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2"/>
  </p:notesMasterIdLst>
  <p:sldIdLst>
    <p:sldId id="256" r:id="rId2"/>
    <p:sldId id="1632" r:id="rId3"/>
    <p:sldId id="257" r:id="rId4"/>
    <p:sldId id="258" r:id="rId5"/>
    <p:sldId id="259" r:id="rId6"/>
    <p:sldId id="261" r:id="rId7"/>
    <p:sldId id="1057" r:id="rId8"/>
    <p:sldId id="1625" r:id="rId9"/>
    <p:sldId id="1626" r:id="rId10"/>
    <p:sldId id="1494" r:id="rId11"/>
    <p:sldId id="1622" r:id="rId12"/>
    <p:sldId id="1492" r:id="rId13"/>
    <p:sldId id="410" r:id="rId14"/>
    <p:sldId id="1025" r:id="rId15"/>
    <p:sldId id="1621" r:id="rId16"/>
    <p:sldId id="264" r:id="rId17"/>
    <p:sldId id="1030" r:id="rId18"/>
    <p:sldId id="1084" r:id="rId19"/>
    <p:sldId id="1504" r:id="rId20"/>
    <p:sldId id="1032" r:id="rId21"/>
    <p:sldId id="1050" r:id="rId22"/>
    <p:sldId id="266" r:id="rId23"/>
    <p:sldId id="1033" r:id="rId24"/>
    <p:sldId id="1028" r:id="rId25"/>
    <p:sldId id="1054" r:id="rId26"/>
    <p:sldId id="268" r:id="rId27"/>
    <p:sldId id="1584" r:id="rId28"/>
    <p:sldId id="269" r:id="rId29"/>
    <p:sldId id="1071" r:id="rId30"/>
    <p:sldId id="1280" r:id="rId31"/>
    <p:sldId id="1064" r:id="rId32"/>
    <p:sldId id="569" r:id="rId33"/>
    <p:sldId id="306" r:id="rId34"/>
    <p:sldId id="283" r:id="rId35"/>
    <p:sldId id="1449" r:id="rId36"/>
    <p:sldId id="571" r:id="rId37"/>
    <p:sldId id="460" r:id="rId38"/>
    <p:sldId id="289" r:id="rId39"/>
    <p:sldId id="301" r:id="rId40"/>
    <p:sldId id="1451" r:id="rId41"/>
    <p:sldId id="1484" r:id="rId42"/>
    <p:sldId id="305" r:id="rId43"/>
    <p:sldId id="1453" r:id="rId44"/>
    <p:sldId id="1548" r:id="rId45"/>
    <p:sldId id="467" r:id="rId46"/>
    <p:sldId id="311" r:id="rId47"/>
    <p:sldId id="312" r:id="rId48"/>
    <p:sldId id="328" r:id="rId49"/>
    <p:sldId id="1549" r:id="rId50"/>
    <p:sldId id="330" r:id="rId51"/>
    <p:sldId id="332" r:id="rId52"/>
    <p:sldId id="436" r:id="rId53"/>
    <p:sldId id="1450" r:id="rId54"/>
    <p:sldId id="1345" r:id="rId55"/>
    <p:sldId id="1567" r:id="rId56"/>
    <p:sldId id="575" r:id="rId57"/>
    <p:sldId id="1066" r:id="rId58"/>
    <p:sldId id="1485" r:id="rId59"/>
    <p:sldId id="1339" r:id="rId60"/>
    <p:sldId id="1340" r:id="rId61"/>
    <p:sldId id="1564" r:id="rId62"/>
    <p:sldId id="1565" r:id="rId63"/>
    <p:sldId id="1068" r:id="rId64"/>
    <p:sldId id="1067" r:id="rId65"/>
    <p:sldId id="286" r:id="rId66"/>
    <p:sldId id="366" r:id="rId67"/>
    <p:sldId id="1585" r:id="rId68"/>
    <p:sldId id="1065" r:id="rId69"/>
    <p:sldId id="1487" r:id="rId70"/>
    <p:sldId id="1069" r:id="rId71"/>
    <p:sldId id="1074" r:id="rId72"/>
    <p:sldId id="1488" r:id="rId73"/>
    <p:sldId id="1137" r:id="rId74"/>
    <p:sldId id="1469" r:id="rId75"/>
    <p:sldId id="1060" r:id="rId76"/>
    <p:sldId id="1098" r:id="rId77"/>
    <p:sldId id="1097" r:id="rId78"/>
    <p:sldId id="1091" r:id="rId79"/>
    <p:sldId id="1083" r:id="rId80"/>
    <p:sldId id="1180" r:id="rId81"/>
    <p:sldId id="1341" r:id="rId82"/>
    <p:sldId id="1077" r:id="rId83"/>
    <p:sldId id="1075" r:id="rId84"/>
    <p:sldId id="1099" r:id="rId85"/>
    <p:sldId id="1078" r:id="rId86"/>
    <p:sldId id="1138" r:id="rId87"/>
    <p:sldId id="1139" r:id="rId88"/>
    <p:sldId id="1140" r:id="rId89"/>
    <p:sldId id="1472" r:id="rId90"/>
    <p:sldId id="1141" r:id="rId91"/>
    <p:sldId id="1145" r:id="rId92"/>
    <p:sldId id="1167" r:id="rId93"/>
    <p:sldId id="1471" r:id="rId94"/>
    <p:sldId id="1636" r:id="rId95"/>
    <p:sldId id="1079" r:id="rId96"/>
    <p:sldId id="1108" r:id="rId97"/>
    <p:sldId id="1461" r:id="rId98"/>
    <p:sldId id="1239" r:id="rId99"/>
    <p:sldId id="1559" r:id="rId100"/>
    <p:sldId id="1240" r:id="rId101"/>
    <p:sldId id="1462" r:id="rId102"/>
    <p:sldId id="1460" r:id="rId103"/>
    <p:sldId id="1587" r:id="rId104"/>
    <p:sldId id="1245" r:id="rId105"/>
    <p:sldId id="1160" r:id="rId106"/>
    <p:sldId id="1510" r:id="rId107"/>
    <p:sldId id="1110" r:id="rId108"/>
    <p:sldId id="1158" r:id="rId109"/>
    <p:sldId id="1111" r:id="rId110"/>
    <p:sldId id="1116" r:id="rId111"/>
    <p:sldId id="1117" r:id="rId112"/>
    <p:sldId id="1550" r:id="rId113"/>
    <p:sldId id="1127" r:id="rId114"/>
    <p:sldId id="1118" r:id="rId115"/>
    <p:sldId id="1551" r:id="rId116"/>
    <p:sldId id="1553" r:id="rId117"/>
    <p:sldId id="1554" r:id="rId118"/>
    <p:sldId id="1555" r:id="rId119"/>
    <p:sldId id="1556" r:id="rId120"/>
    <p:sldId id="1557" r:id="rId121"/>
    <p:sldId id="1463" r:id="rId122"/>
    <p:sldId id="1350" r:id="rId123"/>
    <p:sldId id="1348" r:id="rId124"/>
    <p:sldId id="1351" r:id="rId125"/>
    <p:sldId id="1518" r:id="rId126"/>
    <p:sldId id="1538" r:id="rId127"/>
    <p:sldId id="1527" r:id="rId128"/>
    <p:sldId id="1519" r:id="rId129"/>
    <p:sldId id="1533" r:id="rId130"/>
    <p:sldId id="1537" r:id="rId131"/>
    <p:sldId id="1528" r:id="rId132"/>
    <p:sldId id="1522" r:id="rId133"/>
    <p:sldId id="1534" r:id="rId134"/>
    <p:sldId id="1525" r:id="rId135"/>
    <p:sldId id="1529" r:id="rId136"/>
    <p:sldId id="1526" r:id="rId137"/>
    <p:sldId id="1530" r:id="rId138"/>
    <p:sldId id="1539" r:id="rId139"/>
    <p:sldId id="1540" r:id="rId140"/>
    <p:sldId id="1541" r:id="rId141"/>
    <p:sldId id="1531" r:id="rId142"/>
    <p:sldId id="1542" r:id="rId143"/>
    <p:sldId id="1543" r:id="rId144"/>
    <p:sldId id="1532" r:id="rId145"/>
    <p:sldId id="1544" r:id="rId146"/>
    <p:sldId id="1143" r:id="rId147"/>
    <p:sldId id="1536" r:id="rId148"/>
    <p:sldId id="1477" r:id="rId149"/>
    <p:sldId id="1464" r:id="rId150"/>
    <p:sldId id="1182" r:id="rId151"/>
    <p:sldId id="1560" r:id="rId152"/>
    <p:sldId id="1561" r:id="rId153"/>
    <p:sldId id="1562" r:id="rId154"/>
    <p:sldId id="1237" r:id="rId155"/>
    <p:sldId id="1144" r:id="rId156"/>
    <p:sldId id="1634" r:id="rId157"/>
    <p:sldId id="1076" r:id="rId158"/>
    <p:sldId id="1588" r:id="rId159"/>
    <p:sldId id="1134" r:id="rId160"/>
    <p:sldId id="1455" r:id="rId161"/>
    <p:sldId id="1359" r:id="rId162"/>
    <p:sldId id="1456" r:id="rId163"/>
    <p:sldId id="1157" r:id="rId164"/>
    <p:sldId id="1479" r:id="rId165"/>
    <p:sldId id="1486" r:id="rId166"/>
    <p:sldId id="1132" r:id="rId167"/>
    <p:sldId id="1135" r:id="rId168"/>
    <p:sldId id="1623" r:id="rId169"/>
    <p:sldId id="1154" r:id="rId170"/>
    <p:sldId id="1155" r:id="rId171"/>
    <p:sldId id="1254" r:id="rId172"/>
    <p:sldId id="1253" r:id="rId173"/>
    <p:sldId id="1169" r:id="rId174"/>
    <p:sldId id="1575" r:id="rId175"/>
    <p:sldId id="1255" r:id="rId176"/>
    <p:sldId id="1162" r:id="rId177"/>
    <p:sldId id="1360" r:id="rId178"/>
    <p:sldId id="1624" r:id="rId179"/>
    <p:sldId id="1352" r:id="rId180"/>
    <p:sldId id="1353" r:id="rId181"/>
    <p:sldId id="1355" r:id="rId182"/>
    <p:sldId id="1356" r:id="rId183"/>
    <p:sldId id="1357" r:id="rId184"/>
    <p:sldId id="1473" r:id="rId185"/>
    <p:sldId id="1478" r:id="rId186"/>
    <p:sldId id="1362" r:id="rId187"/>
    <p:sldId id="1589" r:id="rId188"/>
    <p:sldId id="1457" r:id="rId189"/>
    <p:sldId id="1459" r:id="rId190"/>
    <p:sldId id="1458" r:id="rId191"/>
    <p:sldId id="1364" r:id="rId192"/>
    <p:sldId id="1482" r:id="rId193"/>
    <p:sldId id="1481" r:id="rId194"/>
    <p:sldId id="1147" r:id="rId195"/>
    <p:sldId id="1590" r:id="rId196"/>
    <p:sldId id="1365" r:id="rId197"/>
    <p:sldId id="1338" r:id="rId198"/>
    <p:sldId id="1499" r:id="rId199"/>
    <p:sldId id="1431" r:id="rId200"/>
    <p:sldId id="1498" r:id="rId201"/>
    <p:sldId id="1503" r:id="rId202"/>
    <p:sldId id="1246" r:id="rId203"/>
    <p:sldId id="1591" r:id="rId204"/>
    <p:sldId id="1247" r:id="rId205"/>
    <p:sldId id="1535" r:id="rId206"/>
    <p:sldId id="1250" r:id="rId207"/>
    <p:sldId id="1248" r:id="rId208"/>
    <p:sldId id="1249" r:id="rId209"/>
    <p:sldId id="1256" r:id="rId210"/>
    <p:sldId id="1251" r:id="rId211"/>
    <p:sldId id="1202" r:id="rId212"/>
    <p:sldId id="1496" r:id="rId213"/>
    <p:sldId id="1495" r:id="rId214"/>
    <p:sldId id="1263" r:id="rId215"/>
    <p:sldId id="1268" r:id="rId216"/>
    <p:sldId id="1592" r:id="rId217"/>
    <p:sldId id="1267" r:id="rId218"/>
    <p:sldId id="1269" r:id="rId219"/>
    <p:sldId id="1260" r:id="rId220"/>
    <p:sldId id="1270" r:id="rId221"/>
    <p:sldId id="1271" r:id="rId222"/>
    <p:sldId id="1346" r:id="rId223"/>
    <p:sldId id="1593" r:id="rId224"/>
    <p:sldId id="1207" r:id="rId225"/>
    <p:sldId id="1203" r:id="rId226"/>
    <p:sldId id="1210" r:id="rId227"/>
    <p:sldId id="1232" r:id="rId228"/>
    <p:sldId id="1233" r:id="rId229"/>
    <p:sldId id="1211" r:id="rId230"/>
    <p:sldId id="1234" r:id="rId231"/>
    <p:sldId id="1214" r:id="rId232"/>
    <p:sldId id="1213" r:id="rId233"/>
    <p:sldId id="1235" r:id="rId234"/>
    <p:sldId id="1236" r:id="rId235"/>
    <p:sldId id="1216" r:id="rId236"/>
    <p:sldId id="1215" r:id="rId237"/>
    <p:sldId id="1285" r:id="rId238"/>
    <p:sldId id="1594" r:id="rId239"/>
    <p:sldId id="1283" r:id="rId240"/>
    <p:sldId id="1284" r:id="rId241"/>
    <p:sldId id="1291" r:id="rId242"/>
    <p:sldId id="1292" r:id="rId243"/>
    <p:sldId id="1294" r:id="rId244"/>
    <p:sldId id="1296" r:id="rId245"/>
    <p:sldId id="1336" r:id="rId246"/>
    <p:sldId id="1571" r:id="rId247"/>
    <p:sldId id="1572" r:id="rId248"/>
    <p:sldId id="1573" r:id="rId249"/>
    <p:sldId id="1297" r:id="rId250"/>
    <p:sldId id="1595" r:id="rId251"/>
    <p:sldId id="1467" r:id="rId252"/>
    <p:sldId id="1299" r:id="rId253"/>
    <p:sldId id="1366" r:id="rId254"/>
    <p:sldId id="1367" r:id="rId255"/>
    <p:sldId id="1370" r:id="rId256"/>
    <p:sldId id="1434" r:id="rId257"/>
    <p:sldId id="1435" r:id="rId258"/>
    <p:sldId id="1436" r:id="rId259"/>
    <p:sldId id="1437" r:id="rId260"/>
    <p:sldId id="1438" r:id="rId261"/>
    <p:sldId id="1439" r:id="rId262"/>
    <p:sldId id="1440" r:id="rId263"/>
    <p:sldId id="1441" r:id="rId264"/>
    <p:sldId id="1545" r:id="rId265"/>
    <p:sldId id="1631" r:id="rId266"/>
    <p:sldId id="1281" r:id="rId267"/>
    <p:sldId id="1061" r:id="rId268"/>
    <p:sldId id="1278" r:id="rId269"/>
    <p:sldId id="1637" r:id="rId270"/>
    <p:sldId id="1639" r:id="rId271"/>
    <p:sldId id="1638" r:id="rId272"/>
    <p:sldId id="1298" r:id="rId273"/>
    <p:sldId id="1302" r:id="rId274"/>
    <p:sldId id="1581" r:id="rId275"/>
    <p:sldId id="1582" r:id="rId276"/>
    <p:sldId id="1309" r:id="rId277"/>
    <p:sldId id="1389" r:id="rId278"/>
    <p:sldId id="1392" r:id="rId279"/>
    <p:sldId id="1393" r:id="rId280"/>
    <p:sldId id="1394" r:id="rId281"/>
    <p:sldId id="1390" r:id="rId282"/>
    <p:sldId id="1391" r:id="rId283"/>
    <p:sldId id="1379" r:id="rId284"/>
    <p:sldId id="1378" r:id="rId285"/>
    <p:sldId id="1380" r:id="rId286"/>
    <p:sldId id="1381" r:id="rId287"/>
    <p:sldId id="1387" r:id="rId288"/>
    <p:sldId id="1383" r:id="rId289"/>
    <p:sldId id="1384" r:id="rId290"/>
    <p:sldId id="1385" r:id="rId291"/>
    <p:sldId id="1386" r:id="rId292"/>
    <p:sldId id="1388" r:id="rId293"/>
    <p:sldId id="1546" r:id="rId294"/>
    <p:sldId id="1483" r:id="rId295"/>
    <p:sldId id="1596" r:id="rId296"/>
    <p:sldId id="1313" r:id="rId297"/>
    <p:sldId id="1088" r:id="rId298"/>
    <p:sldId id="1089" r:id="rId299"/>
    <p:sldId id="1322" r:id="rId300"/>
    <p:sldId id="1315" r:id="rId301"/>
    <p:sldId id="1598" r:id="rId302"/>
    <p:sldId id="1335" r:id="rId303"/>
    <p:sldId id="1323" r:id="rId304"/>
    <p:sldId id="1574" r:id="rId305"/>
    <p:sldId id="1324" r:id="rId306"/>
    <p:sldId id="1325" r:id="rId307"/>
    <p:sldId id="1599" r:id="rId308"/>
    <p:sldId id="1600" r:id="rId309"/>
    <p:sldId id="1601" r:id="rId310"/>
    <p:sldId id="1604" r:id="rId311"/>
    <p:sldId id="1605" r:id="rId312"/>
    <p:sldId id="1603" r:id="rId313"/>
    <p:sldId id="1312" r:id="rId314"/>
    <p:sldId id="1274" r:id="rId315"/>
    <p:sldId id="1275" r:id="rId316"/>
    <p:sldId id="1277" r:id="rId317"/>
    <p:sldId id="1468" r:id="rId318"/>
    <p:sldId id="1577" r:id="rId319"/>
    <p:sldId id="1576" r:id="rId320"/>
    <p:sldId id="1580" r:id="rId321"/>
    <p:sldId id="1579" r:id="rId322"/>
    <p:sldId id="1619" r:id="rId323"/>
    <p:sldId id="1620" r:id="rId324"/>
    <p:sldId id="1506" r:id="rId325"/>
    <p:sldId id="1400" r:id="rId326"/>
    <p:sldId id="1507" r:id="rId327"/>
    <p:sldId id="1402" r:id="rId328"/>
    <p:sldId id="1337" r:id="rId329"/>
    <p:sldId id="1197" r:id="rId330"/>
    <p:sldId id="1405" r:id="rId331"/>
    <p:sldId id="1417" r:id="rId332"/>
    <p:sldId id="1418" r:id="rId333"/>
    <p:sldId id="1419" r:id="rId334"/>
    <p:sldId id="1420" r:id="rId335"/>
    <p:sldId id="1421" r:id="rId336"/>
    <p:sldId id="1406" r:id="rId337"/>
    <p:sldId id="1411" r:id="rId338"/>
    <p:sldId id="1151" r:id="rId339"/>
    <p:sldId id="1412" r:id="rId340"/>
    <p:sldId id="374" r:id="rId341"/>
    <p:sldId id="1415" r:id="rId342"/>
    <p:sldId id="1093" r:id="rId343"/>
    <p:sldId id="1094" r:id="rId344"/>
    <p:sldId id="1635" r:id="rId345"/>
    <p:sldId id="1095" r:id="rId346"/>
    <p:sldId id="1416" r:id="rId347"/>
    <p:sldId id="1096" r:id="rId348"/>
    <p:sldId id="1607" r:id="rId349"/>
    <p:sldId id="1606" r:id="rId350"/>
    <p:sldId id="1608" r:id="rId351"/>
    <p:sldId id="1428" r:id="rId352"/>
    <p:sldId id="1597" r:id="rId353"/>
    <p:sldId id="1427" r:id="rId354"/>
    <p:sldId id="1627" r:id="rId355"/>
    <p:sldId id="1616" r:id="rId356"/>
    <p:sldId id="1629" r:id="rId357"/>
    <p:sldId id="1630" r:id="rId358"/>
    <p:sldId id="1640" r:id="rId359"/>
    <p:sldId id="1610" r:id="rId360"/>
    <p:sldId id="1611" r:id="rId361"/>
    <p:sldId id="1508" r:id="rId362"/>
    <p:sldId id="1446" r:id="rId363"/>
    <p:sldId id="1448" r:id="rId364"/>
    <p:sldId id="1423" r:id="rId365"/>
    <p:sldId id="1173" r:id="rId366"/>
    <p:sldId id="1493" r:id="rId367"/>
    <p:sldId id="1617" r:id="rId368"/>
    <p:sldId id="487" r:id="rId369"/>
    <p:sldId id="1489" r:id="rId370"/>
    <p:sldId id="1090" r:id="rId371"/>
  </p:sldIdLst>
  <p:sldSz cx="12192000" cy="6858000"/>
  <p:notesSz cx="6858000" cy="9144000"/>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521415D9-36F7-43E2-AB2F-B90AF26B5E84}">
      <p14:sectionLst xmlns:p14="http://schemas.microsoft.com/office/powerpoint/2010/main">
        <p14:section name="既定のセクション" id="{1CAB5406-8C28-419F-B40E-2F33AF618589}">
          <p14:sldIdLst>
            <p14:sldId id="256"/>
            <p14:sldId id="1632"/>
            <p14:sldId id="257"/>
          </p14:sldIdLst>
        </p14:section>
        <p14:section name="リアルタイム光学エフェクトの変遷" id="{62807EB4-BAF7-40D9-9F9A-FE5AFF51C149}">
          <p14:sldIdLst>
            <p14:sldId id="258"/>
            <p14:sldId id="259"/>
            <p14:sldId id="261"/>
            <p14:sldId id="1057"/>
            <p14:sldId id="1625"/>
            <p14:sldId id="1626"/>
            <p14:sldId id="1494"/>
            <p14:sldId id="1622"/>
            <p14:sldId id="1492"/>
            <p14:sldId id="410"/>
            <p14:sldId id="1025"/>
            <p14:sldId id="1621"/>
          </p14:sldIdLst>
        </p14:section>
        <p14:section name="光学エフェクトと実写の隔たり" id="{90EC1982-87C9-49AE-8959-54CAF923F5A9}">
          <p14:sldIdLst>
            <p14:sldId id="264"/>
            <p14:sldId id="1030"/>
            <p14:sldId id="1084"/>
            <p14:sldId id="1504"/>
            <p14:sldId id="1032"/>
            <p14:sldId id="1050"/>
            <p14:sldId id="266"/>
            <p14:sldId id="1033"/>
            <p14:sldId id="1028"/>
          </p14:sldIdLst>
        </p14:section>
        <p14:section name="より写実性の高いボケの表現へ" id="{2CA9EDAC-14C6-488F-BCBF-1AED23DB922F}">
          <p14:sldIdLst>
            <p14:sldId id="1054"/>
            <p14:sldId id="268"/>
            <p14:sldId id="1584"/>
            <p14:sldId id="269"/>
            <p14:sldId id="1071"/>
            <p14:sldId id="1280"/>
            <p14:sldId id="1064"/>
            <p14:sldId id="569"/>
            <p14:sldId id="306"/>
            <p14:sldId id="283"/>
            <p14:sldId id="1449"/>
            <p14:sldId id="571"/>
            <p14:sldId id="460"/>
            <p14:sldId id="289"/>
            <p14:sldId id="301"/>
            <p14:sldId id="1451"/>
            <p14:sldId id="1484"/>
            <p14:sldId id="305"/>
            <p14:sldId id="1453"/>
            <p14:sldId id="1548"/>
            <p14:sldId id="467"/>
            <p14:sldId id="311"/>
            <p14:sldId id="312"/>
            <p14:sldId id="328"/>
            <p14:sldId id="1549"/>
            <p14:sldId id="330"/>
            <p14:sldId id="332"/>
            <p14:sldId id="436"/>
            <p14:sldId id="1450"/>
            <p14:sldId id="1345"/>
            <p14:sldId id="1567"/>
            <p14:sldId id="575"/>
            <p14:sldId id="1066"/>
            <p14:sldId id="1485"/>
            <p14:sldId id="1339"/>
            <p14:sldId id="1340"/>
            <p14:sldId id="1564"/>
            <p14:sldId id="1565"/>
            <p14:sldId id="1068"/>
            <p14:sldId id="1067"/>
            <p14:sldId id="286"/>
            <p14:sldId id="366"/>
            <p14:sldId id="1585"/>
            <p14:sldId id="1065"/>
            <p14:sldId id="1487"/>
            <p14:sldId id="1069"/>
            <p14:sldId id="1074"/>
            <p14:sldId id="1488"/>
            <p14:sldId id="1137"/>
            <p14:sldId id="1469"/>
            <p14:sldId id="1060"/>
            <p14:sldId id="1098"/>
            <p14:sldId id="1097"/>
            <p14:sldId id="1091"/>
            <p14:sldId id="1083"/>
            <p14:sldId id="1180"/>
            <p14:sldId id="1341"/>
            <p14:sldId id="1077"/>
            <p14:sldId id="1075"/>
            <p14:sldId id="1099"/>
            <p14:sldId id="1078"/>
            <p14:sldId id="1138"/>
            <p14:sldId id="1139"/>
            <p14:sldId id="1140"/>
            <p14:sldId id="1472"/>
            <p14:sldId id="1141"/>
            <p14:sldId id="1145"/>
            <p14:sldId id="1167"/>
            <p14:sldId id="1471"/>
            <p14:sldId id="1636"/>
            <p14:sldId id="1079"/>
            <p14:sldId id="1108"/>
            <p14:sldId id="1461"/>
            <p14:sldId id="1239"/>
            <p14:sldId id="1559"/>
            <p14:sldId id="1240"/>
            <p14:sldId id="1462"/>
            <p14:sldId id="1460"/>
            <p14:sldId id="1587"/>
            <p14:sldId id="1245"/>
            <p14:sldId id="1160"/>
            <p14:sldId id="1510"/>
            <p14:sldId id="1110"/>
            <p14:sldId id="1158"/>
            <p14:sldId id="1111"/>
            <p14:sldId id="1116"/>
            <p14:sldId id="1117"/>
            <p14:sldId id="1550"/>
            <p14:sldId id="1127"/>
            <p14:sldId id="1118"/>
            <p14:sldId id="1551"/>
            <p14:sldId id="1553"/>
            <p14:sldId id="1554"/>
            <p14:sldId id="1555"/>
            <p14:sldId id="1556"/>
            <p14:sldId id="1557"/>
            <p14:sldId id="1463"/>
            <p14:sldId id="1350"/>
            <p14:sldId id="1348"/>
            <p14:sldId id="1351"/>
            <p14:sldId id="1518"/>
            <p14:sldId id="1538"/>
            <p14:sldId id="1527"/>
            <p14:sldId id="1519"/>
            <p14:sldId id="1533"/>
            <p14:sldId id="1537"/>
            <p14:sldId id="1528"/>
            <p14:sldId id="1522"/>
            <p14:sldId id="1534"/>
            <p14:sldId id="1525"/>
            <p14:sldId id="1529"/>
            <p14:sldId id="1526"/>
            <p14:sldId id="1530"/>
            <p14:sldId id="1539"/>
            <p14:sldId id="1540"/>
            <p14:sldId id="1541"/>
            <p14:sldId id="1531"/>
            <p14:sldId id="1542"/>
            <p14:sldId id="1543"/>
            <p14:sldId id="1532"/>
            <p14:sldId id="1544"/>
            <p14:sldId id="1143"/>
            <p14:sldId id="1536"/>
            <p14:sldId id="1477"/>
            <p14:sldId id="1464"/>
            <p14:sldId id="1182"/>
            <p14:sldId id="1560"/>
            <p14:sldId id="1561"/>
            <p14:sldId id="1562"/>
            <p14:sldId id="1237"/>
            <p14:sldId id="1144"/>
            <p14:sldId id="1634"/>
            <p14:sldId id="1076"/>
            <p14:sldId id="1588"/>
            <p14:sldId id="1134"/>
            <p14:sldId id="1455"/>
            <p14:sldId id="1359"/>
            <p14:sldId id="1456"/>
            <p14:sldId id="1157"/>
            <p14:sldId id="1479"/>
            <p14:sldId id="1486"/>
            <p14:sldId id="1132"/>
            <p14:sldId id="1135"/>
            <p14:sldId id="1623"/>
            <p14:sldId id="1154"/>
            <p14:sldId id="1155"/>
            <p14:sldId id="1254"/>
            <p14:sldId id="1253"/>
            <p14:sldId id="1169"/>
            <p14:sldId id="1575"/>
            <p14:sldId id="1255"/>
            <p14:sldId id="1162"/>
            <p14:sldId id="1360"/>
            <p14:sldId id="1624"/>
            <p14:sldId id="1352"/>
            <p14:sldId id="1353"/>
            <p14:sldId id="1355"/>
            <p14:sldId id="1356"/>
            <p14:sldId id="1357"/>
            <p14:sldId id="1473"/>
            <p14:sldId id="1478"/>
            <p14:sldId id="1362"/>
            <p14:sldId id="1589"/>
            <p14:sldId id="1457"/>
            <p14:sldId id="1459"/>
            <p14:sldId id="1458"/>
            <p14:sldId id="1364"/>
            <p14:sldId id="1482"/>
            <p14:sldId id="1481"/>
            <p14:sldId id="1147"/>
            <p14:sldId id="1590"/>
            <p14:sldId id="1365"/>
            <p14:sldId id="1338"/>
            <p14:sldId id="1499"/>
            <p14:sldId id="1431"/>
            <p14:sldId id="1498"/>
            <p14:sldId id="1503"/>
            <p14:sldId id="1246"/>
            <p14:sldId id="1591"/>
            <p14:sldId id="1247"/>
            <p14:sldId id="1535"/>
            <p14:sldId id="1250"/>
            <p14:sldId id="1248"/>
            <p14:sldId id="1249"/>
            <p14:sldId id="1256"/>
            <p14:sldId id="1251"/>
            <p14:sldId id="1202"/>
            <p14:sldId id="1496"/>
            <p14:sldId id="1495"/>
            <p14:sldId id="1263"/>
            <p14:sldId id="1268"/>
            <p14:sldId id="1592"/>
            <p14:sldId id="1267"/>
            <p14:sldId id="1269"/>
            <p14:sldId id="1260"/>
            <p14:sldId id="1270"/>
            <p14:sldId id="1271"/>
            <p14:sldId id="1346"/>
            <p14:sldId id="1593"/>
            <p14:sldId id="1207"/>
            <p14:sldId id="1203"/>
            <p14:sldId id="1210"/>
            <p14:sldId id="1232"/>
            <p14:sldId id="1233"/>
            <p14:sldId id="1211"/>
            <p14:sldId id="1234"/>
            <p14:sldId id="1214"/>
            <p14:sldId id="1213"/>
            <p14:sldId id="1235"/>
            <p14:sldId id="1236"/>
            <p14:sldId id="1216"/>
            <p14:sldId id="1215"/>
            <p14:sldId id="1285"/>
            <p14:sldId id="1594"/>
            <p14:sldId id="1283"/>
            <p14:sldId id="1284"/>
            <p14:sldId id="1291"/>
            <p14:sldId id="1292"/>
            <p14:sldId id="1294"/>
            <p14:sldId id="1296"/>
            <p14:sldId id="1336"/>
            <p14:sldId id="1571"/>
            <p14:sldId id="1572"/>
            <p14:sldId id="1573"/>
            <p14:sldId id="1297"/>
            <p14:sldId id="1595"/>
            <p14:sldId id="1467"/>
            <p14:sldId id="1299"/>
            <p14:sldId id="1366"/>
            <p14:sldId id="1367"/>
            <p14:sldId id="1370"/>
            <p14:sldId id="1434"/>
            <p14:sldId id="1435"/>
            <p14:sldId id="1436"/>
            <p14:sldId id="1437"/>
            <p14:sldId id="1438"/>
            <p14:sldId id="1439"/>
            <p14:sldId id="1440"/>
            <p14:sldId id="1441"/>
            <p14:sldId id="1545"/>
            <p14:sldId id="1631"/>
            <p14:sldId id="1281"/>
            <p14:sldId id="1061"/>
            <p14:sldId id="1278"/>
            <p14:sldId id="1637"/>
            <p14:sldId id="1639"/>
            <p14:sldId id="1638"/>
            <p14:sldId id="1298"/>
            <p14:sldId id="1302"/>
            <p14:sldId id="1581"/>
            <p14:sldId id="1582"/>
            <p14:sldId id="1309"/>
            <p14:sldId id="1389"/>
            <p14:sldId id="1392"/>
            <p14:sldId id="1393"/>
            <p14:sldId id="1394"/>
            <p14:sldId id="1390"/>
            <p14:sldId id="1391"/>
            <p14:sldId id="1379"/>
            <p14:sldId id="1378"/>
            <p14:sldId id="1380"/>
            <p14:sldId id="1381"/>
            <p14:sldId id="1387"/>
            <p14:sldId id="1383"/>
            <p14:sldId id="1384"/>
            <p14:sldId id="1385"/>
            <p14:sldId id="1386"/>
            <p14:sldId id="1388"/>
            <p14:sldId id="1546"/>
            <p14:sldId id="1483"/>
            <p14:sldId id="1596"/>
            <p14:sldId id="1313"/>
            <p14:sldId id="1088"/>
            <p14:sldId id="1089"/>
            <p14:sldId id="1322"/>
            <p14:sldId id="1315"/>
            <p14:sldId id="1598"/>
            <p14:sldId id="1335"/>
            <p14:sldId id="1323"/>
            <p14:sldId id="1574"/>
            <p14:sldId id="1324"/>
            <p14:sldId id="1325"/>
            <p14:sldId id="1599"/>
            <p14:sldId id="1600"/>
            <p14:sldId id="1601"/>
            <p14:sldId id="1604"/>
            <p14:sldId id="1605"/>
            <p14:sldId id="1603"/>
            <p14:sldId id="1312"/>
            <p14:sldId id="1274"/>
            <p14:sldId id="1275"/>
            <p14:sldId id="1277"/>
            <p14:sldId id="1468"/>
            <p14:sldId id="1577"/>
            <p14:sldId id="1576"/>
            <p14:sldId id="1580"/>
            <p14:sldId id="1579"/>
            <p14:sldId id="1619"/>
            <p14:sldId id="1620"/>
            <p14:sldId id="1506"/>
            <p14:sldId id="1400"/>
            <p14:sldId id="1507"/>
            <p14:sldId id="1402"/>
          </p14:sldIdLst>
        </p14:section>
        <p14:section name="その他の効果と課題" id="{D38B2754-8CBF-40EC-BA47-F53C24474A0E}">
          <p14:sldIdLst>
            <p14:sldId id="1337"/>
            <p14:sldId id="1197"/>
            <p14:sldId id="1405"/>
            <p14:sldId id="1417"/>
            <p14:sldId id="1418"/>
            <p14:sldId id="1419"/>
            <p14:sldId id="1420"/>
            <p14:sldId id="1421"/>
            <p14:sldId id="1406"/>
            <p14:sldId id="1411"/>
            <p14:sldId id="1151"/>
            <p14:sldId id="1412"/>
            <p14:sldId id="374"/>
            <p14:sldId id="1415"/>
            <p14:sldId id="1093"/>
            <p14:sldId id="1094"/>
            <p14:sldId id="1635"/>
            <p14:sldId id="1095"/>
            <p14:sldId id="1416"/>
            <p14:sldId id="1096"/>
            <p14:sldId id="1607"/>
            <p14:sldId id="1606"/>
            <p14:sldId id="1608"/>
            <p14:sldId id="1428"/>
            <p14:sldId id="1597"/>
            <p14:sldId id="1427"/>
            <p14:sldId id="1627"/>
            <p14:sldId id="1616"/>
            <p14:sldId id="1629"/>
            <p14:sldId id="1630"/>
            <p14:sldId id="1640"/>
            <p14:sldId id="1610"/>
            <p14:sldId id="1611"/>
            <p14:sldId id="1508"/>
            <p14:sldId id="1446"/>
            <p14:sldId id="1448"/>
          </p14:sldIdLst>
        </p14:section>
        <p14:section name="まとめ" id="{CCE4961A-DC18-4454-967E-498339F40B9F}">
          <p14:sldIdLst>
            <p14:sldId id="1423"/>
            <p14:sldId id="1173"/>
            <p14:sldId id="1493"/>
            <p14:sldId id="1617"/>
            <p14:sldId id="487"/>
            <p14:sldId id="1489"/>
            <p14:sldId id="10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99FF"/>
    <a:srgbClr val="ABE9FF"/>
    <a:srgbClr val="FF5050"/>
    <a:srgbClr val="000000"/>
    <a:srgbClr val="70706C"/>
    <a:srgbClr val="4F4F4C"/>
    <a:srgbClr val="06090F"/>
    <a:srgbClr val="5A5A57"/>
    <a:srgbClr val="090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4898" autoAdjust="0"/>
  </p:normalViewPr>
  <p:slideViewPr>
    <p:cSldViewPr snapToGrid="0">
      <p:cViewPr varScale="1">
        <p:scale>
          <a:sx n="108" d="100"/>
          <a:sy n="108"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notesMaster" Target="notesMasters/notesMaster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tableStyles" Target="tableStyle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72AD4-2C2B-418D-A405-C757489CE581}" type="datetimeFigureOut">
              <a:rPr kumimoji="1" lang="ja-JP" altLang="en-US" smtClean="0"/>
              <a:t>2024/8/26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2DFF5-B788-4620-96BC-26414F4EA095}" type="slidenum">
              <a:rPr kumimoji="1" lang="ja-JP" altLang="en-US" smtClean="0"/>
              <a:t>‹#›</a:t>
            </a:fld>
            <a:endParaRPr kumimoji="1" lang="ja-JP" altLang="en-US"/>
          </a:p>
        </p:txBody>
      </p:sp>
    </p:spTree>
    <p:extLst>
      <p:ext uri="{BB962C8B-B14F-4D97-AF65-F5344CB8AC3E}">
        <p14:creationId xmlns:p14="http://schemas.microsoft.com/office/powerpoint/2010/main" val="16891397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a:t>
            </a:fld>
            <a:endParaRPr kumimoji="1" lang="ja-JP" altLang="en-US"/>
          </a:p>
        </p:txBody>
      </p:sp>
    </p:spTree>
    <p:extLst>
      <p:ext uri="{BB962C8B-B14F-4D97-AF65-F5344CB8AC3E}">
        <p14:creationId xmlns:p14="http://schemas.microsoft.com/office/powerpoint/2010/main" val="18853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a:t>
            </a:fld>
            <a:endParaRPr kumimoji="1" lang="ja-JP" altLang="en-US"/>
          </a:p>
        </p:txBody>
      </p:sp>
    </p:spTree>
    <p:extLst>
      <p:ext uri="{BB962C8B-B14F-4D97-AF65-F5344CB8AC3E}">
        <p14:creationId xmlns:p14="http://schemas.microsoft.com/office/powerpoint/2010/main" val="1213550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球面収差の過剰補正により、後ボケにハードエッジが現れています。</a:t>
            </a:r>
            <a:endParaRPr kumimoji="1" lang="en-US" altLang="ja-JP" dirty="0"/>
          </a:p>
          <a:p>
            <a:r>
              <a:rPr kumimoji="1" lang="ja-JP" altLang="en-US" dirty="0"/>
              <a:t>バブルボケなどと呼ばれる状態です。</a:t>
            </a:r>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333</a:t>
            </a:fld>
            <a:endParaRPr kumimoji="1" lang="ja-JP" altLang="en-US"/>
          </a:p>
        </p:txBody>
      </p:sp>
    </p:spTree>
    <p:extLst>
      <p:ext uri="{BB962C8B-B14F-4D97-AF65-F5344CB8AC3E}">
        <p14:creationId xmlns:p14="http://schemas.microsoft.com/office/powerpoint/2010/main" val="34072319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334</a:t>
            </a:fld>
            <a:endParaRPr kumimoji="1" lang="ja-JP" altLang="en-US"/>
          </a:p>
        </p:txBody>
      </p:sp>
    </p:spTree>
    <p:extLst>
      <p:ext uri="{BB962C8B-B14F-4D97-AF65-F5344CB8AC3E}">
        <p14:creationId xmlns:p14="http://schemas.microsoft.com/office/powerpoint/2010/main" val="38770381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軸上色収差の波長の相互関係だけを反転させたものです。</a:t>
            </a:r>
            <a:endParaRPr kumimoji="1" lang="en-US" altLang="ja-JP" dirty="0"/>
          </a:p>
          <a:p>
            <a:r>
              <a:rPr kumimoji="1" lang="ja-JP" altLang="en-US" dirty="0"/>
              <a:t>現実にはこのような現象は起こりませんが、これにより後ボケ／前ボケの色だけを反転させることが可能になります。</a:t>
            </a:r>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335</a:t>
            </a:fld>
            <a:endParaRPr kumimoji="1" lang="ja-JP" altLang="en-US"/>
          </a:p>
        </p:txBody>
      </p:sp>
    </p:spTree>
    <p:extLst>
      <p:ext uri="{BB962C8B-B14F-4D97-AF65-F5344CB8AC3E}">
        <p14:creationId xmlns:p14="http://schemas.microsoft.com/office/powerpoint/2010/main" val="37557976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336</a:t>
            </a:fld>
            <a:endParaRPr kumimoji="1" lang="ja-JP" altLang="en-US"/>
          </a:p>
        </p:txBody>
      </p:sp>
    </p:spTree>
    <p:extLst>
      <p:ext uri="{BB962C8B-B14F-4D97-AF65-F5344CB8AC3E}">
        <p14:creationId xmlns:p14="http://schemas.microsoft.com/office/powerpoint/2010/main" val="21067850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絞り羽根のカーブや継ぎ目の形状のカスタマイズ、球面収差と軸上色収差の補正状態の制御により、独特な形状・表情のボケを表現できます。</a:t>
            </a:r>
            <a:endParaRPr kumimoji="1" lang="en-US" altLang="ja-JP" dirty="0"/>
          </a:p>
          <a:p>
            <a:r>
              <a:rPr kumimoji="1" lang="ja-JP" altLang="en-US" dirty="0"/>
              <a:t>現在の</a:t>
            </a:r>
            <a:r>
              <a:rPr kumimoji="1" lang="en-US" altLang="ja-JP" dirty="0"/>
              <a:t>CS</a:t>
            </a:r>
            <a:r>
              <a:rPr kumimoji="1" lang="ja-JP" altLang="en-US" dirty="0"/>
              <a:t>の性能により、これらもすべてリアルタイムにカスタマイズが可能です。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337</a:t>
            </a:fld>
            <a:endParaRPr kumimoji="1" lang="ja-JP" altLang="en-US"/>
          </a:p>
        </p:txBody>
      </p:sp>
    </p:spTree>
    <p:extLst>
      <p:ext uri="{BB962C8B-B14F-4D97-AF65-F5344CB8AC3E}">
        <p14:creationId xmlns:p14="http://schemas.microsoft.com/office/powerpoint/2010/main" val="39801390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レンズ構成のシミュレーションは、それはそれで特有の制御の難しさがあるため、一概にシミュレーションの方が優れているとは言えませんが、</a:t>
            </a:r>
            <a:endParaRPr kumimoji="1" lang="en-US" altLang="ja-JP" dirty="0"/>
          </a:p>
          <a:p>
            <a:r>
              <a:rPr kumimoji="1" lang="ja-JP" altLang="en-US" dirty="0"/>
              <a:t>近年の</a:t>
            </a:r>
            <a:r>
              <a:rPr kumimoji="1" lang="en-US" altLang="ja-JP" dirty="0"/>
              <a:t>CS</a:t>
            </a:r>
            <a:r>
              <a:rPr kumimoji="1" lang="ja-JP" altLang="en-US" dirty="0"/>
              <a:t>の性能的には、レンズ構成を実際にシミュレーションして収差を表現することも可能です。</a:t>
            </a:r>
            <a:endParaRPr kumimoji="1" lang="en-US" altLang="ja-JP" dirty="0"/>
          </a:p>
          <a:p>
            <a:r>
              <a:rPr kumimoji="1" lang="ja-JP" altLang="en-US" dirty="0"/>
              <a:t>品質とレンズの複雑さにも依りますが、おそらく準リアルタイム</a:t>
            </a:r>
            <a:r>
              <a:rPr kumimoji="1" lang="en-US" altLang="ja-JP" dirty="0"/>
              <a:t>(</a:t>
            </a:r>
            <a:r>
              <a:rPr kumimoji="1" lang="ja-JP" altLang="en-US" dirty="0"/>
              <a:t>インタラクティブレート</a:t>
            </a:r>
            <a:r>
              <a:rPr kumimoji="1" lang="en-US" altLang="ja-JP" dirty="0"/>
              <a:t>)</a:t>
            </a:r>
            <a:r>
              <a:rPr kumimoji="1" lang="ja-JP" altLang="en-US" dirty="0"/>
              <a:t>程度の速度なら今でも充分可能でしょう。</a:t>
            </a:r>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338</a:t>
            </a:fld>
            <a:endParaRPr kumimoji="1" lang="ja-JP" altLang="en-US"/>
          </a:p>
        </p:txBody>
      </p:sp>
    </p:spTree>
    <p:extLst>
      <p:ext uri="{BB962C8B-B14F-4D97-AF65-F5344CB8AC3E}">
        <p14:creationId xmlns:p14="http://schemas.microsoft.com/office/powerpoint/2010/main" val="16367024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339</a:t>
            </a:fld>
            <a:endParaRPr lang="en-US" dirty="0"/>
          </a:p>
        </p:txBody>
      </p:sp>
    </p:spTree>
    <p:extLst>
      <p:ext uri="{BB962C8B-B14F-4D97-AF65-F5344CB8AC3E}">
        <p14:creationId xmlns:p14="http://schemas.microsoft.com/office/powerpoint/2010/main" val="15678029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DD639BEE-DEBA-C639-193D-8967F8401154}"/>
              </a:ext>
            </a:extLst>
          </p:cNvPr>
          <p:cNvSpPr>
            <a:spLocks noGrp="1" noRot="1" noChangeAspect="1" noTextEdit="1"/>
          </p:cNvSpPr>
          <p:nvPr>
            <p:ph type="sldImg"/>
          </p:nvPr>
        </p:nvSpPr>
        <p:spPr>
          <a:ln/>
        </p:spPr>
      </p:sp>
      <p:sp>
        <p:nvSpPr>
          <p:cNvPr id="34819" name="スライド番号プレースホルダー 3">
            <a:extLst>
              <a:ext uri="{FF2B5EF4-FFF2-40B4-BE49-F238E27FC236}">
                <a16:creationId xmlns:a16="http://schemas.microsoft.com/office/drawing/2014/main" id="{6241FEFD-F946-CD85-969D-03FD75A72799}"/>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23B43E5-EA24-45AE-8A99-A81F43BD1A17}" type="slidenum">
              <a:rPr lang="en-US" altLang="ja-JP"/>
              <a:pPr/>
              <a:t>340</a:t>
            </a:fld>
            <a:endParaRPr lang="en-US" altLang="ja-JP"/>
          </a:p>
        </p:txBody>
      </p:sp>
      <p:sp>
        <p:nvSpPr>
          <p:cNvPr id="34820" name="ノート プレースホルダー 1">
            <a:extLst>
              <a:ext uri="{FF2B5EF4-FFF2-40B4-BE49-F238E27FC236}">
                <a16:creationId xmlns:a16="http://schemas.microsoft.com/office/drawing/2014/main" id="{76029B9C-4893-A1A4-0A4E-45BFBF295932}"/>
              </a:ext>
            </a:extLst>
          </p:cNvPr>
          <p:cNvSpPr>
            <a:spLocks noGrp="1"/>
          </p:cNvSpPr>
          <p:nvPr/>
        </p:nvSpPr>
        <p:spPr bwMode="auto">
          <a:xfrm>
            <a:off x="681038" y="4721225"/>
            <a:ext cx="5443537"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endParaRPr lang="ja-JP" altLang="en-US"/>
          </a:p>
        </p:txBody>
      </p:sp>
      <p:sp>
        <p:nvSpPr>
          <p:cNvPr id="2" name="ノート プレースホルダー 1">
            <a:extLst>
              <a:ext uri="{FF2B5EF4-FFF2-40B4-BE49-F238E27FC236}">
                <a16:creationId xmlns:a16="http://schemas.microsoft.com/office/drawing/2014/main" id="{C9585CA5-CE20-AB6C-A1D1-EBE004447891}"/>
              </a:ext>
            </a:extLst>
          </p:cNvPr>
          <p:cNvSpPr>
            <a:spLocks noGrp="1"/>
          </p:cNvSpPr>
          <p:nvPr>
            <p:ph type="body" idx="1"/>
          </p:nvPr>
        </p:nvSpPr>
        <p:spPr/>
        <p:txBody>
          <a:bodyPr/>
          <a:lstStyle/>
          <a:p>
            <a:r>
              <a:rPr kumimoji="1" lang="ja-JP" altLang="en-US" dirty="0"/>
              <a:t>アナモルフィックレンズ特有の非点収差により、この例ではフォーカス付近の前ボケが縦方向に線状に伸び、後ボケは横方向に線状に伸びています。</a:t>
            </a:r>
            <a:endParaRPr kumimoji="1" lang="en-US" altLang="ja-JP" dirty="0"/>
          </a:p>
          <a:p>
            <a:r>
              <a:rPr kumimoji="1" lang="ja-JP" altLang="en-US" dirty="0"/>
              <a:t>これらの垂直に交わる線状のボケが、フォーカス前後で入れ替わるように変化します。</a:t>
            </a:r>
            <a:endParaRPr kumimoji="1" lang="en-US" altLang="ja-JP" dirty="0"/>
          </a:p>
          <a:p>
            <a:r>
              <a:rPr kumimoji="1" lang="ja-JP" altLang="en-US" dirty="0"/>
              <a:t>フォーカス部分では完全にはフォーカスできずに、少し円形にボケた状態になります。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詳細は </a:t>
            </a:r>
            <a:r>
              <a:rPr kumimoji="1" lang="en-US" altLang="ja-JP" dirty="0"/>
              <a:t>SIGGRAPH 2015 Course </a:t>
            </a:r>
            <a:r>
              <a:rPr kumimoji="1" lang="en-US" altLang="ja-JP" b="0" dirty="0"/>
              <a:t>“</a:t>
            </a:r>
            <a:r>
              <a:rPr lang="en-US" altLang="ja-JP" b="0" i="0" dirty="0">
                <a:solidFill>
                  <a:srgbClr val="333333"/>
                </a:solidFill>
                <a:effectLst/>
                <a:latin typeface="-apple-system"/>
              </a:rPr>
              <a:t>Real-time Rendering of Physically Based Optical Effects in Theory and Practice”</a:t>
            </a:r>
            <a:r>
              <a:rPr lang="ja-JP" altLang="en-US" b="0" i="0" dirty="0">
                <a:solidFill>
                  <a:srgbClr val="333333"/>
                </a:solidFill>
                <a:effectLst/>
                <a:latin typeface="-apple-system"/>
              </a:rPr>
              <a:t> における</a:t>
            </a:r>
            <a:endParaRPr lang="en-US" altLang="ja-JP" b="0" i="0" dirty="0">
              <a:solidFill>
                <a:srgbClr val="333333"/>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“Subtle Anamorphic Lens Effects” </a:t>
            </a:r>
            <a:r>
              <a:rPr kumimoji="1" lang="ja-JP" altLang="en-US" dirty="0"/>
              <a:t>の弊社資料をご参照ください。</a:t>
            </a:r>
            <a:endParaRPr kumimoji="1" lang="en-US" altLang="ja-JP" dirty="0"/>
          </a:p>
          <a:p>
            <a:r>
              <a:rPr kumimoji="1" lang="en-US" altLang="ja-JP" dirty="0"/>
              <a:t>https://www.siliconstudio.co.jp/rd/presentations/#siggraph2015</a:t>
            </a:r>
          </a:p>
          <a:p>
            <a:endParaRPr kumimoji="1" lang="en-US" altLang="ja-JP" dirty="0"/>
          </a:p>
          <a:p>
            <a:endParaRPr kumimoji="1" lang="ja-JP"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341</a:t>
            </a:fld>
            <a:endParaRPr lang="en-US" dirty="0"/>
          </a:p>
        </p:txBody>
      </p:sp>
    </p:spTree>
    <p:extLst>
      <p:ext uri="{BB962C8B-B14F-4D97-AF65-F5344CB8AC3E}">
        <p14:creationId xmlns:p14="http://schemas.microsoft.com/office/powerpoint/2010/main" val="18445475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342</a:t>
            </a:fld>
            <a:endParaRPr lang="en-US" dirty="0"/>
          </a:p>
        </p:txBody>
      </p:sp>
    </p:spTree>
    <p:extLst>
      <p:ext uri="{BB962C8B-B14F-4D97-AF65-F5344CB8AC3E}">
        <p14:creationId xmlns:p14="http://schemas.microsoft.com/office/powerpoint/2010/main" val="21527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31</a:t>
            </a:fld>
            <a:endParaRPr kumimoji="1" lang="ja-JP" altLang="en-US"/>
          </a:p>
        </p:txBody>
      </p:sp>
    </p:spTree>
    <p:extLst>
      <p:ext uri="{BB962C8B-B14F-4D97-AF65-F5344CB8AC3E}">
        <p14:creationId xmlns:p14="http://schemas.microsoft.com/office/powerpoint/2010/main" val="27195528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ケラレによる周辺減光が特に目立ちますが、それ以外のさまざまな効果も含めて、アナモルフィックレンズ特有の雰囲気が生じます。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343</a:t>
            </a:fld>
            <a:endParaRPr lang="en-US" dirty="0"/>
          </a:p>
        </p:txBody>
      </p:sp>
    </p:spTree>
    <p:extLst>
      <p:ext uri="{BB962C8B-B14F-4D97-AF65-F5344CB8AC3E}">
        <p14:creationId xmlns:p14="http://schemas.microsoft.com/office/powerpoint/2010/main" val="28359135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ケラレによる周辺減光が特に目立ちますが、それ以外のさまざまな効果も含めて、アナモルフィックレンズ特有の雰囲気が生じます。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344</a:t>
            </a:fld>
            <a:endParaRPr lang="en-US" dirty="0"/>
          </a:p>
        </p:txBody>
      </p:sp>
    </p:spTree>
    <p:extLst>
      <p:ext uri="{BB962C8B-B14F-4D97-AF65-F5344CB8AC3E}">
        <p14:creationId xmlns:p14="http://schemas.microsoft.com/office/powerpoint/2010/main" val="26076681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345</a:t>
            </a:fld>
            <a:endParaRPr lang="en-US" dirty="0"/>
          </a:p>
        </p:txBody>
      </p:sp>
    </p:spTree>
    <p:extLst>
      <p:ext uri="{BB962C8B-B14F-4D97-AF65-F5344CB8AC3E}">
        <p14:creationId xmlns:p14="http://schemas.microsoft.com/office/powerpoint/2010/main" val="19980333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346</a:t>
            </a:fld>
            <a:endParaRPr lang="en-US" dirty="0"/>
          </a:p>
        </p:txBody>
      </p:sp>
    </p:spTree>
    <p:extLst>
      <p:ext uri="{BB962C8B-B14F-4D97-AF65-F5344CB8AC3E}">
        <p14:creationId xmlns:p14="http://schemas.microsoft.com/office/powerpoint/2010/main" val="26117936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アナモルフィックレンズ特有の非点収差により、この例ではフォーカス付近の前ボケが横方向に線状に伸び、後ボケは縦方向に線状に伸びています。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他にも、ボケが歪な形状にケラレたり、色収差や歪曲収差</a:t>
            </a:r>
            <a:r>
              <a:rPr kumimoji="1" lang="en-US" altLang="ja-JP" dirty="0"/>
              <a:t>(</a:t>
            </a:r>
            <a:r>
              <a:rPr kumimoji="1" lang="ja-JP" altLang="en-US" dirty="0"/>
              <a:t>ディストーション</a:t>
            </a:r>
            <a:r>
              <a:rPr kumimoji="1" lang="en-US" altLang="ja-JP" dirty="0"/>
              <a:t>)</a:t>
            </a:r>
            <a:r>
              <a:rPr kumimoji="1" lang="ja-JP" altLang="en-US" dirty="0"/>
              <a:t>が発生しています。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詳細は </a:t>
            </a:r>
            <a:r>
              <a:rPr kumimoji="1" lang="en-US" altLang="ja-JP" dirty="0"/>
              <a:t>SIGGRAPH 2015 Course </a:t>
            </a:r>
            <a:r>
              <a:rPr kumimoji="1" lang="en-US" altLang="ja-JP" b="0" dirty="0"/>
              <a:t>“</a:t>
            </a:r>
            <a:r>
              <a:rPr lang="en-US" altLang="ja-JP" b="0" i="0" dirty="0">
                <a:solidFill>
                  <a:srgbClr val="333333"/>
                </a:solidFill>
                <a:effectLst/>
                <a:latin typeface="-apple-system"/>
              </a:rPr>
              <a:t>Real-time Rendering of Physically Based Optical Effects in Theory and Practice”</a:t>
            </a:r>
            <a:r>
              <a:rPr lang="ja-JP" altLang="en-US" b="0" i="0" dirty="0">
                <a:solidFill>
                  <a:srgbClr val="333333"/>
                </a:solidFill>
                <a:effectLst/>
                <a:latin typeface="-apple-system"/>
              </a:rPr>
              <a:t> における</a:t>
            </a:r>
            <a:endParaRPr lang="en-US" altLang="ja-JP" b="0" i="0" dirty="0">
              <a:solidFill>
                <a:srgbClr val="333333"/>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“Subtle Anamorphic Lens Effects” </a:t>
            </a:r>
            <a:r>
              <a:rPr kumimoji="1" lang="ja-JP" altLang="en-US" dirty="0"/>
              <a:t>の弊社資料をご参照ください。</a:t>
            </a:r>
            <a:endParaRPr kumimoji="1" lang="en-US" altLang="ja-JP" dirty="0"/>
          </a:p>
          <a:p>
            <a:r>
              <a:rPr kumimoji="1" lang="en-US" altLang="ja-JP" dirty="0"/>
              <a:t>https://www.siliconstudio.co.jp/rd/presentations/#siggraph2015</a:t>
            </a:r>
          </a:p>
          <a:p>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347</a:t>
            </a:fld>
            <a:endParaRPr lang="en-US" dirty="0"/>
          </a:p>
        </p:txBody>
      </p:sp>
    </p:spTree>
    <p:extLst>
      <p:ext uri="{BB962C8B-B14F-4D97-AF65-F5344CB8AC3E}">
        <p14:creationId xmlns:p14="http://schemas.microsoft.com/office/powerpoint/2010/main" val="26792430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非点収差は、主にレトロレンズのぐるぐるボケとして知られている効果です。</a:t>
            </a:r>
            <a:endParaRPr kumimoji="1" lang="en-US" altLang="ja-JP" dirty="0"/>
          </a:p>
          <a:p>
            <a:r>
              <a:rPr kumimoji="1" lang="ja-JP" altLang="en-US" dirty="0"/>
              <a:t>この画像では映っていませんが、前ボケは逆に放射状に伸びるボケが生じます。</a:t>
            </a:r>
            <a:endParaRPr kumimoji="1" lang="en-US" altLang="ja-JP" dirty="0"/>
          </a:p>
          <a:p>
            <a:endParaRPr kumimoji="1" lang="en-US" altLang="ja-JP" dirty="0"/>
          </a:p>
          <a:p>
            <a:r>
              <a:rPr kumimoji="1" lang="ja-JP" altLang="en-US" dirty="0"/>
              <a:t>アナモルフィックレンズの非点収差が縦横方向で生じるのに対し、一般的なザイデル収差としての非点収差は、</a:t>
            </a:r>
            <a:endParaRPr kumimoji="1" lang="en-US" altLang="ja-JP" dirty="0"/>
          </a:p>
          <a:p>
            <a:r>
              <a:rPr kumimoji="1" lang="ja-JP" altLang="en-US" dirty="0"/>
              <a:t>放射方向</a:t>
            </a:r>
            <a:r>
              <a:rPr kumimoji="1" lang="en-US" altLang="ja-JP" dirty="0"/>
              <a:t>(</a:t>
            </a:r>
            <a:r>
              <a:rPr kumimoji="1" lang="ja-JP" altLang="en-US" dirty="0"/>
              <a:t>メリジオナル面</a:t>
            </a:r>
            <a:r>
              <a:rPr kumimoji="1" lang="en-US" altLang="ja-JP" dirty="0"/>
              <a:t>)</a:t>
            </a:r>
            <a:r>
              <a:rPr kumimoji="1" lang="ja-JP" altLang="en-US" dirty="0"/>
              <a:t>と同心円方向</a:t>
            </a:r>
            <a:r>
              <a:rPr kumimoji="1" lang="en-US" altLang="ja-JP" dirty="0"/>
              <a:t>(</a:t>
            </a:r>
            <a:r>
              <a:rPr kumimoji="1" lang="ja-JP" altLang="en-US" dirty="0"/>
              <a:t>サジタル面</a:t>
            </a:r>
            <a:r>
              <a:rPr kumimoji="1" lang="en-US" altLang="ja-JP" dirty="0"/>
              <a:t>)</a:t>
            </a:r>
            <a:r>
              <a:rPr kumimoji="1" lang="ja-JP" altLang="en-US" dirty="0"/>
              <a:t>でフォーカスにずれが生じる現象です。</a:t>
            </a:r>
            <a:endParaRPr kumimoji="1" lang="en-US" altLang="ja-JP" dirty="0"/>
          </a:p>
          <a:p>
            <a:r>
              <a:rPr kumimoji="1" lang="ja-JP" altLang="en-US" dirty="0"/>
              <a:t>アナモルフィック非点収差同様、前ボケと後ボケでそれぞれ垂直に交わる線状のボケがフォーカス前後で入れ替わるように変化します。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349</a:t>
            </a:fld>
            <a:endParaRPr lang="en-US" dirty="0"/>
          </a:p>
        </p:txBody>
      </p:sp>
    </p:spTree>
    <p:extLst>
      <p:ext uri="{BB962C8B-B14F-4D97-AF65-F5344CB8AC3E}">
        <p14:creationId xmlns:p14="http://schemas.microsoft.com/office/powerpoint/2010/main" val="4243822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354</a:t>
            </a:fld>
            <a:endParaRPr kumimoji="1" lang="ja-JP" altLang="en-US"/>
          </a:p>
        </p:txBody>
      </p:sp>
    </p:spTree>
    <p:extLst>
      <p:ext uri="{BB962C8B-B14F-4D97-AF65-F5344CB8AC3E}">
        <p14:creationId xmlns:p14="http://schemas.microsoft.com/office/powerpoint/2010/main" val="19642406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似たような状況を示しているのが、以前に出したこの画像の比較です。</a:t>
            </a:r>
            <a:endParaRPr kumimoji="1" lang="en-US" altLang="ja-JP" dirty="0"/>
          </a:p>
          <a:p>
            <a:r>
              <a:rPr kumimoji="1" lang="ja-JP" altLang="en-US" dirty="0"/>
              <a:t>写真</a:t>
            </a:r>
            <a:r>
              <a:rPr kumimoji="1" lang="en-US" altLang="ja-JP" dirty="0"/>
              <a:t>(</a:t>
            </a:r>
            <a:r>
              <a:rPr kumimoji="1" lang="ja-JP" altLang="en-US" dirty="0"/>
              <a:t>左</a:t>
            </a:r>
            <a:r>
              <a:rPr kumimoji="1" lang="en-US" altLang="ja-JP" dirty="0"/>
              <a:t>)</a:t>
            </a:r>
            <a:r>
              <a:rPr kumimoji="1" lang="ja-JP" altLang="en-US" dirty="0"/>
              <a:t>の光源はおそらく比較的狭い波長の色のため、リングがより内部まで多く見え、色も単色に見えます。</a:t>
            </a:r>
            <a:endParaRPr kumimoji="1" lang="en-US" altLang="ja-JP" dirty="0"/>
          </a:p>
          <a:p>
            <a:r>
              <a:rPr kumimoji="1" lang="ja-JP" altLang="en-US" dirty="0"/>
              <a:t>リアルタイム</a:t>
            </a:r>
            <a:r>
              <a:rPr kumimoji="1" lang="en-US" altLang="ja-JP" dirty="0"/>
              <a:t>(</a:t>
            </a:r>
            <a:r>
              <a:rPr kumimoji="1" lang="ja-JP" altLang="en-US" dirty="0"/>
              <a:t>右</a:t>
            </a:r>
            <a:r>
              <a:rPr kumimoji="1" lang="en-US" altLang="ja-JP" dirty="0"/>
              <a:t>)</a:t>
            </a:r>
            <a:r>
              <a:rPr kumimoji="1" lang="ja-JP" altLang="en-US" dirty="0"/>
              <a:t>の方は積分後の乗算のため、リングはあまり内側まで見えず、かつある程度の範囲の波長色が混ざって見えています。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356</a:t>
            </a:fld>
            <a:endParaRPr kumimoji="1" lang="ja-JP" altLang="en-US"/>
          </a:p>
        </p:txBody>
      </p:sp>
    </p:spTree>
    <p:extLst>
      <p:ext uri="{BB962C8B-B14F-4D97-AF65-F5344CB8AC3E}">
        <p14:creationId xmlns:p14="http://schemas.microsoft.com/office/powerpoint/2010/main" val="32416755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似たような状況を示しているのが、以前に出したこの画像の比較です。</a:t>
            </a:r>
            <a:endParaRPr kumimoji="1" lang="en-US" altLang="ja-JP" dirty="0"/>
          </a:p>
          <a:p>
            <a:r>
              <a:rPr kumimoji="1" lang="ja-JP" altLang="en-US" dirty="0"/>
              <a:t>写真</a:t>
            </a:r>
            <a:r>
              <a:rPr kumimoji="1" lang="en-US" altLang="ja-JP" dirty="0"/>
              <a:t>(</a:t>
            </a:r>
            <a:r>
              <a:rPr kumimoji="1" lang="ja-JP" altLang="en-US" dirty="0"/>
              <a:t>左</a:t>
            </a:r>
            <a:r>
              <a:rPr kumimoji="1" lang="en-US" altLang="ja-JP" dirty="0"/>
              <a:t>)</a:t>
            </a:r>
            <a:r>
              <a:rPr kumimoji="1" lang="ja-JP" altLang="en-US" dirty="0"/>
              <a:t>の光源はおそらく比較的狭い波長の色のため、リングがより内部まで多く見え、色も単色に見えます。</a:t>
            </a:r>
            <a:endParaRPr kumimoji="1" lang="en-US" altLang="ja-JP" dirty="0"/>
          </a:p>
          <a:p>
            <a:r>
              <a:rPr kumimoji="1" lang="ja-JP" altLang="en-US" dirty="0"/>
              <a:t>リアルタイム</a:t>
            </a:r>
            <a:r>
              <a:rPr kumimoji="1" lang="en-US" altLang="ja-JP" dirty="0"/>
              <a:t>(</a:t>
            </a:r>
            <a:r>
              <a:rPr kumimoji="1" lang="ja-JP" altLang="en-US" dirty="0"/>
              <a:t>右</a:t>
            </a:r>
            <a:r>
              <a:rPr kumimoji="1" lang="en-US" altLang="ja-JP" dirty="0"/>
              <a:t>)</a:t>
            </a:r>
            <a:r>
              <a:rPr kumimoji="1" lang="ja-JP" altLang="en-US" dirty="0"/>
              <a:t>の方は積分後の乗算のため、リングはあまり内側まで見えず、かつある程度の範囲の波長色が混ざって見えています。</a:t>
            </a:r>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357</a:t>
            </a:fld>
            <a:endParaRPr kumimoji="1" lang="ja-JP" altLang="en-US"/>
          </a:p>
        </p:txBody>
      </p:sp>
    </p:spTree>
    <p:extLst>
      <p:ext uri="{BB962C8B-B14F-4D97-AF65-F5344CB8AC3E}">
        <p14:creationId xmlns:p14="http://schemas.microsoft.com/office/powerpoint/2010/main" val="8697972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359</a:t>
            </a:fld>
            <a:endParaRPr kumimoji="1" lang="ja-JP" altLang="en-US"/>
          </a:p>
        </p:txBody>
      </p:sp>
    </p:spTree>
    <p:extLst>
      <p:ext uri="{BB962C8B-B14F-4D97-AF65-F5344CB8AC3E}">
        <p14:creationId xmlns:p14="http://schemas.microsoft.com/office/powerpoint/2010/main" val="153120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a:extLst>
              <a:ext uri="{FF2B5EF4-FFF2-40B4-BE49-F238E27FC236}">
                <a16:creationId xmlns:a16="http://schemas.microsoft.com/office/drawing/2014/main" id="{3F3711F3-EC0F-4D78-BCE8-B80839143571}"/>
              </a:ext>
            </a:extLst>
          </p:cNvPr>
          <p:cNvSpPr>
            <a:spLocks noGrp="1" noRot="1" noChangeAspect="1" noChangeArrowheads="1" noTextEdit="1"/>
          </p:cNvSpPr>
          <p:nvPr>
            <p:ph type="sldImg"/>
          </p:nvPr>
        </p:nvSpPr>
        <p:spPr>
          <a:ln/>
        </p:spPr>
      </p:sp>
      <p:sp>
        <p:nvSpPr>
          <p:cNvPr id="80899" name="ノート プレースホルダー 2">
            <a:extLst>
              <a:ext uri="{FF2B5EF4-FFF2-40B4-BE49-F238E27FC236}">
                <a16:creationId xmlns:a16="http://schemas.microsoft.com/office/drawing/2014/main" id="{F394D61B-2B6C-4228-BE84-EC44DA7249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
        <p:nvSpPr>
          <p:cNvPr id="80900" name="スライド番号プレースホルダー 3">
            <a:extLst>
              <a:ext uri="{FF2B5EF4-FFF2-40B4-BE49-F238E27FC236}">
                <a16:creationId xmlns:a16="http://schemas.microsoft.com/office/drawing/2014/main" id="{DD0F0799-6A9F-42A1-9BED-A26EA5FC745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F6744F6-4FB8-42F6-A9E8-8B7AD1935D09}" type="slidenum">
              <a:rPr lang="en-US" altLang="ja-JP"/>
              <a:pPr/>
              <a:t>32</a:t>
            </a:fld>
            <a:endParaRPr lang="en-US" altLang="ja-JP"/>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362</a:t>
            </a:fld>
            <a:endParaRPr kumimoji="1" lang="ja-JP" altLang="en-US"/>
          </a:p>
        </p:txBody>
      </p:sp>
    </p:spTree>
    <p:extLst>
      <p:ext uri="{BB962C8B-B14F-4D97-AF65-F5344CB8AC3E}">
        <p14:creationId xmlns:p14="http://schemas.microsoft.com/office/powerpoint/2010/main" val="28936291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363</a:t>
            </a:fld>
            <a:endParaRPr kumimoji="1" lang="ja-JP" altLang="en-US"/>
          </a:p>
        </p:txBody>
      </p:sp>
    </p:spTree>
    <p:extLst>
      <p:ext uri="{BB962C8B-B14F-4D97-AF65-F5344CB8AC3E}">
        <p14:creationId xmlns:p14="http://schemas.microsoft.com/office/powerpoint/2010/main" val="35374706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365</a:t>
            </a:fld>
            <a:endParaRPr kumimoji="1" lang="ja-JP" altLang="en-US"/>
          </a:p>
        </p:txBody>
      </p:sp>
    </p:spTree>
    <p:extLst>
      <p:ext uri="{BB962C8B-B14F-4D97-AF65-F5344CB8AC3E}">
        <p14:creationId xmlns:p14="http://schemas.microsoft.com/office/powerpoint/2010/main" val="19659101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367</a:t>
            </a:fld>
            <a:endParaRPr kumimoji="1" lang="ja-JP" altLang="en-US"/>
          </a:p>
        </p:txBody>
      </p:sp>
    </p:spTree>
    <p:extLst>
      <p:ext uri="{BB962C8B-B14F-4D97-AF65-F5344CB8AC3E}">
        <p14:creationId xmlns:p14="http://schemas.microsoft.com/office/powerpoint/2010/main" val="222572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a:extLst>
              <a:ext uri="{FF2B5EF4-FFF2-40B4-BE49-F238E27FC236}">
                <a16:creationId xmlns:a16="http://schemas.microsoft.com/office/drawing/2014/main" id="{5A76D126-3653-4CEB-A5BA-B4382DD90800}"/>
              </a:ext>
            </a:extLst>
          </p:cNvPr>
          <p:cNvSpPr>
            <a:spLocks noGrp="1" noRot="1" noChangeAspect="1" noChangeArrowheads="1" noTextEdit="1"/>
          </p:cNvSpPr>
          <p:nvPr>
            <p:ph type="sldImg"/>
          </p:nvPr>
        </p:nvSpPr>
        <p:spPr>
          <a:ln/>
        </p:spPr>
      </p:sp>
      <p:sp>
        <p:nvSpPr>
          <p:cNvPr id="82947" name="ノート プレースホルダー 2">
            <a:extLst>
              <a:ext uri="{FF2B5EF4-FFF2-40B4-BE49-F238E27FC236}">
                <a16:creationId xmlns:a16="http://schemas.microsoft.com/office/drawing/2014/main" id="{58F1BC6B-1F25-45BF-9D9A-223EFD48AD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a:p>
        </p:txBody>
      </p:sp>
      <p:sp>
        <p:nvSpPr>
          <p:cNvPr id="82948" name="スライド番号プレースホルダー 3">
            <a:extLst>
              <a:ext uri="{FF2B5EF4-FFF2-40B4-BE49-F238E27FC236}">
                <a16:creationId xmlns:a16="http://schemas.microsoft.com/office/drawing/2014/main" id="{5EE32420-4E01-4E68-912A-603C2819B69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1BE6B95-204E-48C9-8D01-B56D30941B7A}" type="slidenum">
              <a:rPr lang="en-US" altLang="ja-JP"/>
              <a:pPr/>
              <a:t>33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a:extLst>
              <a:ext uri="{FF2B5EF4-FFF2-40B4-BE49-F238E27FC236}">
                <a16:creationId xmlns:a16="http://schemas.microsoft.com/office/drawing/2014/main" id="{1CB8EF03-AD3C-46A9-A7A4-5FEF7809410A}"/>
              </a:ext>
            </a:extLst>
          </p:cNvPr>
          <p:cNvSpPr>
            <a:spLocks noGrp="1" noRot="1" noChangeAspect="1" noChangeArrowheads="1" noTextEdit="1"/>
          </p:cNvSpPr>
          <p:nvPr>
            <p:ph type="sldImg"/>
          </p:nvPr>
        </p:nvSpPr>
        <p:spPr>
          <a:ln/>
        </p:spPr>
      </p:sp>
      <p:sp>
        <p:nvSpPr>
          <p:cNvPr id="84995" name="ノート プレースホルダー 2">
            <a:extLst>
              <a:ext uri="{FF2B5EF4-FFF2-40B4-BE49-F238E27FC236}">
                <a16:creationId xmlns:a16="http://schemas.microsoft.com/office/drawing/2014/main" id="{7FC55F76-8CA3-4A72-A426-940B4B4FB7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
        <p:nvSpPr>
          <p:cNvPr id="84996" name="スライド番号プレースホルダー 3">
            <a:extLst>
              <a:ext uri="{FF2B5EF4-FFF2-40B4-BE49-F238E27FC236}">
                <a16:creationId xmlns:a16="http://schemas.microsoft.com/office/drawing/2014/main" id="{EC708881-D38D-48C9-9449-7820E81EC47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62F46B-3F75-4065-AF5A-7E1FEF1DCA95}" type="slidenum">
              <a:rPr lang="en-US" altLang="ja-JP"/>
              <a:pPr/>
              <a:t>34</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a:extLst>
              <a:ext uri="{FF2B5EF4-FFF2-40B4-BE49-F238E27FC236}">
                <a16:creationId xmlns:a16="http://schemas.microsoft.com/office/drawing/2014/main" id="{2DEC6153-1A8A-490A-BD0E-1A23BBA06197}"/>
              </a:ext>
            </a:extLst>
          </p:cNvPr>
          <p:cNvSpPr>
            <a:spLocks noGrp="1" noRot="1" noChangeAspect="1" noChangeArrowheads="1" noTextEdit="1"/>
          </p:cNvSpPr>
          <p:nvPr>
            <p:ph type="sldImg"/>
          </p:nvPr>
        </p:nvSpPr>
        <p:spPr>
          <a:ln/>
        </p:spPr>
      </p:sp>
      <p:sp>
        <p:nvSpPr>
          <p:cNvPr id="89091" name="ノート プレースホルダー 2">
            <a:extLst>
              <a:ext uri="{FF2B5EF4-FFF2-40B4-BE49-F238E27FC236}">
                <a16:creationId xmlns:a16="http://schemas.microsoft.com/office/drawing/2014/main" id="{6971F094-0353-42E1-8088-011025562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endParaRPr lang="en-US" altLang="ja-JP"/>
          </a:p>
        </p:txBody>
      </p:sp>
      <p:sp>
        <p:nvSpPr>
          <p:cNvPr id="89092" name="スライド番号プレースホルダー 3">
            <a:extLst>
              <a:ext uri="{FF2B5EF4-FFF2-40B4-BE49-F238E27FC236}">
                <a16:creationId xmlns:a16="http://schemas.microsoft.com/office/drawing/2014/main" id="{71B6E323-F935-4B09-BD9A-9FA55CB4FC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5421BC1-932C-442F-AB17-2598D75075C1}" type="slidenum">
              <a:rPr lang="en-US" altLang="ja-JP"/>
              <a:pPr/>
              <a:t>36</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47428D3-5C94-4C7C-99AE-3F90CE7E730E}"/>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3A0C46E7-2435-4EC1-A958-F1FACDC42D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a:extLst>
              <a:ext uri="{FF2B5EF4-FFF2-40B4-BE49-F238E27FC236}">
                <a16:creationId xmlns:a16="http://schemas.microsoft.com/office/drawing/2014/main" id="{10C68AE8-5674-4056-8F41-B0D9CF99B980}"/>
              </a:ext>
            </a:extLst>
          </p:cNvPr>
          <p:cNvSpPr>
            <a:spLocks noGrp="1" noRot="1" noChangeAspect="1" noChangeArrowheads="1" noTextEdit="1"/>
          </p:cNvSpPr>
          <p:nvPr>
            <p:ph type="sldImg"/>
          </p:nvPr>
        </p:nvSpPr>
        <p:spPr>
          <a:ln/>
        </p:spPr>
      </p:sp>
      <p:sp>
        <p:nvSpPr>
          <p:cNvPr id="93187" name="ノート プレースホルダー 2">
            <a:extLst>
              <a:ext uri="{FF2B5EF4-FFF2-40B4-BE49-F238E27FC236}">
                <a16:creationId xmlns:a16="http://schemas.microsoft.com/office/drawing/2014/main" id="{1F5795F6-C232-4F99-B000-C05DA232619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ja-JP"/>
          </a:p>
        </p:txBody>
      </p:sp>
      <p:sp>
        <p:nvSpPr>
          <p:cNvPr id="93188" name="スライド番号プレースホルダー 3">
            <a:extLst>
              <a:ext uri="{FF2B5EF4-FFF2-40B4-BE49-F238E27FC236}">
                <a16:creationId xmlns:a16="http://schemas.microsoft.com/office/drawing/2014/main" id="{F054011E-7A9E-4D46-A350-68C6B4B408E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650053F-05E8-4D70-A719-79154A4B0A4A}" type="slidenum">
              <a:rPr lang="en-US" altLang="ja-JP"/>
              <a:pPr/>
              <a:t>38</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a:extLst>
              <a:ext uri="{FF2B5EF4-FFF2-40B4-BE49-F238E27FC236}">
                <a16:creationId xmlns:a16="http://schemas.microsoft.com/office/drawing/2014/main" id="{81E7E5E7-34BC-44EF-8F38-155989E5A95D}"/>
              </a:ext>
            </a:extLst>
          </p:cNvPr>
          <p:cNvSpPr>
            <a:spLocks noGrp="1" noRot="1" noChangeAspect="1" noChangeArrowheads="1" noTextEdit="1"/>
          </p:cNvSpPr>
          <p:nvPr>
            <p:ph type="sldImg"/>
          </p:nvPr>
        </p:nvSpPr>
        <p:spPr>
          <a:ln/>
        </p:spPr>
      </p:sp>
      <p:sp>
        <p:nvSpPr>
          <p:cNvPr id="95235" name="ノート プレースホルダー 2">
            <a:extLst>
              <a:ext uri="{FF2B5EF4-FFF2-40B4-BE49-F238E27FC236}">
                <a16:creationId xmlns:a16="http://schemas.microsoft.com/office/drawing/2014/main" id="{38DDAB3D-D00D-494D-BD96-26FC93F4F2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endParaRPr lang="en-US" altLang="ja-JP"/>
          </a:p>
        </p:txBody>
      </p:sp>
      <p:sp>
        <p:nvSpPr>
          <p:cNvPr id="95236" name="スライド番号プレースホルダー 3">
            <a:extLst>
              <a:ext uri="{FF2B5EF4-FFF2-40B4-BE49-F238E27FC236}">
                <a16:creationId xmlns:a16="http://schemas.microsoft.com/office/drawing/2014/main" id="{A78559D5-0CAD-42CB-B26C-130A5778B4C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2E12785-21E9-442D-B514-DBEB3F7F9A0D}" type="slidenum">
              <a:rPr lang="en-US" altLang="ja-JP"/>
              <a:pPr/>
              <a:t>39</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a:extLst>
              <a:ext uri="{FF2B5EF4-FFF2-40B4-BE49-F238E27FC236}">
                <a16:creationId xmlns:a16="http://schemas.microsoft.com/office/drawing/2014/main" id="{3248CBBE-81D1-4F4B-B948-6A7553D683A8}"/>
              </a:ext>
            </a:extLst>
          </p:cNvPr>
          <p:cNvSpPr>
            <a:spLocks noGrp="1" noRot="1" noChangeAspect="1" noChangeArrowheads="1" noTextEdit="1"/>
          </p:cNvSpPr>
          <p:nvPr>
            <p:ph type="sldImg"/>
          </p:nvPr>
        </p:nvSpPr>
        <p:spPr>
          <a:ln/>
        </p:spPr>
      </p:sp>
      <p:sp>
        <p:nvSpPr>
          <p:cNvPr id="97283" name="ノート プレースホルダー 2">
            <a:extLst>
              <a:ext uri="{FF2B5EF4-FFF2-40B4-BE49-F238E27FC236}">
                <a16:creationId xmlns:a16="http://schemas.microsoft.com/office/drawing/2014/main" id="{735B225C-6204-4284-B257-E7468E5D50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284" name="スライド番号プレースホルダー 3">
            <a:extLst>
              <a:ext uri="{FF2B5EF4-FFF2-40B4-BE49-F238E27FC236}">
                <a16:creationId xmlns:a16="http://schemas.microsoft.com/office/drawing/2014/main" id="{60603205-C14D-4D8C-8B40-DA834C9794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8CAD215-9BD3-466D-AA23-DF785AB2311C}" type="slidenum">
              <a:rPr lang="en-US" altLang="ja-JP"/>
              <a:pPr/>
              <a:t>40</a:t>
            </a:fld>
            <a:endParaRPr lang="en-US" altLang="ja-JP"/>
          </a:p>
        </p:txBody>
      </p:sp>
    </p:spTree>
    <p:extLst>
      <p:ext uri="{BB962C8B-B14F-4D97-AF65-F5344CB8AC3E}">
        <p14:creationId xmlns:p14="http://schemas.microsoft.com/office/powerpoint/2010/main" val="325437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a:t>
            </a:fld>
            <a:endParaRPr kumimoji="1" lang="ja-JP" altLang="en-US"/>
          </a:p>
        </p:txBody>
      </p:sp>
    </p:spTree>
    <p:extLst>
      <p:ext uri="{BB962C8B-B14F-4D97-AF65-F5344CB8AC3E}">
        <p14:creationId xmlns:p14="http://schemas.microsoft.com/office/powerpoint/2010/main" val="209670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a:extLst>
              <a:ext uri="{FF2B5EF4-FFF2-40B4-BE49-F238E27FC236}">
                <a16:creationId xmlns:a16="http://schemas.microsoft.com/office/drawing/2014/main" id="{3F3711F3-EC0F-4D78-BCE8-B80839143571}"/>
              </a:ext>
            </a:extLst>
          </p:cNvPr>
          <p:cNvSpPr>
            <a:spLocks noGrp="1" noRot="1" noChangeAspect="1" noChangeArrowheads="1" noTextEdit="1"/>
          </p:cNvSpPr>
          <p:nvPr>
            <p:ph type="sldImg"/>
          </p:nvPr>
        </p:nvSpPr>
        <p:spPr>
          <a:ln/>
        </p:spPr>
      </p:sp>
      <p:sp>
        <p:nvSpPr>
          <p:cNvPr id="80899" name="ノート プレースホルダー 2">
            <a:extLst>
              <a:ext uri="{FF2B5EF4-FFF2-40B4-BE49-F238E27FC236}">
                <a16:creationId xmlns:a16="http://schemas.microsoft.com/office/drawing/2014/main" id="{F394D61B-2B6C-4228-BE84-EC44DA7249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
        <p:nvSpPr>
          <p:cNvPr id="80900" name="スライド番号プレースホルダー 3">
            <a:extLst>
              <a:ext uri="{FF2B5EF4-FFF2-40B4-BE49-F238E27FC236}">
                <a16:creationId xmlns:a16="http://schemas.microsoft.com/office/drawing/2014/main" id="{DD0F0799-6A9F-42A1-9BED-A26EA5FC745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F6744F6-4FB8-42F6-A9E8-8B7AD1935D09}" type="slidenum">
              <a:rPr lang="en-US" altLang="ja-JP"/>
              <a:pPr/>
              <a:t>41</a:t>
            </a:fld>
            <a:endParaRPr lang="en-US" altLang="ja-JP"/>
          </a:p>
        </p:txBody>
      </p:sp>
    </p:spTree>
    <p:extLst>
      <p:ext uri="{BB962C8B-B14F-4D97-AF65-F5344CB8AC3E}">
        <p14:creationId xmlns:p14="http://schemas.microsoft.com/office/powerpoint/2010/main" val="142521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a:extLst>
              <a:ext uri="{FF2B5EF4-FFF2-40B4-BE49-F238E27FC236}">
                <a16:creationId xmlns:a16="http://schemas.microsoft.com/office/drawing/2014/main" id="{4CACD43B-735C-4CA5-B18C-1B0A9082E785}"/>
              </a:ext>
            </a:extLst>
          </p:cNvPr>
          <p:cNvSpPr>
            <a:spLocks noGrp="1" noRot="1" noChangeAspect="1" noChangeArrowheads="1" noTextEdit="1"/>
          </p:cNvSpPr>
          <p:nvPr>
            <p:ph type="sldImg"/>
          </p:nvPr>
        </p:nvSpPr>
        <p:spPr>
          <a:ln/>
        </p:spPr>
      </p:sp>
      <p:sp>
        <p:nvSpPr>
          <p:cNvPr id="105475" name="ノート プレースホルダー 2">
            <a:extLst>
              <a:ext uri="{FF2B5EF4-FFF2-40B4-BE49-F238E27FC236}">
                <a16:creationId xmlns:a16="http://schemas.microsoft.com/office/drawing/2014/main" id="{E4872DEE-961E-4448-9624-C88E1EC67E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a:p>
        </p:txBody>
      </p:sp>
      <p:sp>
        <p:nvSpPr>
          <p:cNvPr id="105476" name="スライド番号プレースホルダー 3">
            <a:extLst>
              <a:ext uri="{FF2B5EF4-FFF2-40B4-BE49-F238E27FC236}">
                <a16:creationId xmlns:a16="http://schemas.microsoft.com/office/drawing/2014/main" id="{3CCD4AAC-F2CA-4CE9-BE9A-B061DFB269B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B54F3F-15F1-4E36-8FAB-FF9D15892CA7}" type="slidenum">
              <a:rPr lang="en-US" altLang="ja-JP"/>
              <a:pPr/>
              <a:t>42</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a:extLst>
              <a:ext uri="{FF2B5EF4-FFF2-40B4-BE49-F238E27FC236}">
                <a16:creationId xmlns:a16="http://schemas.microsoft.com/office/drawing/2014/main" id="{BE5900C4-14E8-441E-A57E-DBE954353D56}"/>
              </a:ext>
            </a:extLst>
          </p:cNvPr>
          <p:cNvSpPr>
            <a:spLocks noGrp="1" noRot="1" noChangeAspect="1" noChangeArrowheads="1" noTextEdit="1"/>
          </p:cNvSpPr>
          <p:nvPr>
            <p:ph type="sldImg"/>
          </p:nvPr>
        </p:nvSpPr>
        <p:spPr>
          <a:ln/>
        </p:spPr>
      </p:sp>
      <p:sp>
        <p:nvSpPr>
          <p:cNvPr id="109571" name="ノート プレースホルダー 2">
            <a:extLst>
              <a:ext uri="{FF2B5EF4-FFF2-40B4-BE49-F238E27FC236}">
                <a16:creationId xmlns:a16="http://schemas.microsoft.com/office/drawing/2014/main" id="{5383615F-39B0-4B4C-BB31-7C5FE33117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a:p>
        </p:txBody>
      </p:sp>
      <p:sp>
        <p:nvSpPr>
          <p:cNvPr id="109572" name="スライド番号プレースホルダー 3">
            <a:extLst>
              <a:ext uri="{FF2B5EF4-FFF2-40B4-BE49-F238E27FC236}">
                <a16:creationId xmlns:a16="http://schemas.microsoft.com/office/drawing/2014/main" id="{06B69F05-529C-42B0-994F-061644648CE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5161973-F791-4ABA-B887-D46C3F20AA54}" type="slidenum">
              <a:rPr lang="en-US" altLang="ja-JP"/>
              <a:pPr/>
              <a:t>44</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a:extLst>
              <a:ext uri="{FF2B5EF4-FFF2-40B4-BE49-F238E27FC236}">
                <a16:creationId xmlns:a16="http://schemas.microsoft.com/office/drawing/2014/main" id="{F629D8FA-79E6-4288-BA13-87AD01EA15D8}"/>
              </a:ext>
            </a:extLst>
          </p:cNvPr>
          <p:cNvSpPr>
            <a:spLocks noGrp="1" noRot="1" noChangeAspect="1" noChangeArrowheads="1" noTextEdit="1"/>
          </p:cNvSpPr>
          <p:nvPr>
            <p:ph type="sldImg"/>
          </p:nvPr>
        </p:nvSpPr>
        <p:spPr>
          <a:ln/>
        </p:spPr>
      </p:sp>
      <p:sp>
        <p:nvSpPr>
          <p:cNvPr id="111619" name="ノート プレースホルダー 2">
            <a:extLst>
              <a:ext uri="{FF2B5EF4-FFF2-40B4-BE49-F238E27FC236}">
                <a16:creationId xmlns:a16="http://schemas.microsoft.com/office/drawing/2014/main" id="{D44E9A38-0C3B-4717-BE84-A371995B22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a:p>
        </p:txBody>
      </p:sp>
      <p:sp>
        <p:nvSpPr>
          <p:cNvPr id="111620" name="スライド番号プレースホルダー 3">
            <a:extLst>
              <a:ext uri="{FF2B5EF4-FFF2-40B4-BE49-F238E27FC236}">
                <a16:creationId xmlns:a16="http://schemas.microsoft.com/office/drawing/2014/main" id="{4ED36123-88D0-4DD3-8AF0-4541C019947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B097FED-3E9D-434E-92C3-94BBE5CBDF15}" type="slidenum">
              <a:rPr lang="en-US" altLang="ja-JP"/>
              <a:pPr/>
              <a:t>45</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a:extLst>
              <a:ext uri="{FF2B5EF4-FFF2-40B4-BE49-F238E27FC236}">
                <a16:creationId xmlns:a16="http://schemas.microsoft.com/office/drawing/2014/main" id="{5185841F-748E-4AE0-B000-F232F20DDEF8}"/>
              </a:ext>
            </a:extLst>
          </p:cNvPr>
          <p:cNvSpPr>
            <a:spLocks noGrp="1" noRot="1" noChangeAspect="1" noChangeArrowheads="1" noTextEdit="1"/>
          </p:cNvSpPr>
          <p:nvPr>
            <p:ph type="sldImg"/>
          </p:nvPr>
        </p:nvSpPr>
        <p:spPr>
          <a:ln/>
        </p:spPr>
      </p:sp>
      <p:sp>
        <p:nvSpPr>
          <p:cNvPr id="113667" name="ノート プレースホルダー 2">
            <a:extLst>
              <a:ext uri="{FF2B5EF4-FFF2-40B4-BE49-F238E27FC236}">
                <a16:creationId xmlns:a16="http://schemas.microsoft.com/office/drawing/2014/main" id="{7BD36491-07B1-4849-85A1-A0C0AE3197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68" name="スライド番号プレースホルダー 3">
            <a:extLst>
              <a:ext uri="{FF2B5EF4-FFF2-40B4-BE49-F238E27FC236}">
                <a16:creationId xmlns:a16="http://schemas.microsoft.com/office/drawing/2014/main" id="{3F4E24A5-BA0C-403D-A7D5-2D086CBC98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F33B5D2-E7E7-4828-84AB-38C72D5AFE4C}" type="slidenum">
              <a:rPr lang="en-US" altLang="ja-JP"/>
              <a:pPr/>
              <a:t>46</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ー 1">
            <a:extLst>
              <a:ext uri="{FF2B5EF4-FFF2-40B4-BE49-F238E27FC236}">
                <a16:creationId xmlns:a16="http://schemas.microsoft.com/office/drawing/2014/main" id="{F54D0D00-A3D4-4721-AC9F-5F9EAEDA83C9}"/>
              </a:ext>
            </a:extLst>
          </p:cNvPr>
          <p:cNvSpPr>
            <a:spLocks noGrp="1" noRot="1" noChangeAspect="1" noChangeArrowheads="1" noTextEdit="1"/>
          </p:cNvSpPr>
          <p:nvPr>
            <p:ph type="sldImg"/>
          </p:nvPr>
        </p:nvSpPr>
        <p:spPr>
          <a:ln/>
        </p:spPr>
      </p:sp>
      <p:sp>
        <p:nvSpPr>
          <p:cNvPr id="115715" name="ノート プレースホルダー 2">
            <a:extLst>
              <a:ext uri="{FF2B5EF4-FFF2-40B4-BE49-F238E27FC236}">
                <a16:creationId xmlns:a16="http://schemas.microsoft.com/office/drawing/2014/main" id="{3AEF3D75-7282-4725-AC11-DF548EBB58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716" name="スライド番号プレースホルダー 3">
            <a:extLst>
              <a:ext uri="{FF2B5EF4-FFF2-40B4-BE49-F238E27FC236}">
                <a16:creationId xmlns:a16="http://schemas.microsoft.com/office/drawing/2014/main" id="{F1397A4D-B58C-46B1-B853-E1599A40F3B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2B0BD22-8C52-40B4-955A-7EF3431CD4DB}" type="slidenum">
              <a:rPr lang="en-US" altLang="ja-JP"/>
              <a:pPr/>
              <a:t>47</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a:extLst>
              <a:ext uri="{FF2B5EF4-FFF2-40B4-BE49-F238E27FC236}">
                <a16:creationId xmlns:a16="http://schemas.microsoft.com/office/drawing/2014/main" id="{347F8753-BD9D-426A-9374-ECFC04066627}"/>
              </a:ext>
            </a:extLst>
          </p:cNvPr>
          <p:cNvSpPr>
            <a:spLocks noGrp="1" noRot="1" noChangeAspect="1" noChangeArrowheads="1" noTextEdit="1"/>
          </p:cNvSpPr>
          <p:nvPr>
            <p:ph type="sldImg"/>
          </p:nvPr>
        </p:nvSpPr>
        <p:spPr>
          <a:ln/>
        </p:spPr>
      </p:sp>
      <p:sp>
        <p:nvSpPr>
          <p:cNvPr id="117763" name="ノート プレースホルダー 2">
            <a:extLst>
              <a:ext uri="{FF2B5EF4-FFF2-40B4-BE49-F238E27FC236}">
                <a16:creationId xmlns:a16="http://schemas.microsoft.com/office/drawing/2014/main" id="{8677B6C8-AD34-4815-8B5F-C2E4B3E39C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altLang="ja-JP"/>
          </a:p>
        </p:txBody>
      </p:sp>
      <p:sp>
        <p:nvSpPr>
          <p:cNvPr id="117764" name="スライド番号プレースホルダー 3">
            <a:extLst>
              <a:ext uri="{FF2B5EF4-FFF2-40B4-BE49-F238E27FC236}">
                <a16:creationId xmlns:a16="http://schemas.microsoft.com/office/drawing/2014/main" id="{CDFE68BD-3933-41E4-8C73-19CFBDB1332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75A34EE-C7E0-4811-A93D-3D20720AF552}" type="slidenum">
              <a:rPr lang="en-US" altLang="ja-JP"/>
              <a:pPr/>
              <a:t>48</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ー 1">
            <a:extLst>
              <a:ext uri="{FF2B5EF4-FFF2-40B4-BE49-F238E27FC236}">
                <a16:creationId xmlns:a16="http://schemas.microsoft.com/office/drawing/2014/main" id="{1EC281B5-590E-4A84-9DE8-11145DE12C1B}"/>
              </a:ext>
            </a:extLst>
          </p:cNvPr>
          <p:cNvSpPr>
            <a:spLocks noGrp="1" noRot="1" noChangeAspect="1" noChangeArrowheads="1" noTextEdit="1"/>
          </p:cNvSpPr>
          <p:nvPr>
            <p:ph type="sldImg"/>
          </p:nvPr>
        </p:nvSpPr>
        <p:spPr>
          <a:ln/>
        </p:spPr>
      </p:sp>
      <p:sp>
        <p:nvSpPr>
          <p:cNvPr id="121859" name="ノート プレースホルダー 2">
            <a:extLst>
              <a:ext uri="{FF2B5EF4-FFF2-40B4-BE49-F238E27FC236}">
                <a16:creationId xmlns:a16="http://schemas.microsoft.com/office/drawing/2014/main" id="{EDE29DDC-C0CE-402E-AC43-E42C06F77F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dirty="0"/>
          </a:p>
        </p:txBody>
      </p:sp>
      <p:sp>
        <p:nvSpPr>
          <p:cNvPr id="121860" name="スライド番号プレースホルダー 3">
            <a:extLst>
              <a:ext uri="{FF2B5EF4-FFF2-40B4-BE49-F238E27FC236}">
                <a16:creationId xmlns:a16="http://schemas.microsoft.com/office/drawing/2014/main" id="{A0858BAE-8BEB-4794-B194-CCF3683BC6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B6B9411-DA4F-4BAB-9284-89F01118E4FD}" type="slidenum">
              <a:rPr lang="en-US" altLang="ja-JP"/>
              <a:pPr/>
              <a:t>50</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ー 1">
            <a:extLst>
              <a:ext uri="{FF2B5EF4-FFF2-40B4-BE49-F238E27FC236}">
                <a16:creationId xmlns:a16="http://schemas.microsoft.com/office/drawing/2014/main" id="{47E59547-3752-4BE3-BD81-A148660DD3E9}"/>
              </a:ext>
            </a:extLst>
          </p:cNvPr>
          <p:cNvSpPr>
            <a:spLocks noGrp="1" noRot="1" noChangeAspect="1" noChangeArrowheads="1" noTextEdit="1"/>
          </p:cNvSpPr>
          <p:nvPr>
            <p:ph type="sldImg"/>
          </p:nvPr>
        </p:nvSpPr>
        <p:spPr>
          <a:ln/>
        </p:spPr>
      </p:sp>
      <p:sp>
        <p:nvSpPr>
          <p:cNvPr id="123907" name="ノート プレースホルダー 2">
            <a:extLst>
              <a:ext uri="{FF2B5EF4-FFF2-40B4-BE49-F238E27FC236}">
                <a16:creationId xmlns:a16="http://schemas.microsoft.com/office/drawing/2014/main" id="{EDE32D45-24F1-4F1C-8015-71797E0929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08" name="スライド番号プレースホルダー 3">
            <a:extLst>
              <a:ext uri="{FF2B5EF4-FFF2-40B4-BE49-F238E27FC236}">
                <a16:creationId xmlns:a16="http://schemas.microsoft.com/office/drawing/2014/main" id="{10F51241-0049-4514-8BF2-55C6FBA0E8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4F85D7-10F2-4347-9266-0BBB90201249}" type="slidenum">
              <a:rPr lang="en-US" altLang="ja-JP"/>
              <a:pPr/>
              <a:t>51</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ー 1">
            <a:extLst>
              <a:ext uri="{FF2B5EF4-FFF2-40B4-BE49-F238E27FC236}">
                <a16:creationId xmlns:a16="http://schemas.microsoft.com/office/drawing/2014/main" id="{F42488B5-4922-4BD0-BCCA-449CFA89E4D6}"/>
              </a:ext>
            </a:extLst>
          </p:cNvPr>
          <p:cNvSpPr>
            <a:spLocks noGrp="1" noRot="1" noChangeAspect="1" noChangeArrowheads="1" noTextEdit="1"/>
          </p:cNvSpPr>
          <p:nvPr>
            <p:ph type="sldImg"/>
          </p:nvPr>
        </p:nvSpPr>
        <p:spPr>
          <a:ln/>
        </p:spPr>
      </p:sp>
      <p:sp>
        <p:nvSpPr>
          <p:cNvPr id="125955" name="ノート プレースホルダー 2">
            <a:extLst>
              <a:ext uri="{FF2B5EF4-FFF2-40B4-BE49-F238E27FC236}">
                <a16:creationId xmlns:a16="http://schemas.microsoft.com/office/drawing/2014/main" id="{05AF8882-0E58-40A4-8F37-A45E2C9FC9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956" name="スライド番号プレースホルダー 3">
            <a:extLst>
              <a:ext uri="{FF2B5EF4-FFF2-40B4-BE49-F238E27FC236}">
                <a16:creationId xmlns:a16="http://schemas.microsoft.com/office/drawing/2014/main" id="{E6C943CD-9A7F-43FB-8660-50EDAA47793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AC291D0-A5D2-47B2-AB03-8BE74D55A0EF}" type="slidenum">
              <a:rPr lang="en-US" altLang="ja-JP"/>
              <a:pPr/>
              <a:t>52</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12</a:t>
            </a:fld>
            <a:endParaRPr kumimoji="1" lang="ja-JP" altLang="en-US"/>
          </a:p>
        </p:txBody>
      </p:sp>
    </p:spTree>
    <p:extLst>
      <p:ext uri="{BB962C8B-B14F-4D97-AF65-F5344CB8AC3E}">
        <p14:creationId xmlns:p14="http://schemas.microsoft.com/office/powerpoint/2010/main" val="1153897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a:extLst>
              <a:ext uri="{FF2B5EF4-FFF2-40B4-BE49-F238E27FC236}">
                <a16:creationId xmlns:a16="http://schemas.microsoft.com/office/drawing/2014/main" id="{3248CBBE-81D1-4F4B-B948-6A7553D683A8}"/>
              </a:ext>
            </a:extLst>
          </p:cNvPr>
          <p:cNvSpPr>
            <a:spLocks noGrp="1" noRot="1" noChangeAspect="1" noChangeArrowheads="1" noTextEdit="1"/>
          </p:cNvSpPr>
          <p:nvPr>
            <p:ph type="sldImg"/>
          </p:nvPr>
        </p:nvSpPr>
        <p:spPr>
          <a:ln/>
        </p:spPr>
      </p:sp>
      <p:sp>
        <p:nvSpPr>
          <p:cNvPr id="97283" name="ノート プレースホルダー 2">
            <a:extLst>
              <a:ext uri="{FF2B5EF4-FFF2-40B4-BE49-F238E27FC236}">
                <a16:creationId xmlns:a16="http://schemas.microsoft.com/office/drawing/2014/main" id="{735B225C-6204-4284-B257-E7468E5D50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284" name="スライド番号プレースホルダー 3">
            <a:extLst>
              <a:ext uri="{FF2B5EF4-FFF2-40B4-BE49-F238E27FC236}">
                <a16:creationId xmlns:a16="http://schemas.microsoft.com/office/drawing/2014/main" id="{60603205-C14D-4D8C-8B40-DA834C9794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8CAD215-9BD3-466D-AA23-DF785AB2311C}" type="slidenum">
              <a:rPr lang="en-US" altLang="ja-JP"/>
              <a:pPr/>
              <a:t>53</a:t>
            </a:fld>
            <a:endParaRPr lang="en-US" altLang="ja-JP"/>
          </a:p>
        </p:txBody>
      </p:sp>
    </p:spTree>
    <p:extLst>
      <p:ext uri="{BB962C8B-B14F-4D97-AF65-F5344CB8AC3E}">
        <p14:creationId xmlns:p14="http://schemas.microsoft.com/office/powerpoint/2010/main" val="380720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a:extLst>
              <a:ext uri="{FF2B5EF4-FFF2-40B4-BE49-F238E27FC236}">
                <a16:creationId xmlns:a16="http://schemas.microsoft.com/office/drawing/2014/main" id="{1CB8EF03-AD3C-46A9-A7A4-5FEF7809410A}"/>
              </a:ext>
            </a:extLst>
          </p:cNvPr>
          <p:cNvSpPr>
            <a:spLocks noGrp="1" noRot="1" noChangeAspect="1" noChangeArrowheads="1" noTextEdit="1"/>
          </p:cNvSpPr>
          <p:nvPr>
            <p:ph type="sldImg"/>
          </p:nvPr>
        </p:nvSpPr>
        <p:spPr>
          <a:ln/>
        </p:spPr>
      </p:sp>
      <p:sp>
        <p:nvSpPr>
          <p:cNvPr id="84995" name="ノート プレースホルダー 2">
            <a:extLst>
              <a:ext uri="{FF2B5EF4-FFF2-40B4-BE49-F238E27FC236}">
                <a16:creationId xmlns:a16="http://schemas.microsoft.com/office/drawing/2014/main" id="{7FC55F76-8CA3-4A72-A426-940B4B4FB7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b="0" i="0" dirty="0">
                <a:solidFill>
                  <a:srgbClr val="BFBFBF"/>
                </a:solidFill>
                <a:effectLst/>
                <a:latin typeface="Arial" panose="020B0604020202020204" pitchFamily="34" charset="0"/>
              </a:rPr>
              <a:t>このグラフでは</a:t>
            </a:r>
            <a:r>
              <a:rPr lang="en-US" altLang="ja-JP" b="0" i="0" dirty="0">
                <a:solidFill>
                  <a:srgbClr val="BFBFBF"/>
                </a:solidFill>
                <a:effectLst/>
                <a:latin typeface="Arial" panose="020B0604020202020204" pitchFamily="34" charset="0"/>
              </a:rPr>
              <a:t>4</a:t>
            </a:r>
            <a:r>
              <a:rPr lang="ja-JP" altLang="en-US" b="0" i="0" dirty="0">
                <a:solidFill>
                  <a:srgbClr val="BFBFBF"/>
                </a:solidFill>
                <a:effectLst/>
                <a:latin typeface="Arial" panose="020B0604020202020204" pitchFamily="34" charset="0"/>
              </a:rPr>
              <a:t>波長だけを表示していますが、実際には無数に連続的に存在します。</a:t>
            </a:r>
            <a:endParaRPr lang="en-US" altLang="ja-JP" b="0" i="0" dirty="0">
              <a:solidFill>
                <a:srgbClr val="BFBFBF"/>
              </a:solidFill>
              <a:effectLst/>
              <a:latin typeface="Arial" panose="020B0604020202020204" pitchFamily="34" charset="0"/>
            </a:endParaRPr>
          </a:p>
          <a:p>
            <a:pPr eaLnBrk="1" hangingPunct="1"/>
            <a:endParaRPr lang="en-US" altLang="ja-JP" b="0" i="0" dirty="0">
              <a:solidFill>
                <a:srgbClr val="BFBFBF"/>
              </a:solidFill>
              <a:effectLst/>
              <a:latin typeface="Arial" panose="020B0604020202020204" pitchFamily="34" charset="0"/>
            </a:endParaRPr>
          </a:p>
          <a:p>
            <a:pPr eaLnBrk="1" hangingPunct="1"/>
            <a:r>
              <a:rPr lang="ja-JP" altLang="en-US" b="0" i="0" dirty="0">
                <a:solidFill>
                  <a:srgbClr val="BFBFBF"/>
                </a:solidFill>
                <a:effectLst/>
                <a:latin typeface="Arial" panose="020B0604020202020204" pitchFamily="34" charset="0"/>
              </a:rPr>
              <a:t>このグラフの高さゼロの点での波長を引数とするフォーカス距離の変化をグラフにすると以下のようになります。</a:t>
            </a:r>
            <a:endParaRPr lang="en-US" altLang="ja-JP" b="0" i="0" dirty="0">
              <a:solidFill>
                <a:srgbClr val="BFBFBF"/>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BFBFBF"/>
                </a:solidFill>
                <a:effectLst/>
                <a:latin typeface="Arial" panose="020B0604020202020204" pitchFamily="34" charset="0"/>
              </a:rPr>
              <a:t>アクロマートやアポクロマートが複数の波長を同じ距離にフォーカスできる様子が判ります。</a:t>
            </a:r>
            <a:endParaRPr lang="en-US" altLang="ja-JP" b="0" i="0" dirty="0">
              <a:solidFill>
                <a:srgbClr val="BFBFBF"/>
              </a:solidFill>
              <a:effectLst/>
              <a:latin typeface="Arial" panose="020B0604020202020204" pitchFamily="34" charset="0"/>
            </a:endParaRPr>
          </a:p>
          <a:p>
            <a:pPr eaLnBrk="1" hangingPunct="1"/>
            <a:r>
              <a:rPr lang="en-US" altLang="ja-JP" b="0" i="0" dirty="0">
                <a:solidFill>
                  <a:srgbClr val="BFBFBF"/>
                </a:solidFill>
                <a:effectLst/>
                <a:latin typeface="Arial" panose="020B0604020202020204" pitchFamily="34" charset="0"/>
              </a:rPr>
              <a:t>https://en.wikipedia.org/wiki/Superachromat</a:t>
            </a:r>
          </a:p>
          <a:p>
            <a:pPr eaLnBrk="1" hangingPunct="1"/>
            <a:r>
              <a:rPr lang="en-US" altLang="ja-JP" b="0" i="0" dirty="0">
                <a:solidFill>
                  <a:srgbClr val="BFBFBF"/>
                </a:solidFill>
                <a:effectLst/>
                <a:latin typeface="Arial" panose="020B0604020202020204" pitchFamily="34" charset="0"/>
              </a:rPr>
              <a:t>https://en.wikipedia.org/wiki/Superachromat#/media/File:Comparison_chromatic_focus_shift_plots.svg</a:t>
            </a:r>
          </a:p>
          <a:p>
            <a:pPr eaLnBrk="1" hangingPunct="1"/>
            <a:endParaRPr lang="en-US" altLang="ja-JP" b="0" i="0" dirty="0">
              <a:solidFill>
                <a:srgbClr val="BFBFBF"/>
              </a:solidFill>
              <a:effectLst/>
              <a:latin typeface="Arial" panose="020B0604020202020204" pitchFamily="34" charset="0"/>
            </a:endParaRPr>
          </a:p>
        </p:txBody>
      </p:sp>
      <p:sp>
        <p:nvSpPr>
          <p:cNvPr id="84996" name="スライド番号プレースホルダー 3">
            <a:extLst>
              <a:ext uri="{FF2B5EF4-FFF2-40B4-BE49-F238E27FC236}">
                <a16:creationId xmlns:a16="http://schemas.microsoft.com/office/drawing/2014/main" id="{EC708881-D38D-48C9-9449-7820E81EC47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62F46B-3F75-4065-AF5A-7E1FEF1DCA95}" type="slidenum">
              <a:rPr lang="en-US" altLang="ja-JP"/>
              <a:pPr/>
              <a:t>54</a:t>
            </a:fld>
            <a:endParaRPr lang="en-US" altLang="ja-JP"/>
          </a:p>
        </p:txBody>
      </p:sp>
    </p:spTree>
    <p:extLst>
      <p:ext uri="{BB962C8B-B14F-4D97-AF65-F5344CB8AC3E}">
        <p14:creationId xmlns:p14="http://schemas.microsoft.com/office/powerpoint/2010/main" val="2072123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55</a:t>
            </a:fld>
            <a:endParaRPr kumimoji="1" lang="ja-JP" altLang="en-US"/>
          </a:p>
        </p:txBody>
      </p:sp>
    </p:spTree>
    <p:extLst>
      <p:ext uri="{BB962C8B-B14F-4D97-AF65-F5344CB8AC3E}">
        <p14:creationId xmlns:p14="http://schemas.microsoft.com/office/powerpoint/2010/main" val="1701942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ー 1">
            <a:extLst>
              <a:ext uri="{FF2B5EF4-FFF2-40B4-BE49-F238E27FC236}">
                <a16:creationId xmlns:a16="http://schemas.microsoft.com/office/drawing/2014/main" id="{21F3B778-6B97-411A-9804-3C267BE1DA91}"/>
              </a:ext>
            </a:extLst>
          </p:cNvPr>
          <p:cNvSpPr>
            <a:spLocks noGrp="1" noRot="1" noChangeAspect="1" noChangeArrowheads="1" noTextEdit="1"/>
          </p:cNvSpPr>
          <p:nvPr>
            <p:ph type="sldImg"/>
          </p:nvPr>
        </p:nvSpPr>
        <p:spPr>
          <a:ln/>
        </p:spPr>
      </p:sp>
      <p:sp>
        <p:nvSpPr>
          <p:cNvPr id="162819" name="ノート プレースホルダー 2">
            <a:extLst>
              <a:ext uri="{FF2B5EF4-FFF2-40B4-BE49-F238E27FC236}">
                <a16:creationId xmlns:a16="http://schemas.microsoft.com/office/drawing/2014/main" id="{796A7FEC-8D39-43CC-8039-099E405AD1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2820" name="スライド番号プレースホルダー 3">
            <a:extLst>
              <a:ext uri="{FF2B5EF4-FFF2-40B4-BE49-F238E27FC236}">
                <a16:creationId xmlns:a16="http://schemas.microsoft.com/office/drawing/2014/main" id="{AE28DC60-7BA2-4724-8F56-6A70561F78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0C4EB6B-34D0-4885-98EC-56111D68CCDA}" type="slidenum">
              <a:rPr lang="en-US" altLang="ja-JP"/>
              <a:pPr/>
              <a:t>56</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63</a:t>
            </a:fld>
            <a:endParaRPr kumimoji="1" lang="ja-JP" altLang="en-US"/>
          </a:p>
        </p:txBody>
      </p:sp>
    </p:spTree>
    <p:extLst>
      <p:ext uri="{BB962C8B-B14F-4D97-AF65-F5344CB8AC3E}">
        <p14:creationId xmlns:p14="http://schemas.microsoft.com/office/powerpoint/2010/main" val="203054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a:extLst>
              <a:ext uri="{FF2B5EF4-FFF2-40B4-BE49-F238E27FC236}">
                <a16:creationId xmlns:a16="http://schemas.microsoft.com/office/drawing/2014/main" id="{594BC47C-BE1C-A6E9-13A7-0CDB920F9278}"/>
              </a:ext>
            </a:extLst>
          </p:cNvPr>
          <p:cNvSpPr>
            <a:spLocks noGrp="1" noRot="1" noChangeAspect="1" noTextEdit="1"/>
          </p:cNvSpPr>
          <p:nvPr>
            <p:ph type="sldImg"/>
          </p:nvPr>
        </p:nvSpPr>
        <p:spPr>
          <a:ln/>
        </p:spPr>
      </p:sp>
      <p:sp>
        <p:nvSpPr>
          <p:cNvPr id="79875" name="スライド番号プレースホルダー 3">
            <a:extLst>
              <a:ext uri="{FF2B5EF4-FFF2-40B4-BE49-F238E27FC236}">
                <a16:creationId xmlns:a16="http://schemas.microsoft.com/office/drawing/2014/main" id="{0D91D8C4-976C-B26C-1BEA-E99CE5D8AE26}"/>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4220196-ED59-4817-AE28-5CB739E22AB9}" type="slidenum">
              <a:rPr lang="en-US" altLang="ja-JP"/>
              <a:pPr/>
              <a:t>65</a:t>
            </a:fld>
            <a:endParaRPr lang="en-US" altLang="ja-JP"/>
          </a:p>
        </p:txBody>
      </p:sp>
      <p:sp>
        <p:nvSpPr>
          <p:cNvPr id="79876" name="ノート プレースホルダー 1">
            <a:extLst>
              <a:ext uri="{FF2B5EF4-FFF2-40B4-BE49-F238E27FC236}">
                <a16:creationId xmlns:a16="http://schemas.microsoft.com/office/drawing/2014/main" id="{2B1208E1-AC54-B67D-D37A-EEDF1450AA16}"/>
              </a:ext>
            </a:extLst>
          </p:cNvPr>
          <p:cNvSpPr>
            <a:spLocks noGrp="1"/>
          </p:cNvSpPr>
          <p:nvPr/>
        </p:nvSpPr>
        <p:spPr bwMode="auto">
          <a:xfrm>
            <a:off x="681038" y="4721225"/>
            <a:ext cx="5443537"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08D771EF-2728-CD9C-5832-6898AFDB1267}"/>
              </a:ext>
            </a:extLst>
          </p:cNvPr>
          <p:cNvSpPr>
            <a:spLocks noGrp="1" noRot="1" noChangeAspect="1" noTextEdit="1"/>
          </p:cNvSpPr>
          <p:nvPr>
            <p:ph type="sldImg"/>
          </p:nvPr>
        </p:nvSpPr>
        <p:spPr>
          <a:ln/>
        </p:spPr>
      </p:sp>
      <p:sp>
        <p:nvSpPr>
          <p:cNvPr id="81923" name="スライド番号プレースホルダー 3">
            <a:extLst>
              <a:ext uri="{FF2B5EF4-FFF2-40B4-BE49-F238E27FC236}">
                <a16:creationId xmlns:a16="http://schemas.microsoft.com/office/drawing/2014/main" id="{2FF6360E-802C-6752-EFD3-E87D3B04B9D6}"/>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D897F3-81AC-4375-BF21-6820C9E8841E}" type="slidenum">
              <a:rPr lang="en-US" altLang="ja-JP"/>
              <a:pPr/>
              <a:t>66</a:t>
            </a:fld>
            <a:endParaRPr lang="en-US" altLang="ja-JP"/>
          </a:p>
        </p:txBody>
      </p:sp>
      <p:sp>
        <p:nvSpPr>
          <p:cNvPr id="81924" name="ノート プレースホルダー 1">
            <a:extLst>
              <a:ext uri="{FF2B5EF4-FFF2-40B4-BE49-F238E27FC236}">
                <a16:creationId xmlns:a16="http://schemas.microsoft.com/office/drawing/2014/main" id="{A0C2B4A3-C1E5-04D8-F87C-9B0F4D421F45}"/>
              </a:ext>
            </a:extLst>
          </p:cNvPr>
          <p:cNvSpPr>
            <a:spLocks noGrp="1"/>
          </p:cNvSpPr>
          <p:nvPr/>
        </p:nvSpPr>
        <p:spPr bwMode="auto">
          <a:xfrm>
            <a:off x="681038" y="4721225"/>
            <a:ext cx="5443537"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ナトリウムランプのような特殊な光源を除いて単波長の光源は現実世界には殆ど無く、</a:t>
            </a:r>
            <a:endParaRPr kumimoji="1" lang="en-US" altLang="ja-JP" dirty="0"/>
          </a:p>
          <a:p>
            <a:r>
              <a:rPr kumimoji="1" lang="ja-JP" altLang="en-US" dirty="0"/>
              <a:t>また小さな輝点も実際にはある程度の大きさがあるケースが多いため、ボケの内側まで回折縞模様が見えることは現実にはほぼありません。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74</a:t>
            </a:fld>
            <a:endParaRPr kumimoji="1" lang="ja-JP" altLang="en-US"/>
          </a:p>
        </p:txBody>
      </p:sp>
    </p:spTree>
    <p:extLst>
      <p:ext uri="{BB962C8B-B14F-4D97-AF65-F5344CB8AC3E}">
        <p14:creationId xmlns:p14="http://schemas.microsoft.com/office/powerpoint/2010/main" val="3966750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78</a:t>
            </a:fld>
            <a:endParaRPr kumimoji="1" lang="ja-JP" altLang="en-US"/>
          </a:p>
        </p:txBody>
      </p:sp>
    </p:spTree>
    <p:extLst>
      <p:ext uri="{BB962C8B-B14F-4D97-AF65-F5344CB8AC3E}">
        <p14:creationId xmlns:p14="http://schemas.microsoft.com/office/powerpoint/2010/main" val="3522359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80</a:t>
            </a:fld>
            <a:endParaRPr kumimoji="1" lang="ja-JP" altLang="en-US"/>
          </a:p>
        </p:txBody>
      </p:sp>
    </p:spTree>
    <p:extLst>
      <p:ext uri="{BB962C8B-B14F-4D97-AF65-F5344CB8AC3E}">
        <p14:creationId xmlns:p14="http://schemas.microsoft.com/office/powerpoint/2010/main" val="329646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55227C5-B490-7624-8F83-F97228D8E4CB}"/>
              </a:ext>
            </a:extLst>
          </p:cNvPr>
          <p:cNvSpPr>
            <a:spLocks noGrp="1" noRot="1" noChangeAspect="1" noChangeArrowheads="1" noTextEdit="1"/>
          </p:cNvSpPr>
          <p:nvPr>
            <p:ph type="sldImg"/>
          </p:nvPr>
        </p:nvSpPr>
        <p:spPr>
          <a:ln/>
        </p:spPr>
      </p:sp>
      <p:sp>
        <p:nvSpPr>
          <p:cNvPr id="75779" name="ノート プレースホルダー 1">
            <a:extLst>
              <a:ext uri="{FF2B5EF4-FFF2-40B4-BE49-F238E27FC236}">
                <a16:creationId xmlns:a16="http://schemas.microsoft.com/office/drawing/2014/main" id="{B7F4AC31-7D86-F366-FE40-0671273D4FD0}"/>
              </a:ext>
            </a:extLst>
          </p:cNvPr>
          <p:cNvSpPr>
            <a:spLocks noGrp="1"/>
          </p:cNvSpPr>
          <p:nvPr/>
        </p:nvSpPr>
        <p:spPr bwMode="auto">
          <a:xfrm>
            <a:off x="681038" y="4721225"/>
            <a:ext cx="5443537"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92</a:t>
            </a:fld>
            <a:endParaRPr kumimoji="1" lang="ja-JP" altLang="en-US"/>
          </a:p>
        </p:txBody>
      </p:sp>
    </p:spTree>
    <p:extLst>
      <p:ext uri="{BB962C8B-B14F-4D97-AF65-F5344CB8AC3E}">
        <p14:creationId xmlns:p14="http://schemas.microsoft.com/office/powerpoint/2010/main" val="3584015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123</a:t>
            </a:fld>
            <a:endParaRPr kumimoji="1" lang="ja-JP" altLang="en-US"/>
          </a:p>
        </p:txBody>
      </p:sp>
    </p:spTree>
    <p:extLst>
      <p:ext uri="{BB962C8B-B14F-4D97-AF65-F5344CB8AC3E}">
        <p14:creationId xmlns:p14="http://schemas.microsoft.com/office/powerpoint/2010/main" val="3508092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158</a:t>
            </a:fld>
            <a:endParaRPr kumimoji="1" lang="ja-JP" altLang="en-US"/>
          </a:p>
        </p:txBody>
      </p:sp>
    </p:spTree>
    <p:extLst>
      <p:ext uri="{BB962C8B-B14F-4D97-AF65-F5344CB8AC3E}">
        <p14:creationId xmlns:p14="http://schemas.microsoft.com/office/powerpoint/2010/main" val="1647575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159</a:t>
            </a:fld>
            <a:endParaRPr kumimoji="1" lang="ja-JP" altLang="en-US"/>
          </a:p>
        </p:txBody>
      </p:sp>
    </p:spTree>
    <p:extLst>
      <p:ext uri="{BB962C8B-B14F-4D97-AF65-F5344CB8AC3E}">
        <p14:creationId xmlns:p14="http://schemas.microsoft.com/office/powerpoint/2010/main" val="141519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160</a:t>
            </a:fld>
            <a:endParaRPr kumimoji="1" lang="ja-JP" altLang="en-US"/>
          </a:p>
        </p:txBody>
      </p:sp>
    </p:spTree>
    <p:extLst>
      <p:ext uri="{BB962C8B-B14F-4D97-AF65-F5344CB8AC3E}">
        <p14:creationId xmlns:p14="http://schemas.microsoft.com/office/powerpoint/2010/main" val="3523222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エッジ側からの回折縞は、模様がほぼ同じであるのはもちろん、その幅も一致していることが判ります。</a:t>
            </a:r>
            <a:endParaRPr kumimoji="1" lang="en-US" altLang="ja-JP" dirty="0"/>
          </a:p>
          <a:p>
            <a:r>
              <a:rPr kumimoji="1" lang="ja-JP" altLang="en-US" dirty="0"/>
              <a:t>要は、同じ深度のボケのエッジ側からの回折縞のスケールは、絞りを変えても変化していないということです。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166</a:t>
            </a:fld>
            <a:endParaRPr kumimoji="1" lang="ja-JP" altLang="en-US"/>
          </a:p>
        </p:txBody>
      </p:sp>
    </p:spTree>
    <p:extLst>
      <p:ext uri="{BB962C8B-B14F-4D97-AF65-F5344CB8AC3E}">
        <p14:creationId xmlns:p14="http://schemas.microsoft.com/office/powerpoint/2010/main" val="3055864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エッジ側からの回折縞は、模様がほぼ同じであるのはもちろん、その幅も一致していることが判ります。</a:t>
            </a:r>
            <a:endParaRPr kumimoji="1" lang="en-US" altLang="ja-JP" dirty="0"/>
          </a:p>
          <a:p>
            <a:r>
              <a:rPr kumimoji="1" lang="ja-JP" altLang="en-US" dirty="0"/>
              <a:t>要は、同じ深度のボケのエッジ側からの回折縞のスケールは、絞りを変えても変化していないということです。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167</a:t>
            </a:fld>
            <a:endParaRPr kumimoji="1" lang="ja-JP" altLang="en-US"/>
          </a:p>
        </p:txBody>
      </p:sp>
    </p:spTree>
    <p:extLst>
      <p:ext uri="{BB962C8B-B14F-4D97-AF65-F5344CB8AC3E}">
        <p14:creationId xmlns:p14="http://schemas.microsoft.com/office/powerpoint/2010/main" val="523333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174</a:t>
            </a:fld>
            <a:endParaRPr kumimoji="1" lang="ja-JP" altLang="en-US"/>
          </a:p>
        </p:txBody>
      </p:sp>
    </p:spTree>
    <p:extLst>
      <p:ext uri="{BB962C8B-B14F-4D97-AF65-F5344CB8AC3E}">
        <p14:creationId xmlns:p14="http://schemas.microsoft.com/office/powerpoint/2010/main" val="2265490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175</a:t>
            </a:fld>
            <a:endParaRPr kumimoji="1" lang="ja-JP" altLang="en-US"/>
          </a:p>
        </p:txBody>
      </p:sp>
    </p:spTree>
    <p:extLst>
      <p:ext uri="{BB962C8B-B14F-4D97-AF65-F5344CB8AC3E}">
        <p14:creationId xmlns:p14="http://schemas.microsoft.com/office/powerpoint/2010/main" val="2265490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184</a:t>
            </a:fld>
            <a:endParaRPr kumimoji="1" lang="ja-JP" altLang="en-US"/>
          </a:p>
        </p:txBody>
      </p:sp>
    </p:spTree>
    <p:extLst>
      <p:ext uri="{BB962C8B-B14F-4D97-AF65-F5344CB8AC3E}">
        <p14:creationId xmlns:p14="http://schemas.microsoft.com/office/powerpoint/2010/main" val="360745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14</a:t>
            </a:fld>
            <a:endParaRPr kumimoji="1" lang="ja-JP" altLang="en-US"/>
          </a:p>
        </p:txBody>
      </p:sp>
    </p:spTree>
    <p:extLst>
      <p:ext uri="{BB962C8B-B14F-4D97-AF65-F5344CB8AC3E}">
        <p14:creationId xmlns:p14="http://schemas.microsoft.com/office/powerpoint/2010/main" val="3898764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185</a:t>
            </a:fld>
            <a:endParaRPr kumimoji="1" lang="ja-JP" altLang="en-US"/>
          </a:p>
        </p:txBody>
      </p:sp>
    </p:spTree>
    <p:extLst>
      <p:ext uri="{BB962C8B-B14F-4D97-AF65-F5344CB8AC3E}">
        <p14:creationId xmlns:p14="http://schemas.microsoft.com/office/powerpoint/2010/main" val="2506683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187</a:t>
            </a:fld>
            <a:endParaRPr kumimoji="1" lang="ja-JP" altLang="en-US"/>
          </a:p>
        </p:txBody>
      </p:sp>
    </p:spTree>
    <p:extLst>
      <p:ext uri="{BB962C8B-B14F-4D97-AF65-F5344CB8AC3E}">
        <p14:creationId xmlns:p14="http://schemas.microsoft.com/office/powerpoint/2010/main" val="1776793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188</a:t>
            </a:fld>
            <a:endParaRPr kumimoji="1" lang="ja-JP" altLang="en-US"/>
          </a:p>
        </p:txBody>
      </p:sp>
    </p:spTree>
    <p:extLst>
      <p:ext uri="{BB962C8B-B14F-4D97-AF65-F5344CB8AC3E}">
        <p14:creationId xmlns:p14="http://schemas.microsoft.com/office/powerpoint/2010/main" val="3611677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189</a:t>
            </a:fld>
            <a:endParaRPr kumimoji="1" lang="ja-JP" altLang="en-US"/>
          </a:p>
        </p:txBody>
      </p:sp>
    </p:spTree>
    <p:extLst>
      <p:ext uri="{BB962C8B-B14F-4D97-AF65-F5344CB8AC3E}">
        <p14:creationId xmlns:p14="http://schemas.microsoft.com/office/powerpoint/2010/main" val="1680444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194</a:t>
            </a:fld>
            <a:endParaRPr kumimoji="1" lang="ja-JP" altLang="en-US"/>
          </a:p>
        </p:txBody>
      </p:sp>
    </p:spTree>
    <p:extLst>
      <p:ext uri="{BB962C8B-B14F-4D97-AF65-F5344CB8AC3E}">
        <p14:creationId xmlns:p14="http://schemas.microsoft.com/office/powerpoint/2010/main" val="3719496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195</a:t>
            </a:fld>
            <a:endParaRPr kumimoji="1" lang="ja-JP" altLang="en-US"/>
          </a:p>
        </p:txBody>
      </p:sp>
    </p:spTree>
    <p:extLst>
      <p:ext uri="{BB962C8B-B14F-4D97-AF65-F5344CB8AC3E}">
        <p14:creationId xmlns:p14="http://schemas.microsoft.com/office/powerpoint/2010/main" val="451168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196</a:t>
            </a:fld>
            <a:endParaRPr kumimoji="1" lang="ja-JP" altLang="en-US"/>
          </a:p>
        </p:txBody>
      </p:sp>
    </p:spTree>
    <p:extLst>
      <p:ext uri="{BB962C8B-B14F-4D97-AF65-F5344CB8AC3E}">
        <p14:creationId xmlns:p14="http://schemas.microsoft.com/office/powerpoint/2010/main" val="148589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197</a:t>
            </a:fld>
            <a:endParaRPr kumimoji="1" lang="ja-JP" altLang="en-US"/>
          </a:p>
        </p:txBody>
      </p:sp>
    </p:spTree>
    <p:extLst>
      <p:ext uri="{BB962C8B-B14F-4D97-AF65-F5344CB8AC3E}">
        <p14:creationId xmlns:p14="http://schemas.microsoft.com/office/powerpoint/2010/main" val="1947524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198</a:t>
            </a:fld>
            <a:endParaRPr kumimoji="1" lang="ja-JP" altLang="en-US"/>
          </a:p>
        </p:txBody>
      </p:sp>
    </p:spTree>
    <p:extLst>
      <p:ext uri="{BB962C8B-B14F-4D97-AF65-F5344CB8AC3E}">
        <p14:creationId xmlns:p14="http://schemas.microsoft.com/office/powerpoint/2010/main" val="527458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200</a:t>
            </a:fld>
            <a:endParaRPr kumimoji="1" lang="ja-JP" altLang="en-US"/>
          </a:p>
        </p:txBody>
      </p:sp>
    </p:spTree>
    <p:extLst>
      <p:ext uri="{BB962C8B-B14F-4D97-AF65-F5344CB8AC3E}">
        <p14:creationId xmlns:p14="http://schemas.microsoft.com/office/powerpoint/2010/main" val="28553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収差、口径食によるボケ味表現。</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15</a:t>
            </a:fld>
            <a:endParaRPr lang="en-US" dirty="0"/>
          </a:p>
        </p:txBody>
      </p:sp>
    </p:spTree>
    <p:extLst>
      <p:ext uri="{BB962C8B-B14F-4D97-AF65-F5344CB8AC3E}">
        <p14:creationId xmlns:p14="http://schemas.microsoft.com/office/powerpoint/2010/main" val="862318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201</a:t>
            </a:fld>
            <a:endParaRPr kumimoji="1" lang="ja-JP" altLang="en-US"/>
          </a:p>
        </p:txBody>
      </p:sp>
    </p:spTree>
    <p:extLst>
      <p:ext uri="{BB962C8B-B14F-4D97-AF65-F5344CB8AC3E}">
        <p14:creationId xmlns:p14="http://schemas.microsoft.com/office/powerpoint/2010/main" val="907881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213</a:t>
            </a:fld>
            <a:endParaRPr kumimoji="1" lang="ja-JP" altLang="en-US"/>
          </a:p>
        </p:txBody>
      </p:sp>
    </p:spTree>
    <p:extLst>
      <p:ext uri="{BB962C8B-B14F-4D97-AF65-F5344CB8AC3E}">
        <p14:creationId xmlns:p14="http://schemas.microsoft.com/office/powerpoint/2010/main" val="1426057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224</a:t>
            </a:fld>
            <a:endParaRPr kumimoji="1" lang="ja-JP" altLang="en-US"/>
          </a:p>
        </p:txBody>
      </p:sp>
    </p:spTree>
    <p:extLst>
      <p:ext uri="{BB962C8B-B14F-4D97-AF65-F5344CB8AC3E}">
        <p14:creationId xmlns:p14="http://schemas.microsoft.com/office/powerpoint/2010/main" val="3427129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241</a:t>
            </a:fld>
            <a:endParaRPr kumimoji="1" lang="ja-JP" altLang="en-US"/>
          </a:p>
        </p:txBody>
      </p:sp>
    </p:spTree>
    <p:extLst>
      <p:ext uri="{BB962C8B-B14F-4D97-AF65-F5344CB8AC3E}">
        <p14:creationId xmlns:p14="http://schemas.microsoft.com/office/powerpoint/2010/main" val="886507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242</a:t>
            </a:fld>
            <a:endParaRPr kumimoji="1" lang="ja-JP" altLang="en-US"/>
          </a:p>
        </p:txBody>
      </p:sp>
    </p:spTree>
    <p:extLst>
      <p:ext uri="{BB962C8B-B14F-4D97-AF65-F5344CB8AC3E}">
        <p14:creationId xmlns:p14="http://schemas.microsoft.com/office/powerpoint/2010/main" val="1379182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243</a:t>
            </a:fld>
            <a:endParaRPr kumimoji="1" lang="ja-JP" altLang="en-US"/>
          </a:p>
        </p:txBody>
      </p:sp>
    </p:spTree>
    <p:extLst>
      <p:ext uri="{BB962C8B-B14F-4D97-AF65-F5344CB8AC3E}">
        <p14:creationId xmlns:p14="http://schemas.microsoft.com/office/powerpoint/2010/main" val="1402010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244</a:t>
            </a:fld>
            <a:endParaRPr kumimoji="1" lang="ja-JP" altLang="en-US"/>
          </a:p>
        </p:txBody>
      </p:sp>
    </p:spTree>
    <p:extLst>
      <p:ext uri="{BB962C8B-B14F-4D97-AF65-F5344CB8AC3E}">
        <p14:creationId xmlns:p14="http://schemas.microsoft.com/office/powerpoint/2010/main" val="2463207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245</a:t>
            </a:fld>
            <a:endParaRPr kumimoji="1" lang="ja-JP" altLang="en-US"/>
          </a:p>
        </p:txBody>
      </p:sp>
    </p:spTree>
    <p:extLst>
      <p:ext uri="{BB962C8B-B14F-4D97-AF65-F5344CB8AC3E}">
        <p14:creationId xmlns:p14="http://schemas.microsoft.com/office/powerpoint/2010/main" val="2413556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246</a:t>
            </a:fld>
            <a:endParaRPr kumimoji="1" lang="ja-JP" altLang="en-US"/>
          </a:p>
        </p:txBody>
      </p:sp>
    </p:spTree>
    <p:extLst>
      <p:ext uri="{BB962C8B-B14F-4D97-AF65-F5344CB8AC3E}">
        <p14:creationId xmlns:p14="http://schemas.microsoft.com/office/powerpoint/2010/main" val="4596895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247</a:t>
            </a:fld>
            <a:endParaRPr kumimoji="1" lang="ja-JP" altLang="en-US"/>
          </a:p>
        </p:txBody>
      </p:sp>
    </p:spTree>
    <p:extLst>
      <p:ext uri="{BB962C8B-B14F-4D97-AF65-F5344CB8AC3E}">
        <p14:creationId xmlns:p14="http://schemas.microsoft.com/office/powerpoint/2010/main" val="320737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18</a:t>
            </a:fld>
            <a:endParaRPr kumimoji="1" lang="ja-JP" altLang="en-US"/>
          </a:p>
        </p:txBody>
      </p:sp>
    </p:spTree>
    <p:extLst>
      <p:ext uri="{BB962C8B-B14F-4D97-AF65-F5344CB8AC3E}">
        <p14:creationId xmlns:p14="http://schemas.microsoft.com/office/powerpoint/2010/main" val="29520901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そもそも口径食の疑似的な</a:t>
            </a:r>
            <a:r>
              <a:rPr kumimoji="1" lang="en-US" altLang="ja-JP" dirty="0"/>
              <a:t>CoC</a:t>
            </a:r>
            <a:r>
              <a:rPr kumimoji="1" lang="ja-JP" altLang="en-US" dirty="0"/>
              <a:t>がどのような大きさであっても、絞りに比例する</a:t>
            </a:r>
            <a:r>
              <a:rPr kumimoji="1" lang="en-US" altLang="ja-JP" dirty="0"/>
              <a:t>CoC</a:t>
            </a:r>
            <a:r>
              <a:rPr kumimoji="1" lang="ja-JP" altLang="en-US" dirty="0"/>
              <a:t>と逆数である</a:t>
            </a:r>
            <a:r>
              <a:rPr kumimoji="1" lang="en-US" altLang="ja-JP" dirty="0"/>
              <a:t>Fe</a:t>
            </a:r>
            <a:r>
              <a:rPr kumimoji="1" lang="ja-JP" altLang="en-US" dirty="0"/>
              <a:t>は反比例の関係にあります。</a:t>
            </a:r>
            <a:endParaRPr kumimoji="1" lang="en-US" altLang="ja-JP" dirty="0"/>
          </a:p>
          <a:p>
            <a:r>
              <a:rPr kumimoji="1" lang="ja-JP" altLang="en-US" dirty="0"/>
              <a:t>よって、深度が同じボケであれば、回折縞幅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 </a:t>
            </a:r>
            <a:r>
              <a:rPr kumimoji="1" lang="ja-JP" altLang="en-US" dirty="0"/>
              <a:t>の</a:t>
            </a:r>
            <a:r>
              <a:rPr kumimoji="1" lang="en-US" altLang="ja-JP" dirty="0"/>
              <a:t>(</a:t>
            </a:r>
            <a:r>
              <a:rPr kumimoji="1" lang="en-US" altLang="ja-JP" dirty="0" err="1"/>
              <a:t>Fe×CoC</a:t>
            </a:r>
            <a:r>
              <a:rPr kumimoji="1" lang="en-US" altLang="ja-JP" dirty="0"/>
              <a:t>)</a:t>
            </a:r>
            <a:r>
              <a:rPr kumimoji="1" lang="ja-JP" altLang="en-US" dirty="0"/>
              <a:t>の部分は打ち消しあって常に定数となります。</a:t>
            </a:r>
            <a:endParaRPr kumimoji="1" lang="en-US" altLang="ja-JP" dirty="0"/>
          </a:p>
          <a:p>
            <a:endParaRPr kumimoji="1" lang="en-US" altLang="ja-JP" dirty="0"/>
          </a:p>
          <a:p>
            <a:r>
              <a:rPr kumimoji="1" lang="ja-JP" altLang="en-US" dirty="0"/>
              <a:t>これは、絞りを変えても同じ深度のボケの回折縞幅が変化しないことと同じ理屈で、口径食や絞りとは無関係に回折縞の幅は常に同じになることを意味しています。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248</a:t>
            </a:fld>
            <a:endParaRPr kumimoji="1" lang="ja-JP" altLang="en-US"/>
          </a:p>
        </p:txBody>
      </p:sp>
    </p:spTree>
    <p:extLst>
      <p:ext uri="{BB962C8B-B14F-4D97-AF65-F5344CB8AC3E}">
        <p14:creationId xmlns:p14="http://schemas.microsoft.com/office/powerpoint/2010/main" val="1197868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249</a:t>
            </a:fld>
            <a:endParaRPr kumimoji="1" lang="ja-JP" altLang="en-US"/>
          </a:p>
        </p:txBody>
      </p:sp>
    </p:spTree>
    <p:extLst>
      <p:ext uri="{BB962C8B-B14F-4D97-AF65-F5344CB8AC3E}">
        <p14:creationId xmlns:p14="http://schemas.microsoft.com/office/powerpoint/2010/main" val="3619481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254</a:t>
            </a:fld>
            <a:endParaRPr kumimoji="1" lang="ja-JP" altLang="en-US"/>
          </a:p>
        </p:txBody>
      </p:sp>
    </p:spTree>
    <p:extLst>
      <p:ext uri="{BB962C8B-B14F-4D97-AF65-F5344CB8AC3E}">
        <p14:creationId xmlns:p14="http://schemas.microsoft.com/office/powerpoint/2010/main" val="1351819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274</a:t>
            </a:fld>
            <a:endParaRPr kumimoji="1" lang="ja-JP" altLang="en-US"/>
          </a:p>
        </p:txBody>
      </p:sp>
    </p:spTree>
    <p:extLst>
      <p:ext uri="{BB962C8B-B14F-4D97-AF65-F5344CB8AC3E}">
        <p14:creationId xmlns:p14="http://schemas.microsoft.com/office/powerpoint/2010/main" val="3639720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277</a:t>
            </a:fld>
            <a:endParaRPr kumimoji="1" lang="ja-JP" altLang="en-US"/>
          </a:p>
        </p:txBody>
      </p:sp>
    </p:spTree>
    <p:extLst>
      <p:ext uri="{BB962C8B-B14F-4D97-AF65-F5344CB8AC3E}">
        <p14:creationId xmlns:p14="http://schemas.microsoft.com/office/powerpoint/2010/main" val="4119433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283</a:t>
            </a:fld>
            <a:endParaRPr kumimoji="1" lang="ja-JP" altLang="en-US"/>
          </a:p>
        </p:txBody>
      </p:sp>
    </p:spTree>
    <p:extLst>
      <p:ext uri="{BB962C8B-B14F-4D97-AF65-F5344CB8AC3E}">
        <p14:creationId xmlns:p14="http://schemas.microsoft.com/office/powerpoint/2010/main" val="5321565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284</a:t>
            </a:fld>
            <a:endParaRPr kumimoji="1" lang="ja-JP" altLang="en-US"/>
          </a:p>
        </p:txBody>
      </p:sp>
    </p:spTree>
    <p:extLst>
      <p:ext uri="{BB962C8B-B14F-4D97-AF65-F5344CB8AC3E}">
        <p14:creationId xmlns:p14="http://schemas.microsoft.com/office/powerpoint/2010/main" val="4057572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299</a:t>
            </a:fld>
            <a:endParaRPr kumimoji="1" lang="ja-JP" altLang="en-US"/>
          </a:p>
        </p:txBody>
      </p:sp>
    </p:spTree>
    <p:extLst>
      <p:ext uri="{BB962C8B-B14F-4D97-AF65-F5344CB8AC3E}">
        <p14:creationId xmlns:p14="http://schemas.microsoft.com/office/powerpoint/2010/main" val="13045350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303</a:t>
            </a:fld>
            <a:endParaRPr kumimoji="1" lang="ja-JP" altLang="en-US"/>
          </a:p>
        </p:txBody>
      </p:sp>
    </p:spTree>
    <p:extLst>
      <p:ext uri="{BB962C8B-B14F-4D97-AF65-F5344CB8AC3E}">
        <p14:creationId xmlns:p14="http://schemas.microsoft.com/office/powerpoint/2010/main" val="3558689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304</a:t>
            </a:fld>
            <a:endParaRPr kumimoji="1" lang="ja-JP" altLang="en-US"/>
          </a:p>
        </p:txBody>
      </p:sp>
    </p:spTree>
    <p:extLst>
      <p:ext uri="{BB962C8B-B14F-4D97-AF65-F5344CB8AC3E}">
        <p14:creationId xmlns:p14="http://schemas.microsoft.com/office/powerpoint/2010/main" val="211402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22</a:t>
            </a:fld>
            <a:endParaRPr kumimoji="1" lang="ja-JP" altLang="en-US"/>
          </a:p>
        </p:txBody>
      </p:sp>
    </p:spTree>
    <p:extLst>
      <p:ext uri="{BB962C8B-B14F-4D97-AF65-F5344CB8AC3E}">
        <p14:creationId xmlns:p14="http://schemas.microsoft.com/office/powerpoint/2010/main" val="15591091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305</a:t>
            </a:fld>
            <a:endParaRPr kumimoji="1" lang="ja-JP" altLang="en-US"/>
          </a:p>
        </p:txBody>
      </p:sp>
    </p:spTree>
    <p:extLst>
      <p:ext uri="{BB962C8B-B14F-4D97-AF65-F5344CB8AC3E}">
        <p14:creationId xmlns:p14="http://schemas.microsoft.com/office/powerpoint/2010/main" val="19455680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306</a:t>
            </a:fld>
            <a:endParaRPr kumimoji="1" lang="ja-JP" altLang="en-US"/>
          </a:p>
        </p:txBody>
      </p:sp>
    </p:spTree>
    <p:extLst>
      <p:ext uri="{BB962C8B-B14F-4D97-AF65-F5344CB8AC3E}">
        <p14:creationId xmlns:p14="http://schemas.microsoft.com/office/powerpoint/2010/main" val="3517546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307</a:t>
            </a:fld>
            <a:endParaRPr kumimoji="1" lang="ja-JP" altLang="en-US"/>
          </a:p>
        </p:txBody>
      </p:sp>
    </p:spTree>
    <p:extLst>
      <p:ext uri="{BB962C8B-B14F-4D97-AF65-F5344CB8AC3E}">
        <p14:creationId xmlns:p14="http://schemas.microsoft.com/office/powerpoint/2010/main" val="3641043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308</a:t>
            </a:fld>
            <a:endParaRPr kumimoji="1" lang="ja-JP" altLang="en-US"/>
          </a:p>
        </p:txBody>
      </p:sp>
    </p:spTree>
    <p:extLst>
      <p:ext uri="{BB962C8B-B14F-4D97-AF65-F5344CB8AC3E}">
        <p14:creationId xmlns:p14="http://schemas.microsoft.com/office/powerpoint/2010/main" val="28628064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309</a:t>
            </a:fld>
            <a:endParaRPr kumimoji="1" lang="ja-JP" altLang="en-US"/>
          </a:p>
        </p:txBody>
      </p:sp>
    </p:spTree>
    <p:extLst>
      <p:ext uri="{BB962C8B-B14F-4D97-AF65-F5344CB8AC3E}">
        <p14:creationId xmlns:p14="http://schemas.microsoft.com/office/powerpoint/2010/main" val="18067470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310</a:t>
            </a:fld>
            <a:endParaRPr kumimoji="1" lang="ja-JP" altLang="en-US"/>
          </a:p>
        </p:txBody>
      </p:sp>
    </p:spTree>
    <p:extLst>
      <p:ext uri="{BB962C8B-B14F-4D97-AF65-F5344CB8AC3E}">
        <p14:creationId xmlns:p14="http://schemas.microsoft.com/office/powerpoint/2010/main" val="33238813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311</a:t>
            </a:fld>
            <a:endParaRPr kumimoji="1" lang="ja-JP" altLang="en-US"/>
          </a:p>
        </p:txBody>
      </p:sp>
    </p:spTree>
    <p:extLst>
      <p:ext uri="{BB962C8B-B14F-4D97-AF65-F5344CB8AC3E}">
        <p14:creationId xmlns:p14="http://schemas.microsoft.com/office/powerpoint/2010/main" val="37483475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312</a:t>
            </a:fld>
            <a:endParaRPr kumimoji="1" lang="ja-JP" altLang="en-US"/>
          </a:p>
        </p:txBody>
      </p:sp>
    </p:spTree>
    <p:extLst>
      <p:ext uri="{BB962C8B-B14F-4D97-AF65-F5344CB8AC3E}">
        <p14:creationId xmlns:p14="http://schemas.microsoft.com/office/powerpoint/2010/main" val="32273288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316</a:t>
            </a:fld>
            <a:endParaRPr kumimoji="1" lang="ja-JP" altLang="en-US"/>
          </a:p>
        </p:txBody>
      </p:sp>
    </p:spTree>
    <p:extLst>
      <p:ext uri="{BB962C8B-B14F-4D97-AF65-F5344CB8AC3E}">
        <p14:creationId xmlns:p14="http://schemas.microsoft.com/office/powerpoint/2010/main" val="25167957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317</a:t>
            </a:fld>
            <a:endParaRPr kumimoji="1" lang="ja-JP" altLang="en-US"/>
          </a:p>
        </p:txBody>
      </p:sp>
    </p:spTree>
    <p:extLst>
      <p:ext uri="{BB962C8B-B14F-4D97-AF65-F5344CB8AC3E}">
        <p14:creationId xmlns:p14="http://schemas.microsoft.com/office/powerpoint/2010/main" val="243475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23</a:t>
            </a:fld>
            <a:endParaRPr kumimoji="1" lang="ja-JP" altLang="en-US"/>
          </a:p>
        </p:txBody>
      </p:sp>
    </p:spTree>
    <p:extLst>
      <p:ext uri="{BB962C8B-B14F-4D97-AF65-F5344CB8AC3E}">
        <p14:creationId xmlns:p14="http://schemas.microsoft.com/office/powerpoint/2010/main" val="2346694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318</a:t>
            </a:fld>
            <a:endParaRPr kumimoji="1" lang="ja-JP" altLang="en-US"/>
          </a:p>
        </p:txBody>
      </p:sp>
    </p:spTree>
    <p:extLst>
      <p:ext uri="{BB962C8B-B14F-4D97-AF65-F5344CB8AC3E}">
        <p14:creationId xmlns:p14="http://schemas.microsoft.com/office/powerpoint/2010/main" val="21795983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319</a:t>
            </a:fld>
            <a:endParaRPr lang="en-US" dirty="0"/>
          </a:p>
        </p:txBody>
      </p:sp>
    </p:spTree>
    <p:extLst>
      <p:ext uri="{BB962C8B-B14F-4D97-AF65-F5344CB8AC3E}">
        <p14:creationId xmlns:p14="http://schemas.microsoft.com/office/powerpoint/2010/main" val="3027231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320</a:t>
            </a:fld>
            <a:endParaRPr kumimoji="1" lang="ja-JP" altLang="en-US"/>
          </a:p>
        </p:txBody>
      </p:sp>
    </p:spTree>
    <p:extLst>
      <p:ext uri="{BB962C8B-B14F-4D97-AF65-F5344CB8AC3E}">
        <p14:creationId xmlns:p14="http://schemas.microsoft.com/office/powerpoint/2010/main" val="17723155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321</a:t>
            </a:fld>
            <a:endParaRPr kumimoji="1" lang="ja-JP" altLang="en-US"/>
          </a:p>
        </p:txBody>
      </p:sp>
    </p:spTree>
    <p:extLst>
      <p:ext uri="{BB962C8B-B14F-4D97-AF65-F5344CB8AC3E}">
        <p14:creationId xmlns:p14="http://schemas.microsoft.com/office/powerpoint/2010/main" val="4188511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322</a:t>
            </a:fld>
            <a:endParaRPr lang="en-US" dirty="0"/>
          </a:p>
        </p:txBody>
      </p:sp>
    </p:spTree>
    <p:extLst>
      <p:ext uri="{BB962C8B-B14F-4D97-AF65-F5344CB8AC3E}">
        <p14:creationId xmlns:p14="http://schemas.microsoft.com/office/powerpoint/2010/main" val="18113658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323</a:t>
            </a:fld>
            <a:endParaRPr lang="en-US" dirty="0"/>
          </a:p>
        </p:txBody>
      </p:sp>
    </p:spTree>
    <p:extLst>
      <p:ext uri="{BB962C8B-B14F-4D97-AF65-F5344CB8AC3E}">
        <p14:creationId xmlns:p14="http://schemas.microsoft.com/office/powerpoint/2010/main" val="19613611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327</a:t>
            </a:fld>
            <a:endParaRPr kumimoji="1" lang="ja-JP" altLang="en-US"/>
          </a:p>
        </p:txBody>
      </p:sp>
    </p:spTree>
    <p:extLst>
      <p:ext uri="{BB962C8B-B14F-4D97-AF65-F5344CB8AC3E}">
        <p14:creationId xmlns:p14="http://schemas.microsoft.com/office/powerpoint/2010/main" val="926342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ボケ味のシミュレーション自体は</a:t>
            </a:r>
            <a:r>
              <a:rPr kumimoji="1" lang="en-US" altLang="ja-JP" dirty="0"/>
              <a:t>10</a:t>
            </a:r>
            <a:r>
              <a:rPr kumimoji="1" lang="ja-JP" altLang="en-US" dirty="0"/>
              <a:t>年以上前から可能でしたが、近年の</a:t>
            </a:r>
            <a:r>
              <a:rPr kumimoji="1" lang="en-US" altLang="ja-JP" dirty="0"/>
              <a:t>CS</a:t>
            </a:r>
            <a:r>
              <a:rPr kumimoji="1" lang="ja-JP" altLang="en-US" dirty="0"/>
              <a:t>の性能によって、リアルタイムでの生成も可能になってきました。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92DFF5-B788-4620-96BC-26414F4EA095}" type="slidenum">
              <a:rPr kumimoji="1" lang="ja-JP" altLang="en-US" smtClean="0"/>
              <a:t>329</a:t>
            </a:fld>
            <a:endParaRPr kumimoji="1" lang="ja-JP" altLang="en-US"/>
          </a:p>
        </p:txBody>
      </p:sp>
    </p:spTree>
    <p:extLst>
      <p:ext uri="{BB962C8B-B14F-4D97-AF65-F5344CB8AC3E}">
        <p14:creationId xmlns:p14="http://schemas.microsoft.com/office/powerpoint/2010/main" val="19182325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デフォーカスコントロール</a:t>
            </a:r>
            <a:r>
              <a:rPr kumimoji="1" lang="en-US" altLang="ja-JP" dirty="0"/>
              <a:t>(DC)</a:t>
            </a:r>
            <a:r>
              <a:rPr kumimoji="1" lang="ja-JP" altLang="en-US" dirty="0"/>
              <a:t>レンズと呼ばれる、球面収差の補正強度の制御によって後ボケ／前ボケのバランスを調整している例です。</a:t>
            </a:r>
            <a:endParaRPr kumimoji="1" lang="en-US" altLang="ja-JP" dirty="0"/>
          </a:p>
          <a:p>
            <a:r>
              <a:rPr kumimoji="1" lang="ja-JP" altLang="en-US" dirty="0"/>
              <a:t>この画像は補正不足の状態で、前ボケにハードエッジが、後ボケにソフトエッジが現れています。</a:t>
            </a:r>
            <a:endParaRPr kumimoji="1" lang="en-US" altLang="ja-JP" dirty="0"/>
          </a:p>
          <a:p>
            <a:r>
              <a:rPr kumimoji="1" lang="ja-JP" altLang="en-US" dirty="0"/>
              <a:t>一般的には柔らかいボケが高品質とされるため、これは後ボケの品質を優先した設定ということになります。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331</a:t>
            </a:fld>
            <a:endParaRPr kumimoji="1" lang="ja-JP" altLang="en-US"/>
          </a:p>
        </p:txBody>
      </p:sp>
    </p:spTree>
    <p:extLst>
      <p:ext uri="{BB962C8B-B14F-4D97-AF65-F5344CB8AC3E}">
        <p14:creationId xmlns:p14="http://schemas.microsoft.com/office/powerpoint/2010/main" val="1792002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8794FF-B564-418B-B61F-F79B1AB204CB}" type="slidenum">
              <a:rPr kumimoji="1" lang="ja-JP" altLang="en-US" smtClean="0"/>
              <a:t>332</a:t>
            </a:fld>
            <a:endParaRPr kumimoji="1" lang="ja-JP" altLang="en-US"/>
          </a:p>
        </p:txBody>
      </p:sp>
    </p:spTree>
    <p:extLst>
      <p:ext uri="{BB962C8B-B14F-4D97-AF65-F5344CB8AC3E}">
        <p14:creationId xmlns:p14="http://schemas.microsoft.com/office/powerpoint/2010/main" val="3051400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bg1">
            <a:lumMod val="25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3812" y="456950"/>
            <a:ext cx="10374455" cy="2686415"/>
          </a:xfrm>
        </p:spPr>
        <p:txBody>
          <a:bodyPr/>
          <a:lstStyle>
            <a:lvl1pPr algn="r">
              <a:defRPr kumimoji="1" lang="ja-JP" altLang="en-US" sz="4656" kern="1200" noProof="0" dirty="0" smtClean="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r>
              <a:rPr lang="ja-JP" altLang="en-US" noProof="0"/>
              <a:t>マスター タイトルの書式設定</a:t>
            </a:r>
            <a:endParaRPr lang="ja-JP" altLang="en-US" noProof="0" dirty="0"/>
          </a:p>
        </p:txBody>
      </p:sp>
      <p:sp>
        <p:nvSpPr>
          <p:cNvPr id="8195" name="Rectangle 3"/>
          <p:cNvSpPr>
            <a:spLocks noGrp="1" noChangeArrowheads="1"/>
          </p:cNvSpPr>
          <p:nvPr>
            <p:ph type="subTitle" idx="1"/>
          </p:nvPr>
        </p:nvSpPr>
        <p:spPr>
          <a:xfrm>
            <a:off x="2735189" y="3791824"/>
            <a:ext cx="8533392" cy="2322026"/>
          </a:xfrm>
        </p:spPr>
        <p:txBody>
          <a:bodyPr anchor="ctr"/>
          <a:lstStyle>
            <a:lvl1pPr marL="0" indent="0" algn="r">
              <a:buFontTx/>
              <a:buNone/>
              <a:defRPr sz="2539">
                <a:solidFill>
                  <a:schemeClr val="bg1"/>
                </a:solidFill>
                <a:effectLst>
                  <a:outerShdw blurRad="38100" dist="38100" dir="2700000" algn="tl">
                    <a:srgbClr val="000000">
                      <a:alpha val="43137"/>
                    </a:srgbClr>
                  </a:outerShdw>
                </a:effectLst>
              </a:defRPr>
            </a:lvl1pPr>
          </a:lstStyle>
          <a:p>
            <a:pPr lvl="0"/>
            <a:r>
              <a:rPr lang="ja-JP" altLang="en-US" noProof="0" dirty="0"/>
              <a:t>マスター サブタイトルの書式設定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solidFill>
                  <a:schemeClr val="bg1"/>
                </a:solidFill>
              </a:defRPr>
            </a:lvl1pPr>
          </a:lstStyle>
          <a:p>
            <a:fld id="{782176FF-E0B8-4D39-93BA-364ABC004600}" type="datetimeFigureOut">
              <a:rPr kumimoji="1" lang="ja-JP" altLang="en-US" smtClean="0"/>
              <a:t>2024/8/26</a:t>
            </a:fld>
            <a:endParaRPr kumimoji="1" lang="ja-JP" altLang="en-US"/>
          </a:p>
        </p:txBody>
      </p:sp>
      <p:sp>
        <p:nvSpPr>
          <p:cNvPr id="5" name="Rectangle 5"/>
          <p:cNvSpPr>
            <a:spLocks noGrp="1" noChangeArrowheads="1"/>
          </p:cNvSpPr>
          <p:nvPr>
            <p:ph type="ftr" sz="quarter" idx="11"/>
          </p:nvPr>
        </p:nvSpPr>
        <p:spPr/>
        <p:txBody>
          <a:bodyPr/>
          <a:lstStyle>
            <a:lvl1pPr>
              <a:defRPr>
                <a:solidFill>
                  <a:schemeClr val="bg1"/>
                </a:solidFill>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fld id="{7EA241F2-6758-4C11-9D5F-1B13312AE71C}" type="slidenum">
              <a:rPr kumimoji="1" lang="ja-JP" altLang="en-US" smtClean="0"/>
              <a:t>‹#›</a:t>
            </a:fld>
            <a:endParaRPr kumimoji="1" lang="ja-JP" altLang="en-US"/>
          </a:p>
        </p:txBody>
      </p:sp>
      <p:pic>
        <p:nvPicPr>
          <p:cNvPr id="11"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spTree>
    <p:extLst>
      <p:ext uri="{BB962C8B-B14F-4D97-AF65-F5344CB8AC3E}">
        <p14:creationId xmlns:p14="http://schemas.microsoft.com/office/powerpoint/2010/main" val="173528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effectLst>
            <a:outerShdw blurRad="50800" dist="38100" dir="2700000" algn="tl" rotWithShape="0">
              <a:prstClr val="black">
                <a:alpha val="40000"/>
              </a:prstClr>
            </a:outerShdw>
          </a:effectLst>
        </p:spPr>
        <p:txBody>
          <a:bodyPr/>
          <a:lstStyle>
            <a:lvl1pPr>
              <a:defRPr>
                <a:solidFill>
                  <a:schemeClr val="tx1"/>
                </a:solidFill>
                <a:effectLst/>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effectLst>
            <a:outerShdw blurRad="50800" dist="38100" dir="2700000" algn="tl" rotWithShape="0">
              <a:prstClr val="black">
                <a:alpha val="40000"/>
              </a:prstClr>
            </a:outerShdw>
          </a:effectLst>
        </p:spPr>
        <p:txBody>
          <a:bodyPr vert="eaVert"/>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5"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6"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11469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116" y="273850"/>
            <a:ext cx="2743117" cy="5851644"/>
          </a:xfrm>
          <a:effectLst>
            <a:outerShdw blurRad="50800" dist="38100" dir="2700000" algn="tl" rotWithShape="0">
              <a:prstClr val="black">
                <a:alpha val="40000"/>
              </a:prstClr>
            </a:outerShdw>
          </a:effectLst>
        </p:spPr>
        <p:txBody>
          <a:bodyPr vert="eaVert"/>
          <a:lstStyle>
            <a:lvl1pPr>
              <a:defRPr>
                <a:solidFill>
                  <a:schemeClr val="tx1"/>
                </a:solidFill>
                <a:effectLst/>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768" y="273850"/>
            <a:ext cx="8068087" cy="5851644"/>
          </a:xfrm>
          <a:effectLst>
            <a:outerShdw blurRad="50800" dist="38100" dir="2700000" algn="tl" rotWithShape="0">
              <a:prstClr val="black">
                <a:alpha val="40000"/>
              </a:prstClr>
            </a:outerShdw>
          </a:effectLst>
        </p:spPr>
        <p:txBody>
          <a:bodyPr vert="eaVert"/>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5"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6"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131803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769" y="273853"/>
            <a:ext cx="10972464" cy="1144120"/>
          </a:xfrm>
          <a:effectLst>
            <a:outerShdw blurRad="50800" dist="38100" dir="2700000" algn="tl" rotWithShape="0">
              <a:prstClr val="black">
                <a:alpha val="40000"/>
              </a:prstClr>
            </a:outerShdw>
          </a:effectLst>
        </p:spPr>
        <p:txBody>
          <a:bodyPr/>
          <a:lstStyle>
            <a:lvl1pPr>
              <a:defRPr>
                <a:solidFill>
                  <a:schemeClr val="tx1"/>
                </a:solidFill>
                <a:effectLst/>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ー 3"/>
          <p:cNvSpPr>
            <a:spLocks noGrp="1"/>
          </p:cNvSpPr>
          <p:nvPr>
            <p:ph sz="quarter" idx="2"/>
          </p:nvPr>
        </p:nvSpPr>
        <p:spPr>
          <a:xfrm>
            <a:off x="6176632" y="1599419"/>
            <a:ext cx="5405602" cy="2182397"/>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76632" y="3943098"/>
            <a:ext cx="5405602" cy="2182396"/>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7"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8"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217320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8_黒紙（タイトルとコンテンツなし）">
    <p:bg>
      <p:bgPr>
        <a:solidFill>
          <a:schemeClr val="tx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p:nvSpPr>
        <p:spPr>
          <a:xfrm>
            <a:off x="10210410" y="6559745"/>
            <a:ext cx="1981041" cy="298932"/>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p:nvSpPr>
        <p:spPr>
          <a:xfrm>
            <a:off x="1" y="6559745"/>
            <a:ext cx="10210408" cy="298932"/>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p:nvSpPr>
        <p:spPr>
          <a:xfrm>
            <a:off x="-24423" y="6516070"/>
            <a:ext cx="5270304" cy="275969"/>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400" b="0" dirty="0">
                <a:solidFill>
                  <a:schemeClr val="bg1"/>
                </a:solidFill>
                <a:latin typeface="Arial Narrow" panose="020B0606020202030204" pitchFamily="34" charset="0"/>
              </a:rPr>
              <a:t>©Silicon Studio Corp., all rights reserved.</a:t>
            </a:r>
            <a:endParaRPr lang="en-US" sz="1400" b="0" dirty="0">
              <a:solidFill>
                <a:schemeClr val="bg1"/>
              </a:solidFill>
              <a:latin typeface="Arial Narrow" panose="020B0606020202030204" pitchFamily="34" charset="0"/>
            </a:endParaRPr>
          </a:p>
        </p:txBody>
      </p:sp>
      <p:pic>
        <p:nvPicPr>
          <p:cNvPr id="6" name="図 5">
            <a:extLst>
              <a:ext uri="{FF2B5EF4-FFF2-40B4-BE49-F238E27FC236}">
                <a16:creationId xmlns:a16="http://schemas.microsoft.com/office/drawing/2014/main" id="{A15CB78E-FBF1-4FA2-82FB-1DCDD4DBE948}"/>
              </a:ext>
            </a:extLst>
          </p:cNvPr>
          <p:cNvPicPr>
            <a:picLocks noChangeAspect="1"/>
          </p:cNvPicPr>
          <p:nvPr/>
        </p:nvPicPr>
        <p:blipFill>
          <a:blip r:embed="rId2"/>
          <a:stretch>
            <a:fillRect/>
          </a:stretch>
        </p:blipFill>
        <p:spPr>
          <a:xfrm>
            <a:off x="10210411" y="112185"/>
            <a:ext cx="1920000" cy="624000"/>
          </a:xfrm>
          <a:prstGeom prst="rect">
            <a:avLst/>
          </a:prstGeom>
        </p:spPr>
      </p:pic>
      <p:sp>
        <p:nvSpPr>
          <p:cNvPr id="2" name="正方形/長方形 1">
            <a:extLst>
              <a:ext uri="{FF2B5EF4-FFF2-40B4-BE49-F238E27FC236}">
                <a16:creationId xmlns:a16="http://schemas.microsoft.com/office/drawing/2014/main" id="{11B450FA-0547-0DEA-20A3-30D57850DBF3}"/>
              </a:ext>
            </a:extLst>
          </p:cNvPr>
          <p:cNvSpPr/>
          <p:nvPr userDrawn="1"/>
        </p:nvSpPr>
        <p:spPr>
          <a:xfrm>
            <a:off x="10210410" y="6559745"/>
            <a:ext cx="1981041" cy="298932"/>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41FBC98-02D2-A45F-69BC-55CEAD0E833F}"/>
              </a:ext>
            </a:extLst>
          </p:cNvPr>
          <p:cNvSpPr/>
          <p:nvPr userDrawn="1"/>
        </p:nvSpPr>
        <p:spPr>
          <a:xfrm>
            <a:off x="1" y="6559745"/>
            <a:ext cx="10210408" cy="298932"/>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ubtitle 2">
            <a:extLst>
              <a:ext uri="{FF2B5EF4-FFF2-40B4-BE49-F238E27FC236}">
                <a16:creationId xmlns:a16="http://schemas.microsoft.com/office/drawing/2014/main" id="{EF32EAA8-B67C-0A05-E788-AD52F7D55D27}"/>
              </a:ext>
            </a:extLst>
          </p:cNvPr>
          <p:cNvSpPr txBox="1">
            <a:spLocks/>
          </p:cNvSpPr>
          <p:nvPr userDrawn="1"/>
        </p:nvSpPr>
        <p:spPr>
          <a:xfrm>
            <a:off x="-24423" y="6516070"/>
            <a:ext cx="5270304" cy="275969"/>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400" b="0" dirty="0">
                <a:solidFill>
                  <a:schemeClr val="bg1"/>
                </a:solidFill>
                <a:latin typeface="Arial Narrow" panose="020B0606020202030204" pitchFamily="34" charset="0"/>
              </a:rPr>
              <a:t>©Silicon Studio Corp., all rights reserved.</a:t>
            </a:r>
            <a:endParaRPr lang="en-US" sz="1400" b="0" dirty="0">
              <a:solidFill>
                <a:schemeClr val="bg1"/>
              </a:solidFill>
              <a:latin typeface="Arial Narrow" panose="020B0606020202030204" pitchFamily="34" charset="0"/>
            </a:endParaRPr>
          </a:p>
        </p:txBody>
      </p:sp>
      <p:pic>
        <p:nvPicPr>
          <p:cNvPr id="5" name="図 4">
            <a:extLst>
              <a:ext uri="{FF2B5EF4-FFF2-40B4-BE49-F238E27FC236}">
                <a16:creationId xmlns:a16="http://schemas.microsoft.com/office/drawing/2014/main" id="{7C29E308-A580-DDDE-D7F6-7121F0D015FA}"/>
              </a:ext>
            </a:extLst>
          </p:cNvPr>
          <p:cNvPicPr>
            <a:picLocks noChangeAspect="1"/>
          </p:cNvPicPr>
          <p:nvPr userDrawn="1"/>
        </p:nvPicPr>
        <p:blipFill>
          <a:blip r:embed="rId2"/>
          <a:stretch>
            <a:fillRect/>
          </a:stretch>
        </p:blipFill>
        <p:spPr>
          <a:xfrm>
            <a:off x="10210411" y="112185"/>
            <a:ext cx="1920000" cy="624000"/>
          </a:xfrm>
          <a:prstGeom prst="rect">
            <a:avLst/>
          </a:prstGeom>
        </p:spPr>
      </p:pic>
      <p:sp>
        <p:nvSpPr>
          <p:cNvPr id="7" name="テキスト ボックス 5">
            <a:extLst>
              <a:ext uri="{FF2B5EF4-FFF2-40B4-BE49-F238E27FC236}">
                <a16:creationId xmlns:a16="http://schemas.microsoft.com/office/drawing/2014/main" id="{E842A88C-1A95-CE83-C5DA-89FD1840505C}"/>
              </a:ext>
            </a:extLst>
          </p:cNvPr>
          <p:cNvSpPr txBox="1"/>
          <p:nvPr userDrawn="1"/>
        </p:nvSpPr>
        <p:spPr>
          <a:xfrm>
            <a:off x="10442527" y="6055214"/>
            <a:ext cx="1516804" cy="338554"/>
          </a:xfrm>
          <a:prstGeom prst="rect">
            <a:avLst/>
          </a:prstGeom>
          <a:noFill/>
          <a:ln w="19050">
            <a:solidFill>
              <a:schemeClr val="bg1"/>
            </a:solidFill>
          </a:ln>
        </p:spPr>
        <p:txBody>
          <a:bodyPr wrap="square" rtlCol="0">
            <a:spAutoFit/>
          </a:bodyPr>
          <a:lstStyle/>
          <a:p>
            <a:pPr algn="ctr"/>
            <a:r>
              <a:rPr kumimoji="1" lang="en-US" altLang="ja-JP" sz="1600" baseline="0" dirty="0">
                <a:solidFill>
                  <a:schemeClr val="bg1"/>
                </a:solidFill>
                <a:latin typeface="Arial" panose="020B0604020202020204" pitchFamily="34" charset="0"/>
                <a:cs typeface="Arial" panose="020B0604020202020204" pitchFamily="34" charset="0"/>
              </a:rPr>
              <a:t>confidential</a:t>
            </a:r>
            <a:endParaRPr kumimoji="1" lang="ja-JP"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76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769" y="213360"/>
            <a:ext cx="10972464" cy="870970"/>
          </a:xfrm>
          <a:effectLst>
            <a:outerShdw blurRad="50800" dist="38100" dir="2700000" algn="tl" rotWithShape="0">
              <a:prstClr val="black">
                <a:alpha val="40000"/>
              </a:prstClr>
            </a:outerShdw>
          </a:effectLst>
        </p:spPr>
        <p:txBody>
          <a:bodyPr/>
          <a:lstStyle>
            <a:lvl1pPr>
              <a:defRPr>
                <a:solidFill>
                  <a:schemeClr val="tx1"/>
                </a:solidFill>
                <a:effectLst/>
                <a:latin typeface="+mj-ea"/>
                <a:ea typeface="+mj-ea"/>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609769" y="1234440"/>
            <a:ext cx="10972464" cy="5120640"/>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スライド番号プレースホルダー 3">
            <a:extLst>
              <a:ext uri="{FF2B5EF4-FFF2-40B4-BE49-F238E27FC236}">
                <a16:creationId xmlns:a16="http://schemas.microsoft.com/office/drawing/2014/main" id="{FB37A226-0D31-BD0E-CD40-F532F7CDC39A}"/>
              </a:ext>
            </a:extLst>
          </p:cNvPr>
          <p:cNvSpPr txBox="1">
            <a:spLocks/>
          </p:cNvSpPr>
          <p:nvPr userDrawn="1"/>
        </p:nvSpPr>
        <p:spPr bwMode="auto">
          <a:xfrm>
            <a:off x="9319538" y="6505190"/>
            <a:ext cx="2843905" cy="3208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270" kern="1200">
                <a:solidFill>
                  <a:schemeClr val="tx1"/>
                </a:solidFill>
                <a:latin typeface="Arial" panose="020B0604020202020204" pitchFamily="34" charset="0"/>
                <a:ea typeface="ＭＳ Ｐゴシック" panose="020B0600070205080204" pitchFamily="50" charset="-128"/>
                <a:cs typeface="+mn-cs"/>
              </a:defRPr>
            </a:lvl1pPr>
            <a:lvl2pPr marL="786115" indent="-302352"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1209408" indent="-241882"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693172" indent="-241882"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2176935" indent="-241882"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660698" indent="-241882"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6pPr>
            <a:lvl7pPr marL="3144462" indent="-241882"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7pPr>
            <a:lvl8pPr marL="3628225" indent="-241882"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8pPr>
            <a:lvl9pPr marL="4111988" indent="-241882"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98BE3213-41F7-42CF-BF36-76B7F67EB4AB}" type="slidenum">
              <a:rPr lang="en-US" altLang="ja-JP" smtClean="0">
                <a:effectLst/>
              </a:rPr>
              <a:pPr/>
              <a:t>‹#›</a:t>
            </a:fld>
            <a:endParaRPr lang="en-US" altLang="ja-JP" dirty="0">
              <a:effectLst/>
            </a:endParaRPr>
          </a:p>
        </p:txBody>
      </p:sp>
    </p:spTree>
    <p:extLst>
      <p:ext uri="{BB962C8B-B14F-4D97-AF65-F5344CB8AC3E}">
        <p14:creationId xmlns:p14="http://schemas.microsoft.com/office/powerpoint/2010/main" val="130203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bg1">
            <a:lumMod val="2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31503" y="394283"/>
            <a:ext cx="10515558" cy="2978091"/>
          </a:xfrm>
        </p:spPr>
        <p:txBody>
          <a:bodyPr anchor="ctr"/>
          <a:lstStyle>
            <a:lvl1pPr algn="r">
              <a:defRPr kumimoji="1" lang="ja-JP" altLang="en-US" sz="4656" kern="1200" noProof="0" dirty="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lgn="r" rtl="0" eaLnBrk="1" fontAlgn="base" hangingPunct="1">
              <a:spcBef>
                <a:spcPct val="0"/>
              </a:spcBef>
              <a:spcAft>
                <a:spcPct val="0"/>
              </a:spcAft>
            </a:pPr>
            <a:r>
              <a:rPr lang="ja-JP" altLang="en-US" dirty="0"/>
              <a:t>マスター タイトルの書式設定</a:t>
            </a:r>
          </a:p>
        </p:txBody>
      </p:sp>
      <p:sp>
        <p:nvSpPr>
          <p:cNvPr id="3" name="テキスト プレースホルダー 2"/>
          <p:cNvSpPr>
            <a:spLocks noGrp="1"/>
          </p:cNvSpPr>
          <p:nvPr>
            <p:ph type="body" idx="1"/>
          </p:nvPr>
        </p:nvSpPr>
        <p:spPr>
          <a:xfrm>
            <a:off x="831503" y="3523377"/>
            <a:ext cx="10515558" cy="2566838"/>
          </a:xfrm>
        </p:spPr>
        <p:txBody>
          <a:bodyPr anchor="ctr"/>
          <a:lstStyle>
            <a:lvl1pPr marL="0" indent="0">
              <a:buNone/>
              <a:defRPr kumimoji="1" lang="ja-JP" altLang="en-US" sz="2539" kern="1200" dirty="0">
                <a:solidFill>
                  <a:schemeClr val="bg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483763" indent="0">
              <a:buNone/>
              <a:defRPr sz="2116"/>
            </a:lvl2pPr>
            <a:lvl3pPr marL="967527" indent="0">
              <a:buNone/>
              <a:defRPr sz="1905"/>
            </a:lvl3pPr>
            <a:lvl4pPr marL="1451290" indent="0">
              <a:buNone/>
              <a:defRPr sz="1693"/>
            </a:lvl4pPr>
            <a:lvl5pPr marL="1935053" indent="0">
              <a:buNone/>
              <a:defRPr sz="1693"/>
            </a:lvl5pPr>
            <a:lvl6pPr marL="2418817" indent="0">
              <a:buNone/>
              <a:defRPr sz="1693"/>
            </a:lvl6pPr>
            <a:lvl7pPr marL="2902580" indent="0">
              <a:buNone/>
              <a:defRPr sz="1693"/>
            </a:lvl7pPr>
            <a:lvl8pPr marL="3386343" indent="0">
              <a:buNone/>
              <a:defRPr sz="1693"/>
            </a:lvl8pPr>
            <a:lvl9pPr marL="3870107" indent="0">
              <a:buNone/>
              <a:defRPr sz="1693"/>
            </a:lvl9pPr>
          </a:lstStyle>
          <a:p>
            <a:pPr marL="0" lvl="0" indent="0" algn="r" rtl="0" eaLnBrk="1" fontAlgn="base" hangingPunct="1">
              <a:spcBef>
                <a:spcPct val="20000"/>
              </a:spcBef>
              <a:spcAft>
                <a:spcPct val="0"/>
              </a:spcAft>
              <a:buFontTx/>
              <a:buNone/>
            </a:pPr>
            <a:r>
              <a:rPr lang="ja-JP" altLang="en-US" dirty="0"/>
              <a:t>マスター テキストの書式設定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lvl1pPr>
          </a:lstStyle>
          <a:p>
            <a:fld id="{782176FF-E0B8-4D39-93BA-364ABC004600}" type="datetimeFigureOut">
              <a:rPr kumimoji="1" lang="ja-JP" altLang="en-US" smtClean="0"/>
              <a:t>2024/8/26</a:t>
            </a:fld>
            <a:endParaRPr kumimoji="1" lang="ja-JP" altLang="en-US"/>
          </a:p>
        </p:txBody>
      </p:sp>
      <p:sp>
        <p:nvSpPr>
          <p:cNvPr id="5" name="Rectangle 5"/>
          <p:cNvSpPr>
            <a:spLocks noGrp="1" noChangeArrowheads="1"/>
          </p:cNvSpPr>
          <p:nvPr>
            <p:ph type="ftr" sz="quarter" idx="11"/>
          </p:nvPr>
        </p:nvSpPr>
        <p:spPr/>
        <p:txBody>
          <a:bodyPr/>
          <a:lstStyle>
            <a:lvl1pPr>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lvl1pPr>
          </a:lstStyle>
          <a:p>
            <a:fld id="{7EA241F2-6758-4C11-9D5F-1B13312AE71C}" type="slidenum">
              <a:rPr kumimoji="1" lang="ja-JP" altLang="en-US" smtClean="0"/>
              <a:t>‹#›</a:t>
            </a:fld>
            <a:endParaRPr kumimoji="1" lang="ja-JP" altLang="en-US"/>
          </a:p>
        </p:txBody>
      </p:sp>
      <p:sp>
        <p:nvSpPr>
          <p:cNvPr id="7" name="テキスト ボックス 6"/>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accent4"/>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solidFill>
                <a:schemeClr val="accent4"/>
              </a:solidFill>
            </a:endParaRPr>
          </a:p>
        </p:txBody>
      </p:sp>
    </p:spTree>
    <p:extLst>
      <p:ext uri="{BB962C8B-B14F-4D97-AF65-F5344CB8AC3E}">
        <p14:creationId xmlns:p14="http://schemas.microsoft.com/office/powerpoint/2010/main" val="329936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a:outerShdw blurRad="50800" dist="38100" dir="2700000" algn="tl" rotWithShape="0">
              <a:prstClr val="black">
                <a:alpha val="40000"/>
              </a:prstClr>
            </a:outerShdw>
          </a:effectLst>
        </p:spPr>
        <p:txBody>
          <a:bodyPr/>
          <a:lstStyle>
            <a:lvl1pPr>
              <a:defRPr>
                <a:solidFill>
                  <a:schemeClr val="tx1"/>
                </a:solidFill>
                <a:effectLst/>
              </a:defRPr>
            </a:lvl1pPr>
          </a:lstStyle>
          <a:p>
            <a:r>
              <a:rPr lang="ja-JP" altLang="en-US" dirty="0"/>
              <a:t>マスター タイトルの書式設定</a:t>
            </a:r>
          </a:p>
        </p:txBody>
      </p:sp>
      <p:sp>
        <p:nvSpPr>
          <p:cNvPr id="3" name="コンテンツ プレースホルダー 2"/>
          <p:cNvSpPr>
            <a:spLocks noGrp="1"/>
          </p:cNvSpPr>
          <p:nvPr>
            <p:ph sz="half" idx="1"/>
          </p:nvPr>
        </p:nvSpPr>
        <p:spPr>
          <a:xfrm>
            <a:off x="609770" y="1599419"/>
            <a:ext cx="5405602" cy="4526078"/>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ー 3"/>
          <p:cNvSpPr>
            <a:spLocks noGrp="1"/>
          </p:cNvSpPr>
          <p:nvPr>
            <p:ph sz="half" idx="2"/>
          </p:nvPr>
        </p:nvSpPr>
        <p:spPr>
          <a:xfrm>
            <a:off x="6176632" y="1599419"/>
            <a:ext cx="5405602" cy="4526078"/>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Date Placeholder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6"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7"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409709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2" y="364575"/>
            <a:ext cx="10515558" cy="1325566"/>
          </a:xfrm>
          <a:effectLst>
            <a:outerShdw blurRad="50800" dist="38100" dir="2700000" algn="tl" rotWithShape="0">
              <a:prstClr val="black">
                <a:alpha val="40000"/>
              </a:prstClr>
            </a:outerShdw>
          </a:effectLst>
        </p:spPr>
        <p:txBody>
          <a:bodyPr/>
          <a:lstStyle>
            <a:lvl1pPr>
              <a:defRPr>
                <a:solidFill>
                  <a:schemeClr val="tx1"/>
                </a:solidFill>
                <a:effectLst/>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839901" y="1681740"/>
            <a:ext cx="5156991" cy="823229"/>
          </a:xfrm>
          <a:effectLst>
            <a:outerShdw blurRad="50800" dist="38100" dir="2700000" algn="tl" rotWithShape="0">
              <a:prstClr val="black">
                <a:alpha val="40000"/>
              </a:prstClr>
            </a:outerShdw>
          </a:effectLst>
        </p:spPr>
        <p:txBody>
          <a:bodyPr anchor="b"/>
          <a:lstStyle>
            <a:lvl1pPr marL="0" indent="0">
              <a:buNone/>
              <a:defRPr sz="2539" b="1">
                <a:solidFill>
                  <a:schemeClr val="tx1"/>
                </a:solidFill>
                <a:effectLst/>
                <a:latin typeface="游ゴシック Medium" panose="020B0500000000000000" pitchFamily="50" charset="-128"/>
                <a:ea typeface="游ゴシック Medium" panose="020B0500000000000000" pitchFamily="50" charset="-128"/>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dirty="0"/>
              <a:t>マスター テキストの書式設定</a:t>
            </a:r>
          </a:p>
        </p:txBody>
      </p:sp>
      <p:sp>
        <p:nvSpPr>
          <p:cNvPr id="4" name="コンテンツ プレースホルダー 3"/>
          <p:cNvSpPr>
            <a:spLocks noGrp="1"/>
          </p:cNvSpPr>
          <p:nvPr>
            <p:ph sz="half" idx="2"/>
          </p:nvPr>
        </p:nvSpPr>
        <p:spPr>
          <a:xfrm>
            <a:off x="839901" y="2504969"/>
            <a:ext cx="5156991" cy="3684368"/>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テキスト プレースホルダー 4"/>
          <p:cNvSpPr>
            <a:spLocks noGrp="1"/>
          </p:cNvSpPr>
          <p:nvPr>
            <p:ph type="body" sz="quarter" idx="3"/>
          </p:nvPr>
        </p:nvSpPr>
        <p:spPr>
          <a:xfrm>
            <a:off x="6171591" y="1681740"/>
            <a:ext cx="5183868" cy="823229"/>
          </a:xfrm>
          <a:effectLst>
            <a:outerShdw blurRad="50800" dist="38100" dir="2700000" algn="tl" rotWithShape="0">
              <a:prstClr val="black">
                <a:alpha val="40000"/>
              </a:prstClr>
            </a:outerShdw>
          </a:effectLst>
        </p:spPr>
        <p:txBody>
          <a:bodyPr anchor="b"/>
          <a:lstStyle>
            <a:lvl1pPr marL="0" indent="0">
              <a:buNone/>
              <a:defRPr sz="2539" b="1">
                <a:solidFill>
                  <a:schemeClr val="tx1"/>
                </a:solidFill>
                <a:effectLst/>
                <a:latin typeface="游ゴシック Medium" panose="020B0500000000000000" pitchFamily="50" charset="-128"/>
                <a:ea typeface="游ゴシック Medium" panose="020B0500000000000000" pitchFamily="50" charset="-128"/>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dirty="0"/>
              <a:t>マスター テキストの書式設定</a:t>
            </a:r>
          </a:p>
        </p:txBody>
      </p:sp>
      <p:sp>
        <p:nvSpPr>
          <p:cNvPr id="6" name="コンテンツ プレースホルダー 5"/>
          <p:cNvSpPr>
            <a:spLocks noGrp="1"/>
          </p:cNvSpPr>
          <p:nvPr>
            <p:ph sz="quarter" idx="4"/>
          </p:nvPr>
        </p:nvSpPr>
        <p:spPr>
          <a:xfrm>
            <a:off x="6171591" y="2504969"/>
            <a:ext cx="5183868" cy="3684368"/>
          </a:xfrm>
          <a:effectLst>
            <a:outerShdw blurRad="50800" dist="38100" dir="2700000" algn="tl" rotWithShape="0">
              <a:prstClr val="black">
                <a:alpha val="40000"/>
              </a:prstClr>
            </a:outerShdw>
          </a:effectLst>
        </p:spPr>
        <p:txBody>
          <a:bodyPr/>
          <a:lstStyle>
            <a:lvl1pPr>
              <a:defRPr>
                <a:solidFill>
                  <a:schemeClr val="tx1"/>
                </a:solidFill>
                <a:effectLst/>
                <a:latin typeface="游ゴシック Medium" panose="020B0500000000000000" pitchFamily="50" charset="-128"/>
                <a:ea typeface="游ゴシック Medium" panose="020B0500000000000000" pitchFamily="50" charset="-128"/>
              </a:defRPr>
            </a:lvl1pPr>
            <a:lvl2pPr>
              <a:defRPr>
                <a:solidFill>
                  <a:schemeClr val="tx1"/>
                </a:solidFill>
                <a:effectLst/>
                <a:latin typeface="游ゴシック Medium" panose="020B0500000000000000" pitchFamily="50" charset="-128"/>
                <a:ea typeface="游ゴシック Medium" panose="020B0500000000000000" pitchFamily="50" charset="-128"/>
              </a:defRPr>
            </a:lvl2pPr>
            <a:lvl3pPr>
              <a:defRPr>
                <a:solidFill>
                  <a:schemeClr val="tx1"/>
                </a:solidFill>
                <a:effectLst/>
                <a:latin typeface="游ゴシック Medium" panose="020B0500000000000000" pitchFamily="50" charset="-128"/>
                <a:ea typeface="游ゴシック Medium" panose="020B0500000000000000" pitchFamily="50" charset="-128"/>
              </a:defRPr>
            </a:lvl3pPr>
            <a:lvl4pPr>
              <a:defRPr>
                <a:solidFill>
                  <a:schemeClr val="tx1"/>
                </a:solidFill>
                <a:effectLst/>
                <a:latin typeface="游ゴシック Medium" panose="020B0500000000000000" pitchFamily="50" charset="-128"/>
                <a:ea typeface="游ゴシック Medium" panose="020B0500000000000000" pitchFamily="50" charset="-128"/>
              </a:defRPr>
            </a:lvl4pPr>
            <a:lvl5pPr>
              <a:defRPr>
                <a:solidFill>
                  <a:schemeClr val="tx1"/>
                </a:solidFill>
                <a:effectLst/>
                <a:latin typeface="游ゴシック Medium" panose="020B0500000000000000" pitchFamily="50" charset="-128"/>
                <a:ea typeface="游ゴシック Medium" panose="020B05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 name="Rectangle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8"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9"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154089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effectLst>
            <a:outerShdw blurRad="50800" dist="38100" dir="2700000" algn="tl" rotWithShape="0">
              <a:prstClr val="black">
                <a:alpha val="40000"/>
              </a:prstClr>
            </a:outerShdw>
          </a:effectLst>
        </p:spPr>
        <p:txBody>
          <a:bodyPr/>
          <a:lstStyle>
            <a:lvl1pPr>
              <a:defRPr>
                <a:solidFill>
                  <a:schemeClr val="tx1"/>
                </a:solidFill>
                <a:effectLst/>
              </a:defRPr>
            </a:lvl1pPr>
          </a:lstStyle>
          <a:p>
            <a:r>
              <a:rPr lang="ja-JP" altLang="en-US"/>
              <a:t>マスター タイトルの書式設定</a:t>
            </a:r>
          </a:p>
        </p:txBody>
      </p:sp>
      <p:sp>
        <p:nvSpPr>
          <p:cNvPr id="3"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782176FF-E0B8-4D39-93BA-364ABC004600}" type="datetimeFigureOut">
              <a:rPr kumimoji="1" lang="ja-JP" altLang="en-US" smtClean="0"/>
              <a:t>2024/8/26</a:t>
            </a:fld>
            <a:endParaRPr kumimoji="1" lang="ja-JP" altLang="en-US"/>
          </a:p>
        </p:txBody>
      </p:sp>
      <p:sp>
        <p:nvSpPr>
          <p:cNvPr id="4"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5" name="Rectangle 6"/>
          <p:cNvSpPr>
            <a:spLocks noGrp="1" noChangeArrowheads="1"/>
          </p:cNvSpPr>
          <p:nvPr>
            <p:ph type="sldNum" sz="quarter" idx="12"/>
          </p:nvPr>
        </p:nvSpPr>
        <p:spPr>
          <a:ln/>
        </p:spPr>
        <p:txBody>
          <a:bodyPr/>
          <a:lstStyle>
            <a:lvl1pPr>
              <a:defRPr>
                <a:solidFill>
                  <a:schemeClr val="tx1"/>
                </a:solidFill>
              </a:defRPr>
            </a:lvl1pPr>
          </a:lstStyle>
          <a:p>
            <a:fld id="{7EA241F2-6758-4C11-9D5F-1B13312AE71C}" type="slidenum">
              <a:rPr kumimoji="1" lang="ja-JP" altLang="en-US" smtClean="0"/>
              <a:t>‹#›</a:t>
            </a:fld>
            <a:endParaRPr kumimoji="1" lang="ja-JP" altLang="en-US"/>
          </a:p>
        </p:txBody>
      </p:sp>
    </p:spTree>
    <p:extLst>
      <p:ext uri="{BB962C8B-B14F-4D97-AF65-F5344CB8AC3E}">
        <p14:creationId xmlns:p14="http://schemas.microsoft.com/office/powerpoint/2010/main" val="276163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fld id="{782176FF-E0B8-4D39-93BA-364ABC004600}" type="datetimeFigureOut">
              <a:rPr kumimoji="1" lang="ja-JP" altLang="en-US" smtClean="0"/>
              <a:t>2024/8/26</a:t>
            </a:fld>
            <a:endParaRPr kumimoji="1" lang="ja-JP" altLang="en-US"/>
          </a:p>
        </p:txBody>
      </p:sp>
      <p:sp>
        <p:nvSpPr>
          <p:cNvPr id="3"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4" name="Rectangle 6"/>
          <p:cNvSpPr>
            <a:spLocks noGrp="1" noChangeArrowheads="1"/>
          </p:cNvSpPr>
          <p:nvPr>
            <p:ph type="sldNum" sz="quarter" idx="12"/>
          </p:nvPr>
        </p:nvSpPr>
        <p:spPr>
          <a:ln/>
        </p:spPr>
        <p:txBody>
          <a:bodyPr/>
          <a:lstStyle>
            <a:lvl1pPr>
              <a:defRPr>
                <a:solidFill>
                  <a:schemeClr val="tx1"/>
                </a:solidFill>
              </a:defRPr>
            </a:lvl1pPr>
          </a:lstStyle>
          <a:p>
            <a:fld id="{7EA241F2-6758-4C11-9D5F-1B13312AE71C}" type="slidenum">
              <a:rPr kumimoji="1" lang="ja-JP" altLang="en-US" smtClean="0"/>
              <a:t>‹#›</a:t>
            </a:fld>
            <a:endParaRPr kumimoji="1" lang="ja-JP" altLang="en-US"/>
          </a:p>
        </p:txBody>
      </p:sp>
    </p:spTree>
    <p:extLst>
      <p:ext uri="{BB962C8B-B14F-4D97-AF65-F5344CB8AC3E}">
        <p14:creationId xmlns:p14="http://schemas.microsoft.com/office/powerpoint/2010/main" val="112601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a:effectLst>
            <a:outerShdw blurRad="50800" dist="38100" dir="2700000" algn="tl" rotWithShape="0">
              <a:prstClr val="black">
                <a:alpha val="40000"/>
              </a:prstClr>
            </a:outerShdw>
          </a:effectLst>
        </p:spPr>
        <p:txBody>
          <a:bodyPr anchor="b"/>
          <a:lstStyle>
            <a:lvl1pPr>
              <a:defRPr sz="3386">
                <a:solidFill>
                  <a:schemeClr val="tx1"/>
                </a:solidFill>
                <a:effectLst/>
              </a:defRPr>
            </a:lvl1pPr>
          </a:lstStyle>
          <a:p>
            <a:r>
              <a:rPr lang="ja-JP" altLang="en-US" dirty="0"/>
              <a:t>マスター タイトルの書式設定</a:t>
            </a:r>
          </a:p>
        </p:txBody>
      </p:sp>
      <p:sp>
        <p:nvSpPr>
          <p:cNvPr id="3" name="コンテンツ プレースホルダー 2"/>
          <p:cNvSpPr>
            <a:spLocks noGrp="1"/>
          </p:cNvSpPr>
          <p:nvPr>
            <p:ph idx="1"/>
          </p:nvPr>
        </p:nvSpPr>
        <p:spPr>
          <a:xfrm>
            <a:off x="5183869" y="987875"/>
            <a:ext cx="6171591" cy="4873851"/>
          </a:xfrm>
          <a:effectLst>
            <a:outerShdw blurRad="50800" dist="38100" dir="2700000" algn="tl" rotWithShape="0">
              <a:prstClr val="black">
                <a:alpha val="40000"/>
              </a:prstClr>
            </a:outerShdw>
          </a:effectLst>
        </p:spPr>
        <p:txBody>
          <a:bodyPr/>
          <a:lstStyle>
            <a:lvl1pPr>
              <a:defRPr sz="3386">
                <a:solidFill>
                  <a:schemeClr val="tx1"/>
                </a:solidFill>
                <a:effectLst/>
                <a:latin typeface="游ゴシック Medium" panose="020B0500000000000000" pitchFamily="50" charset="-128"/>
                <a:ea typeface="游ゴシック Medium" panose="020B0500000000000000" pitchFamily="50" charset="-128"/>
              </a:defRPr>
            </a:lvl1pPr>
            <a:lvl2pPr>
              <a:defRPr sz="2963">
                <a:solidFill>
                  <a:schemeClr val="tx1"/>
                </a:solidFill>
                <a:effectLst/>
                <a:latin typeface="游ゴシック Medium" panose="020B0500000000000000" pitchFamily="50" charset="-128"/>
                <a:ea typeface="游ゴシック Medium" panose="020B0500000000000000" pitchFamily="50" charset="-128"/>
              </a:defRPr>
            </a:lvl2pPr>
            <a:lvl3pPr>
              <a:defRPr sz="2539">
                <a:solidFill>
                  <a:schemeClr val="tx1"/>
                </a:solidFill>
                <a:effectLst/>
                <a:latin typeface="游ゴシック Medium" panose="020B0500000000000000" pitchFamily="50" charset="-128"/>
                <a:ea typeface="游ゴシック Medium" panose="020B0500000000000000" pitchFamily="50" charset="-128"/>
              </a:defRPr>
            </a:lvl3pPr>
            <a:lvl4pPr>
              <a:defRPr sz="2116">
                <a:solidFill>
                  <a:schemeClr val="tx1"/>
                </a:solidFill>
                <a:effectLst/>
                <a:latin typeface="游ゴシック Medium" panose="020B0500000000000000" pitchFamily="50" charset="-128"/>
                <a:ea typeface="游ゴシック Medium" panose="020B0500000000000000" pitchFamily="50" charset="-128"/>
              </a:defRPr>
            </a:lvl4pPr>
            <a:lvl5pPr>
              <a:defRPr sz="2116">
                <a:solidFill>
                  <a:schemeClr val="tx1"/>
                </a:solidFill>
                <a:effectLst/>
                <a:latin typeface="游ゴシック Medium" panose="020B0500000000000000" pitchFamily="50" charset="-128"/>
                <a:ea typeface="游ゴシック Medium" panose="020B0500000000000000" pitchFamily="50" charset="-128"/>
              </a:defRPr>
            </a:lvl5pPr>
            <a:lvl6pPr>
              <a:defRPr sz="2116"/>
            </a:lvl6pPr>
            <a:lvl7pPr>
              <a:defRPr sz="2116"/>
            </a:lvl7pPr>
            <a:lvl8pPr>
              <a:defRPr sz="2116"/>
            </a:lvl8pPr>
            <a:lvl9pPr>
              <a:defRPr sz="2116"/>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ー 3"/>
          <p:cNvSpPr>
            <a:spLocks noGrp="1"/>
          </p:cNvSpPr>
          <p:nvPr>
            <p:ph type="body" sz="half" idx="2"/>
          </p:nvPr>
        </p:nvSpPr>
        <p:spPr>
          <a:xfrm>
            <a:off x="839901" y="2058073"/>
            <a:ext cx="3932416" cy="3810373"/>
          </a:xfrm>
          <a:effectLst>
            <a:outerShdw blurRad="50800" dist="38100" dir="2700000" algn="tl" rotWithShape="0">
              <a:prstClr val="black">
                <a:alpha val="40000"/>
              </a:prstClr>
            </a:outerShdw>
          </a:effectLst>
        </p:spPr>
        <p:txBody>
          <a:bodyPr/>
          <a:lstStyle>
            <a:lvl1pPr marL="0" indent="0">
              <a:buNone/>
              <a:defRPr sz="1693">
                <a:solidFill>
                  <a:schemeClr val="tx1"/>
                </a:solidFill>
                <a:effectLst/>
                <a:latin typeface="游ゴシック Medium" panose="020B0500000000000000" pitchFamily="50" charset="-128"/>
                <a:ea typeface="游ゴシック Medium" panose="020B0500000000000000" pitchFamily="50" charset="-128"/>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dirty="0"/>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6"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7"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296296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a:effectLst>
            <a:outerShdw blurRad="50800" dist="38100" dir="2700000" algn="tl" rotWithShape="0">
              <a:prstClr val="black">
                <a:alpha val="40000"/>
              </a:prstClr>
            </a:outerShdw>
          </a:effectLst>
        </p:spPr>
        <p:txBody>
          <a:bodyPr anchor="b"/>
          <a:lstStyle>
            <a:lvl1pPr>
              <a:defRPr sz="3386">
                <a:solidFill>
                  <a:schemeClr val="tx1"/>
                </a:solidFill>
                <a:effectLst/>
              </a:defRPr>
            </a:lvl1pPr>
          </a:lstStyle>
          <a:p>
            <a:r>
              <a:rPr lang="ja-JP" altLang="en-US"/>
              <a:t>マスター タイトルの書式設定</a:t>
            </a:r>
          </a:p>
        </p:txBody>
      </p:sp>
      <p:sp>
        <p:nvSpPr>
          <p:cNvPr id="3" name="図プレースホルダー 2"/>
          <p:cNvSpPr>
            <a:spLocks noGrp="1"/>
          </p:cNvSpPr>
          <p:nvPr>
            <p:ph type="pic" idx="1"/>
          </p:nvPr>
        </p:nvSpPr>
        <p:spPr>
          <a:xfrm>
            <a:off x="5183869" y="987875"/>
            <a:ext cx="6171591" cy="4873851"/>
          </a:xfrm>
          <a:effectLst>
            <a:outerShdw blurRad="50800" dist="38100" dir="2700000" algn="tl" rotWithShape="0">
              <a:prstClr val="black">
                <a:alpha val="40000"/>
              </a:prstClr>
            </a:outerShdw>
          </a:effectLst>
        </p:spPr>
        <p:txBody>
          <a:bodyPr/>
          <a:lstStyle>
            <a:lvl1pPr marL="0" indent="0">
              <a:buNone/>
              <a:defRPr sz="3386">
                <a:solidFill>
                  <a:schemeClr val="tx1"/>
                </a:solidFill>
                <a:effectLst/>
                <a:latin typeface="游ゴシック Medium" panose="020B0500000000000000" pitchFamily="50" charset="-128"/>
                <a:ea typeface="游ゴシック Medium" panose="020B0500000000000000" pitchFamily="50" charset="-128"/>
              </a:defRPr>
            </a:lvl1pPr>
            <a:lvl2pPr marL="483763" indent="0">
              <a:buNone/>
              <a:defRPr sz="2963"/>
            </a:lvl2pPr>
            <a:lvl3pPr marL="967527" indent="0">
              <a:buNone/>
              <a:defRPr sz="2539"/>
            </a:lvl3pPr>
            <a:lvl4pPr marL="1451290" indent="0">
              <a:buNone/>
              <a:defRPr sz="2116"/>
            </a:lvl4pPr>
            <a:lvl5pPr marL="1935053" indent="0">
              <a:buNone/>
              <a:defRPr sz="2116"/>
            </a:lvl5pPr>
            <a:lvl6pPr marL="2418817" indent="0">
              <a:buNone/>
              <a:defRPr sz="2116"/>
            </a:lvl6pPr>
            <a:lvl7pPr marL="2902580" indent="0">
              <a:buNone/>
              <a:defRPr sz="2116"/>
            </a:lvl7pPr>
            <a:lvl8pPr marL="3386343" indent="0">
              <a:buNone/>
              <a:defRPr sz="2116"/>
            </a:lvl8pPr>
            <a:lvl9pPr marL="3870107" indent="0">
              <a:buNone/>
              <a:defRPr sz="2116"/>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839901" y="2058073"/>
            <a:ext cx="3932416" cy="3810373"/>
          </a:xfrm>
          <a:effectLst>
            <a:outerShdw blurRad="50800" dist="38100" dir="2700000" algn="tl" rotWithShape="0">
              <a:prstClr val="black">
                <a:alpha val="40000"/>
              </a:prstClr>
            </a:outerShdw>
          </a:effectLst>
        </p:spPr>
        <p:txBody>
          <a:bodyPr/>
          <a:lstStyle>
            <a:lvl1pPr marL="0" indent="0">
              <a:buNone/>
              <a:defRPr sz="1693">
                <a:solidFill>
                  <a:schemeClr val="tx1"/>
                </a:solidFill>
                <a:effectLst/>
                <a:latin typeface="游ゴシック Medium" panose="020B0500000000000000" pitchFamily="50" charset="-128"/>
                <a:ea typeface="游ゴシック Medium" panose="020B0500000000000000" pitchFamily="50" charset="-128"/>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dirty="0"/>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82176FF-E0B8-4D39-93BA-364ABC004600}" type="datetimeFigureOut">
              <a:rPr kumimoji="1" lang="ja-JP" altLang="en-US" smtClean="0"/>
              <a:pPr/>
              <a:t>2024/8/26</a:t>
            </a:fld>
            <a:endParaRPr kumimoji="1" lang="ja-JP" altLang="en-US"/>
          </a:p>
        </p:txBody>
      </p:sp>
      <p:sp>
        <p:nvSpPr>
          <p:cNvPr id="6" name="Rectangle 5"/>
          <p:cNvSpPr>
            <a:spLocks noGrp="1" noChangeArrowheads="1"/>
          </p:cNvSpPr>
          <p:nvPr>
            <p:ph type="ftr" sz="quarter" idx="11"/>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endParaRPr kumimoji="1" lang="ja-JP" altLang="en-US"/>
          </a:p>
        </p:txBody>
      </p:sp>
      <p:sp>
        <p:nvSpPr>
          <p:cNvPr id="7" name="Rectangle 6"/>
          <p:cNvSpPr>
            <a:spLocks noGrp="1" noChangeArrowheads="1"/>
          </p:cNvSpPr>
          <p:nvPr>
            <p:ph type="sldNum" sz="quarter" idx="12"/>
          </p:nvPr>
        </p:nvSpPr>
        <p:spPr>
          <a:ln/>
          <a:effectLst>
            <a:outerShdw blurRad="50800" dist="38100" dir="2700000" algn="tl" rotWithShape="0">
              <a:prstClr val="black">
                <a:alpha val="40000"/>
              </a:prstClr>
            </a:outerShdw>
          </a:effectLst>
        </p:spPr>
        <p:txBody>
          <a:bodyPr/>
          <a:lstStyle>
            <a:lvl1pPr>
              <a:defRPr>
                <a:solidFill>
                  <a:schemeClr val="tx1"/>
                </a:solidFill>
                <a:effectLst/>
              </a:defRPr>
            </a:lvl1pPr>
          </a:lstStyle>
          <a:p>
            <a:fld id="{7EA241F2-6758-4C11-9D5F-1B13312AE71C}" type="slidenum">
              <a:rPr kumimoji="1" lang="ja-JP" altLang="en-US" smtClean="0"/>
              <a:pPr/>
              <a:t>‹#›</a:t>
            </a:fld>
            <a:endParaRPr kumimoji="1" lang="ja-JP" altLang="en-US"/>
          </a:p>
        </p:txBody>
      </p:sp>
    </p:spTree>
    <p:extLst>
      <p:ext uri="{BB962C8B-B14F-4D97-AF65-F5344CB8AC3E}">
        <p14:creationId xmlns:p14="http://schemas.microsoft.com/office/powerpoint/2010/main" val="10538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9" y="207035"/>
            <a:ext cx="10972464" cy="87141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09769" y="1235260"/>
            <a:ext cx="10972464" cy="48988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4165910" y="6244779"/>
            <a:ext cx="3860184" cy="4771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81">
                <a:solidFill>
                  <a:schemeClr val="tx1"/>
                </a:solidFill>
              </a:defRPr>
            </a:lvl1pPr>
          </a:lstStyle>
          <a:p>
            <a:endParaRPr kumimoji="1" lang="ja-JP" altLang="en-US" dirty="0"/>
          </a:p>
        </p:txBody>
      </p:sp>
      <p:sp>
        <p:nvSpPr>
          <p:cNvPr id="1030" name="Rectangle 6"/>
          <p:cNvSpPr>
            <a:spLocks noGrp="1" noChangeArrowheads="1"/>
          </p:cNvSpPr>
          <p:nvPr>
            <p:ph type="sldNum" sz="quarter" idx="4"/>
          </p:nvPr>
        </p:nvSpPr>
        <p:spPr bwMode="auto">
          <a:xfrm>
            <a:off x="9319539" y="6505190"/>
            <a:ext cx="2843905" cy="3208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270">
                <a:solidFill>
                  <a:schemeClr val="tx1"/>
                </a:solidFill>
              </a:defRPr>
            </a:lvl1pPr>
          </a:lstStyle>
          <a:p>
            <a:fld id="{7EA241F2-6758-4C11-9D5F-1B13312AE71C}" type="slidenum">
              <a:rPr kumimoji="1" lang="ja-JP" altLang="en-US" smtClean="0"/>
              <a:t>‹#›</a:t>
            </a:fld>
            <a:endParaRPr kumimoji="1" lang="ja-JP" altLang="en-US"/>
          </a:p>
        </p:txBody>
      </p:sp>
      <p:sp>
        <p:nvSpPr>
          <p:cNvPr id="3" name="テキスト ボックス 2"/>
          <p:cNvSpPr txBox="1"/>
          <p:nvPr/>
        </p:nvSpPr>
        <p:spPr>
          <a:xfrm>
            <a:off x="2057678" y="6613997"/>
            <a:ext cx="4724074" cy="2388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pic>
        <p:nvPicPr>
          <p:cNvPr id="8" name="図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9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rtl="0" eaLnBrk="1" fontAlgn="base" hangingPunct="1">
        <a:spcBef>
          <a:spcPct val="0"/>
        </a:spcBef>
        <a:spcAft>
          <a:spcPct val="0"/>
        </a:spcAft>
        <a:defRPr kumimoji="1" sz="4656" kern="1200">
          <a:solidFill>
            <a:schemeClr val="tx1"/>
          </a:solidFill>
          <a:effectLst/>
          <a:latin typeface="+mj-lt"/>
          <a:ea typeface="+mj-ea"/>
          <a:cs typeface="メイリオ" panose="020B0604030504040204" pitchFamily="50" charset="-128"/>
        </a:defRPr>
      </a:lvl1pPr>
      <a:lvl2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8376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6pPr>
      <a:lvl7pPr marL="967527"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7pPr>
      <a:lvl8pPr marL="1451290"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8pPr>
      <a:lvl9pPr marL="193505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9pPr>
    </p:titleStyle>
    <p:bodyStyle>
      <a:lvl1pPr marL="362822" indent="-362822" algn="l" rtl="0" eaLnBrk="1" fontAlgn="base" hangingPunct="1">
        <a:spcBef>
          <a:spcPct val="20000"/>
        </a:spcBef>
        <a:spcAft>
          <a:spcPct val="0"/>
        </a:spcAft>
        <a:buChar char="•"/>
        <a:defRPr kumimoji="1" lang="ja-JP" altLang="en-US" sz="3386" kern="1200" dirty="0" smtClean="0">
          <a:solidFill>
            <a:schemeClr val="tx1"/>
          </a:solidFill>
          <a:effectLst/>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vl2pPr marL="786115" indent="-302352" algn="l" rtl="0" eaLnBrk="1" fontAlgn="base" hangingPunct="1">
        <a:spcBef>
          <a:spcPct val="20000"/>
        </a:spcBef>
        <a:spcAft>
          <a:spcPct val="0"/>
        </a:spcAft>
        <a:buChar char="–"/>
        <a:defRPr kumimoji="1" lang="ja-JP" altLang="en-US" sz="2963" kern="1200" dirty="0" smtClean="0">
          <a:solidFill>
            <a:schemeClr val="tx1"/>
          </a:solidFill>
          <a:effectLst/>
          <a:latin typeface="游ゴシック Medium" panose="020B0500000000000000" pitchFamily="50" charset="-128"/>
          <a:ea typeface="游ゴシック Medium" panose="020B0500000000000000" pitchFamily="50" charset="-128"/>
          <a:cs typeface="游ゴシック Medium" panose="020B0500000000000000" pitchFamily="50" charset="-128"/>
        </a:defRPr>
      </a:lvl2pPr>
      <a:lvl3pPr marL="1209408" indent="-241882" algn="l" rtl="0" eaLnBrk="1" fontAlgn="base" hangingPunct="1">
        <a:spcBef>
          <a:spcPct val="20000"/>
        </a:spcBef>
        <a:spcAft>
          <a:spcPct val="0"/>
        </a:spcAft>
        <a:buChar char="•"/>
        <a:defRPr kumimoji="1" lang="ja-JP" altLang="en-US" sz="2539" kern="1200" dirty="0" smtClean="0">
          <a:solidFill>
            <a:schemeClr val="tx1"/>
          </a:solidFill>
          <a:effectLst/>
          <a:latin typeface="游ゴシック Medium" panose="020B0500000000000000" pitchFamily="50" charset="-128"/>
          <a:ea typeface="游ゴシック Medium" panose="020B0500000000000000" pitchFamily="50" charset="-128"/>
          <a:cs typeface="游ゴシック Medium" panose="020B0500000000000000" pitchFamily="50" charset="-128"/>
        </a:defRPr>
      </a:lvl3pPr>
      <a:lvl4pPr marL="1693172" indent="-241882" algn="l" rtl="0" eaLnBrk="1" fontAlgn="base" hangingPunct="1">
        <a:spcBef>
          <a:spcPct val="20000"/>
        </a:spcBef>
        <a:spcAft>
          <a:spcPct val="0"/>
        </a:spcAft>
        <a:buChar char="–"/>
        <a:defRPr kumimoji="1" lang="ja-JP" altLang="en-US" sz="2116" kern="1200" dirty="0" smtClean="0">
          <a:solidFill>
            <a:schemeClr val="tx1"/>
          </a:solidFill>
          <a:effectLst/>
          <a:latin typeface="游ゴシック Medium" panose="020B0500000000000000" pitchFamily="50" charset="-128"/>
          <a:ea typeface="游ゴシック Medium" panose="020B0500000000000000" pitchFamily="50" charset="-128"/>
          <a:cs typeface="游ゴシック Medium" panose="020B0500000000000000" pitchFamily="50" charset="-128"/>
        </a:defRPr>
      </a:lvl4pPr>
      <a:lvl5pPr marL="2176935" indent="-241882" algn="l" rtl="0" eaLnBrk="1" fontAlgn="base" hangingPunct="1">
        <a:spcBef>
          <a:spcPct val="20000"/>
        </a:spcBef>
        <a:spcAft>
          <a:spcPct val="0"/>
        </a:spcAft>
        <a:buChar char="»"/>
        <a:defRPr kumimoji="1" lang="ja-JP" altLang="en-US" sz="1905" kern="1200" dirty="0">
          <a:solidFill>
            <a:schemeClr val="tx1"/>
          </a:solidFill>
          <a:effectLst/>
          <a:latin typeface="游ゴシック Medium" panose="020B0500000000000000" pitchFamily="50" charset="-128"/>
          <a:ea typeface="游ゴシック Medium" panose="020B0500000000000000" pitchFamily="50" charset="-128"/>
          <a:cs typeface="游ゴシック Medium" panose="020B0500000000000000" pitchFamily="50" charset="-128"/>
        </a:defRPr>
      </a:lvl5pPr>
      <a:lvl6pPr marL="266069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6pPr>
      <a:lvl7pPr marL="3144462"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7pPr>
      <a:lvl8pPr marL="3628225"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8pPr>
      <a:lvl9pPr marL="411198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9pPr>
    </p:bodyStyle>
    <p:otherStyle>
      <a:defPPr>
        <a:defRPr lang="ja-JP"/>
      </a:defPPr>
      <a:lvl1pPr marL="0" algn="l" defTabSz="967527" rtl="0" eaLnBrk="1" latinLnBrk="0" hangingPunct="1">
        <a:defRPr kumimoji="1" sz="1905" kern="1200">
          <a:solidFill>
            <a:schemeClr val="tx1"/>
          </a:solidFill>
          <a:latin typeface="+mn-lt"/>
          <a:ea typeface="+mn-ea"/>
          <a:cs typeface="+mn-cs"/>
        </a:defRPr>
      </a:lvl1pPr>
      <a:lvl2pPr marL="483763" algn="l" defTabSz="967527" rtl="0" eaLnBrk="1" latinLnBrk="0" hangingPunct="1">
        <a:defRPr kumimoji="1" sz="1905" kern="1200">
          <a:solidFill>
            <a:schemeClr val="tx1"/>
          </a:solidFill>
          <a:latin typeface="+mn-lt"/>
          <a:ea typeface="+mn-ea"/>
          <a:cs typeface="+mn-cs"/>
        </a:defRPr>
      </a:lvl2pPr>
      <a:lvl3pPr marL="967527" algn="l" defTabSz="967527" rtl="0" eaLnBrk="1" latinLnBrk="0" hangingPunct="1">
        <a:defRPr kumimoji="1" sz="1905" kern="1200">
          <a:solidFill>
            <a:schemeClr val="tx1"/>
          </a:solidFill>
          <a:latin typeface="+mn-lt"/>
          <a:ea typeface="+mn-ea"/>
          <a:cs typeface="+mn-cs"/>
        </a:defRPr>
      </a:lvl3pPr>
      <a:lvl4pPr marL="1451290" algn="l" defTabSz="967527" rtl="0" eaLnBrk="1" latinLnBrk="0" hangingPunct="1">
        <a:defRPr kumimoji="1" sz="1905" kern="1200">
          <a:solidFill>
            <a:schemeClr val="tx1"/>
          </a:solidFill>
          <a:latin typeface="+mn-lt"/>
          <a:ea typeface="+mn-ea"/>
          <a:cs typeface="+mn-cs"/>
        </a:defRPr>
      </a:lvl4pPr>
      <a:lvl5pPr marL="1935053" algn="l" defTabSz="967527" rtl="0" eaLnBrk="1" latinLnBrk="0" hangingPunct="1">
        <a:defRPr kumimoji="1" sz="1905" kern="1200">
          <a:solidFill>
            <a:schemeClr val="tx1"/>
          </a:solidFill>
          <a:latin typeface="+mn-lt"/>
          <a:ea typeface="+mn-ea"/>
          <a:cs typeface="+mn-cs"/>
        </a:defRPr>
      </a:lvl5pPr>
      <a:lvl6pPr marL="2418817" algn="l" defTabSz="967527" rtl="0" eaLnBrk="1" latinLnBrk="0" hangingPunct="1">
        <a:defRPr kumimoji="1" sz="1905" kern="1200">
          <a:solidFill>
            <a:schemeClr val="tx1"/>
          </a:solidFill>
          <a:latin typeface="+mn-lt"/>
          <a:ea typeface="+mn-ea"/>
          <a:cs typeface="+mn-cs"/>
        </a:defRPr>
      </a:lvl6pPr>
      <a:lvl7pPr marL="2902580" algn="l" defTabSz="967527" rtl="0" eaLnBrk="1" latinLnBrk="0" hangingPunct="1">
        <a:defRPr kumimoji="1" sz="1905" kern="1200">
          <a:solidFill>
            <a:schemeClr val="tx1"/>
          </a:solidFill>
          <a:latin typeface="+mn-lt"/>
          <a:ea typeface="+mn-ea"/>
          <a:cs typeface="+mn-cs"/>
        </a:defRPr>
      </a:lvl7pPr>
      <a:lvl8pPr marL="3386343" algn="l" defTabSz="967527" rtl="0" eaLnBrk="1" latinLnBrk="0" hangingPunct="1">
        <a:defRPr kumimoji="1" sz="1905" kern="1200">
          <a:solidFill>
            <a:schemeClr val="tx1"/>
          </a:solidFill>
          <a:latin typeface="+mn-lt"/>
          <a:ea typeface="+mn-ea"/>
          <a:cs typeface="+mn-cs"/>
        </a:defRPr>
      </a:lvl8pPr>
      <a:lvl9pPr marL="3870107" algn="l" defTabSz="967527" rtl="0" eaLnBrk="1" latinLnBrk="0" hangingPunct="1">
        <a:defRPr kumimoji="1"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hyperlink" Target="https://en.wikipedia.org/wiki/File:Airy-pattern.svg" TargetMode="Externa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hyperlink" Target="http://en.wikipedia.org/wiki/File:Airy-pattern.svg" TargetMode="External"/><Relationship Id="rId5" Type="http://schemas.openxmlformats.org/officeDocument/2006/relationships/image" Target="../media/image103.png"/><Relationship Id="rId4" Type="http://schemas.openxmlformats.org/officeDocument/2006/relationships/hyperlink" Target="https://en.wikipedia.org/wiki/File:Spherical-aberration-slice.jpg" TargetMode="External"/></Relationships>
</file>

<file path=ppt/slides/_rels/slide10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hyperlink" Target="https://en.wikipedia.org/wiki/File:Spherical-aberration-slice.jpg" TargetMode="Externa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4" Type="http://schemas.microsoft.com/office/2007/relationships/hdphoto" Target="../media/hdphoto14.wdp"/></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5" Type="http://schemas.openxmlformats.org/officeDocument/2006/relationships/image" Target="../media/image1010.png"/><Relationship Id="rId4" Type="http://schemas.microsoft.com/office/2007/relationships/hdphoto" Target="../media/hdphoto14.wdp"/></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4" Type="http://schemas.microsoft.com/office/2007/relationships/hdphoto" Target="../media/hdphoto14.wdp"/></Relationships>
</file>

<file path=ppt/slides/_rels/slide109.xml.rels><?xml version="1.0" encoding="UTF-8" standalone="yes"?>
<Relationships xmlns="http://schemas.openxmlformats.org/package/2006/relationships"><Relationship Id="rId3" Type="http://schemas.openxmlformats.org/officeDocument/2006/relationships/hyperlink" Target="https://en.wikipedia.org/wiki/File:Airy_disk_D65.png" TargetMode="External"/><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hyperlink" Target="https://en.wikipedia.org/wiki/File:Spherical-aberration-slice.jpg"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en.wikipedia.org/wiki/File:Spherical-aberration-disk.jpg"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en.wikipedia.org/wiki/File:Spherical-aberration-disk.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en.wikipedia.org/wiki/File:Spherical-aberration-disk.jpg" TargetMode="External"/><Relationship Id="rId4" Type="http://schemas.openxmlformats.org/officeDocument/2006/relationships/hyperlink" Target="https://en.wikipedia.org/wiki/File:Spherical-aberration-slice.jpg"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s://en.wikipedia.org/wiki/File:Spherical-aberration-disk.jp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en.wikipedia.org/wiki/File:Spherical-aberration-disk.jpg" TargetMode="External"/><Relationship Id="rId4" Type="http://schemas.openxmlformats.org/officeDocument/2006/relationships/hyperlink" Target="https://en.wikipedia.org/wiki/File:Spherical-aberration-slice.jpg"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8.jpg"/></Relationships>
</file>

<file path=ppt/slides/_rels/slide116.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17.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8.jpg"/><Relationship Id="rId4" Type="http://schemas.openxmlformats.org/officeDocument/2006/relationships/image" Target="../media/image17.jpeg"/></Relationships>
</file>

<file path=ppt/slides/_rels/slide118.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8.jpg"/><Relationship Id="rId4" Type="http://schemas.openxmlformats.org/officeDocument/2006/relationships/image" Target="../media/image1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en.wikipedia.org/wiki/File:Spherical-aberration-disk.jpg" TargetMode="External"/><Relationship Id="rId4" Type="http://schemas.openxmlformats.org/officeDocument/2006/relationships/hyperlink" Target="https://en.wikipedia.org/wiki/File:Spherical-aberration-slice.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8.jpg"/><Relationship Id="rId4" Type="http://schemas.openxmlformats.org/officeDocument/2006/relationships/image" Target="../media/image17.jpeg"/></Relationships>
</file>

<file path=ppt/slides/_rels/slide121.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7.jpeg"/><Relationship Id="rId4" Type="http://schemas.openxmlformats.org/officeDocument/2006/relationships/image" Target="../media/image18.jpg"/></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7.jpeg"/><Relationship Id="rId4" Type="http://schemas.openxmlformats.org/officeDocument/2006/relationships/image" Target="../media/image18.jpg"/></Relationships>
</file>

<file path=ppt/slides/_rels/slide123.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7" Type="http://schemas.openxmlformats.org/officeDocument/2006/relationships/image" Target="../media/image107.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8.jpg"/><Relationship Id="rId4" Type="http://schemas.openxmlformats.org/officeDocument/2006/relationships/hyperlink" Target="https://en.wikipedia.org/wiki/File:Spherical-aberration-disk.jp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23.jpg"/></Relationships>
</file>

<file path=ppt/slides/_rels/slide1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5" Type="http://schemas.openxmlformats.org/officeDocument/2006/relationships/image" Target="../media/image470.png"/><Relationship Id="rId4" Type="http://schemas.microsoft.com/office/2007/relationships/hdphoto" Target="../media/hdphoto14.wdp"/></Relationships>
</file>

<file path=ppt/slides/_rels/slide164.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07.jpg"/><Relationship Id="rId4" Type="http://schemas.openxmlformats.org/officeDocument/2006/relationships/image" Target="../media/image17.jpeg"/></Relationships>
</file>

<file path=ppt/slides/_rels/slide16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66.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15.jpeg"/></Relationships>
</file>

<file path=ppt/slides/_rels/slide167.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15.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71.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7" Type="http://schemas.microsoft.com/office/2007/relationships/hdphoto" Target="../media/hdphoto15.wdp"/><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8.jpg"/><Relationship Id="rId4" Type="http://schemas.openxmlformats.org/officeDocument/2006/relationships/image" Target="../media/image17.jpeg"/></Relationships>
</file>

<file path=ppt/slides/_rels/slide172.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7" Type="http://schemas.microsoft.com/office/2007/relationships/hdphoto" Target="../media/hdphoto15.wdp"/><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8.jpg"/><Relationship Id="rId4" Type="http://schemas.openxmlformats.org/officeDocument/2006/relationships/image" Target="../media/image17.jpeg"/></Relationships>
</file>

<file path=ppt/slides/_rels/slide173.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7" Type="http://schemas.microsoft.com/office/2007/relationships/hdphoto" Target="../media/hdphoto15.wdp"/><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8.jpg"/><Relationship Id="rId4" Type="http://schemas.openxmlformats.org/officeDocument/2006/relationships/image" Target="../media/image17.jpeg"/></Relationships>
</file>

<file path=ppt/slides/_rels/slide17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hyperlink" Target="https://en.wikipedia.org/wiki/File:Spherical-aberration-disk.jpg" TargetMode="External"/><Relationship Id="rId7"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hyperlink" Target="https://en.wikipedia.org/wiki/File:Spherical-aberration-slice.jpg" TargetMode="External"/></Relationships>
</file>

<file path=ppt/slides/_rels/slide17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hyperlink" Target="https://en.wikipedia.org/wiki/File:Spherical-aberration-disk.jpg" TargetMode="External"/><Relationship Id="rId7"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hyperlink" Target="https://en.wikipedia.org/wiki/File:Spherical-aberration-slice.jpg"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bhphotovideo.com/explora/photography/tips-and-solutions/understanding-bokeh"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s://en.wikipedia.org/wiki/File:Spherical-aberration-slice.jpg"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hyperlink" Target="https://en.wikipedia.org/wiki/File:Spherical-aberration-disk.jpg" TargetMode="Externa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8.jpg"/><Relationship Id="rId4" Type="http://schemas.openxmlformats.org/officeDocument/2006/relationships/image" Target="../media/image17.jpeg"/></Relationships>
</file>

<file path=ppt/slides/_rels/slide18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en.wikipedia.org/wiki/File:Spherical-aberration-slice.jpg" TargetMode="External"/><Relationship Id="rId4" Type="http://schemas.openxmlformats.org/officeDocument/2006/relationships/hyperlink" Target="https://en.wikipedia.org/wiki/File:Spherical-aberration-disk.jp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en.wikipedia.org/wiki/File:Spherical-aberration-slice.jpg" TargetMode="External"/><Relationship Id="rId4" Type="http://schemas.openxmlformats.org/officeDocument/2006/relationships/hyperlink" Target="https://en.wikipedia.org/wiki/File:Spherical-aberration-disk.jpg"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8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23.jpg"/></Relationships>
</file>

<file path=ppt/slides/_rels/slide1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23.jpg"/></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9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9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9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en.wikipedia.org/wiki/File:Spherical-aberration-slice.jpg" TargetMode="External"/><Relationship Id="rId5" Type="http://schemas.openxmlformats.org/officeDocument/2006/relationships/hyperlink" Target="https://en.wikipedia.org/wiki/File:Spherical-aberration-disk.jpg" TargetMode="External"/><Relationship Id="rId4" Type="http://schemas.openxmlformats.org/officeDocument/2006/relationships/image" Target="../media/image107.jp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26.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9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6.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33.JPG"/><Relationship Id="rId7" Type="http://schemas.openxmlformats.org/officeDocument/2006/relationships/image" Target="../media/image135.JP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34.JPG"/><Relationship Id="rId10" Type="http://schemas.openxmlformats.org/officeDocument/2006/relationships/image" Target="../media/image132.jpg"/><Relationship Id="rId4" Type="http://schemas.openxmlformats.org/officeDocument/2006/relationships/image" Target="../media/image131.jpg"/><Relationship Id="rId9" Type="http://schemas.openxmlformats.org/officeDocument/2006/relationships/image" Target="../media/image136.JPG"/></Relationships>
</file>

<file path=ppt/slides/_rels/slide20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7.jpeg"/><Relationship Id="rId7" Type="http://schemas.microsoft.com/office/2007/relationships/hdphoto" Target="../media/hdphoto19.wdp"/><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9.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141.png"/><Relationship Id="rId4" Type="http://schemas.openxmlformats.org/officeDocument/2006/relationships/image" Target="../media/image138.png"/><Relationship Id="rId9" Type="http://schemas.microsoft.com/office/2007/relationships/hdphoto" Target="../media/hdphoto20.wdp"/></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pentaxforums.com/forums/10-pentax-slr-lens-discussion/81530-lens-bokeh-research-help-3.html" TargetMode="External"/><Relationship Id="rId4" Type="http://schemas.microsoft.com/office/2007/relationships/hdphoto" Target="../media/hdphoto1.wdp"/></Relationships>
</file>

<file path=ppt/slides/_rels/slide2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22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 Id="rId4" Type="http://schemas.openxmlformats.org/officeDocument/2006/relationships/image" Target="../media/image146.jpg"/></Relationships>
</file>

<file path=ppt/slides/_rels/slide22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pentaxforums.com/forums/10-pentax-slr-lens-discussion/81530-lens-bokeh-research-help-3.html" TargetMode="External"/><Relationship Id="rId4" Type="http://schemas.microsoft.com/office/2007/relationships/hdphoto" Target="../media/hdphoto1.wdp"/></Relationships>
</file>

<file path=ppt/slides/_rels/slide23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28.jp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23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28.jp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24.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24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28.jp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24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47.jpg"/><Relationship Id="rId4" Type="http://schemas.openxmlformats.org/officeDocument/2006/relationships/image" Target="../media/image148.jpg"/></Relationships>
</file>

<file path=ppt/slides/_rels/slide24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47.jpg"/><Relationship Id="rId4" Type="http://schemas.openxmlformats.org/officeDocument/2006/relationships/image" Target="../media/image148.jpg"/></Relationships>
</file>

<file path=ppt/slides/_rels/slide24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7.jpg"/><Relationship Id="rId4" Type="http://schemas.openxmlformats.org/officeDocument/2006/relationships/image" Target="../media/image148.jpg"/></Relationships>
</file>

<file path=ppt/slides/_rels/slide24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4.jpg"/><Relationship Id="rId4" Type="http://schemas.openxmlformats.org/officeDocument/2006/relationships/image" Target="../media/image149.jpg"/></Relationships>
</file>

<file path=ppt/slides/_rels/slide2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pentaxforums.com/forums/10-pentax-slr-lens-discussion/81530-lens-bokeh-research-help-3.html" TargetMode="External"/></Relationships>
</file>

<file path=ppt/slides/_rels/slide260.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70.jpg"/><Relationship Id="rId5" Type="http://schemas.microsoft.com/office/2007/relationships/hdphoto" Target="../media/hdphoto22.wdp"/><Relationship Id="rId4" Type="http://schemas.openxmlformats.org/officeDocument/2006/relationships/image" Target="../media/image169.png"/></Relationships>
</file>

<file path=ppt/slides/_rels/slide275.xml.rels><?xml version="1.0" encoding="UTF-8" standalone="yes"?>
<Relationships xmlns="http://schemas.openxmlformats.org/package/2006/relationships"><Relationship Id="rId3" Type="http://schemas.openxmlformats.org/officeDocument/2006/relationships/image" Target="../media/image169.png"/><Relationship Id="rId7" Type="http://schemas.microsoft.com/office/2007/relationships/hdphoto" Target="../media/hdphoto23.wdp"/><Relationship Id="rId2" Type="http://schemas.openxmlformats.org/officeDocument/2006/relationships/image" Target="../media/image168.jp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jpg"/><Relationship Id="rId4" Type="http://schemas.microsoft.com/office/2007/relationships/hdphoto" Target="../media/hdphoto22.wdp"/></Relationships>
</file>

<file path=ppt/slides/_rels/slide276.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3.png"/><Relationship Id="rId11" Type="http://schemas.microsoft.com/office/2007/relationships/hdphoto" Target="../media/hdphoto26.wdp"/><Relationship Id="rId5" Type="http://schemas.microsoft.com/office/2007/relationships/hdphoto" Target="../media/hdphoto24.wdp"/><Relationship Id="rId10" Type="http://schemas.openxmlformats.org/officeDocument/2006/relationships/image" Target="../media/image174.png"/><Relationship Id="rId4" Type="http://schemas.openxmlformats.org/officeDocument/2006/relationships/image" Target="../media/image172.png"/><Relationship Id="rId9" Type="http://schemas.microsoft.com/office/2007/relationships/hdphoto" Target="../media/hdphoto22.wdp"/></Relationships>
</file>

<file path=ppt/slides/_rels/slide27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82.jp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en.wikipedia.org/wiki/File:Spherical-aberration-slice.jpg" TargetMode="External"/></Relationships>
</file>

<file path=ppt/slides/_rels/slide290.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64.xml"/><Relationship Id="rId5" Type="http://schemas.openxmlformats.org/officeDocument/2006/relationships/slide" Target="slide328.xml"/><Relationship Id="rId4" Type="http://schemas.openxmlformats.org/officeDocument/2006/relationships/slide" Target="slide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15.xml.rels><?xml version="1.0" encoding="UTF-8" standalone="yes"?>
<Relationships xmlns="http://schemas.openxmlformats.org/package/2006/relationships"><Relationship Id="rId3" Type="http://schemas.openxmlformats.org/officeDocument/2006/relationships/hyperlink" Target="https://www.pentaxforums.com/forums/10-pentax-slr-lens-discussion/81530-lens-bokeh-research-help-3.html" TargetMode="External"/><Relationship Id="rId2" Type="http://schemas.openxmlformats.org/officeDocument/2006/relationships/image" Target="../media/image149.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16.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82.jpg"/></Relationships>
</file>

<file path=ppt/slides/_rels/slide317.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33.JPG"/><Relationship Id="rId7" Type="http://schemas.openxmlformats.org/officeDocument/2006/relationships/image" Target="../media/image135.JP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34.JPG"/><Relationship Id="rId10" Type="http://schemas.openxmlformats.org/officeDocument/2006/relationships/image" Target="../media/image132.jpg"/><Relationship Id="rId4" Type="http://schemas.openxmlformats.org/officeDocument/2006/relationships/image" Target="../media/image131.jpg"/><Relationship Id="rId9" Type="http://schemas.openxmlformats.org/officeDocument/2006/relationships/image" Target="../media/image136.JPG"/></Relationships>
</file>

<file path=ppt/slides/_rels/slide3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hyperlink" Target="https://www.bhphotovideo.com/explora/photography/tips-and-solutions/understanding-bokeh" TargetMode="External"/></Relationships>
</file>

<file path=ppt/slides/_rels/slide319.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hyperlink" Target="https://www.bhphotovideo.com/explora/photography/tips-and-solutions/understanding-bokeh" TargetMode="External"/><Relationship Id="rId4" Type="http://schemas.openxmlformats.org/officeDocument/2006/relationships/image" Target="../media/image12.jpg"/></Relationships>
</file>

<file path=ppt/slides/_rels/slide32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hyperlink" Target="https://www.bhphotovideo.com/explora/photography/tips-and-solutions/understanding-bokeh" TargetMode="External"/><Relationship Id="rId4" Type="http://schemas.openxmlformats.org/officeDocument/2006/relationships/image" Target="../media/image12.jpg"/></Relationships>
</file>

<file path=ppt/slides/_rels/slide3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5.jp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55.jpg"/></Relationships>
</file>

<file path=ppt/slides/_rels/slide331.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8" Type="http://schemas.openxmlformats.org/officeDocument/2006/relationships/image" Target="../media/image216.jpg"/><Relationship Id="rId3" Type="http://schemas.openxmlformats.org/officeDocument/2006/relationships/image" Target="../media/image122.jpg"/><Relationship Id="rId7" Type="http://schemas.openxmlformats.org/officeDocument/2006/relationships/image" Target="../media/image215.jp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214.jpg"/><Relationship Id="rId4" Type="http://schemas.openxmlformats.org/officeDocument/2006/relationships/image" Target="../media/image213.jpg"/></Relationships>
</file>

<file path=ppt/slides/_rels/slide35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hyperlink" Target="https://www.bhphotovideo.com/explora/photography/tips-and-solutions/understanding-bokeh" TargetMode="External"/><Relationship Id="rId4" Type="http://schemas.openxmlformats.org/officeDocument/2006/relationships/image" Target="../media/image12.jpg"/></Relationships>
</file>

<file path=ppt/slides/_rels/slide357.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hyperlink" Target="https://www.bhphotovideo.com/explora/photography/tips-and-solutions/understanding-bokeh" TargetMode="External"/><Relationship Id="rId4" Type="http://schemas.openxmlformats.org/officeDocument/2006/relationships/image" Target="../media/image12.jp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8" Type="http://schemas.openxmlformats.org/officeDocument/2006/relationships/image" Target="../media/image221.jpg"/><Relationship Id="rId13" Type="http://schemas.openxmlformats.org/officeDocument/2006/relationships/image" Target="../media/image226.jpg"/><Relationship Id="rId3" Type="http://schemas.openxmlformats.org/officeDocument/2006/relationships/image" Target="../media/image73.jpeg"/><Relationship Id="rId7" Type="http://schemas.openxmlformats.org/officeDocument/2006/relationships/image" Target="../media/image220.jpg"/><Relationship Id="rId12" Type="http://schemas.openxmlformats.org/officeDocument/2006/relationships/image" Target="../media/image225.jpg"/><Relationship Id="rId17" Type="http://schemas.openxmlformats.org/officeDocument/2006/relationships/image" Target="../media/image57.jpg"/><Relationship Id="rId2" Type="http://schemas.openxmlformats.org/officeDocument/2006/relationships/notesSlide" Target="../notesSlides/notesSlide119.xml"/><Relationship Id="rId16"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219.jpg"/><Relationship Id="rId11" Type="http://schemas.openxmlformats.org/officeDocument/2006/relationships/image" Target="../media/image224.jpg"/><Relationship Id="rId5" Type="http://schemas.openxmlformats.org/officeDocument/2006/relationships/image" Target="../media/image218.jpg"/><Relationship Id="rId15" Type="http://schemas.openxmlformats.org/officeDocument/2006/relationships/image" Target="../media/image228.jpg"/><Relationship Id="rId10" Type="http://schemas.openxmlformats.org/officeDocument/2006/relationships/image" Target="../media/image223.jpg"/><Relationship Id="rId4" Type="http://schemas.openxmlformats.org/officeDocument/2006/relationships/image" Target="../media/image217.jpeg"/><Relationship Id="rId9" Type="http://schemas.openxmlformats.org/officeDocument/2006/relationships/image" Target="../media/image222.jpg"/><Relationship Id="rId14" Type="http://schemas.openxmlformats.org/officeDocument/2006/relationships/image" Target="../media/image227.jp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e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en.wikipedia.org/wiki/File:Chromatic_aberration_lens_diagram.sv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commons.wikimedia.org/wiki/File:Apochromat_2.sv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n.wikipedia.org/wiki/File:Chromatic_aberration_lens_diagram.svg" TargetMode="External"/><Relationship Id="rId5" Type="http://schemas.openxmlformats.org/officeDocument/2006/relationships/hyperlink" Target="https://commons.wikimedia.org/wiki/File:Lens6b-en.svg" TargetMode="Externa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wdp"/><Relationship Id="rId18" Type="http://schemas.openxmlformats.org/officeDocument/2006/relationships/image" Target="../media/image46.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17" Type="http://schemas.microsoft.com/office/2007/relationships/hdphoto" Target="../media/hdphoto5.wdp"/><Relationship Id="rId2" Type="http://schemas.openxmlformats.org/officeDocument/2006/relationships/notesSlide" Target="../notesSlides/notesSlide28.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7.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7" Type="http://schemas.microsoft.com/office/2007/relationships/hdphoto" Target="../media/hdphoto7.wdp"/><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6.png"/><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1.jpeg"/><Relationship Id="rId4" Type="http://schemas.microsoft.com/office/2007/relationships/hdphoto" Target="../media/hdphoto12.wdp"/></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en.wikipedia.org/wiki/File:Spherical-aberration-disk.jpg" TargetMode="External"/><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74.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pentaxforums.com/forums/10-pentax-slr-lens-discussion/81530-lens-bokeh-research-help-3.html"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pentaxforums.com/forums/10-pentax-slr-lens-discussion/81530-lens-bokeh-research-help-3.html"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pentaxforums.com/forums/10-pentax-slr-lens-discussion/81530-lens-bokeh-research-help-3.html"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82.jpg"/><Relationship Id="rId4" Type="http://schemas.openxmlformats.org/officeDocument/2006/relationships/hyperlink" Target="https://farbeinf.de/static_html/strange.html#tau"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File:Spherical-aberration-slice.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File:Spherical-aberration-slice.jp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hyperlink" Target="https://en.wikipedia.org/wiki/File:Spherical-aberration-disk.jpg" TargetMode="External"/><Relationship Id="rId4" Type="http://schemas.openxmlformats.org/officeDocument/2006/relationships/image" Target="../media/image18.jpg"/></Relationships>
</file>

<file path=ppt/slides/_rels/slide92.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9.jpg"/><Relationship Id="rId3" Type="http://schemas.openxmlformats.org/officeDocument/2006/relationships/image" Target="../media/image86.jpg"/><Relationship Id="rId7" Type="http://schemas.openxmlformats.org/officeDocument/2006/relationships/image" Target="../media/image93.jpg"/><Relationship Id="rId12" Type="http://schemas.openxmlformats.org/officeDocument/2006/relationships/image" Target="../media/image98.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 Id="rId14" Type="http://schemas.openxmlformats.org/officeDocument/2006/relationships/image" Target="../media/image100.jpg"/></Relationships>
</file>

<file path=ppt/slides/_rels/slide93.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12" Type="http://schemas.openxmlformats.org/officeDocument/2006/relationships/image" Target="../media/image100.jp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jpg"/><Relationship Id="rId11" Type="http://schemas.openxmlformats.org/officeDocument/2006/relationships/image" Target="../media/image99.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g"/></Relationships>
</file>

<file path=ppt/slides/_rels/slide94.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12" Type="http://schemas.openxmlformats.org/officeDocument/2006/relationships/image" Target="../media/image100.jp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jpg"/><Relationship Id="rId11" Type="http://schemas.openxmlformats.org/officeDocument/2006/relationships/image" Target="../media/image99.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g"/></Relationships>
</file>

<file path=ppt/slides/_rels/slide9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D21E1-AEC9-7406-5DD8-B95E44D28DBD}"/>
              </a:ext>
            </a:extLst>
          </p:cNvPr>
          <p:cNvSpPr>
            <a:spLocks noGrp="1"/>
          </p:cNvSpPr>
          <p:nvPr>
            <p:ph type="ctrTitle"/>
          </p:nvPr>
        </p:nvSpPr>
        <p:spPr/>
        <p:txBody>
          <a:bodyPr/>
          <a:lstStyle/>
          <a:p>
            <a:r>
              <a:rPr lang="ja-JP" altLang="en-US" dirty="0"/>
              <a:t>リアルタイム光学エフェクトの深淵へ</a:t>
            </a:r>
            <a:r>
              <a:rPr lang="ja-JP" altLang="en-US" sz="4000" dirty="0"/>
              <a:t>～究極表現への道と位置～</a:t>
            </a:r>
            <a:br>
              <a:rPr lang="en-US" altLang="ja-JP" sz="4000" dirty="0"/>
            </a:br>
            <a:r>
              <a:rPr lang="en-US" altLang="ja-JP" sz="4000" dirty="0"/>
              <a:t> </a:t>
            </a:r>
            <a:endParaRPr kumimoji="1" lang="ja-JP" altLang="en-US" dirty="0"/>
          </a:p>
        </p:txBody>
      </p:sp>
      <p:sp>
        <p:nvSpPr>
          <p:cNvPr id="3" name="字幕 2">
            <a:extLst>
              <a:ext uri="{FF2B5EF4-FFF2-40B4-BE49-F238E27FC236}">
                <a16:creationId xmlns:a16="http://schemas.microsoft.com/office/drawing/2014/main" id="{3C5AE462-3F06-D922-34CF-5D370046EDEF}"/>
              </a:ext>
            </a:extLst>
          </p:cNvPr>
          <p:cNvSpPr>
            <a:spLocks noGrp="1"/>
          </p:cNvSpPr>
          <p:nvPr>
            <p:ph type="subTitle" idx="1"/>
          </p:nvPr>
        </p:nvSpPr>
        <p:spPr/>
        <p:txBody>
          <a:bodyPr/>
          <a:lstStyle/>
          <a:p>
            <a:r>
              <a:rPr lang="ja-JP" altLang="en-US" sz="2800" dirty="0"/>
              <a:t>シリコンスタジオ株式会社</a:t>
            </a:r>
            <a:endParaRPr lang="en-US" altLang="ja-JP" sz="2800" dirty="0"/>
          </a:p>
          <a:p>
            <a:r>
              <a:rPr lang="ja-JP" altLang="en-US" sz="2800" dirty="0"/>
              <a:t>技術統括部 研究開発室 室長／フェロー</a:t>
            </a:r>
            <a:endParaRPr lang="en-US" altLang="ja-JP" sz="2800" dirty="0"/>
          </a:p>
          <a:p>
            <a:r>
              <a:rPr lang="ja-JP" altLang="en-US" sz="2800" dirty="0"/>
              <a:t>川瀬 正樹</a:t>
            </a:r>
            <a:endParaRPr lang="en-US" altLang="ja-JP" sz="2800" dirty="0"/>
          </a:p>
          <a:p>
            <a:r>
              <a:rPr lang="en-US" altLang="ja-JP" sz="2800" dirty="0"/>
              <a:t>masa@siliconstudio.co.jp</a:t>
            </a:r>
            <a:endParaRPr lang="ja-JP" altLang="en-US" sz="2800" dirty="0"/>
          </a:p>
          <a:p>
            <a:endParaRPr kumimoji="1" lang="ja-JP" altLang="en-US" dirty="0"/>
          </a:p>
        </p:txBody>
      </p:sp>
    </p:spTree>
    <p:extLst>
      <p:ext uri="{BB962C8B-B14F-4D97-AF65-F5344CB8AC3E}">
        <p14:creationId xmlns:p14="http://schemas.microsoft.com/office/powerpoint/2010/main" val="276475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6D8AC50-07F4-3A04-BA4E-F25175C56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912" y="0"/>
            <a:ext cx="9146176" cy="68596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B76FF2CF-6943-4EBF-82BB-38D181A539EE}"/>
              </a:ext>
            </a:extLst>
          </p:cNvPr>
          <p:cNvSpPr>
            <a:spLocks noChangeArrowheads="1"/>
          </p:cNvSpPr>
          <p:nvPr/>
        </p:nvSpPr>
        <p:spPr bwMode="auto">
          <a:xfrm>
            <a:off x="1522912" y="0"/>
            <a:ext cx="9146176"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シンプルな被写界深度表現</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spcBef>
                <a:spcPct val="0"/>
              </a:spcBef>
              <a:buFontTx/>
              <a:buNone/>
            </a:pP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Cited from:『DOUBLE-S.T.E.A.L.</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におけるリアルタイム</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CG</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表現技法</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』[Kawase 2002]</a:t>
            </a:r>
            <a:endPar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3" name="Rectangle 7">
            <a:extLst>
              <a:ext uri="{FF2B5EF4-FFF2-40B4-BE49-F238E27FC236}">
                <a16:creationId xmlns:a16="http://schemas.microsoft.com/office/drawing/2014/main" id="{483DC8DD-51BD-E2E2-CCF3-9B3C2515FB3B}"/>
              </a:ext>
            </a:extLst>
          </p:cNvPr>
          <p:cNvSpPr>
            <a:spLocks noChangeArrowheads="1"/>
          </p:cNvSpPr>
          <p:nvPr/>
        </p:nvSpPr>
        <p:spPr bwMode="auto">
          <a:xfrm>
            <a:off x="6462494" y="6519446"/>
            <a:ext cx="4206594"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algn="r"/>
            <a:r>
              <a:rPr kumimoji="1" lang="en-US" altLang="ja-JP" sz="1600" dirty="0">
                <a:solidFill>
                  <a:schemeClr val="bg1">
                    <a:lumMod val="95000"/>
                  </a:schemeClr>
                </a:solidFill>
                <a:latin typeface="游ゴシック Medium" panose="020B0500000000000000" pitchFamily="50" charset="-128"/>
                <a:ea typeface="游ゴシック Medium" panose="020B0500000000000000" pitchFamily="50" charset="-128"/>
              </a:rPr>
              <a:t>©2002 BUNKASHA PUBLISHING CO.,LTD. </a:t>
            </a:r>
          </a:p>
        </p:txBody>
      </p:sp>
    </p:spTree>
    <p:extLst>
      <p:ext uri="{BB962C8B-B14F-4D97-AF65-F5344CB8AC3E}">
        <p14:creationId xmlns:p14="http://schemas.microsoft.com/office/powerpoint/2010/main" val="3995244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fontScale="92500" lnSpcReduction="10000"/>
          </a:bodyPr>
          <a:lstStyle/>
          <a:p>
            <a:r>
              <a:rPr lang="ja-JP" altLang="en-US" dirty="0">
                <a:solidFill>
                  <a:srgbClr val="FF5050"/>
                </a:solidFill>
              </a:rPr>
              <a:t>本来は</a:t>
            </a:r>
            <a:r>
              <a:rPr lang="en-US" altLang="ja-JP" dirty="0">
                <a:solidFill>
                  <a:srgbClr val="FF5050"/>
                </a:solidFill>
              </a:rPr>
              <a:t>2</a:t>
            </a:r>
            <a:r>
              <a:rPr lang="ja-JP" altLang="en-US" dirty="0">
                <a:solidFill>
                  <a:srgbClr val="FF5050"/>
                </a:solidFill>
              </a:rPr>
              <a:t>次元に拡がっていることを考慮</a:t>
            </a:r>
            <a:endParaRPr lang="en-US" altLang="ja-JP" dirty="0">
              <a:solidFill>
                <a:srgbClr val="FF5050"/>
              </a:solidFill>
            </a:endParaRPr>
          </a:p>
          <a:p>
            <a:pPr lvl="1"/>
            <a:r>
              <a:rPr lang="en-US" altLang="ja-JP" dirty="0"/>
              <a:t>2</a:t>
            </a:r>
            <a:r>
              <a:rPr lang="ja-JP" altLang="en-US" dirty="0"/>
              <a:t>次元にマッピングされる際の分布に注意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元のテクスチャの照度平均はどちらも</a:t>
            </a:r>
            <a:endParaRPr lang="en-US" altLang="ja-JP" dirty="0"/>
          </a:p>
          <a:p>
            <a:pPr lvl="3"/>
            <a:r>
              <a:rPr lang="en-US" altLang="ja-JP" dirty="0">
                <a:solidFill>
                  <a:srgbClr val="FF5050"/>
                </a:solidFill>
              </a:rPr>
              <a:t>1/2 = 0.5</a:t>
            </a:r>
          </a:p>
          <a:p>
            <a:pPr lvl="2"/>
            <a:r>
              <a:rPr lang="ja-JP" altLang="en-US" dirty="0"/>
              <a:t>円形マッピング結果の平均は異なる</a:t>
            </a:r>
            <a:endParaRPr lang="en-US" altLang="ja-JP" dirty="0"/>
          </a:p>
          <a:p>
            <a:pPr lvl="3"/>
            <a:r>
              <a:rPr lang="ja-JP" altLang="en-US" dirty="0"/>
              <a:t>外側は内側の</a:t>
            </a:r>
            <a:r>
              <a:rPr lang="en-US" altLang="ja-JP" dirty="0"/>
              <a:t>3</a:t>
            </a:r>
            <a:r>
              <a:rPr lang="ja-JP" altLang="en-US" dirty="0"/>
              <a:t>倍の面積にマッピングされる</a:t>
            </a:r>
            <a:endParaRPr lang="en-US" altLang="ja-JP" dirty="0"/>
          </a:p>
          <a:p>
            <a:pPr lvl="3"/>
            <a:r>
              <a:rPr lang="en-US" altLang="ja-JP" dirty="0">
                <a:solidFill>
                  <a:srgbClr val="FF5050"/>
                </a:solidFill>
              </a:rPr>
              <a:t>(1x3+0)/4</a:t>
            </a:r>
            <a:r>
              <a:rPr lang="ja-JP" altLang="en-US" dirty="0">
                <a:solidFill>
                  <a:srgbClr val="FF5050"/>
                </a:solidFill>
              </a:rPr>
              <a:t> </a:t>
            </a:r>
            <a:r>
              <a:rPr lang="en-US" altLang="ja-JP" dirty="0">
                <a:solidFill>
                  <a:srgbClr val="FF5050"/>
                </a:solidFill>
              </a:rPr>
              <a:t>= 0.75</a:t>
            </a:r>
            <a:br>
              <a:rPr lang="en-US" altLang="ja-JP" dirty="0">
                <a:solidFill>
                  <a:srgbClr val="FF5050"/>
                </a:solidFill>
              </a:rPr>
            </a:br>
            <a:r>
              <a:rPr lang="en-US" altLang="ja-JP" dirty="0">
                <a:solidFill>
                  <a:srgbClr val="FF5050"/>
                </a:solidFill>
              </a:rPr>
              <a:t>(0x3+1)/4 = 0.25</a:t>
            </a:r>
          </a:p>
          <a:p>
            <a:pPr lvl="6"/>
            <a:endParaRPr lang="en-US" altLang="ja-JP" dirty="0"/>
          </a:p>
          <a:p>
            <a:pPr lvl="1"/>
            <a:r>
              <a:rPr lang="ja-JP" altLang="en-US" dirty="0">
                <a:solidFill>
                  <a:srgbClr val="FF5050"/>
                </a:solidFill>
              </a:rPr>
              <a:t>中心からの距離に比例して面積が増加</a:t>
            </a:r>
            <a:endParaRPr lang="en-US" altLang="ja-JP" dirty="0">
              <a:solidFill>
                <a:srgbClr val="FF5050"/>
              </a:solidFill>
            </a:endParaRPr>
          </a:p>
          <a:p>
            <a:pPr lvl="2"/>
            <a:r>
              <a:rPr lang="ja-JP" altLang="en-US" dirty="0"/>
              <a:t>よってその分を考慮した加重平均結果での正規化が必要</a:t>
            </a:r>
            <a:endParaRPr lang="en-US" altLang="ja-JP" dirty="0"/>
          </a:p>
          <a:p>
            <a:pPr lvl="2"/>
            <a:endParaRPr kumimoji="1"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エネルギー正規化スケールの注意</a:t>
            </a:r>
          </a:p>
        </p:txBody>
      </p:sp>
      <p:grpSp>
        <p:nvGrpSpPr>
          <p:cNvPr id="44" name="グループ化 43">
            <a:extLst>
              <a:ext uri="{FF2B5EF4-FFF2-40B4-BE49-F238E27FC236}">
                <a16:creationId xmlns:a16="http://schemas.microsoft.com/office/drawing/2014/main" id="{A257F3E1-F2C9-B732-FBC8-7EDCF8769016}"/>
              </a:ext>
            </a:extLst>
          </p:cNvPr>
          <p:cNvGrpSpPr>
            <a:grpSpLocks noChangeAspect="1"/>
          </p:cNvGrpSpPr>
          <p:nvPr/>
        </p:nvGrpSpPr>
        <p:grpSpPr>
          <a:xfrm>
            <a:off x="8445992" y="1809812"/>
            <a:ext cx="3370076" cy="1870676"/>
            <a:chOff x="7777066" y="4038422"/>
            <a:chExt cx="3953562" cy="2194560"/>
          </a:xfrm>
        </p:grpSpPr>
        <p:grpSp>
          <p:nvGrpSpPr>
            <p:cNvPr id="45" name="グループ化 44">
              <a:extLst>
                <a:ext uri="{FF2B5EF4-FFF2-40B4-BE49-F238E27FC236}">
                  <a16:creationId xmlns:a16="http://schemas.microsoft.com/office/drawing/2014/main" id="{68930CB9-49F7-7E6C-1F2A-CD6287F0836E}"/>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52" name="正方形/長方形 51">
                <a:extLst>
                  <a:ext uri="{FF2B5EF4-FFF2-40B4-BE49-F238E27FC236}">
                    <a16:creationId xmlns:a16="http://schemas.microsoft.com/office/drawing/2014/main" id="{597631FC-2B78-EAAB-7C43-FDFC30102179}"/>
                  </a:ext>
                </a:extLst>
              </p:cNvPr>
              <p:cNvSpPr/>
              <p:nvPr/>
            </p:nvSpPr>
            <p:spPr>
              <a:xfrm>
                <a:off x="5749082" y="389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C9B8B395-96B0-EF52-F10D-15E2FB04FA9B}"/>
                  </a:ext>
                </a:extLst>
              </p:cNvPr>
              <p:cNvSpPr/>
              <p:nvPr/>
            </p:nvSpPr>
            <p:spPr>
              <a:xfrm>
                <a:off x="5749082" y="461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グループ化 45">
              <a:extLst>
                <a:ext uri="{FF2B5EF4-FFF2-40B4-BE49-F238E27FC236}">
                  <a16:creationId xmlns:a16="http://schemas.microsoft.com/office/drawing/2014/main" id="{EBBE6781-B344-2815-95D0-57F2AA2C0E32}"/>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50" name="楕円 49">
                <a:extLst>
                  <a:ext uri="{FF2B5EF4-FFF2-40B4-BE49-F238E27FC236}">
                    <a16:creationId xmlns:a16="http://schemas.microsoft.com/office/drawing/2014/main" id="{7057B1D1-965B-1362-5F07-11E10027734A}"/>
                  </a:ext>
                </a:extLst>
              </p:cNvPr>
              <p:cNvSpPr>
                <a:spLocks noChangeAspect="1"/>
              </p:cNvSpPr>
              <p:nvPr/>
            </p:nvSpPr>
            <p:spPr>
              <a:xfrm>
                <a:off x="7211156" y="3925456"/>
                <a:ext cx="2880000" cy="2880000"/>
              </a:xfrm>
              <a:prstGeom prst="ellipse">
                <a:avLst/>
              </a:prstGeom>
              <a:solidFill>
                <a:srgbClr val="E0E0E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69A43733-1961-F2B5-C134-5A5E6F9C09DC}"/>
                  </a:ext>
                </a:extLst>
              </p:cNvPr>
              <p:cNvSpPr>
                <a:spLocks noChangeAspect="1"/>
              </p:cNvSpPr>
              <p:nvPr/>
            </p:nvSpPr>
            <p:spPr>
              <a:xfrm>
                <a:off x="7931156" y="4645456"/>
                <a:ext cx="1440000" cy="1440000"/>
              </a:xfrm>
              <a:prstGeom prst="ellipse">
                <a:avLst/>
              </a:prstGeom>
              <a:solidFill>
                <a:srgbClr val="E0E0E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7" name="グループ化 46">
              <a:extLst>
                <a:ext uri="{FF2B5EF4-FFF2-40B4-BE49-F238E27FC236}">
                  <a16:creationId xmlns:a16="http://schemas.microsoft.com/office/drawing/2014/main" id="{F84B3B02-5BE3-F527-65E1-F0F5219A8E0A}"/>
                </a:ext>
              </a:extLst>
            </p:cNvPr>
            <p:cNvGrpSpPr/>
            <p:nvPr/>
          </p:nvGrpSpPr>
          <p:grpSpPr>
            <a:xfrm>
              <a:off x="8431235" y="4593126"/>
              <a:ext cx="999304" cy="1085152"/>
              <a:chOff x="8671216" y="3802614"/>
              <a:chExt cx="999304" cy="1085152"/>
            </a:xfrm>
          </p:grpSpPr>
          <p:sp>
            <p:nvSpPr>
              <p:cNvPr id="48" name="AutoShape 6">
                <a:extLst>
                  <a:ext uri="{FF2B5EF4-FFF2-40B4-BE49-F238E27FC236}">
                    <a16:creationId xmlns:a16="http://schemas.microsoft.com/office/drawing/2014/main" id="{E484A14C-5142-EA6C-94E8-B384E6C47659}"/>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49" name="環状矢印 9">
                <a:extLst>
                  <a:ext uri="{FF2B5EF4-FFF2-40B4-BE49-F238E27FC236}">
                    <a16:creationId xmlns:a16="http://schemas.microsoft.com/office/drawing/2014/main" id="{88AB8F2A-E31C-212C-12CC-B8BB4B2B9CAE}"/>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nvGrpSpPr>
          <p:cNvPr id="54" name="グループ化 53">
            <a:extLst>
              <a:ext uri="{FF2B5EF4-FFF2-40B4-BE49-F238E27FC236}">
                <a16:creationId xmlns:a16="http://schemas.microsoft.com/office/drawing/2014/main" id="{79F82D3A-913B-6071-392E-CBFA796FD002}"/>
              </a:ext>
            </a:extLst>
          </p:cNvPr>
          <p:cNvGrpSpPr>
            <a:grpSpLocks noChangeAspect="1"/>
          </p:cNvGrpSpPr>
          <p:nvPr/>
        </p:nvGrpSpPr>
        <p:grpSpPr>
          <a:xfrm>
            <a:off x="8445992" y="4076560"/>
            <a:ext cx="3370076" cy="1870676"/>
            <a:chOff x="7777066" y="4038422"/>
            <a:chExt cx="3953562" cy="2194560"/>
          </a:xfrm>
        </p:grpSpPr>
        <p:grpSp>
          <p:nvGrpSpPr>
            <p:cNvPr id="55" name="グループ化 54">
              <a:extLst>
                <a:ext uri="{FF2B5EF4-FFF2-40B4-BE49-F238E27FC236}">
                  <a16:creationId xmlns:a16="http://schemas.microsoft.com/office/drawing/2014/main" id="{C5051435-13BC-B65F-4A61-C4A6CC4AB015}"/>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6C8FA9CE-8068-BD56-E7E8-96864DF0B706}"/>
                  </a:ext>
                </a:extLst>
              </p:cNvPr>
              <p:cNvSpPr/>
              <p:nvPr/>
            </p:nvSpPr>
            <p:spPr>
              <a:xfrm>
                <a:off x="5749082" y="389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5F4A567D-4D19-2644-4532-C4DDC6D50088}"/>
                  </a:ext>
                </a:extLst>
              </p:cNvPr>
              <p:cNvSpPr/>
              <p:nvPr/>
            </p:nvSpPr>
            <p:spPr>
              <a:xfrm>
                <a:off x="5749082" y="461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6" name="グループ化 55">
              <a:extLst>
                <a:ext uri="{FF2B5EF4-FFF2-40B4-BE49-F238E27FC236}">
                  <a16:creationId xmlns:a16="http://schemas.microsoft.com/office/drawing/2014/main" id="{79C8C51D-20AA-65E2-7A3F-8FC88CBEA91D}"/>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60" name="楕円 59">
                <a:extLst>
                  <a:ext uri="{FF2B5EF4-FFF2-40B4-BE49-F238E27FC236}">
                    <a16:creationId xmlns:a16="http://schemas.microsoft.com/office/drawing/2014/main" id="{EB87839D-ABE3-0874-28FC-37CBD15411AC}"/>
                  </a:ext>
                </a:extLst>
              </p:cNvPr>
              <p:cNvSpPr>
                <a:spLocks noChangeAspect="1"/>
              </p:cNvSpPr>
              <p:nvPr/>
            </p:nvSpPr>
            <p:spPr>
              <a:xfrm>
                <a:off x="7211156" y="3925456"/>
                <a:ext cx="2880000" cy="2880000"/>
              </a:xfrm>
              <a:prstGeom prst="ellipse">
                <a:avLst/>
              </a:prstGeom>
              <a:solidFill>
                <a:srgbClr val="8888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楕円 60">
                <a:extLst>
                  <a:ext uri="{FF2B5EF4-FFF2-40B4-BE49-F238E27FC236}">
                    <a16:creationId xmlns:a16="http://schemas.microsoft.com/office/drawing/2014/main" id="{CD259176-B9E9-9457-C95A-ABB8B8D8C91D}"/>
                  </a:ext>
                </a:extLst>
              </p:cNvPr>
              <p:cNvSpPr>
                <a:spLocks noChangeAspect="1"/>
              </p:cNvSpPr>
              <p:nvPr/>
            </p:nvSpPr>
            <p:spPr>
              <a:xfrm>
                <a:off x="7931156" y="4645456"/>
                <a:ext cx="1440000" cy="1440000"/>
              </a:xfrm>
              <a:prstGeom prst="ellipse">
                <a:avLst/>
              </a:prstGeom>
              <a:solidFill>
                <a:srgbClr val="8888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7" name="グループ化 56">
              <a:extLst>
                <a:ext uri="{FF2B5EF4-FFF2-40B4-BE49-F238E27FC236}">
                  <a16:creationId xmlns:a16="http://schemas.microsoft.com/office/drawing/2014/main" id="{26F9BD44-1C92-0ECC-F701-3824312EAFBB}"/>
                </a:ext>
              </a:extLst>
            </p:cNvPr>
            <p:cNvGrpSpPr/>
            <p:nvPr/>
          </p:nvGrpSpPr>
          <p:grpSpPr>
            <a:xfrm>
              <a:off x="8431235" y="4593126"/>
              <a:ext cx="999304" cy="1085152"/>
              <a:chOff x="8671216" y="3802614"/>
              <a:chExt cx="999304" cy="1085152"/>
            </a:xfrm>
          </p:grpSpPr>
          <p:sp>
            <p:nvSpPr>
              <p:cNvPr id="58" name="AutoShape 6">
                <a:extLst>
                  <a:ext uri="{FF2B5EF4-FFF2-40B4-BE49-F238E27FC236}">
                    <a16:creationId xmlns:a16="http://schemas.microsoft.com/office/drawing/2014/main" id="{0644C2DD-3F7D-E1B5-8573-8C97104403B8}"/>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59" name="環状矢印 9">
                <a:extLst>
                  <a:ext uri="{FF2B5EF4-FFF2-40B4-BE49-F238E27FC236}">
                    <a16:creationId xmlns:a16="http://schemas.microsoft.com/office/drawing/2014/main" id="{00F5DFC1-6B99-19D6-6A9D-9FB7038D02A1}"/>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spTree>
    <p:extLst>
      <p:ext uri="{BB962C8B-B14F-4D97-AF65-F5344CB8AC3E}">
        <p14:creationId xmlns:p14="http://schemas.microsoft.com/office/powerpoint/2010/main" val="309475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BF830-0DC4-BB98-FC55-4BA5020C586D}"/>
              </a:ext>
            </a:extLst>
          </p:cNvPr>
          <p:cNvSpPr>
            <a:spLocks noGrp="1"/>
          </p:cNvSpPr>
          <p:nvPr>
            <p:ph type="title"/>
          </p:nvPr>
        </p:nvSpPr>
        <p:spPr/>
        <p:txBody>
          <a:bodyPr/>
          <a:lstStyle/>
          <a:p>
            <a:r>
              <a:rPr lang="ja-JP" altLang="en-US" dirty="0"/>
              <a:t>単波長回折マップの</a:t>
            </a:r>
            <a:r>
              <a:rPr kumimoji="1" lang="ja-JP" altLang="en-US" dirty="0"/>
              <a:t>エネルギー正規化</a:t>
            </a:r>
          </a:p>
        </p:txBody>
      </p:sp>
      <p:sp>
        <p:nvSpPr>
          <p:cNvPr id="3" name="コンテンツ プレースホルダー 2">
            <a:extLst>
              <a:ext uri="{FF2B5EF4-FFF2-40B4-BE49-F238E27FC236}">
                <a16:creationId xmlns:a16="http://schemas.microsoft.com/office/drawing/2014/main" id="{0B38AAC7-5517-1DCC-202C-A9943FE14FFA}"/>
              </a:ext>
            </a:extLst>
          </p:cNvPr>
          <p:cNvSpPr>
            <a:spLocks noGrp="1"/>
          </p:cNvSpPr>
          <p:nvPr>
            <p:ph idx="1"/>
          </p:nvPr>
        </p:nvSpPr>
        <p:spPr/>
        <p:txBody>
          <a:bodyPr/>
          <a:lstStyle/>
          <a:p>
            <a:r>
              <a:rPr kumimoji="1" lang="ja-JP" altLang="en-US" dirty="0"/>
              <a:t>正規化前</a:t>
            </a:r>
            <a:endParaRPr kumimoji="1" lang="en-US" altLang="ja-JP" dirty="0"/>
          </a:p>
          <a:p>
            <a:pPr lvl="1"/>
            <a:r>
              <a:rPr lang="ja-JP" altLang="en-US" dirty="0"/>
              <a:t>本実装では最大値が</a:t>
            </a:r>
            <a:r>
              <a:rPr lang="en-US" altLang="ja-JP" dirty="0"/>
              <a:t>1.0</a:t>
            </a:r>
            <a:endParaRPr kumimoji="1" lang="en-US" altLang="ja-JP" dirty="0"/>
          </a:p>
        </p:txBody>
      </p:sp>
      <p:pic>
        <p:nvPicPr>
          <p:cNvPr id="4" name="コンテンツ プレースホルダー 4">
            <a:extLst>
              <a:ext uri="{FF2B5EF4-FFF2-40B4-BE49-F238E27FC236}">
                <a16:creationId xmlns:a16="http://schemas.microsoft.com/office/drawing/2014/main" id="{0C701C3E-1924-5A18-2547-A35A5D331C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367670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1FFD492D-DBB5-AB21-2345-C05CA80475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単波長回折マップの</a:t>
            </a:r>
            <a:r>
              <a:rPr kumimoji="1" lang="ja-JP" altLang="en-US" dirty="0"/>
              <a:t>エネルギー正規化</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正規化後</a:t>
            </a:r>
            <a:endParaRPr lang="en-US" altLang="ja-JP" dirty="0"/>
          </a:p>
          <a:p>
            <a:pPr lvl="1"/>
            <a:r>
              <a:rPr lang="ja-JP" altLang="en-US" dirty="0">
                <a:solidFill>
                  <a:srgbClr val="FF5050"/>
                </a:solidFill>
              </a:rPr>
              <a:t>縦方向の一列を</a:t>
            </a:r>
            <a:r>
              <a:rPr lang="en-US" altLang="ja-JP" dirty="0">
                <a:solidFill>
                  <a:srgbClr val="FF5050"/>
                </a:solidFill>
              </a:rPr>
              <a:t>2</a:t>
            </a:r>
            <a:r>
              <a:rPr lang="ja-JP" altLang="en-US" dirty="0">
                <a:solidFill>
                  <a:srgbClr val="FF5050"/>
                </a:solidFill>
              </a:rPr>
              <a:t>次元にマッピングした場合の平均値が</a:t>
            </a:r>
            <a:r>
              <a:rPr lang="en-US" altLang="ja-JP" dirty="0">
                <a:solidFill>
                  <a:srgbClr val="FF5050"/>
                </a:solidFill>
              </a:rPr>
              <a:t>1.0</a:t>
            </a:r>
          </a:p>
          <a:p>
            <a:pPr lvl="2"/>
            <a:r>
              <a:rPr lang="ja-JP" altLang="en-US" dirty="0"/>
              <a:t>この図は約</a:t>
            </a:r>
            <a:r>
              <a:rPr lang="en-US" altLang="ja-JP" dirty="0"/>
              <a:t>1/10</a:t>
            </a:r>
            <a:r>
              <a:rPr lang="ja-JP" altLang="en-US" dirty="0"/>
              <a:t>に圧縮しているため平均</a:t>
            </a:r>
            <a:r>
              <a:rPr lang="en-US" altLang="ja-JP" dirty="0"/>
              <a:t>0.1</a:t>
            </a:r>
            <a:r>
              <a:rPr lang="ja-JP" altLang="en-US" dirty="0"/>
              <a:t>程度</a:t>
            </a:r>
            <a:endParaRPr lang="en-US" altLang="ja-JP" dirty="0"/>
          </a:p>
          <a:p>
            <a:pPr lvl="2"/>
            <a:r>
              <a:rPr lang="ja-JP" altLang="en-US" dirty="0"/>
              <a:t>どこを輪切りに切り出してもエネルギー総量が同じ</a:t>
            </a:r>
            <a:endParaRPr kumimoji="1" lang="en-US" altLang="ja-JP" dirty="0"/>
          </a:p>
          <a:p>
            <a:pPr lvl="2"/>
            <a:endParaRPr lang="en-US" altLang="ja-JP" dirty="0"/>
          </a:p>
        </p:txBody>
      </p:sp>
      <p:sp>
        <p:nvSpPr>
          <p:cNvPr id="3" name="正方形/長方形 2">
            <a:extLst>
              <a:ext uri="{FF2B5EF4-FFF2-40B4-BE49-F238E27FC236}">
                <a16:creationId xmlns:a16="http://schemas.microsoft.com/office/drawing/2014/main" id="{885F6E36-7B1B-B78C-1D19-D469875018F3}"/>
              </a:ext>
            </a:extLst>
          </p:cNvPr>
          <p:cNvSpPr/>
          <p:nvPr/>
        </p:nvSpPr>
        <p:spPr>
          <a:xfrm>
            <a:off x="607724" y="3611965"/>
            <a:ext cx="10972464" cy="2743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683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波長によるスケーリングの考察</a:t>
            </a:r>
          </a:p>
        </p:txBody>
      </p:sp>
    </p:spTree>
    <p:extLst>
      <p:ext uri="{BB962C8B-B14F-4D97-AF65-F5344CB8AC3E}">
        <p14:creationId xmlns:p14="http://schemas.microsoft.com/office/powerpoint/2010/main" val="1755444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波長によるスケーリングの考察</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0"/>
            <a:ext cx="10972464" cy="5120640"/>
          </a:xfrm>
        </p:spPr>
        <p:txBody>
          <a:bodyPr/>
          <a:lstStyle/>
          <a:p>
            <a:r>
              <a:rPr lang="ja-JP" altLang="en-US" dirty="0"/>
              <a:t>回折パターンのスケールに関する前提として</a:t>
            </a:r>
            <a:r>
              <a:rPr lang="en-US" altLang="ja-JP" dirty="0"/>
              <a:t>…</a:t>
            </a:r>
          </a:p>
          <a:p>
            <a:pPr lvl="1"/>
            <a:r>
              <a:rPr lang="ja-JP" altLang="en-US" dirty="0"/>
              <a:t>フォーカス部分のエアリーディスクの大きさ</a:t>
            </a:r>
            <a:endParaRPr lang="en-US" altLang="ja-JP" dirty="0"/>
          </a:p>
          <a:p>
            <a:pPr lvl="2"/>
            <a:r>
              <a:rPr lang="en-US" altLang="ja-JP" dirty="0"/>
              <a:t>※</a:t>
            </a:r>
            <a:r>
              <a:rPr lang="ja-JP" altLang="en-US" dirty="0"/>
              <a:t>幾何光学上の</a:t>
            </a:r>
            <a:r>
              <a:rPr lang="en-US" altLang="ja-JP" dirty="0"/>
              <a:t>CoC(</a:t>
            </a:r>
            <a:r>
              <a:rPr lang="ja-JP" altLang="en-US" dirty="0"/>
              <a:t>ボケ径</a:t>
            </a:r>
            <a:r>
              <a:rPr lang="en-US" altLang="ja-JP" dirty="0"/>
              <a:t>)</a:t>
            </a:r>
            <a:r>
              <a:rPr lang="ja-JP" altLang="en-US" dirty="0"/>
              <a:t>はゼロ</a:t>
            </a:r>
          </a:p>
          <a:p>
            <a:pPr lvl="1"/>
            <a:endParaRPr lang="en-US" altLang="ja-JP" dirty="0"/>
          </a:p>
        </p:txBody>
      </p:sp>
      <p:grpSp>
        <p:nvGrpSpPr>
          <p:cNvPr id="22" name="グループ化 21">
            <a:extLst>
              <a:ext uri="{FF2B5EF4-FFF2-40B4-BE49-F238E27FC236}">
                <a16:creationId xmlns:a16="http://schemas.microsoft.com/office/drawing/2014/main" id="{39DC6C58-4F16-367A-C9EF-CBD4C2DDE9D3}"/>
              </a:ext>
            </a:extLst>
          </p:cNvPr>
          <p:cNvGrpSpPr/>
          <p:nvPr/>
        </p:nvGrpSpPr>
        <p:grpSpPr>
          <a:xfrm>
            <a:off x="1141013" y="3242176"/>
            <a:ext cx="10441218" cy="3263014"/>
            <a:chOff x="1280949" y="3343684"/>
            <a:chExt cx="10441218" cy="3263014"/>
          </a:xfrm>
        </p:grpSpPr>
        <p:grpSp>
          <p:nvGrpSpPr>
            <p:cNvPr id="3" name="グループ化 2">
              <a:extLst>
                <a:ext uri="{FF2B5EF4-FFF2-40B4-BE49-F238E27FC236}">
                  <a16:creationId xmlns:a16="http://schemas.microsoft.com/office/drawing/2014/main" id="{F143277F-03E1-75C6-EC27-B66B194DBF27}"/>
                </a:ext>
              </a:extLst>
            </p:cNvPr>
            <p:cNvGrpSpPr/>
            <p:nvPr/>
          </p:nvGrpSpPr>
          <p:grpSpPr>
            <a:xfrm>
              <a:off x="6223546" y="4450635"/>
              <a:ext cx="5498621" cy="2156063"/>
              <a:chOff x="6229740" y="4629035"/>
              <a:chExt cx="5498621" cy="2156063"/>
            </a:xfrm>
          </p:grpSpPr>
          <p:grpSp>
            <p:nvGrpSpPr>
              <p:cNvPr id="24" name="グループ化 23">
                <a:extLst>
                  <a:ext uri="{FF2B5EF4-FFF2-40B4-BE49-F238E27FC236}">
                    <a16:creationId xmlns:a16="http://schemas.microsoft.com/office/drawing/2014/main" id="{5C188D9A-2F63-EAC9-287C-80DCE2595958}"/>
                  </a:ext>
                </a:extLst>
              </p:cNvPr>
              <p:cNvGrpSpPr/>
              <p:nvPr/>
            </p:nvGrpSpPr>
            <p:grpSpPr>
              <a:xfrm>
                <a:off x="8529004" y="4629035"/>
                <a:ext cx="3126293" cy="1504196"/>
                <a:chOff x="8455937" y="4737272"/>
                <a:chExt cx="3126293" cy="1504196"/>
              </a:xfrm>
            </p:grpSpPr>
            <p:pic>
              <p:nvPicPr>
                <p:cNvPr id="5" name="Picture 4" descr="Spherical-aberration-slice">
                  <a:extLst>
                    <a:ext uri="{FF2B5EF4-FFF2-40B4-BE49-F238E27FC236}">
                      <a16:creationId xmlns:a16="http://schemas.microsoft.com/office/drawing/2014/main" id="{3C702019-BD63-6BE1-1D05-20016C57281E}"/>
                    </a:ext>
                  </a:extLst>
                </p:cNvPr>
                <p:cNvPicPr>
                  <a:picLocks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34315" b="34315"/>
                <a:stretch>
                  <a:fillRect/>
                </a:stretch>
              </p:blipFill>
              <p:spPr bwMode="auto">
                <a:xfrm>
                  <a:off x="8455937" y="4737273"/>
                  <a:ext cx="3126293" cy="150419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08CD9AB8-E4B3-DE2B-A1E8-4F8C8F4E51BE}"/>
                    </a:ext>
                  </a:extLst>
                </p:cNvPr>
                <p:cNvCxnSpPr>
                  <a:cxnSpLocks/>
                </p:cNvCxnSpPr>
                <p:nvPr/>
              </p:nvCxnSpPr>
              <p:spPr>
                <a:xfrm flipH="1">
                  <a:off x="8455937" y="4737272"/>
                  <a:ext cx="3126293" cy="1504196"/>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E0199B3-40A1-6A0B-FBF8-2B31639D41C8}"/>
                    </a:ext>
                  </a:extLst>
                </p:cNvPr>
                <p:cNvCxnSpPr>
                  <a:cxnSpLocks/>
                </p:cNvCxnSpPr>
                <p:nvPr/>
              </p:nvCxnSpPr>
              <p:spPr>
                <a:xfrm flipH="1" flipV="1">
                  <a:off x="8455937" y="4737273"/>
                  <a:ext cx="3126293" cy="150419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sp>
            <p:nvSpPr>
              <p:cNvPr id="25" name="Rectangle 6">
                <a:extLst>
                  <a:ext uri="{FF2B5EF4-FFF2-40B4-BE49-F238E27FC236}">
                    <a16:creationId xmlns:a16="http://schemas.microsoft.com/office/drawing/2014/main" id="{6AB3998A-9AE9-F85C-3F94-47D9AE2EF583}"/>
                  </a:ext>
                </a:extLst>
              </p:cNvPr>
              <p:cNvSpPr>
                <a:spLocks noChangeArrowheads="1"/>
              </p:cNvSpPr>
              <p:nvPr/>
            </p:nvSpPr>
            <p:spPr bwMode="auto">
              <a:xfrm>
                <a:off x="6229740" y="6200323"/>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en-US" altLang="ja-JP"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grpSp>
          <p:nvGrpSpPr>
            <p:cNvPr id="21" name="グループ化 20">
              <a:extLst>
                <a:ext uri="{FF2B5EF4-FFF2-40B4-BE49-F238E27FC236}">
                  <a16:creationId xmlns:a16="http://schemas.microsoft.com/office/drawing/2014/main" id="{B62C5E83-5003-E4AE-CAA6-B65C4E54EFB7}"/>
                </a:ext>
              </a:extLst>
            </p:cNvPr>
            <p:cNvGrpSpPr/>
            <p:nvPr/>
          </p:nvGrpSpPr>
          <p:grpSpPr>
            <a:xfrm>
              <a:off x="1280949" y="3343684"/>
              <a:ext cx="4948791" cy="3263014"/>
              <a:chOff x="1280949" y="3343684"/>
              <a:chExt cx="4948791" cy="3263014"/>
            </a:xfrm>
          </p:grpSpPr>
          <p:grpSp>
            <p:nvGrpSpPr>
              <p:cNvPr id="4" name="Group 5">
                <a:extLst>
                  <a:ext uri="{FF2B5EF4-FFF2-40B4-BE49-F238E27FC236}">
                    <a16:creationId xmlns:a16="http://schemas.microsoft.com/office/drawing/2014/main" id="{36586039-3D46-6A6E-041E-F6BCCD7BAB25}"/>
                  </a:ext>
                </a:extLst>
              </p:cNvPr>
              <p:cNvGrpSpPr>
                <a:grpSpLocks noChangeAspect="1"/>
              </p:cNvGrpSpPr>
              <p:nvPr/>
            </p:nvGrpSpPr>
            <p:grpSpPr bwMode="auto">
              <a:xfrm>
                <a:off x="1408495" y="3343684"/>
                <a:ext cx="4815051" cy="2556664"/>
                <a:chOff x="1984" y="1888"/>
                <a:chExt cx="3390" cy="1800"/>
              </a:xfrm>
              <a:effectLst>
                <a:outerShdw blurRad="50800" dist="38100" dir="2700000" algn="tl" rotWithShape="0">
                  <a:prstClr val="black">
                    <a:alpha val="40000"/>
                  </a:prstClr>
                </a:outerShdw>
              </a:effectLst>
            </p:grpSpPr>
            <p:pic>
              <p:nvPicPr>
                <p:cNvPr id="6" name="Picture 6" descr="1000px-Airy-pattern_svg">
                  <a:extLst>
                    <a:ext uri="{FF2B5EF4-FFF2-40B4-BE49-F238E27FC236}">
                      <a16:creationId xmlns:a16="http://schemas.microsoft.com/office/drawing/2014/main" id="{ED80E278-0091-CC8A-A1B6-9436A5CD3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93" t="9679" r="30992" b="9679"/>
                <a:stretch>
                  <a:fillRect/>
                </a:stretch>
              </p:blipFill>
              <p:spPr bwMode="auto">
                <a:xfrm>
                  <a:off x="3560" y="1888"/>
                  <a:ext cx="1814" cy="18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7">
                  <a:extLst>
                    <a:ext uri="{FF2B5EF4-FFF2-40B4-BE49-F238E27FC236}">
                      <a16:creationId xmlns:a16="http://schemas.microsoft.com/office/drawing/2014/main" id="{BBA215AD-7DD8-E3A4-66E4-1A7CA9FAAEB4}"/>
                    </a:ext>
                  </a:extLst>
                </p:cNvPr>
                <p:cNvGrpSpPr>
                  <a:grpSpLocks/>
                </p:cNvGrpSpPr>
                <p:nvPr/>
              </p:nvGrpSpPr>
              <p:grpSpPr bwMode="auto">
                <a:xfrm>
                  <a:off x="1984" y="2478"/>
                  <a:ext cx="2470" cy="635"/>
                  <a:chOff x="1973" y="2478"/>
                  <a:chExt cx="2470" cy="635"/>
                </a:xfrm>
              </p:grpSpPr>
              <p:grpSp>
                <p:nvGrpSpPr>
                  <p:cNvPr id="9" name="Group 8">
                    <a:extLst>
                      <a:ext uri="{FF2B5EF4-FFF2-40B4-BE49-F238E27FC236}">
                        <a16:creationId xmlns:a16="http://schemas.microsoft.com/office/drawing/2014/main" id="{BA9F9530-0E94-3A2B-18D7-874DFBB2C5C7}"/>
                      </a:ext>
                    </a:extLst>
                  </p:cNvPr>
                  <p:cNvGrpSpPr>
                    <a:grpSpLocks/>
                  </p:cNvGrpSpPr>
                  <p:nvPr/>
                </p:nvGrpSpPr>
                <p:grpSpPr bwMode="auto">
                  <a:xfrm>
                    <a:off x="1973" y="2478"/>
                    <a:ext cx="2470" cy="635"/>
                    <a:chOff x="1973" y="2478"/>
                    <a:chExt cx="2470" cy="635"/>
                  </a:xfrm>
                </p:grpSpPr>
                <p:sp>
                  <p:nvSpPr>
                    <p:cNvPr id="15" name="Line 9">
                      <a:extLst>
                        <a:ext uri="{FF2B5EF4-FFF2-40B4-BE49-F238E27FC236}">
                          <a16:creationId xmlns:a16="http://schemas.microsoft.com/office/drawing/2014/main" id="{2AB19106-9845-1555-5764-4AFBC1D16848}"/>
                        </a:ext>
                      </a:extLst>
                    </p:cNvPr>
                    <p:cNvSpPr>
                      <a:spLocks noChangeAspect="1" noChangeShapeType="1"/>
                    </p:cNvSpPr>
                    <p:nvPr/>
                  </p:nvSpPr>
                  <p:spPr bwMode="auto">
                    <a:xfrm>
                      <a:off x="1973" y="2478"/>
                      <a:ext cx="2470"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18" name="Line 10">
                      <a:extLst>
                        <a:ext uri="{FF2B5EF4-FFF2-40B4-BE49-F238E27FC236}">
                          <a16:creationId xmlns:a16="http://schemas.microsoft.com/office/drawing/2014/main" id="{6C91730F-F690-22FA-94A3-067A77066110}"/>
                        </a:ext>
                      </a:extLst>
                    </p:cNvPr>
                    <p:cNvSpPr>
                      <a:spLocks noChangeAspect="1" noChangeShapeType="1"/>
                    </p:cNvSpPr>
                    <p:nvPr/>
                  </p:nvSpPr>
                  <p:spPr bwMode="auto">
                    <a:xfrm>
                      <a:off x="1973" y="2795"/>
                      <a:ext cx="2470" cy="0"/>
                    </a:xfrm>
                    <a:prstGeom prst="line">
                      <a:avLst/>
                    </a:prstGeom>
                    <a:noFill/>
                    <a:ln w="254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19" name="Line 11">
                      <a:extLst>
                        <a:ext uri="{FF2B5EF4-FFF2-40B4-BE49-F238E27FC236}">
                          <a16:creationId xmlns:a16="http://schemas.microsoft.com/office/drawing/2014/main" id="{949141F5-252D-A8A8-E226-FA74E6787F37}"/>
                        </a:ext>
                      </a:extLst>
                    </p:cNvPr>
                    <p:cNvSpPr>
                      <a:spLocks noChangeAspect="1" noChangeShapeType="1"/>
                    </p:cNvSpPr>
                    <p:nvPr/>
                  </p:nvSpPr>
                  <p:spPr bwMode="auto">
                    <a:xfrm>
                      <a:off x="1973" y="3113"/>
                      <a:ext cx="2470"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grpSp>
              <p:grpSp>
                <p:nvGrpSpPr>
                  <p:cNvPr id="10" name="Group 12">
                    <a:extLst>
                      <a:ext uri="{FF2B5EF4-FFF2-40B4-BE49-F238E27FC236}">
                        <a16:creationId xmlns:a16="http://schemas.microsoft.com/office/drawing/2014/main" id="{EC417CFC-EE2D-EA02-1F24-5BE043AD3A13}"/>
                      </a:ext>
                    </a:extLst>
                  </p:cNvPr>
                  <p:cNvGrpSpPr>
                    <a:grpSpLocks/>
                  </p:cNvGrpSpPr>
                  <p:nvPr/>
                </p:nvGrpSpPr>
                <p:grpSpPr bwMode="auto">
                  <a:xfrm>
                    <a:off x="2064" y="2478"/>
                    <a:ext cx="1360" cy="635"/>
                    <a:chOff x="2064" y="2478"/>
                    <a:chExt cx="1360" cy="635"/>
                  </a:xfrm>
                </p:grpSpPr>
                <p:sp>
                  <p:nvSpPr>
                    <p:cNvPr id="11" name="Line 13">
                      <a:extLst>
                        <a:ext uri="{FF2B5EF4-FFF2-40B4-BE49-F238E27FC236}">
                          <a16:creationId xmlns:a16="http://schemas.microsoft.com/office/drawing/2014/main" id="{6FED7D90-F4E1-D452-6C5B-F9BC594E8F85}"/>
                        </a:ext>
                      </a:extLst>
                    </p:cNvPr>
                    <p:cNvSpPr>
                      <a:spLocks noChangeAspect="1" noChangeShapeType="1"/>
                    </p:cNvSpPr>
                    <p:nvPr/>
                  </p:nvSpPr>
                  <p:spPr bwMode="auto">
                    <a:xfrm>
                      <a:off x="2064" y="2795"/>
                      <a:ext cx="0" cy="318"/>
                    </a:xfrm>
                    <a:prstGeom prst="line">
                      <a:avLst/>
                    </a:prstGeom>
                    <a:noFill/>
                    <a:ln w="25400">
                      <a:solidFill>
                        <a:schemeClr val="tx1"/>
                      </a:solidFill>
                      <a:round/>
                      <a:headEnd type="triangle" w="lg" len="lg"/>
                      <a:tailEnd type="triangl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12" name="Line 14">
                      <a:extLst>
                        <a:ext uri="{FF2B5EF4-FFF2-40B4-BE49-F238E27FC236}">
                          <a16:creationId xmlns:a16="http://schemas.microsoft.com/office/drawing/2014/main" id="{318472B8-6B94-0927-AC1F-844414457E7D}"/>
                        </a:ext>
                      </a:extLst>
                    </p:cNvPr>
                    <p:cNvSpPr>
                      <a:spLocks noChangeAspect="1" noChangeShapeType="1"/>
                    </p:cNvSpPr>
                    <p:nvPr/>
                  </p:nvSpPr>
                  <p:spPr bwMode="auto">
                    <a:xfrm>
                      <a:off x="3424" y="2478"/>
                      <a:ext cx="0" cy="635"/>
                    </a:xfrm>
                    <a:prstGeom prst="line">
                      <a:avLst/>
                    </a:prstGeom>
                    <a:noFill/>
                    <a:ln w="25400">
                      <a:solidFill>
                        <a:schemeClr val="tx1"/>
                      </a:solidFill>
                      <a:round/>
                      <a:headEnd type="triangle" w="lg" len="lg"/>
                      <a:tailEnd type="triangl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13" name="Rectangle 15">
                      <a:extLst>
                        <a:ext uri="{FF2B5EF4-FFF2-40B4-BE49-F238E27FC236}">
                          <a16:creationId xmlns:a16="http://schemas.microsoft.com/office/drawing/2014/main" id="{01CE7A9B-C62B-B727-4CC4-A8C6CFE8AC6E}"/>
                        </a:ext>
                      </a:extLst>
                    </p:cNvPr>
                    <p:cNvSpPr>
                      <a:spLocks noChangeAspect="1" noChangeArrowheads="1"/>
                    </p:cNvSpPr>
                    <p:nvPr/>
                  </p:nvSpPr>
                  <p:spPr bwMode="auto">
                    <a:xfrm>
                      <a:off x="2064" y="2568"/>
                      <a:ext cx="1360"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ja-JP" altLang="en-US" sz="1200" dirty="0">
                          <a:effectLst>
                            <a:outerShdw blurRad="38100" dist="38100" dir="2700000" algn="tl">
                              <a:srgbClr val="C0C0C0"/>
                            </a:outerShdw>
                          </a:effectLst>
                          <a:latin typeface="游ゴシック Medium" panose="020B0500000000000000" pitchFamily="50" charset="-128"/>
                          <a:ea typeface="游ゴシック Medium" panose="020B0500000000000000" pitchFamily="50" charset="-128"/>
                        </a:rPr>
                        <a:t>エアリーディスク径</a:t>
                      </a:r>
                      <a:r>
                        <a:rPr lang="en-US" altLang="ja-JP" sz="1200" i="1" dirty="0">
                          <a:effectLst>
                            <a:outerShdw blurRad="38100" dist="38100" dir="2700000" algn="tl">
                              <a:srgbClr val="C0C0C0"/>
                            </a:outerShdw>
                          </a:effectLst>
                          <a:latin typeface="游ゴシック Medium" panose="020B0500000000000000" pitchFamily="50" charset="-128"/>
                          <a:ea typeface="游ゴシック Medium" panose="020B0500000000000000" pitchFamily="50" charset="-128"/>
                        </a:rPr>
                        <a:t>d</a:t>
                      </a:r>
                      <a:endParaRPr lang="ja-JP" altLang="en-US" sz="1200" i="1" dirty="0">
                        <a:effectLst>
                          <a:outerShdw blurRad="38100" dist="38100" dir="2700000" algn="tl">
                            <a:srgbClr val="C0C0C0"/>
                          </a:outerShdw>
                        </a:effectLst>
                        <a:latin typeface="游ゴシック Medium" panose="020B0500000000000000" pitchFamily="50" charset="-128"/>
                        <a:ea typeface="游ゴシック Medium" panose="020B0500000000000000" pitchFamily="50" charset="-128"/>
                      </a:endParaRPr>
                    </a:p>
                  </p:txBody>
                </p:sp>
                <p:sp>
                  <p:nvSpPr>
                    <p:cNvPr id="14" name="Rectangle 16">
                      <a:extLst>
                        <a:ext uri="{FF2B5EF4-FFF2-40B4-BE49-F238E27FC236}">
                          <a16:creationId xmlns:a16="http://schemas.microsoft.com/office/drawing/2014/main" id="{14F614EE-AA69-F696-BC02-25A9D2CE21E6}"/>
                        </a:ext>
                      </a:extLst>
                    </p:cNvPr>
                    <p:cNvSpPr>
                      <a:spLocks noChangeAspect="1" noChangeArrowheads="1"/>
                    </p:cNvSpPr>
                    <p:nvPr/>
                  </p:nvSpPr>
                  <p:spPr bwMode="auto">
                    <a:xfrm>
                      <a:off x="2064" y="2850"/>
                      <a:ext cx="1213"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dirty="0">
                          <a:effectLst>
                            <a:outerShdw blurRad="38100" dist="38100" dir="2700000" algn="tl">
                              <a:srgbClr val="C0C0C0"/>
                            </a:outerShdw>
                          </a:effectLst>
                          <a:latin typeface="游ゴシック Medium" panose="020B0500000000000000" pitchFamily="50" charset="-128"/>
                          <a:ea typeface="游ゴシック Medium" panose="020B0500000000000000" pitchFamily="50" charset="-128"/>
                        </a:rPr>
                        <a:t>エアリーディスク半径</a:t>
                      </a:r>
                    </a:p>
                  </p:txBody>
                </p:sp>
              </p:grpSp>
            </p:grpSp>
          </p:grpSp>
          <p:sp>
            <p:nvSpPr>
              <p:cNvPr id="20" name="Rectangle 4">
                <a:extLst>
                  <a:ext uri="{FF2B5EF4-FFF2-40B4-BE49-F238E27FC236}">
                    <a16:creationId xmlns:a16="http://schemas.microsoft.com/office/drawing/2014/main" id="{23CEA7C5-7112-C9EF-C65A-CC9E2593F1E2}"/>
                  </a:ext>
                </a:extLst>
              </p:cNvPr>
              <p:cNvSpPr>
                <a:spLocks noChangeArrowheads="1"/>
              </p:cNvSpPr>
              <p:nvPr/>
            </p:nvSpPr>
            <p:spPr bwMode="auto">
              <a:xfrm>
                <a:off x="1280949" y="6021923"/>
                <a:ext cx="494879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endParaRPr lang="en-US" altLang="ja-JP" dirty="0">
                  <a:latin typeface="游ゴシック Medium" panose="020B0500000000000000" pitchFamily="50" charset="-128"/>
                  <a:ea typeface="游ゴシック Medium" panose="020B0500000000000000" pitchFamily="50" charset="-128"/>
                  <a:hlinkClick r:id="rId6"/>
                </a:endParaRPr>
              </a:p>
              <a:p>
                <a:pPr eaLnBrk="0" hangingPunct="0"/>
                <a:r>
                  <a:rPr lang="en-US" altLang="ja-JP" sz="1400" dirty="0">
                    <a:latin typeface="游ゴシック Medium" panose="020B0500000000000000" pitchFamily="50" charset="-128"/>
                    <a:ea typeface="游ゴシック Medium" panose="020B0500000000000000" pitchFamily="50" charset="-128"/>
                    <a:hlinkClick r:id="rId7"/>
                  </a:rPr>
                  <a:t>https://en.wikipedia.org/wiki/File:Airy-pattern.svg</a:t>
                </a:r>
                <a:endParaRPr lang="en-US" altLang="ja-JP" sz="1400" dirty="0">
                  <a:latin typeface="游ゴシック Medium" panose="020B0500000000000000" pitchFamily="50" charset="-128"/>
                  <a:ea typeface="游ゴシック Medium" panose="020B0500000000000000" pitchFamily="50" charset="-128"/>
                </a:endParaRPr>
              </a:p>
            </p:txBody>
          </p:sp>
        </p:grpSp>
      </p:grpSp>
    </p:spTree>
    <p:extLst>
      <p:ext uri="{BB962C8B-B14F-4D97-AF65-F5344CB8AC3E}">
        <p14:creationId xmlns:p14="http://schemas.microsoft.com/office/powerpoint/2010/main" val="40324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pherical-aberration-slice">
            <a:extLst>
              <a:ext uri="{FF2B5EF4-FFF2-40B4-BE49-F238E27FC236}">
                <a16:creationId xmlns:a16="http://schemas.microsoft.com/office/drawing/2014/main" id="{D785216A-3E9D-F104-DEE6-29475E4EAE9D}"/>
              </a:ext>
            </a:extLst>
          </p:cNvPr>
          <p:cNvPicPr>
            <a:picLocks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34315" b="34315"/>
          <a:stretch>
            <a:fillRect/>
          </a:stretch>
        </p:blipFill>
        <p:spPr bwMode="auto">
          <a:xfrm>
            <a:off x="8382874" y="4349128"/>
            <a:ext cx="3126293" cy="150419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波長によるスケーリングの考察</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0"/>
            <a:ext cx="10972464" cy="5120640"/>
          </a:xfrm>
        </p:spPr>
        <p:txBody>
          <a:bodyPr>
            <a:normAutofit/>
          </a:bodyPr>
          <a:lstStyle/>
          <a:p>
            <a:r>
              <a:rPr lang="ja-JP" altLang="en-US" dirty="0"/>
              <a:t>回折パターンのスケールに関する前提として</a:t>
            </a:r>
            <a:r>
              <a:rPr lang="en-US" altLang="ja-JP" dirty="0"/>
              <a:t>…</a:t>
            </a:r>
          </a:p>
          <a:p>
            <a:pPr lvl="1"/>
            <a:r>
              <a:rPr lang="ja-JP" altLang="en-US" dirty="0"/>
              <a:t>フォーカス部分のエアリーディスクの大きさ</a:t>
            </a:r>
            <a:endParaRPr lang="en-US" altLang="ja-JP" dirty="0"/>
          </a:p>
          <a:p>
            <a:pPr lvl="2"/>
            <a:r>
              <a:rPr lang="en-US" altLang="ja-JP" dirty="0"/>
              <a:t>※</a:t>
            </a:r>
            <a:r>
              <a:rPr lang="ja-JP" altLang="en-US" dirty="0"/>
              <a:t>幾何光学上の</a:t>
            </a:r>
            <a:r>
              <a:rPr lang="en-US" altLang="ja-JP" dirty="0"/>
              <a:t>CoC(</a:t>
            </a:r>
            <a:r>
              <a:rPr lang="ja-JP" altLang="en-US" dirty="0"/>
              <a:t>ボケ径</a:t>
            </a:r>
            <a:r>
              <a:rPr lang="en-US" altLang="ja-JP" dirty="0"/>
              <a:t>)</a:t>
            </a:r>
            <a:r>
              <a:rPr lang="ja-JP" altLang="en-US" dirty="0"/>
              <a:t>はゼロ</a:t>
            </a:r>
            <a:endParaRPr lang="en-US" altLang="ja-JP" dirty="0"/>
          </a:p>
          <a:p>
            <a:pPr lvl="5"/>
            <a:endParaRPr lang="ja-JP" altLang="en-US" dirty="0"/>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d</a:t>
            </a:r>
            <a:r>
              <a:rPr lang="en-US" altLang="ja-JP" dirty="0">
                <a:latin typeface="Times New Roman" panose="02020603050405020304" pitchFamily="18" charset="0"/>
                <a:cs typeface="Times New Roman" panose="02020603050405020304" pitchFamily="18" charset="0"/>
              </a:rPr>
              <a:t> </a:t>
            </a:r>
            <a:r>
              <a:rPr lang="en-US" altLang="ja-JP" dirty="0"/>
              <a:t>: </a:t>
            </a:r>
            <a:r>
              <a:rPr lang="ja-JP" altLang="en-US" dirty="0"/>
              <a:t>エアリーディスクの直径</a:t>
            </a:r>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λ </a:t>
            </a:r>
            <a:r>
              <a:rPr lang="en-US" altLang="ja-JP" dirty="0"/>
              <a:t>: </a:t>
            </a:r>
            <a:r>
              <a:rPr lang="ja-JP" altLang="en-US" dirty="0"/>
              <a:t>光</a:t>
            </a:r>
            <a:r>
              <a:rPr lang="en-US" altLang="ja-JP" dirty="0"/>
              <a:t>(</a:t>
            </a:r>
            <a:r>
              <a:rPr lang="ja-JP" altLang="en-US" dirty="0"/>
              <a:t>電磁波</a:t>
            </a:r>
            <a:r>
              <a:rPr lang="en-US" altLang="ja-JP" dirty="0"/>
              <a:t>)</a:t>
            </a:r>
            <a:r>
              <a:rPr lang="ja-JP" altLang="en-US" dirty="0"/>
              <a:t>の波長</a:t>
            </a:r>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n </a:t>
            </a:r>
            <a:r>
              <a:rPr lang="en-US" altLang="ja-JP" dirty="0"/>
              <a:t>: </a:t>
            </a:r>
            <a:r>
              <a:rPr lang="ja-JP" altLang="en-US" dirty="0"/>
              <a:t>像側を満たす媒質の相対屈折率</a:t>
            </a:r>
            <a:endParaRPr lang="en-US" altLang="ja-JP" dirty="0"/>
          </a:p>
          <a:p>
            <a:pPr lvl="3"/>
            <a:r>
              <a:rPr lang="ja-JP" altLang="en-US" dirty="0"/>
              <a:t>通常は</a:t>
            </a:r>
            <a:r>
              <a:rPr lang="en-US" altLang="ja-JP" dirty="0"/>
              <a:t>1.0</a:t>
            </a:r>
            <a:r>
              <a:rPr lang="ja-JP" altLang="en-US" dirty="0"/>
              <a:t>で固定値</a:t>
            </a:r>
            <a:endParaRPr lang="en-US" altLang="ja-JP" dirty="0"/>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Fe </a:t>
            </a:r>
            <a:r>
              <a:rPr lang="en-US" altLang="ja-JP" dirty="0"/>
              <a:t>: </a:t>
            </a:r>
            <a:r>
              <a:rPr lang="ja-JP" altLang="en-US" dirty="0"/>
              <a:t>実効</a:t>
            </a:r>
            <a:r>
              <a:rPr lang="en-US" altLang="ja-JP" dirty="0"/>
              <a:t>F</a:t>
            </a:r>
            <a:r>
              <a:rPr lang="ja-JP" altLang="en-US" dirty="0"/>
              <a:t>値</a:t>
            </a:r>
            <a:endParaRPr lang="en-US" altLang="ja-JP" dirty="0"/>
          </a:p>
          <a:p>
            <a:pPr lvl="5"/>
            <a:endParaRPr lang="ja-JP" altLang="en-US" i="1" dirty="0">
              <a:latin typeface="Cambria Math" panose="02040503050406030204" pitchFamily="18" charset="0"/>
            </a:endParaRPr>
          </a:p>
          <a:p>
            <a:pPr lvl="2"/>
            <a:r>
              <a:rPr lang="ja-JP" altLang="en-US" dirty="0">
                <a:solidFill>
                  <a:srgbClr val="FF5050"/>
                </a:solidFill>
              </a:rPr>
              <a:t>波長</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λ</a:t>
            </a:r>
            <a:r>
              <a:rPr lang="en-US" altLang="ja-JP" dirty="0">
                <a:solidFill>
                  <a:srgbClr val="FF5050"/>
                </a:solidFill>
              </a:rPr>
              <a:t>)</a:t>
            </a:r>
            <a:r>
              <a:rPr lang="ja-JP" altLang="en-US" dirty="0">
                <a:solidFill>
                  <a:srgbClr val="FF5050"/>
                </a:solidFill>
              </a:rPr>
              <a:t>と実効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Fe</a:t>
            </a:r>
            <a:r>
              <a:rPr lang="en-US" altLang="ja-JP" dirty="0">
                <a:solidFill>
                  <a:srgbClr val="FF5050"/>
                </a:solidFill>
              </a:rPr>
              <a:t>)</a:t>
            </a:r>
            <a:r>
              <a:rPr lang="ja-JP" altLang="en-US" dirty="0">
                <a:solidFill>
                  <a:srgbClr val="FF5050"/>
                </a:solidFill>
              </a:rPr>
              <a:t>に比例</a:t>
            </a:r>
            <a:endParaRPr lang="en-US" altLang="ja-JP" dirty="0">
              <a:solidFill>
                <a:srgbClr val="FF5050"/>
              </a:solidFill>
            </a:endParaRPr>
          </a:p>
          <a:p>
            <a:pPr lvl="2"/>
            <a:endParaRPr lang="en-US" altLang="ja-JP" dirty="0"/>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290499D4-C0AC-A4B6-9BD5-84BF39DF2CDC}"/>
                  </a:ext>
                </a:extLst>
              </p:cNvPr>
              <p:cNvSpPr txBox="1"/>
              <p:nvPr/>
            </p:nvSpPr>
            <p:spPr>
              <a:xfrm>
                <a:off x="8324682" y="2508872"/>
                <a:ext cx="3257549" cy="1643079"/>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rgbClr val="FF5050"/>
                          </a:solidFill>
                          <a:effectLst/>
                          <a:latin typeface="Cambria Math" panose="02040503050406030204" pitchFamily="18" charset="0"/>
                        </a:rPr>
                        <m:t>𝑑</m:t>
                      </m:r>
                      <m:r>
                        <a:rPr kumimoji="1" lang="en-US" altLang="ja-JP" sz="3200" i="1" smtClean="0">
                          <a:solidFill>
                            <a:srgbClr val="FF5050"/>
                          </a:solidFill>
                          <a:effectLst/>
                          <a:latin typeface="Cambria Math" panose="02040503050406030204" pitchFamily="18" charset="0"/>
                        </a:rPr>
                        <m:t>=</m:t>
                      </m:r>
                      <m:f>
                        <m:fPr>
                          <m:ctrlPr>
                            <a:rPr kumimoji="1" lang="en-US" altLang="ja-JP" sz="3200" b="0" i="1" smtClean="0">
                              <a:solidFill>
                                <a:srgbClr val="FF5050"/>
                              </a:solidFill>
                              <a:effectLst/>
                              <a:latin typeface="Cambria Math" panose="02040503050406030204" pitchFamily="18" charset="0"/>
                            </a:rPr>
                          </m:ctrlPr>
                        </m:fPr>
                        <m:num>
                          <m:r>
                            <a:rPr kumimoji="1" lang="en-US" altLang="ja-JP" sz="3200" i="1">
                              <a:solidFill>
                                <a:srgbClr val="FF5050"/>
                              </a:solidFill>
                              <a:effectLst/>
                              <a:latin typeface="Cambria Math" panose="02040503050406030204" pitchFamily="18" charset="0"/>
                            </a:rPr>
                            <m:t>2</m:t>
                          </m:r>
                          <m:r>
                            <a:rPr kumimoji="1" lang="ja-JP" altLang="en-US" sz="3200" i="1">
                              <a:solidFill>
                                <a:srgbClr val="FF5050"/>
                              </a:solidFill>
                              <a:effectLst/>
                              <a:latin typeface="Cambria Math" panose="02040503050406030204" pitchFamily="18" charset="0"/>
                            </a:rPr>
                            <m:t>・</m:t>
                          </m:r>
                          <m:r>
                            <a:rPr kumimoji="1" lang="en-US" altLang="ja-JP" sz="3200" i="1">
                              <a:solidFill>
                                <a:srgbClr val="FF5050"/>
                              </a:solidFill>
                              <a:effectLst/>
                              <a:latin typeface="Cambria Math" panose="02040503050406030204" pitchFamily="18" charset="0"/>
                            </a:rPr>
                            <m:t>1.2196</m:t>
                          </m:r>
                          <m:r>
                            <a:rPr kumimoji="1" lang="en-US" altLang="ja-JP" sz="3200" i="1">
                              <a:solidFill>
                                <a:srgbClr val="FF5050"/>
                              </a:solidFill>
                              <a:effectLst/>
                              <a:latin typeface="Cambria Math" panose="02040503050406030204" pitchFamily="18" charset="0"/>
                            </a:rPr>
                            <m:t>𝜆</m:t>
                          </m:r>
                          <m:r>
                            <a:rPr kumimoji="1" lang="en-US" altLang="ja-JP" sz="3200" i="1">
                              <a:solidFill>
                                <a:srgbClr val="FF5050"/>
                              </a:solidFill>
                              <a:effectLst/>
                              <a:latin typeface="Cambria Math" panose="02040503050406030204" pitchFamily="18" charset="0"/>
                            </a:rPr>
                            <m:t>𝐹𝑒</m:t>
                          </m:r>
                        </m:num>
                        <m:den>
                          <m:r>
                            <a:rPr kumimoji="1" lang="en-US" altLang="ja-JP" sz="3200" i="1">
                              <a:solidFill>
                                <a:srgbClr val="FF5050"/>
                              </a:solidFill>
                              <a:effectLst/>
                              <a:latin typeface="Cambria Math" panose="02040503050406030204" pitchFamily="18" charset="0"/>
                            </a:rPr>
                            <m:t>𝑛</m:t>
                          </m:r>
                        </m:den>
                      </m:f>
                    </m:oMath>
                  </m:oMathPara>
                </a14:m>
                <a:endParaRPr kumimoji="1" lang="en-US" altLang="ja-JP" sz="3200" dirty="0">
                  <a:solidFill>
                    <a:srgbClr val="FF5050"/>
                  </a:solidFill>
                  <a:effectLst/>
                </a:endParaRPr>
              </a:p>
              <a:p>
                <a:endParaRPr kumimoji="1" lang="en-US" altLang="ja-JP" sz="1400" b="0" i="1" dirty="0">
                  <a:solidFill>
                    <a:srgbClr val="FF5050"/>
                  </a:solidFill>
                  <a:effectLst/>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ja-JP" altLang="en-US" sz="3200" i="1">
                          <a:solidFill>
                            <a:srgbClr val="FF5050"/>
                          </a:solidFill>
                          <a:effectLst/>
                          <a:latin typeface="Cambria Math" panose="02040503050406030204" pitchFamily="18" charset="0"/>
                        </a:rPr>
                        <m:t>≒</m:t>
                      </m:r>
                      <m:r>
                        <a:rPr kumimoji="1" lang="en-US" altLang="ja-JP" sz="3200" b="0" i="1" smtClean="0">
                          <a:solidFill>
                            <a:srgbClr val="FF5050"/>
                          </a:solidFill>
                          <a:effectLst/>
                          <a:latin typeface="Cambria Math" panose="02040503050406030204" pitchFamily="18" charset="0"/>
                        </a:rPr>
                        <m:t>2</m:t>
                      </m:r>
                      <m:r>
                        <a:rPr kumimoji="1" lang="en-US" altLang="ja-JP" sz="3200" i="1">
                          <a:solidFill>
                            <a:srgbClr val="FF5050"/>
                          </a:solidFill>
                          <a:effectLst/>
                          <a:latin typeface="Cambria Math" panose="02040503050406030204" pitchFamily="18" charset="0"/>
                        </a:rPr>
                        <m:t>.</m:t>
                      </m:r>
                      <m:r>
                        <a:rPr kumimoji="1" lang="en-US" altLang="ja-JP" sz="3200" b="0" i="1" smtClean="0">
                          <a:solidFill>
                            <a:srgbClr val="FF5050"/>
                          </a:solidFill>
                          <a:effectLst/>
                          <a:latin typeface="Cambria Math" panose="02040503050406030204" pitchFamily="18" charset="0"/>
                        </a:rPr>
                        <m:t>44</m:t>
                      </m:r>
                      <m:r>
                        <a:rPr kumimoji="1" lang="en-US" altLang="ja-JP" sz="3200" i="1">
                          <a:solidFill>
                            <a:srgbClr val="FF5050"/>
                          </a:solidFill>
                          <a:effectLst/>
                          <a:latin typeface="Cambria Math" panose="02040503050406030204" pitchFamily="18" charset="0"/>
                        </a:rPr>
                        <m:t>𝜆</m:t>
                      </m:r>
                      <m:r>
                        <a:rPr kumimoji="1" lang="en-US" altLang="ja-JP" sz="3200" i="1">
                          <a:solidFill>
                            <a:srgbClr val="FF5050"/>
                          </a:solidFill>
                          <a:effectLst/>
                          <a:latin typeface="Cambria Math" panose="02040503050406030204" pitchFamily="18" charset="0"/>
                        </a:rPr>
                        <m:t>𝐹𝑒</m:t>
                      </m:r>
                    </m:oMath>
                  </m:oMathPara>
                </a14:m>
                <a:endParaRPr kumimoji="1" lang="ja-JP" altLang="en-US" sz="3200" dirty="0">
                  <a:solidFill>
                    <a:srgbClr val="FF5050"/>
                  </a:solidFill>
                  <a:effectLst/>
                </a:endParaRPr>
              </a:p>
            </p:txBody>
          </p:sp>
        </mc:Choice>
        <mc:Fallback xmlns="">
          <p:sp>
            <p:nvSpPr>
              <p:cNvPr id="15" name="テキスト ボックス 14">
                <a:extLst>
                  <a:ext uri="{FF2B5EF4-FFF2-40B4-BE49-F238E27FC236}">
                    <a16:creationId xmlns:a16="http://schemas.microsoft.com/office/drawing/2014/main" id="{290499D4-C0AC-A4B6-9BD5-84BF39DF2CDC}"/>
                  </a:ext>
                </a:extLst>
              </p:cNvPr>
              <p:cNvSpPr txBox="1">
                <a:spLocks noRot="1" noChangeAspect="1" noMove="1" noResize="1" noEditPoints="1" noAdjustHandles="1" noChangeArrowheads="1" noChangeShapeType="1" noTextEdit="1"/>
              </p:cNvSpPr>
              <p:nvPr/>
            </p:nvSpPr>
            <p:spPr>
              <a:xfrm>
                <a:off x="8324682" y="2508872"/>
                <a:ext cx="3257549" cy="1643079"/>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54602403-8932-FD59-4A03-EBAAB4434A18}"/>
              </a:ext>
            </a:extLst>
          </p:cNvPr>
          <p:cNvGrpSpPr/>
          <p:nvPr/>
        </p:nvGrpSpPr>
        <p:grpSpPr>
          <a:xfrm>
            <a:off x="6083610" y="4277800"/>
            <a:ext cx="5498621" cy="2227390"/>
            <a:chOff x="6083610" y="4277800"/>
            <a:chExt cx="5498621" cy="2227390"/>
          </a:xfrm>
        </p:grpSpPr>
        <p:sp>
          <p:nvSpPr>
            <p:cNvPr id="12" name="Rectangle 6">
              <a:extLst>
                <a:ext uri="{FF2B5EF4-FFF2-40B4-BE49-F238E27FC236}">
                  <a16:creationId xmlns:a16="http://schemas.microsoft.com/office/drawing/2014/main" id="{731F99FE-3338-EBA4-8B66-B3D5DC8B2F2F}"/>
                </a:ext>
              </a:extLst>
            </p:cNvPr>
            <p:cNvSpPr>
              <a:spLocks noChangeArrowheads="1"/>
            </p:cNvSpPr>
            <p:nvPr/>
          </p:nvSpPr>
          <p:spPr bwMode="auto">
            <a:xfrm>
              <a:off x="6083610" y="5920415"/>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en-US" altLang="ja-JP" sz="1400" dirty="0">
                  <a:latin typeface="游ゴシック Medium" panose="020B0500000000000000" pitchFamily="50" charset="-128"/>
                  <a:ea typeface="游ゴシック Medium" panose="020B0500000000000000" pitchFamily="50" charset="-128"/>
                  <a:hlinkClick r:id="rId5"/>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9133F064-84A1-AB9A-A772-5CD0B3158A50}"/>
                </a:ext>
              </a:extLst>
            </p:cNvPr>
            <p:cNvGrpSpPr/>
            <p:nvPr/>
          </p:nvGrpSpPr>
          <p:grpSpPr>
            <a:xfrm>
              <a:off x="8382872" y="4277800"/>
              <a:ext cx="3126293" cy="1708671"/>
              <a:chOff x="8455937" y="4664644"/>
              <a:chExt cx="3126293" cy="1708671"/>
            </a:xfrm>
          </p:grpSpPr>
          <p:grpSp>
            <p:nvGrpSpPr>
              <p:cNvPr id="7" name="グループ化 6">
                <a:extLst>
                  <a:ext uri="{FF2B5EF4-FFF2-40B4-BE49-F238E27FC236}">
                    <a16:creationId xmlns:a16="http://schemas.microsoft.com/office/drawing/2014/main" id="{B5BF69BA-8722-7E85-2A27-DBB96D36C7DE}"/>
                  </a:ext>
                </a:extLst>
              </p:cNvPr>
              <p:cNvGrpSpPr/>
              <p:nvPr/>
            </p:nvGrpSpPr>
            <p:grpSpPr>
              <a:xfrm>
                <a:off x="9646155" y="4664644"/>
                <a:ext cx="712324" cy="1708671"/>
                <a:chOff x="1777626" y="4888586"/>
                <a:chExt cx="419972" cy="1046772"/>
              </a:xfrm>
            </p:grpSpPr>
            <p:cxnSp>
              <p:nvCxnSpPr>
                <p:cNvPr id="13" name="直線コネクタ 12">
                  <a:extLst>
                    <a:ext uri="{FF2B5EF4-FFF2-40B4-BE49-F238E27FC236}">
                      <a16:creationId xmlns:a16="http://schemas.microsoft.com/office/drawing/2014/main" id="{420A97A0-F181-5D7B-914A-3315E21C7C39}"/>
                    </a:ext>
                  </a:extLst>
                </p:cNvPr>
                <p:cNvCxnSpPr>
                  <a:cxnSpLocks/>
                </p:cNvCxnSpPr>
                <p:nvPr/>
              </p:nvCxnSpPr>
              <p:spPr>
                <a:xfrm>
                  <a:off x="1777626" y="5411484"/>
                  <a:ext cx="4199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2B329E4-104E-1B72-3990-0BD057D0C897}"/>
                    </a:ext>
                  </a:extLst>
                </p:cNvPr>
                <p:cNvCxnSpPr>
                  <a:cxnSpLocks/>
                </p:cNvCxnSpPr>
                <p:nvPr/>
              </p:nvCxnSpPr>
              <p:spPr>
                <a:xfrm>
                  <a:off x="1997573" y="5411484"/>
                  <a:ext cx="0" cy="523874"/>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FCC6121-702F-6CCD-82AA-53638A8383A0}"/>
                    </a:ext>
                  </a:extLst>
                </p:cNvPr>
                <p:cNvCxnSpPr>
                  <a:cxnSpLocks/>
                </p:cNvCxnSpPr>
                <p:nvPr/>
              </p:nvCxnSpPr>
              <p:spPr>
                <a:xfrm flipV="1">
                  <a:off x="1997497" y="4888586"/>
                  <a:ext cx="0" cy="488033"/>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6A2C1AF-64DD-C572-8BC9-06BF5DBB5A1A}"/>
                    </a:ext>
                  </a:extLst>
                </p:cNvPr>
                <p:cNvCxnSpPr>
                  <a:cxnSpLocks/>
                </p:cNvCxnSpPr>
                <p:nvPr/>
              </p:nvCxnSpPr>
              <p:spPr>
                <a:xfrm>
                  <a:off x="1777626" y="5376619"/>
                  <a:ext cx="419896"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AA128D9B-917D-5DBB-26BB-AF3801FFC982}"/>
                  </a:ext>
                </a:extLst>
              </p:cNvPr>
              <p:cNvSpPr txBox="1"/>
              <p:nvPr/>
            </p:nvSpPr>
            <p:spPr>
              <a:xfrm>
                <a:off x="9317425" y="5258537"/>
                <a:ext cx="369215" cy="461665"/>
              </a:xfrm>
              <a:prstGeom prst="rect">
                <a:avLst/>
              </a:prstGeom>
              <a:noFill/>
            </p:spPr>
            <p:txBody>
              <a:bodyPr wrap="square" anchor="ctr">
                <a:spAutoFit/>
              </a:bodyPr>
              <a:lstStyle/>
              <a:p>
                <a:r>
                  <a:rPr lang="en-US" altLang="ja-JP" sz="2400" i="1" dirty="0">
                    <a:solidFill>
                      <a:srgbClr val="FFFF99"/>
                    </a:solidFill>
                    <a:latin typeface="Times New Roman" panose="02020603050405020304" pitchFamily="18" charset="0"/>
                    <a:ea typeface="Cambria Math" panose="02040503050406030204" pitchFamily="18" charset="0"/>
                    <a:cs typeface="Times New Roman" panose="02020603050405020304" pitchFamily="18" charset="0"/>
                  </a:rPr>
                  <a:t>d</a:t>
                </a:r>
                <a:endParaRPr lang="ja-JP" altLang="en-US" sz="2400" dirty="0">
                  <a:solidFill>
                    <a:srgbClr val="FFFF99"/>
                  </a:solidFill>
                </a:endParaRPr>
              </a:p>
            </p:txBody>
          </p:sp>
          <p:cxnSp>
            <p:nvCxnSpPr>
              <p:cNvPr id="10" name="直線コネクタ 9">
                <a:extLst>
                  <a:ext uri="{FF2B5EF4-FFF2-40B4-BE49-F238E27FC236}">
                    <a16:creationId xmlns:a16="http://schemas.microsoft.com/office/drawing/2014/main" id="{AEA084D1-88D7-E36A-6F62-2909DA182238}"/>
                  </a:ext>
                </a:extLst>
              </p:cNvPr>
              <p:cNvCxnSpPr>
                <a:cxnSpLocks/>
              </p:cNvCxnSpPr>
              <p:nvPr/>
            </p:nvCxnSpPr>
            <p:spPr>
              <a:xfrm flipH="1">
                <a:off x="8455937" y="4737272"/>
                <a:ext cx="3126293" cy="1504196"/>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6600EE19-2F5B-D7C7-DDC0-AA8A568812F8}"/>
                  </a:ext>
                </a:extLst>
              </p:cNvPr>
              <p:cNvCxnSpPr>
                <a:cxnSpLocks/>
              </p:cNvCxnSpPr>
              <p:nvPr/>
            </p:nvCxnSpPr>
            <p:spPr>
              <a:xfrm flipH="1" flipV="1">
                <a:off x="8455937" y="4737273"/>
                <a:ext cx="3126293" cy="150419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307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波長によるスケーリングの考察</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0"/>
            <a:ext cx="10972464" cy="2386288"/>
          </a:xfrm>
        </p:spPr>
        <p:txBody>
          <a:bodyPr>
            <a:normAutofit fontScale="92500" lnSpcReduction="10000"/>
          </a:bodyPr>
          <a:lstStyle/>
          <a:p>
            <a:r>
              <a:rPr lang="ja-JP" altLang="en-US" dirty="0"/>
              <a:t>回折パターンのスケール</a:t>
            </a:r>
            <a:endParaRPr lang="en-US" altLang="ja-JP" dirty="0"/>
          </a:p>
          <a:p>
            <a:pPr lvl="1"/>
            <a:r>
              <a:rPr lang="ja-JP" altLang="en-US" dirty="0"/>
              <a:t>エアリーディスク同様</a:t>
            </a:r>
            <a:r>
              <a:rPr lang="ja-JP" altLang="en-US" dirty="0">
                <a:solidFill>
                  <a:srgbClr val="FF5050"/>
                </a:solidFill>
              </a:rPr>
              <a:t>波長</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λ</a:t>
            </a:r>
            <a:r>
              <a:rPr lang="en-US" altLang="ja-JP" dirty="0">
                <a:solidFill>
                  <a:srgbClr val="FF5050"/>
                </a:solidFill>
              </a:rPr>
              <a:t>)</a:t>
            </a:r>
            <a:r>
              <a:rPr lang="ja-JP" altLang="en-US" dirty="0">
                <a:solidFill>
                  <a:srgbClr val="FF5050"/>
                </a:solidFill>
              </a:rPr>
              <a:t>と実効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Fe</a:t>
            </a:r>
            <a:r>
              <a:rPr lang="en-US" altLang="ja-JP" dirty="0">
                <a:solidFill>
                  <a:srgbClr val="FF5050"/>
                </a:solidFill>
              </a:rPr>
              <a:t>)</a:t>
            </a:r>
            <a:r>
              <a:rPr lang="ja-JP" altLang="en-US" dirty="0">
                <a:solidFill>
                  <a:srgbClr val="FF5050"/>
                </a:solidFill>
              </a:rPr>
              <a:t>に比例</a:t>
            </a:r>
            <a:endParaRPr lang="en-US" altLang="ja-JP" dirty="0">
              <a:solidFill>
                <a:srgbClr val="FF5050"/>
              </a:solidFill>
            </a:endParaRPr>
          </a:p>
          <a:p>
            <a:pPr lvl="1"/>
            <a:r>
              <a:rPr lang="ja-JP" altLang="en-US" dirty="0"/>
              <a:t>ここで実効</a:t>
            </a:r>
            <a:r>
              <a:rPr lang="en-US" altLang="ja-JP" dirty="0"/>
              <a:t>F</a:t>
            </a:r>
            <a:r>
              <a:rPr lang="ja-JP" altLang="en-US" dirty="0"/>
              <a:t>値 </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Fe</a:t>
            </a:r>
            <a:r>
              <a:rPr lang="ja-JP" altLang="en-US" dirty="0">
                <a:solidFill>
                  <a:srgbClr val="FF5050"/>
                </a:solidFill>
                <a:latin typeface="Times New Roman" panose="02020603050405020304" pitchFamily="18" charset="0"/>
                <a:cs typeface="Times New Roman" panose="02020603050405020304" pitchFamily="18" charset="0"/>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V / D</a:t>
            </a:r>
            <a:r>
              <a:rPr lang="ja-JP" altLang="en-US" dirty="0">
                <a:solidFill>
                  <a:srgbClr val="FF5050"/>
                </a:solidFill>
                <a:latin typeface="Times New Roman" panose="02020603050405020304" pitchFamily="18" charset="0"/>
                <a:cs typeface="Times New Roman" panose="02020603050405020304" pitchFamily="18" charset="0"/>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x / y</a:t>
            </a:r>
            <a:endParaRPr lang="en-US" altLang="ja-JP" dirty="0">
              <a:solidFill>
                <a:srgbClr val="FF5050"/>
              </a:solidFill>
              <a:latin typeface="Times New Roman" panose="02020603050405020304" pitchFamily="18" charset="0"/>
              <a:cs typeface="Times New Roman" panose="02020603050405020304" pitchFamily="18" charset="0"/>
            </a:endParaRPr>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 </a:t>
            </a:r>
            <a:r>
              <a:rPr lang="en-US" altLang="ja-JP" dirty="0"/>
              <a:t>:</a:t>
            </a:r>
            <a:r>
              <a:rPr lang="ja-JP" altLang="en-US" dirty="0"/>
              <a:t> 後側主面</a:t>
            </a:r>
            <a:r>
              <a:rPr lang="en-US" altLang="ja-JP" dirty="0"/>
              <a:t>(</a:t>
            </a:r>
            <a:r>
              <a:rPr lang="ja-JP" altLang="en-US" dirty="0"/>
              <a:t>屈折面</a:t>
            </a:r>
            <a:r>
              <a:rPr lang="en-US" altLang="ja-JP" dirty="0"/>
              <a:t>)</a:t>
            </a:r>
            <a:r>
              <a:rPr lang="ja-JP" altLang="en-US" dirty="0"/>
              <a:t>からセンサーまでの垂直距離</a:t>
            </a:r>
            <a:endParaRPr lang="en-US" altLang="ja-JP" dirty="0"/>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D </a:t>
            </a:r>
            <a:r>
              <a:rPr lang="en-US" altLang="ja-JP" dirty="0"/>
              <a:t>: </a:t>
            </a:r>
            <a:r>
              <a:rPr lang="ja-JP" altLang="en-US" dirty="0"/>
              <a:t>開口絞り有効径</a:t>
            </a:r>
            <a:r>
              <a:rPr lang="en-US" altLang="ja-JP" dirty="0"/>
              <a:t>(</a:t>
            </a:r>
            <a:r>
              <a:rPr lang="ja-JP" altLang="en-US" dirty="0"/>
              <a:t>絞りの直径</a:t>
            </a:r>
            <a:r>
              <a:rPr lang="en-US" altLang="ja-JP" dirty="0"/>
              <a:t>)</a:t>
            </a:r>
          </a:p>
          <a:p>
            <a:pPr lvl="2"/>
            <a:endParaRPr lang="en-US" altLang="ja-JP" dirty="0"/>
          </a:p>
        </p:txBody>
      </p:sp>
      <p:grpSp>
        <p:nvGrpSpPr>
          <p:cNvPr id="9" name="グループ化 8">
            <a:extLst>
              <a:ext uri="{FF2B5EF4-FFF2-40B4-BE49-F238E27FC236}">
                <a16:creationId xmlns:a16="http://schemas.microsoft.com/office/drawing/2014/main" id="{44128BAB-2C82-B9DF-1119-8C33ACD4CFC1}"/>
              </a:ext>
            </a:extLst>
          </p:cNvPr>
          <p:cNvGrpSpPr/>
          <p:nvPr/>
        </p:nvGrpSpPr>
        <p:grpSpPr>
          <a:xfrm>
            <a:off x="882411" y="3610185"/>
            <a:ext cx="10427178" cy="3034455"/>
            <a:chOff x="837689" y="3610185"/>
            <a:chExt cx="10427178" cy="3034455"/>
          </a:xfrm>
        </p:grpSpPr>
        <p:grpSp>
          <p:nvGrpSpPr>
            <p:cNvPr id="34" name="グループ化 33">
              <a:extLst>
                <a:ext uri="{FF2B5EF4-FFF2-40B4-BE49-F238E27FC236}">
                  <a16:creationId xmlns:a16="http://schemas.microsoft.com/office/drawing/2014/main" id="{174EDD1C-D215-C026-1AC9-CA68BD31C0B9}"/>
                </a:ext>
              </a:extLst>
            </p:cNvPr>
            <p:cNvGrpSpPr>
              <a:grpSpLocks noChangeAspect="1"/>
            </p:cNvGrpSpPr>
            <p:nvPr/>
          </p:nvGrpSpPr>
          <p:grpSpPr>
            <a:xfrm>
              <a:off x="837689" y="3610185"/>
              <a:ext cx="5079642" cy="2805742"/>
              <a:chOff x="837689" y="3610185"/>
              <a:chExt cx="5079642" cy="2805742"/>
            </a:xfrm>
          </p:grpSpPr>
          <p:sp>
            <p:nvSpPr>
              <p:cNvPr id="128" name="Rectangle 5">
                <a:extLst>
                  <a:ext uri="{FF2B5EF4-FFF2-40B4-BE49-F238E27FC236}">
                    <a16:creationId xmlns:a16="http://schemas.microsoft.com/office/drawing/2014/main" id="{ABE517A1-AE5D-D3CC-6348-E82725856540}"/>
                  </a:ext>
                </a:extLst>
              </p:cNvPr>
              <p:cNvSpPr>
                <a:spLocks noChangeAspect="1" noChangeArrowheads="1"/>
              </p:cNvSpPr>
              <p:nvPr/>
            </p:nvSpPr>
            <p:spPr bwMode="auto">
              <a:xfrm>
                <a:off x="3998701" y="5349861"/>
                <a:ext cx="192156" cy="192156"/>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sp>
            <p:nvSpPr>
              <p:cNvPr id="129" name="Rectangle 6">
                <a:extLst>
                  <a:ext uri="{FF2B5EF4-FFF2-40B4-BE49-F238E27FC236}">
                    <a16:creationId xmlns:a16="http://schemas.microsoft.com/office/drawing/2014/main" id="{CE989D9D-3C05-61E2-3B57-D1AE1A39CE31}"/>
                  </a:ext>
                </a:extLst>
              </p:cNvPr>
              <p:cNvSpPr>
                <a:spLocks noChangeAspect="1" noChangeArrowheads="1"/>
              </p:cNvSpPr>
              <p:nvPr/>
            </p:nvSpPr>
            <p:spPr bwMode="auto">
              <a:xfrm>
                <a:off x="3998701" y="4198388"/>
                <a:ext cx="192156" cy="218560"/>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grpSp>
            <p:nvGrpSpPr>
              <p:cNvPr id="130" name="グループ化 129">
                <a:extLst>
                  <a:ext uri="{FF2B5EF4-FFF2-40B4-BE49-F238E27FC236}">
                    <a16:creationId xmlns:a16="http://schemas.microsoft.com/office/drawing/2014/main" id="{20ABEB86-EF9A-9B08-1DE6-7D26AF800BCB}"/>
                  </a:ext>
                </a:extLst>
              </p:cNvPr>
              <p:cNvGrpSpPr/>
              <p:nvPr/>
            </p:nvGrpSpPr>
            <p:grpSpPr>
              <a:xfrm>
                <a:off x="3963521" y="4251616"/>
                <a:ext cx="272809" cy="1261693"/>
                <a:chOff x="4328841" y="1522912"/>
                <a:chExt cx="696282" cy="2589189"/>
              </a:xfrm>
            </p:grpSpPr>
            <p:sp>
              <p:nvSpPr>
                <p:cNvPr id="159" name="円弧 4">
                  <a:extLst>
                    <a:ext uri="{FF2B5EF4-FFF2-40B4-BE49-F238E27FC236}">
                      <a16:creationId xmlns:a16="http://schemas.microsoft.com/office/drawing/2014/main" id="{E7F64936-DDEE-31CF-46C4-2871B164B799}"/>
                    </a:ext>
                  </a:extLst>
                </p:cNvPr>
                <p:cNvSpPr>
                  <a:spLocks noChangeAspect="1"/>
                </p:cNvSpPr>
                <p:nvPr/>
              </p:nvSpPr>
              <p:spPr bwMode="auto">
                <a:xfrm>
                  <a:off x="4634588" y="1522912"/>
                  <a:ext cx="390535"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 name="円弧 4">
                  <a:extLst>
                    <a:ext uri="{FF2B5EF4-FFF2-40B4-BE49-F238E27FC236}">
                      <a16:creationId xmlns:a16="http://schemas.microsoft.com/office/drawing/2014/main" id="{7EF185DD-FA97-B867-5478-CDD6DC6DBE09}"/>
                    </a:ext>
                  </a:extLst>
                </p:cNvPr>
                <p:cNvSpPr>
                  <a:spLocks noChangeAspect="1"/>
                </p:cNvSpPr>
                <p:nvPr/>
              </p:nvSpPr>
              <p:spPr bwMode="auto">
                <a:xfrm flipH="1">
                  <a:off x="4328841" y="1528255"/>
                  <a:ext cx="311508"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31" name="Group 7">
                <a:extLst>
                  <a:ext uri="{FF2B5EF4-FFF2-40B4-BE49-F238E27FC236}">
                    <a16:creationId xmlns:a16="http://schemas.microsoft.com/office/drawing/2014/main" id="{D9B6A09F-8FBE-C803-A2F1-4EF4029B6C8D}"/>
                  </a:ext>
                </a:extLst>
              </p:cNvPr>
              <p:cNvGrpSpPr>
                <a:grpSpLocks noChangeAspect="1"/>
              </p:cNvGrpSpPr>
              <p:nvPr/>
            </p:nvGrpSpPr>
            <p:grpSpPr bwMode="auto">
              <a:xfrm>
                <a:off x="927132" y="4400813"/>
                <a:ext cx="4990199" cy="968116"/>
                <a:chOff x="68" y="1480"/>
                <a:chExt cx="4672" cy="998"/>
              </a:xfrm>
            </p:grpSpPr>
            <p:sp>
              <p:nvSpPr>
                <p:cNvPr id="157" name="Line 8">
                  <a:extLst>
                    <a:ext uri="{FF2B5EF4-FFF2-40B4-BE49-F238E27FC236}">
                      <a16:creationId xmlns:a16="http://schemas.microsoft.com/office/drawing/2014/main" id="{5D79F423-5C17-FFE0-B7B0-37D6E45B34F7}"/>
                    </a:ext>
                  </a:extLst>
                </p:cNvPr>
                <p:cNvSpPr>
                  <a:spLocks noChangeAspect="1" noChangeShapeType="1"/>
                </p:cNvSpPr>
                <p:nvPr/>
              </p:nvSpPr>
              <p:spPr bwMode="auto">
                <a:xfrm>
                  <a:off x="68" y="2478"/>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8" name="Line 9">
                  <a:extLst>
                    <a:ext uri="{FF2B5EF4-FFF2-40B4-BE49-F238E27FC236}">
                      <a16:creationId xmlns:a16="http://schemas.microsoft.com/office/drawing/2014/main" id="{DE7A600F-0D62-EB3F-0CEF-B2B0C0F2884E}"/>
                    </a:ext>
                  </a:extLst>
                </p:cNvPr>
                <p:cNvSpPr>
                  <a:spLocks noChangeAspect="1" noChangeShapeType="1"/>
                </p:cNvSpPr>
                <p:nvPr/>
              </p:nvSpPr>
              <p:spPr bwMode="auto">
                <a:xfrm>
                  <a:off x="68" y="1480"/>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132" name="Line 11">
                <a:extLst>
                  <a:ext uri="{FF2B5EF4-FFF2-40B4-BE49-F238E27FC236}">
                    <a16:creationId xmlns:a16="http://schemas.microsoft.com/office/drawing/2014/main" id="{138E551C-A658-C5E7-8E66-C33D899AAF42}"/>
                  </a:ext>
                </a:extLst>
              </p:cNvPr>
              <p:cNvSpPr>
                <a:spLocks noChangeAspect="1" noChangeShapeType="1"/>
              </p:cNvSpPr>
              <p:nvPr/>
            </p:nvSpPr>
            <p:spPr bwMode="auto">
              <a:xfrm>
                <a:off x="1170628" y="4884871"/>
                <a:ext cx="44357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3" name="Line 12">
                <a:extLst>
                  <a:ext uri="{FF2B5EF4-FFF2-40B4-BE49-F238E27FC236}">
                    <a16:creationId xmlns:a16="http://schemas.microsoft.com/office/drawing/2014/main" id="{27E7E0E6-427B-1874-E9F5-9E9875C6833C}"/>
                  </a:ext>
                </a:extLst>
              </p:cNvPr>
              <p:cNvSpPr>
                <a:spLocks noChangeAspect="1" noChangeShapeType="1"/>
              </p:cNvSpPr>
              <p:nvPr/>
            </p:nvSpPr>
            <p:spPr bwMode="auto">
              <a:xfrm flipV="1">
                <a:off x="1189696" y="4408147"/>
                <a:ext cx="3002628" cy="476723"/>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4" name="Line 13">
                <a:extLst>
                  <a:ext uri="{FF2B5EF4-FFF2-40B4-BE49-F238E27FC236}">
                    <a16:creationId xmlns:a16="http://schemas.microsoft.com/office/drawing/2014/main" id="{F75A8E3C-87EE-71E2-6E96-E90B82137A08}"/>
                  </a:ext>
                </a:extLst>
              </p:cNvPr>
              <p:cNvSpPr>
                <a:spLocks noChangeAspect="1" noChangeShapeType="1"/>
              </p:cNvSpPr>
              <p:nvPr/>
            </p:nvSpPr>
            <p:spPr bwMode="auto">
              <a:xfrm>
                <a:off x="4186457" y="4406680"/>
                <a:ext cx="1365630" cy="476724"/>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5" name="Line 14">
                <a:extLst>
                  <a:ext uri="{FF2B5EF4-FFF2-40B4-BE49-F238E27FC236}">
                    <a16:creationId xmlns:a16="http://schemas.microsoft.com/office/drawing/2014/main" id="{2E8F3209-9BE0-6D04-5068-2A5AA73A8860}"/>
                  </a:ext>
                </a:extLst>
              </p:cNvPr>
              <p:cNvSpPr>
                <a:spLocks noChangeAspect="1" noChangeShapeType="1"/>
              </p:cNvSpPr>
              <p:nvPr/>
            </p:nvSpPr>
            <p:spPr bwMode="auto">
              <a:xfrm>
                <a:off x="1189696" y="4884871"/>
                <a:ext cx="3002628"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6" name="Line 15">
                <a:extLst>
                  <a:ext uri="{FF2B5EF4-FFF2-40B4-BE49-F238E27FC236}">
                    <a16:creationId xmlns:a16="http://schemas.microsoft.com/office/drawing/2014/main" id="{E9520D2C-4638-DE2D-9FB6-C40D0EE253C9}"/>
                  </a:ext>
                </a:extLst>
              </p:cNvPr>
              <p:cNvSpPr>
                <a:spLocks noChangeAspect="1" noChangeShapeType="1"/>
              </p:cNvSpPr>
              <p:nvPr/>
            </p:nvSpPr>
            <p:spPr bwMode="auto">
              <a:xfrm flipV="1">
                <a:off x="4192324" y="4884871"/>
                <a:ext cx="1365630"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7" name="Line 16">
                <a:extLst>
                  <a:ext uri="{FF2B5EF4-FFF2-40B4-BE49-F238E27FC236}">
                    <a16:creationId xmlns:a16="http://schemas.microsoft.com/office/drawing/2014/main" id="{A64C4E46-B3F1-E720-6A4B-9461197B1A1B}"/>
                  </a:ext>
                </a:extLst>
              </p:cNvPr>
              <p:cNvSpPr>
                <a:spLocks noChangeAspect="1" noChangeShapeType="1"/>
              </p:cNvSpPr>
              <p:nvPr/>
            </p:nvSpPr>
            <p:spPr bwMode="auto">
              <a:xfrm>
                <a:off x="5069496" y="4006233"/>
                <a:ext cx="0" cy="14228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8" name="Line 17">
                <a:extLst>
                  <a:ext uri="{FF2B5EF4-FFF2-40B4-BE49-F238E27FC236}">
                    <a16:creationId xmlns:a16="http://schemas.microsoft.com/office/drawing/2014/main" id="{9A325DB4-D7C8-D7C3-C424-C8727CB2121A}"/>
                  </a:ext>
                </a:extLst>
              </p:cNvPr>
              <p:cNvSpPr>
                <a:spLocks noChangeAspect="1" noChangeShapeType="1"/>
              </p:cNvSpPr>
              <p:nvPr/>
            </p:nvSpPr>
            <p:spPr bwMode="auto">
              <a:xfrm flipH="1">
                <a:off x="4092579" y="3941691"/>
                <a:ext cx="0" cy="1889293"/>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9" name="Text Box 18">
                <a:extLst>
                  <a:ext uri="{FF2B5EF4-FFF2-40B4-BE49-F238E27FC236}">
                    <a16:creationId xmlns:a16="http://schemas.microsoft.com/office/drawing/2014/main" id="{BFEA82C4-B064-2B94-8760-273A1F98B97C}"/>
                  </a:ext>
                </a:extLst>
              </p:cNvPr>
              <p:cNvSpPr txBox="1">
                <a:spLocks noChangeAspect="1" noChangeArrowheads="1"/>
              </p:cNvSpPr>
              <p:nvPr/>
            </p:nvSpPr>
            <p:spPr bwMode="auto">
              <a:xfrm>
                <a:off x="4446649" y="387421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f</a:t>
                </a:r>
              </a:p>
            </p:txBody>
          </p:sp>
          <p:sp>
            <p:nvSpPr>
              <p:cNvPr id="140" name="Line 19">
                <a:extLst>
                  <a:ext uri="{FF2B5EF4-FFF2-40B4-BE49-F238E27FC236}">
                    <a16:creationId xmlns:a16="http://schemas.microsoft.com/office/drawing/2014/main" id="{6ABD7F07-9CCF-B064-9D15-128180EF240C}"/>
                  </a:ext>
                </a:extLst>
              </p:cNvPr>
              <p:cNvSpPr>
                <a:spLocks noChangeAspect="1" noChangeShapeType="1"/>
              </p:cNvSpPr>
              <p:nvPr/>
            </p:nvSpPr>
            <p:spPr bwMode="auto">
              <a:xfrm flipH="1">
                <a:off x="4092579" y="4130914"/>
                <a:ext cx="95051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1" name="Text Box 20">
                <a:extLst>
                  <a:ext uri="{FF2B5EF4-FFF2-40B4-BE49-F238E27FC236}">
                    <a16:creationId xmlns:a16="http://schemas.microsoft.com/office/drawing/2014/main" id="{E82D7D9E-A359-4760-0E5E-6406294271D3}"/>
                  </a:ext>
                </a:extLst>
              </p:cNvPr>
              <p:cNvSpPr txBox="1">
                <a:spLocks noChangeAspect="1" noChangeArrowheads="1"/>
              </p:cNvSpPr>
              <p:nvPr/>
            </p:nvSpPr>
            <p:spPr bwMode="auto">
              <a:xfrm>
                <a:off x="2667186" y="5685767"/>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L</a:t>
                </a:r>
              </a:p>
            </p:txBody>
          </p:sp>
          <p:sp>
            <p:nvSpPr>
              <p:cNvPr id="142" name="Line 21">
                <a:extLst>
                  <a:ext uri="{FF2B5EF4-FFF2-40B4-BE49-F238E27FC236}">
                    <a16:creationId xmlns:a16="http://schemas.microsoft.com/office/drawing/2014/main" id="{0068F17F-C63F-2859-474C-719C6F8D7207}"/>
                  </a:ext>
                </a:extLst>
              </p:cNvPr>
              <p:cNvSpPr>
                <a:spLocks noChangeAspect="1" noChangeShapeType="1"/>
              </p:cNvSpPr>
              <p:nvPr/>
            </p:nvSpPr>
            <p:spPr bwMode="auto">
              <a:xfrm>
                <a:off x="1230768" y="5720971"/>
                <a:ext cx="2870612" cy="14668"/>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3" name="Text Box 22">
                <a:extLst>
                  <a:ext uri="{FF2B5EF4-FFF2-40B4-BE49-F238E27FC236}">
                    <a16:creationId xmlns:a16="http://schemas.microsoft.com/office/drawing/2014/main" id="{8D083584-C835-276B-C99A-0A32FA839D73}"/>
                  </a:ext>
                </a:extLst>
              </p:cNvPr>
              <p:cNvSpPr txBox="1">
                <a:spLocks noChangeAspect="1" noChangeArrowheads="1"/>
              </p:cNvSpPr>
              <p:nvPr/>
            </p:nvSpPr>
            <p:spPr bwMode="auto">
              <a:xfrm>
                <a:off x="4652913" y="5671099"/>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144" name="Line 23">
                <a:extLst>
                  <a:ext uri="{FF2B5EF4-FFF2-40B4-BE49-F238E27FC236}">
                    <a16:creationId xmlns:a16="http://schemas.microsoft.com/office/drawing/2014/main" id="{D6206902-C8EF-6509-6FAE-939DACC4BFF1}"/>
                  </a:ext>
                </a:extLst>
              </p:cNvPr>
              <p:cNvSpPr>
                <a:spLocks noChangeAspect="1" noChangeShapeType="1"/>
              </p:cNvSpPr>
              <p:nvPr/>
            </p:nvSpPr>
            <p:spPr bwMode="auto">
              <a:xfrm flipH="1">
                <a:off x="4111647" y="5737107"/>
                <a:ext cx="145217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5" name="Line 24">
                <a:extLst>
                  <a:ext uri="{FF2B5EF4-FFF2-40B4-BE49-F238E27FC236}">
                    <a16:creationId xmlns:a16="http://schemas.microsoft.com/office/drawing/2014/main" id="{7D77AD7E-F2A2-FC4D-E2DF-FFA4B3D3863F}"/>
                  </a:ext>
                </a:extLst>
              </p:cNvPr>
              <p:cNvSpPr>
                <a:spLocks noChangeAspect="1" noChangeShapeType="1"/>
              </p:cNvSpPr>
              <p:nvPr/>
            </p:nvSpPr>
            <p:spPr bwMode="auto">
              <a:xfrm>
                <a:off x="1227834" y="4101577"/>
                <a:ext cx="0" cy="182328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6" name="Line 25">
                <a:extLst>
                  <a:ext uri="{FF2B5EF4-FFF2-40B4-BE49-F238E27FC236}">
                    <a16:creationId xmlns:a16="http://schemas.microsoft.com/office/drawing/2014/main" id="{F6E2755D-D820-4330-D6E6-9BECF433E21F}"/>
                  </a:ext>
                </a:extLst>
              </p:cNvPr>
              <p:cNvSpPr>
                <a:spLocks noChangeAspect="1" noChangeShapeType="1"/>
              </p:cNvSpPr>
              <p:nvPr/>
            </p:nvSpPr>
            <p:spPr bwMode="auto">
              <a:xfrm>
                <a:off x="5557954" y="3941691"/>
                <a:ext cx="0" cy="1928898"/>
              </a:xfrm>
              <a:prstGeom prst="line">
                <a:avLst/>
              </a:prstGeom>
              <a:noFill/>
              <a:ln w="25400" cap="rnd">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7" name="Line 27">
                <a:extLst>
                  <a:ext uri="{FF2B5EF4-FFF2-40B4-BE49-F238E27FC236}">
                    <a16:creationId xmlns:a16="http://schemas.microsoft.com/office/drawing/2014/main" id="{BCC77270-E01C-6523-47F2-668D5F1CBF3C}"/>
                  </a:ext>
                </a:extLst>
              </p:cNvPr>
              <p:cNvSpPr>
                <a:spLocks noChangeAspect="1" noChangeShapeType="1"/>
              </p:cNvSpPr>
              <p:nvPr/>
            </p:nvSpPr>
            <p:spPr bwMode="auto">
              <a:xfrm>
                <a:off x="4264199" y="4403746"/>
                <a:ext cx="0" cy="976917"/>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8" name="Rectangle 28">
                <a:extLst>
                  <a:ext uri="{FF2B5EF4-FFF2-40B4-BE49-F238E27FC236}">
                    <a16:creationId xmlns:a16="http://schemas.microsoft.com/office/drawing/2014/main" id="{B835C66F-DD8C-0A94-5446-8F38F8060D90}"/>
                  </a:ext>
                </a:extLst>
              </p:cNvPr>
              <p:cNvSpPr>
                <a:spLocks noChangeAspect="1" noChangeArrowheads="1"/>
              </p:cNvSpPr>
              <p:nvPr/>
            </p:nvSpPr>
            <p:spPr bwMode="auto">
              <a:xfrm>
                <a:off x="4265666" y="4895139"/>
                <a:ext cx="3321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D</a:t>
                </a:r>
              </a:p>
            </p:txBody>
          </p:sp>
          <p:sp>
            <p:nvSpPr>
              <p:cNvPr id="149" name="Arc 30">
                <a:extLst>
                  <a:ext uri="{FF2B5EF4-FFF2-40B4-BE49-F238E27FC236}">
                    <a16:creationId xmlns:a16="http://schemas.microsoft.com/office/drawing/2014/main" id="{BCDF6ED5-09B4-DE36-0B87-138BD541334B}"/>
                  </a:ext>
                </a:extLst>
              </p:cNvPr>
              <p:cNvSpPr>
                <a:spLocks noChangeAspect="1"/>
              </p:cNvSpPr>
              <p:nvPr/>
            </p:nvSpPr>
            <p:spPr bwMode="auto">
              <a:xfrm flipH="1">
                <a:off x="4784928" y="4628174"/>
                <a:ext cx="755424" cy="253763"/>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27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0" name="Rectangle 31">
                <a:extLst>
                  <a:ext uri="{FF2B5EF4-FFF2-40B4-BE49-F238E27FC236}">
                    <a16:creationId xmlns:a16="http://schemas.microsoft.com/office/drawing/2014/main" id="{6EF2D1C9-C45A-E7A5-D3E9-A0D14DC971BF}"/>
                  </a:ext>
                </a:extLst>
              </p:cNvPr>
              <p:cNvSpPr>
                <a:spLocks noChangeAspect="1" noChangeArrowheads="1"/>
              </p:cNvSpPr>
              <p:nvPr/>
            </p:nvSpPr>
            <p:spPr bwMode="auto">
              <a:xfrm>
                <a:off x="4504307" y="4564223"/>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effectLst>
                      <a:outerShdw blurRad="38100" dist="38100" dir="2700000" algn="tl">
                        <a:srgbClr val="C0C0C0"/>
                      </a:outerShdw>
                    </a:effectLst>
                  </a:rPr>
                  <a:t>θ</a:t>
                </a:r>
              </a:p>
            </p:txBody>
          </p:sp>
          <p:sp>
            <p:nvSpPr>
              <p:cNvPr id="151" name="Arc 32">
                <a:extLst>
                  <a:ext uri="{FF2B5EF4-FFF2-40B4-BE49-F238E27FC236}">
                    <a16:creationId xmlns:a16="http://schemas.microsoft.com/office/drawing/2014/main" id="{0BD4DD9C-F2D6-8291-2749-5814E59862CD}"/>
                  </a:ext>
                </a:extLst>
              </p:cNvPr>
              <p:cNvSpPr>
                <a:spLocks noChangeAspect="1"/>
              </p:cNvSpPr>
              <p:nvPr/>
            </p:nvSpPr>
            <p:spPr bwMode="auto">
              <a:xfrm flipH="1">
                <a:off x="4091111" y="3610185"/>
                <a:ext cx="1484445" cy="2486298"/>
              </a:xfrm>
              <a:custGeom>
                <a:avLst/>
                <a:gdLst>
                  <a:gd name="G0" fmla="+- 0 0 0"/>
                  <a:gd name="G1" fmla="+- 18293 0 0"/>
                  <a:gd name="G2" fmla="+- 21600 0 0"/>
                  <a:gd name="T0" fmla="*/ 11487 w 21600"/>
                  <a:gd name="T1" fmla="*/ 0 h 36148"/>
                  <a:gd name="T2" fmla="*/ 12156 w 21600"/>
                  <a:gd name="T3" fmla="*/ 36148 h 36148"/>
                  <a:gd name="T4" fmla="*/ 0 w 21600"/>
                  <a:gd name="T5" fmla="*/ 18293 h 36148"/>
                </a:gdLst>
                <a:ahLst/>
                <a:cxnLst>
                  <a:cxn ang="0">
                    <a:pos x="T0" y="T1"/>
                  </a:cxn>
                  <a:cxn ang="0">
                    <a:pos x="T2" y="T3"/>
                  </a:cxn>
                  <a:cxn ang="0">
                    <a:pos x="T4" y="T5"/>
                  </a:cxn>
                </a:cxnLst>
                <a:rect l="0" t="0" r="r" b="b"/>
                <a:pathLst>
                  <a:path w="21600" h="36148" fill="none" extrusionOk="0">
                    <a:moveTo>
                      <a:pt x="11486" y="0"/>
                    </a:moveTo>
                    <a:cubicBezTo>
                      <a:pt x="17780" y="3952"/>
                      <a:pt x="21600" y="10861"/>
                      <a:pt x="21600" y="18293"/>
                    </a:cubicBezTo>
                    <a:cubicBezTo>
                      <a:pt x="21600" y="25440"/>
                      <a:pt x="18064" y="32125"/>
                      <a:pt x="12155" y="36147"/>
                    </a:cubicBezTo>
                  </a:path>
                  <a:path w="21600" h="36148" stroke="0" extrusionOk="0">
                    <a:moveTo>
                      <a:pt x="11486" y="0"/>
                    </a:moveTo>
                    <a:cubicBezTo>
                      <a:pt x="17780" y="3952"/>
                      <a:pt x="21600" y="10861"/>
                      <a:pt x="21600" y="18293"/>
                    </a:cubicBezTo>
                    <a:cubicBezTo>
                      <a:pt x="21600" y="25440"/>
                      <a:pt x="18064" y="32125"/>
                      <a:pt x="12155" y="36147"/>
                    </a:cubicBezTo>
                    <a:lnTo>
                      <a:pt x="0" y="18293"/>
                    </a:lnTo>
                    <a:close/>
                  </a:path>
                </a:pathLst>
              </a:custGeom>
              <a:noFill/>
              <a:ln w="317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2" name="Line 34">
                <a:extLst>
                  <a:ext uri="{FF2B5EF4-FFF2-40B4-BE49-F238E27FC236}">
                    <a16:creationId xmlns:a16="http://schemas.microsoft.com/office/drawing/2014/main" id="{91D4812E-DF6D-817E-63A7-5660DC0BFE28}"/>
                  </a:ext>
                </a:extLst>
              </p:cNvPr>
              <p:cNvSpPr>
                <a:spLocks noChangeShapeType="1"/>
              </p:cNvSpPr>
              <p:nvPr/>
            </p:nvSpPr>
            <p:spPr bwMode="auto">
              <a:xfrm flipH="1">
                <a:off x="4319939" y="4881937"/>
                <a:ext cx="1246816" cy="789161"/>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3" name="Text Box 35">
                <a:extLst>
                  <a:ext uri="{FF2B5EF4-FFF2-40B4-BE49-F238E27FC236}">
                    <a16:creationId xmlns:a16="http://schemas.microsoft.com/office/drawing/2014/main" id="{EDB14307-2D63-9438-7960-DE547F583926}"/>
                  </a:ext>
                </a:extLst>
              </p:cNvPr>
              <p:cNvSpPr txBox="1">
                <a:spLocks noChangeAspect="1" noChangeArrowheads="1"/>
              </p:cNvSpPr>
              <p:nvPr/>
            </p:nvSpPr>
            <p:spPr bwMode="auto">
              <a:xfrm>
                <a:off x="4718920" y="5333725"/>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dirty="0">
                    <a:effectLst>
                      <a:outerShdw blurRad="38100" dist="38100" dir="2700000" algn="tl">
                        <a:srgbClr val="C0C0C0"/>
                      </a:outerShdw>
                    </a:effectLst>
                  </a:rPr>
                  <a:t>V</a:t>
                </a:r>
              </a:p>
            </p:txBody>
          </p:sp>
          <p:sp>
            <p:nvSpPr>
              <p:cNvPr id="154" name="Line 36">
                <a:extLst>
                  <a:ext uri="{FF2B5EF4-FFF2-40B4-BE49-F238E27FC236}">
                    <a16:creationId xmlns:a16="http://schemas.microsoft.com/office/drawing/2014/main" id="{00A89576-8778-317E-CA56-B1F8FA90EB0B}"/>
                  </a:ext>
                </a:extLst>
              </p:cNvPr>
              <p:cNvSpPr>
                <a:spLocks noChangeShapeType="1"/>
              </p:cNvSpPr>
              <p:nvPr/>
            </p:nvSpPr>
            <p:spPr bwMode="auto">
              <a:xfrm flipH="1" flipV="1">
                <a:off x="4718920" y="3674726"/>
                <a:ext cx="847835" cy="119841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5" name="Text Box 37">
                <a:extLst>
                  <a:ext uri="{FF2B5EF4-FFF2-40B4-BE49-F238E27FC236}">
                    <a16:creationId xmlns:a16="http://schemas.microsoft.com/office/drawing/2014/main" id="{6DA02332-D3B4-72EC-7612-E4935D4AEEC2}"/>
                  </a:ext>
                </a:extLst>
              </p:cNvPr>
              <p:cNvSpPr txBox="1">
                <a:spLocks noChangeAspect="1" noChangeArrowheads="1"/>
              </p:cNvSpPr>
              <p:nvPr/>
            </p:nvSpPr>
            <p:spPr bwMode="auto">
              <a:xfrm>
                <a:off x="5117901" y="4073707"/>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156" name="Rectangle 6">
                <a:extLst>
                  <a:ext uri="{FF2B5EF4-FFF2-40B4-BE49-F238E27FC236}">
                    <a16:creationId xmlns:a16="http://schemas.microsoft.com/office/drawing/2014/main" id="{D5A2376A-DF1E-246F-8DFC-B59900CABDE8}"/>
                  </a:ext>
                </a:extLst>
              </p:cNvPr>
              <p:cNvSpPr>
                <a:spLocks noChangeArrowheads="1"/>
              </p:cNvSpPr>
              <p:nvPr/>
            </p:nvSpPr>
            <p:spPr bwMode="auto">
              <a:xfrm>
                <a:off x="837689" y="6077373"/>
                <a:ext cx="1793800"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r>
                  <a:rPr lang="en-US" altLang="ja-JP" sz="1600" dirty="0">
                    <a:latin typeface="游ゴシック Medium" panose="020B0500000000000000" pitchFamily="50" charset="-128"/>
                    <a:ea typeface="游ゴシック Medium" panose="020B0500000000000000" pitchFamily="50" charset="-128"/>
                  </a:rPr>
                  <a:t>[Kawase 2010]</a:t>
                </a:r>
              </a:p>
            </p:txBody>
          </p:sp>
        </p:grpSp>
        <p:grpSp>
          <p:nvGrpSpPr>
            <p:cNvPr id="36" name="グループ化 35">
              <a:extLst>
                <a:ext uri="{FF2B5EF4-FFF2-40B4-BE49-F238E27FC236}">
                  <a16:creationId xmlns:a16="http://schemas.microsoft.com/office/drawing/2014/main" id="{06367188-4506-558A-66A0-3C077A4C0A95}"/>
                </a:ext>
              </a:extLst>
            </p:cNvPr>
            <p:cNvGrpSpPr/>
            <p:nvPr/>
          </p:nvGrpSpPr>
          <p:grpSpPr>
            <a:xfrm>
              <a:off x="5766246" y="3690623"/>
              <a:ext cx="5498621" cy="2954017"/>
              <a:chOff x="6355799" y="3660816"/>
              <a:chExt cx="5498621" cy="2954017"/>
            </a:xfrm>
          </p:grpSpPr>
          <p:sp>
            <p:nvSpPr>
              <p:cNvPr id="42" name="Rectangle 6">
                <a:extLst>
                  <a:ext uri="{FF2B5EF4-FFF2-40B4-BE49-F238E27FC236}">
                    <a16:creationId xmlns:a16="http://schemas.microsoft.com/office/drawing/2014/main" id="{4E1C5F7A-D34C-8BD7-6D87-1409369C95FC}"/>
                  </a:ext>
                </a:extLst>
              </p:cNvPr>
              <p:cNvSpPr>
                <a:spLocks noChangeArrowheads="1"/>
              </p:cNvSpPr>
              <p:nvPr/>
            </p:nvSpPr>
            <p:spPr bwMode="auto">
              <a:xfrm>
                <a:off x="6355799" y="6030058"/>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ctr"/>
                <a:r>
                  <a:rPr lang="en-US" altLang="ja-JP"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3" name="グループ化 42">
                <a:extLst>
                  <a:ext uri="{FF2B5EF4-FFF2-40B4-BE49-F238E27FC236}">
                    <a16:creationId xmlns:a16="http://schemas.microsoft.com/office/drawing/2014/main" id="{7D4A8E71-F34E-9C86-B004-88D20B2BA5D0}"/>
                  </a:ext>
                </a:extLst>
              </p:cNvPr>
              <p:cNvGrpSpPr/>
              <p:nvPr/>
            </p:nvGrpSpPr>
            <p:grpSpPr>
              <a:xfrm>
                <a:off x="6974622" y="3660816"/>
                <a:ext cx="4771439" cy="2340263"/>
                <a:chOff x="6974622" y="3660816"/>
                <a:chExt cx="4771439" cy="2340263"/>
              </a:xfrm>
            </p:grpSpPr>
            <p:grpSp>
              <p:nvGrpSpPr>
                <p:cNvPr id="44" name="グループ化 43">
                  <a:extLst>
                    <a:ext uri="{FF2B5EF4-FFF2-40B4-BE49-F238E27FC236}">
                      <a16:creationId xmlns:a16="http://schemas.microsoft.com/office/drawing/2014/main" id="{E8322159-548F-25B9-3324-97DE54D06021}"/>
                    </a:ext>
                  </a:extLst>
                </p:cNvPr>
                <p:cNvGrpSpPr/>
                <p:nvPr/>
              </p:nvGrpSpPr>
              <p:grpSpPr>
                <a:xfrm>
                  <a:off x="6974622" y="3660816"/>
                  <a:ext cx="4771438" cy="2340263"/>
                  <a:chOff x="7007770" y="3643091"/>
                  <a:chExt cx="4771438" cy="2340263"/>
                </a:xfrm>
              </p:grpSpPr>
              <p:pic>
                <p:nvPicPr>
                  <p:cNvPr id="48" name="Picture 4" descr="Spherical-aberration-slice">
                    <a:extLst>
                      <a:ext uri="{FF2B5EF4-FFF2-40B4-BE49-F238E27FC236}">
                        <a16:creationId xmlns:a16="http://schemas.microsoft.com/office/drawing/2014/main" id="{861AF5D9-C79D-855C-1EDD-FB491CA573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4315" b="34315"/>
                  <a:stretch>
                    <a:fillRect/>
                  </a:stretch>
                </p:blipFill>
                <p:spPr bwMode="auto">
                  <a:xfrm>
                    <a:off x="7259628" y="3756798"/>
                    <a:ext cx="4519580" cy="211422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9DC162D2-4A5B-B33C-F6EE-907527BBD7CD}"/>
                      </a:ext>
                    </a:extLst>
                  </p:cNvPr>
                  <p:cNvGrpSpPr/>
                  <p:nvPr/>
                </p:nvGrpSpPr>
                <p:grpSpPr>
                  <a:xfrm>
                    <a:off x="7007770" y="3643091"/>
                    <a:ext cx="2806867" cy="2340263"/>
                    <a:chOff x="7007770" y="3643091"/>
                    <a:chExt cx="2806867" cy="2340263"/>
                  </a:xfrm>
                </p:grpSpPr>
                <p:grpSp>
                  <p:nvGrpSpPr>
                    <p:cNvPr id="50" name="グループ化 49">
                      <a:extLst>
                        <a:ext uri="{FF2B5EF4-FFF2-40B4-BE49-F238E27FC236}">
                          <a16:creationId xmlns:a16="http://schemas.microsoft.com/office/drawing/2014/main" id="{CEF1832A-49E3-C1A3-0FFA-B876D91059A3}"/>
                        </a:ext>
                      </a:extLst>
                    </p:cNvPr>
                    <p:cNvGrpSpPr/>
                    <p:nvPr/>
                  </p:nvGrpSpPr>
                  <p:grpSpPr>
                    <a:xfrm>
                      <a:off x="7007770" y="3643091"/>
                      <a:ext cx="2806867" cy="2340263"/>
                      <a:chOff x="7007770" y="3643091"/>
                      <a:chExt cx="2806867" cy="2340263"/>
                    </a:xfrm>
                  </p:grpSpPr>
                  <p:grpSp>
                    <p:nvGrpSpPr>
                      <p:cNvPr id="52" name="グループ化 51">
                        <a:extLst>
                          <a:ext uri="{FF2B5EF4-FFF2-40B4-BE49-F238E27FC236}">
                            <a16:creationId xmlns:a16="http://schemas.microsoft.com/office/drawing/2014/main" id="{201980F3-8883-4AF5-F1E3-50BCA2F63B77}"/>
                          </a:ext>
                        </a:extLst>
                      </p:cNvPr>
                      <p:cNvGrpSpPr/>
                      <p:nvPr/>
                    </p:nvGrpSpPr>
                    <p:grpSpPr>
                      <a:xfrm>
                        <a:off x="7007770" y="3643091"/>
                        <a:ext cx="2509806" cy="2340263"/>
                        <a:chOff x="6400948" y="1629852"/>
                        <a:chExt cx="2509806" cy="2340263"/>
                      </a:xfrm>
                    </p:grpSpPr>
                    <p:sp>
                      <p:nvSpPr>
                        <p:cNvPr id="62" name="Line 13">
                          <a:extLst>
                            <a:ext uri="{FF2B5EF4-FFF2-40B4-BE49-F238E27FC236}">
                              <a16:creationId xmlns:a16="http://schemas.microsoft.com/office/drawing/2014/main" id="{45580D0C-D843-1465-E151-D86C6B11114B}"/>
                            </a:ext>
                          </a:extLst>
                        </p:cNvPr>
                        <p:cNvSpPr>
                          <a:spLocks noChangeAspect="1" noChangeShapeType="1"/>
                        </p:cNvSpPr>
                        <p:nvPr/>
                      </p:nvSpPr>
                      <p:spPr bwMode="auto">
                        <a:xfrm>
                          <a:off x="6409934" y="1629852"/>
                          <a:ext cx="2500820" cy="1169277"/>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3" name="Line 15">
                          <a:extLst>
                            <a:ext uri="{FF2B5EF4-FFF2-40B4-BE49-F238E27FC236}">
                              <a16:creationId xmlns:a16="http://schemas.microsoft.com/office/drawing/2014/main" id="{213C72F7-7756-3C0F-1F6A-8091A51C39D2}"/>
                            </a:ext>
                          </a:extLst>
                        </p:cNvPr>
                        <p:cNvSpPr>
                          <a:spLocks noChangeAspect="1" noChangeShapeType="1"/>
                        </p:cNvSpPr>
                        <p:nvPr/>
                      </p:nvSpPr>
                      <p:spPr bwMode="auto">
                        <a:xfrm flipV="1">
                          <a:off x="6400948" y="2800594"/>
                          <a:ext cx="2509805" cy="116952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53" name="グループ化 52">
                        <a:extLst>
                          <a:ext uri="{FF2B5EF4-FFF2-40B4-BE49-F238E27FC236}">
                            <a16:creationId xmlns:a16="http://schemas.microsoft.com/office/drawing/2014/main" id="{6A26D00E-F2E0-4962-C8E9-AF79B726FFF7}"/>
                          </a:ext>
                        </a:extLst>
                      </p:cNvPr>
                      <p:cNvGrpSpPr/>
                      <p:nvPr/>
                    </p:nvGrpSpPr>
                    <p:grpSpPr>
                      <a:xfrm>
                        <a:off x="7586512" y="3900725"/>
                        <a:ext cx="2228125" cy="1820886"/>
                        <a:chOff x="7067320" y="3875064"/>
                        <a:chExt cx="2228125" cy="1820886"/>
                      </a:xfrm>
                    </p:grpSpPr>
                    <p:sp>
                      <p:nvSpPr>
                        <p:cNvPr id="54" name="Line 11">
                          <a:extLst>
                            <a:ext uri="{FF2B5EF4-FFF2-40B4-BE49-F238E27FC236}">
                              <a16:creationId xmlns:a16="http://schemas.microsoft.com/office/drawing/2014/main" id="{4B222758-B465-EE21-0B9A-C92AB5F86902}"/>
                            </a:ext>
                          </a:extLst>
                        </p:cNvPr>
                        <p:cNvSpPr>
                          <a:spLocks noChangeAspect="1" noChangeShapeType="1"/>
                        </p:cNvSpPr>
                        <p:nvPr/>
                      </p:nvSpPr>
                      <p:spPr bwMode="auto">
                        <a:xfrm>
                          <a:off x="7067320" y="4786707"/>
                          <a:ext cx="1931063" cy="0"/>
                        </a:xfrm>
                        <a:prstGeom prst="line">
                          <a:avLst/>
                        </a:prstGeom>
                        <a:noFill/>
                        <a:ln w="31750">
                          <a:solidFill>
                            <a:srgbClr val="92D05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nvGrpSpPr>
                        <p:cNvPr id="55" name="グループ化 54">
                          <a:extLst>
                            <a:ext uri="{FF2B5EF4-FFF2-40B4-BE49-F238E27FC236}">
                              <a16:creationId xmlns:a16="http://schemas.microsoft.com/office/drawing/2014/main" id="{726A6667-1B96-F6CC-8E58-E1257750872E}"/>
                            </a:ext>
                          </a:extLst>
                        </p:cNvPr>
                        <p:cNvGrpSpPr/>
                        <p:nvPr/>
                      </p:nvGrpSpPr>
                      <p:grpSpPr>
                        <a:xfrm>
                          <a:off x="7981901" y="4393750"/>
                          <a:ext cx="1313544" cy="392224"/>
                          <a:chOff x="7981901" y="4393750"/>
                          <a:chExt cx="1313544" cy="392224"/>
                        </a:xfrm>
                      </p:grpSpPr>
                      <p:sp>
                        <p:nvSpPr>
                          <p:cNvPr id="60" name="Arc 30">
                            <a:extLst>
                              <a:ext uri="{FF2B5EF4-FFF2-40B4-BE49-F238E27FC236}">
                                <a16:creationId xmlns:a16="http://schemas.microsoft.com/office/drawing/2014/main" id="{B192CCE1-D536-011C-B089-771E44C5FE24}"/>
                              </a:ext>
                            </a:extLst>
                          </p:cNvPr>
                          <p:cNvSpPr>
                            <a:spLocks noChangeAspect="1"/>
                          </p:cNvSpPr>
                          <p:nvPr/>
                        </p:nvSpPr>
                        <p:spPr bwMode="auto">
                          <a:xfrm flipH="1">
                            <a:off x="8291601" y="4491039"/>
                            <a:ext cx="1003844" cy="294935"/>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9050">
                            <a:solidFill>
                              <a:srgbClr val="FFC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1" name="Rectangle 31">
                            <a:extLst>
                              <a:ext uri="{FF2B5EF4-FFF2-40B4-BE49-F238E27FC236}">
                                <a16:creationId xmlns:a16="http://schemas.microsoft.com/office/drawing/2014/main" id="{8AC28EB1-E82F-32C4-E780-BA7B85313517}"/>
                              </a:ext>
                            </a:extLst>
                          </p:cNvPr>
                          <p:cNvSpPr>
                            <a:spLocks noChangeAspect="1" noChangeArrowheads="1"/>
                          </p:cNvSpPr>
                          <p:nvPr/>
                        </p:nvSpPr>
                        <p:spPr bwMode="auto">
                          <a:xfrm>
                            <a:off x="7981901" y="4393750"/>
                            <a:ext cx="309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dirty="0">
                                <a:solidFill>
                                  <a:srgbClr val="FFC000"/>
                                </a:solidFill>
                                <a:effectLst>
                                  <a:outerShdw blurRad="38100" dist="38100" dir="2700000" algn="tl">
                                    <a:srgbClr val="000000">
                                      <a:alpha val="43137"/>
                                    </a:srgbClr>
                                  </a:outerShdw>
                                </a:effectLst>
                              </a:rPr>
                              <a:t>θ</a:t>
                            </a:r>
                          </a:p>
                        </p:txBody>
                      </p:sp>
                    </p:grpSp>
                    <p:grpSp>
                      <p:nvGrpSpPr>
                        <p:cNvPr id="56" name="グループ化 55">
                          <a:extLst>
                            <a:ext uri="{FF2B5EF4-FFF2-40B4-BE49-F238E27FC236}">
                              <a16:creationId xmlns:a16="http://schemas.microsoft.com/office/drawing/2014/main" id="{77B16D28-A670-B4E5-41EE-AC033F9278DF}"/>
                            </a:ext>
                          </a:extLst>
                        </p:cNvPr>
                        <p:cNvGrpSpPr/>
                        <p:nvPr/>
                      </p:nvGrpSpPr>
                      <p:grpSpPr>
                        <a:xfrm>
                          <a:off x="7067320" y="3875064"/>
                          <a:ext cx="795842" cy="1820886"/>
                          <a:chOff x="7067320" y="3875064"/>
                          <a:chExt cx="795842" cy="1820886"/>
                        </a:xfrm>
                      </p:grpSpPr>
                      <p:sp>
                        <p:nvSpPr>
                          <p:cNvPr id="57" name="Line 27">
                            <a:extLst>
                              <a:ext uri="{FF2B5EF4-FFF2-40B4-BE49-F238E27FC236}">
                                <a16:creationId xmlns:a16="http://schemas.microsoft.com/office/drawing/2014/main" id="{F5F1D6FC-69F8-ECC8-F885-B9DAC53764AA}"/>
                              </a:ext>
                            </a:extLst>
                          </p:cNvPr>
                          <p:cNvSpPr>
                            <a:spLocks noChangeAspect="1" noChangeShapeType="1"/>
                          </p:cNvSpPr>
                          <p:nvPr/>
                        </p:nvSpPr>
                        <p:spPr bwMode="auto">
                          <a:xfrm>
                            <a:off x="7067320" y="3875064"/>
                            <a:ext cx="0" cy="1820886"/>
                          </a:xfrm>
                          <a:prstGeom prst="line">
                            <a:avLst/>
                          </a:prstGeom>
                          <a:noFill/>
                          <a:ln w="31750" cap="rnd">
                            <a:solidFill>
                              <a:srgbClr val="FFFF99"/>
                            </a:solidFill>
                            <a:round/>
                            <a:headEnd type="triangle" w="med" len="lg"/>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dirty="0"/>
                          </a:p>
                        </p:txBody>
                      </p:sp>
                      <p:sp>
                        <p:nvSpPr>
                          <p:cNvPr id="58" name="Rectangle 31">
                            <a:extLst>
                              <a:ext uri="{FF2B5EF4-FFF2-40B4-BE49-F238E27FC236}">
                                <a16:creationId xmlns:a16="http://schemas.microsoft.com/office/drawing/2014/main" id="{DD9CB579-E288-38A0-F3A3-0642C942BB3F}"/>
                              </a:ext>
                            </a:extLst>
                          </p:cNvPr>
                          <p:cNvSpPr>
                            <a:spLocks noChangeAspect="1" noChangeArrowheads="1"/>
                          </p:cNvSpPr>
                          <p:nvPr/>
                        </p:nvSpPr>
                        <p:spPr bwMode="auto">
                          <a:xfrm>
                            <a:off x="7067320" y="4122731"/>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FFFF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59" name="Rectangle 31">
                            <a:extLst>
                              <a:ext uri="{FF2B5EF4-FFF2-40B4-BE49-F238E27FC236}">
                                <a16:creationId xmlns:a16="http://schemas.microsoft.com/office/drawing/2014/main" id="{F04E239C-E5D8-AB0D-A203-EFD4998038DF}"/>
                              </a:ext>
                            </a:extLst>
                          </p:cNvPr>
                          <p:cNvSpPr>
                            <a:spLocks noChangeAspect="1" noChangeArrowheads="1"/>
                          </p:cNvSpPr>
                          <p:nvPr/>
                        </p:nvSpPr>
                        <p:spPr bwMode="auto">
                          <a:xfrm>
                            <a:off x="7519798" y="4336235"/>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grpSp>
                  </p:grpSp>
                </p:grpSp>
                <p:cxnSp>
                  <p:nvCxnSpPr>
                    <p:cNvPr id="51" name="直線コネクタ 50">
                      <a:extLst>
                        <a:ext uri="{FF2B5EF4-FFF2-40B4-BE49-F238E27FC236}">
                          <a16:creationId xmlns:a16="http://schemas.microsoft.com/office/drawing/2014/main" id="{2C54674A-BB15-F86A-C679-09FECF041346}"/>
                        </a:ext>
                      </a:extLst>
                    </p:cNvPr>
                    <p:cNvCxnSpPr>
                      <a:cxnSpLocks/>
                    </p:cNvCxnSpPr>
                    <p:nvPr/>
                  </p:nvCxnSpPr>
                  <p:spPr>
                    <a:xfrm flipV="1">
                      <a:off x="9517575" y="4499198"/>
                      <a:ext cx="0" cy="60963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45" name="グループ化 44">
                  <a:extLst>
                    <a:ext uri="{FF2B5EF4-FFF2-40B4-BE49-F238E27FC236}">
                      <a16:creationId xmlns:a16="http://schemas.microsoft.com/office/drawing/2014/main" id="{891F3AE0-F138-0C55-97A0-E707BB269929}"/>
                    </a:ext>
                  </a:extLst>
                </p:cNvPr>
                <p:cNvGrpSpPr/>
                <p:nvPr/>
              </p:nvGrpSpPr>
              <p:grpSpPr>
                <a:xfrm>
                  <a:off x="7226481" y="3776486"/>
                  <a:ext cx="4519580" cy="2112260"/>
                  <a:chOff x="8619767" y="3776487"/>
                  <a:chExt cx="3126293" cy="1504196"/>
                </a:xfrm>
              </p:grpSpPr>
              <p:cxnSp>
                <p:nvCxnSpPr>
                  <p:cNvPr id="46" name="直線コネクタ 45">
                    <a:extLst>
                      <a:ext uri="{FF2B5EF4-FFF2-40B4-BE49-F238E27FC236}">
                        <a16:creationId xmlns:a16="http://schemas.microsoft.com/office/drawing/2014/main" id="{0132F300-BD05-5EA9-7EA3-A9F7FE307FFA}"/>
                      </a:ext>
                    </a:extLst>
                  </p:cNvPr>
                  <p:cNvCxnSpPr>
                    <a:cxnSpLocks/>
                  </p:cNvCxnSpPr>
                  <p:nvPr/>
                </p:nvCxnSpPr>
                <p:spPr>
                  <a:xfrm flipH="1">
                    <a:off x="8619767" y="3776487"/>
                    <a:ext cx="3126293" cy="1504196"/>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92B6872-CFEF-4991-A318-DF5BB4C1EEAC}"/>
                      </a:ext>
                    </a:extLst>
                  </p:cNvPr>
                  <p:cNvCxnSpPr>
                    <a:cxnSpLocks/>
                  </p:cNvCxnSpPr>
                  <p:nvPr/>
                </p:nvCxnSpPr>
                <p:spPr>
                  <a:xfrm flipH="1" flipV="1">
                    <a:off x="8619767" y="3776488"/>
                    <a:ext cx="3126293" cy="150419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48968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波長によるスケーリングの考察</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en-US" altLang="ja-JP" dirty="0"/>
              <a:t>FYI, </a:t>
            </a:r>
            <a:r>
              <a:rPr lang="ja-JP" altLang="en-US" dirty="0"/>
              <a:t>顕微鏡等で使用される開口数</a:t>
            </a:r>
            <a:r>
              <a:rPr lang="en-US" altLang="ja-JP" dirty="0"/>
              <a:t>(NA)</a:t>
            </a:r>
            <a:r>
              <a:rPr lang="ja-JP" altLang="en-US" dirty="0"/>
              <a:t>との関係</a:t>
            </a:r>
            <a:endParaRPr lang="en-US" altLang="ja-JP" dirty="0"/>
          </a:p>
          <a:p>
            <a:pPr lvl="1"/>
            <a:r>
              <a:rPr lang="en-US" altLang="ja-JP" dirty="0"/>
              <a:t>NA(</a:t>
            </a:r>
            <a:r>
              <a:rPr lang="ja-JP" altLang="en-US" dirty="0"/>
              <a:t>あるいは</a:t>
            </a:r>
            <a:r>
              <a:rPr lang="en-US" altLang="ja-JP" dirty="0"/>
              <a:t>N.A.): Numerical Aperture</a:t>
            </a:r>
            <a:endParaRPr kumimoji="1" lang="ja-JP" altLang="en-US" sz="2824" i="1" dirty="0">
              <a:solidFill>
                <a:srgbClr val="FF5050"/>
              </a:solidFill>
              <a:effectLst/>
              <a:latin typeface="Cambria Math" panose="02040503050406030204" pitchFamily="18" charset="0"/>
            </a:endParaRPr>
          </a:p>
          <a:p>
            <a:pPr lvl="2"/>
            <a:endParaRPr kumimoji="1" lang="en-US" altLang="ja-JP" sz="2376" dirty="0">
              <a:solidFill>
                <a:srgbClr val="FF5050"/>
              </a:solidFill>
              <a:effectLst/>
            </a:endParaRPr>
          </a:p>
          <a:p>
            <a:pPr lvl="2"/>
            <a:endParaRPr kumimoji="1" lang="ja-JP" altLang="en-US" sz="2376" dirty="0">
              <a:solidFill>
                <a:srgbClr val="FF5050"/>
              </a:solidFill>
              <a:effectLst/>
            </a:endParaRPr>
          </a:p>
          <a:p>
            <a:pPr lvl="1"/>
            <a:endParaRPr lang="en-US" altLang="ja-JP" dirty="0"/>
          </a:p>
        </p:txBody>
      </p:sp>
      <p:grpSp>
        <p:nvGrpSpPr>
          <p:cNvPr id="9" name="グループ化 8">
            <a:extLst>
              <a:ext uri="{FF2B5EF4-FFF2-40B4-BE49-F238E27FC236}">
                <a16:creationId xmlns:a16="http://schemas.microsoft.com/office/drawing/2014/main" id="{44128BAB-2C82-B9DF-1119-8C33ACD4CFC1}"/>
              </a:ext>
            </a:extLst>
          </p:cNvPr>
          <p:cNvGrpSpPr/>
          <p:nvPr/>
        </p:nvGrpSpPr>
        <p:grpSpPr>
          <a:xfrm>
            <a:off x="882411" y="3610185"/>
            <a:ext cx="10427178" cy="3034455"/>
            <a:chOff x="837689" y="3610185"/>
            <a:chExt cx="10427178" cy="3034455"/>
          </a:xfrm>
        </p:grpSpPr>
        <p:grpSp>
          <p:nvGrpSpPr>
            <p:cNvPr id="34" name="グループ化 33">
              <a:extLst>
                <a:ext uri="{FF2B5EF4-FFF2-40B4-BE49-F238E27FC236}">
                  <a16:creationId xmlns:a16="http://schemas.microsoft.com/office/drawing/2014/main" id="{174EDD1C-D215-C026-1AC9-CA68BD31C0B9}"/>
                </a:ext>
              </a:extLst>
            </p:cNvPr>
            <p:cNvGrpSpPr>
              <a:grpSpLocks noChangeAspect="1"/>
            </p:cNvGrpSpPr>
            <p:nvPr/>
          </p:nvGrpSpPr>
          <p:grpSpPr>
            <a:xfrm>
              <a:off x="837689" y="3610185"/>
              <a:ext cx="5079642" cy="2805742"/>
              <a:chOff x="837689" y="3610185"/>
              <a:chExt cx="5079642" cy="2805742"/>
            </a:xfrm>
          </p:grpSpPr>
          <p:sp>
            <p:nvSpPr>
              <p:cNvPr id="128" name="Rectangle 5">
                <a:extLst>
                  <a:ext uri="{FF2B5EF4-FFF2-40B4-BE49-F238E27FC236}">
                    <a16:creationId xmlns:a16="http://schemas.microsoft.com/office/drawing/2014/main" id="{ABE517A1-AE5D-D3CC-6348-E82725856540}"/>
                  </a:ext>
                </a:extLst>
              </p:cNvPr>
              <p:cNvSpPr>
                <a:spLocks noChangeAspect="1" noChangeArrowheads="1"/>
              </p:cNvSpPr>
              <p:nvPr/>
            </p:nvSpPr>
            <p:spPr bwMode="auto">
              <a:xfrm>
                <a:off x="3998701" y="5349861"/>
                <a:ext cx="192156" cy="192156"/>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sp>
            <p:nvSpPr>
              <p:cNvPr id="129" name="Rectangle 6">
                <a:extLst>
                  <a:ext uri="{FF2B5EF4-FFF2-40B4-BE49-F238E27FC236}">
                    <a16:creationId xmlns:a16="http://schemas.microsoft.com/office/drawing/2014/main" id="{CE989D9D-3C05-61E2-3B57-D1AE1A39CE31}"/>
                  </a:ext>
                </a:extLst>
              </p:cNvPr>
              <p:cNvSpPr>
                <a:spLocks noChangeAspect="1" noChangeArrowheads="1"/>
              </p:cNvSpPr>
              <p:nvPr/>
            </p:nvSpPr>
            <p:spPr bwMode="auto">
              <a:xfrm>
                <a:off x="3998701" y="4198388"/>
                <a:ext cx="192156" cy="218560"/>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grpSp>
            <p:nvGrpSpPr>
              <p:cNvPr id="130" name="グループ化 129">
                <a:extLst>
                  <a:ext uri="{FF2B5EF4-FFF2-40B4-BE49-F238E27FC236}">
                    <a16:creationId xmlns:a16="http://schemas.microsoft.com/office/drawing/2014/main" id="{20ABEB86-EF9A-9B08-1DE6-7D26AF800BCB}"/>
                  </a:ext>
                </a:extLst>
              </p:cNvPr>
              <p:cNvGrpSpPr/>
              <p:nvPr/>
            </p:nvGrpSpPr>
            <p:grpSpPr>
              <a:xfrm>
                <a:off x="3963521" y="4251616"/>
                <a:ext cx="272809" cy="1261693"/>
                <a:chOff x="4328841" y="1522912"/>
                <a:chExt cx="696282" cy="2589189"/>
              </a:xfrm>
            </p:grpSpPr>
            <p:sp>
              <p:nvSpPr>
                <p:cNvPr id="159" name="円弧 4">
                  <a:extLst>
                    <a:ext uri="{FF2B5EF4-FFF2-40B4-BE49-F238E27FC236}">
                      <a16:creationId xmlns:a16="http://schemas.microsoft.com/office/drawing/2014/main" id="{E7F64936-DDEE-31CF-46C4-2871B164B799}"/>
                    </a:ext>
                  </a:extLst>
                </p:cNvPr>
                <p:cNvSpPr>
                  <a:spLocks noChangeAspect="1"/>
                </p:cNvSpPr>
                <p:nvPr/>
              </p:nvSpPr>
              <p:spPr bwMode="auto">
                <a:xfrm>
                  <a:off x="4634588" y="1522912"/>
                  <a:ext cx="390535"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 name="円弧 4">
                  <a:extLst>
                    <a:ext uri="{FF2B5EF4-FFF2-40B4-BE49-F238E27FC236}">
                      <a16:creationId xmlns:a16="http://schemas.microsoft.com/office/drawing/2014/main" id="{7EF185DD-FA97-B867-5478-CDD6DC6DBE09}"/>
                    </a:ext>
                  </a:extLst>
                </p:cNvPr>
                <p:cNvSpPr>
                  <a:spLocks noChangeAspect="1"/>
                </p:cNvSpPr>
                <p:nvPr/>
              </p:nvSpPr>
              <p:spPr bwMode="auto">
                <a:xfrm flipH="1">
                  <a:off x="4328841" y="1528255"/>
                  <a:ext cx="311508"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31" name="Group 7">
                <a:extLst>
                  <a:ext uri="{FF2B5EF4-FFF2-40B4-BE49-F238E27FC236}">
                    <a16:creationId xmlns:a16="http://schemas.microsoft.com/office/drawing/2014/main" id="{D9B6A09F-8FBE-C803-A2F1-4EF4029B6C8D}"/>
                  </a:ext>
                </a:extLst>
              </p:cNvPr>
              <p:cNvGrpSpPr>
                <a:grpSpLocks noChangeAspect="1"/>
              </p:cNvGrpSpPr>
              <p:nvPr/>
            </p:nvGrpSpPr>
            <p:grpSpPr bwMode="auto">
              <a:xfrm>
                <a:off x="927132" y="4400813"/>
                <a:ext cx="4990199" cy="968116"/>
                <a:chOff x="68" y="1480"/>
                <a:chExt cx="4672" cy="998"/>
              </a:xfrm>
            </p:grpSpPr>
            <p:sp>
              <p:nvSpPr>
                <p:cNvPr id="157" name="Line 8">
                  <a:extLst>
                    <a:ext uri="{FF2B5EF4-FFF2-40B4-BE49-F238E27FC236}">
                      <a16:creationId xmlns:a16="http://schemas.microsoft.com/office/drawing/2014/main" id="{5D79F423-5C17-FFE0-B7B0-37D6E45B34F7}"/>
                    </a:ext>
                  </a:extLst>
                </p:cNvPr>
                <p:cNvSpPr>
                  <a:spLocks noChangeAspect="1" noChangeShapeType="1"/>
                </p:cNvSpPr>
                <p:nvPr/>
              </p:nvSpPr>
              <p:spPr bwMode="auto">
                <a:xfrm>
                  <a:off x="68" y="2478"/>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8" name="Line 9">
                  <a:extLst>
                    <a:ext uri="{FF2B5EF4-FFF2-40B4-BE49-F238E27FC236}">
                      <a16:creationId xmlns:a16="http://schemas.microsoft.com/office/drawing/2014/main" id="{DE7A600F-0D62-EB3F-0CEF-B2B0C0F2884E}"/>
                    </a:ext>
                  </a:extLst>
                </p:cNvPr>
                <p:cNvSpPr>
                  <a:spLocks noChangeAspect="1" noChangeShapeType="1"/>
                </p:cNvSpPr>
                <p:nvPr/>
              </p:nvSpPr>
              <p:spPr bwMode="auto">
                <a:xfrm>
                  <a:off x="68" y="1480"/>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132" name="Line 11">
                <a:extLst>
                  <a:ext uri="{FF2B5EF4-FFF2-40B4-BE49-F238E27FC236}">
                    <a16:creationId xmlns:a16="http://schemas.microsoft.com/office/drawing/2014/main" id="{138E551C-A658-C5E7-8E66-C33D899AAF42}"/>
                  </a:ext>
                </a:extLst>
              </p:cNvPr>
              <p:cNvSpPr>
                <a:spLocks noChangeAspect="1" noChangeShapeType="1"/>
              </p:cNvSpPr>
              <p:nvPr/>
            </p:nvSpPr>
            <p:spPr bwMode="auto">
              <a:xfrm>
                <a:off x="1170628" y="4884871"/>
                <a:ext cx="44357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3" name="Line 12">
                <a:extLst>
                  <a:ext uri="{FF2B5EF4-FFF2-40B4-BE49-F238E27FC236}">
                    <a16:creationId xmlns:a16="http://schemas.microsoft.com/office/drawing/2014/main" id="{27E7E0E6-427B-1874-E9F5-9E9875C6833C}"/>
                  </a:ext>
                </a:extLst>
              </p:cNvPr>
              <p:cNvSpPr>
                <a:spLocks noChangeAspect="1" noChangeShapeType="1"/>
              </p:cNvSpPr>
              <p:nvPr/>
            </p:nvSpPr>
            <p:spPr bwMode="auto">
              <a:xfrm flipV="1">
                <a:off x="1189696" y="4408147"/>
                <a:ext cx="3002628" cy="476723"/>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4" name="Line 13">
                <a:extLst>
                  <a:ext uri="{FF2B5EF4-FFF2-40B4-BE49-F238E27FC236}">
                    <a16:creationId xmlns:a16="http://schemas.microsoft.com/office/drawing/2014/main" id="{F75A8E3C-87EE-71E2-6E96-E90B82137A08}"/>
                  </a:ext>
                </a:extLst>
              </p:cNvPr>
              <p:cNvSpPr>
                <a:spLocks noChangeAspect="1" noChangeShapeType="1"/>
              </p:cNvSpPr>
              <p:nvPr/>
            </p:nvSpPr>
            <p:spPr bwMode="auto">
              <a:xfrm>
                <a:off x="4186457" y="4406680"/>
                <a:ext cx="1365630" cy="476724"/>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5" name="Line 14">
                <a:extLst>
                  <a:ext uri="{FF2B5EF4-FFF2-40B4-BE49-F238E27FC236}">
                    <a16:creationId xmlns:a16="http://schemas.microsoft.com/office/drawing/2014/main" id="{2E8F3209-9BE0-6D04-5068-2A5AA73A8860}"/>
                  </a:ext>
                </a:extLst>
              </p:cNvPr>
              <p:cNvSpPr>
                <a:spLocks noChangeAspect="1" noChangeShapeType="1"/>
              </p:cNvSpPr>
              <p:nvPr/>
            </p:nvSpPr>
            <p:spPr bwMode="auto">
              <a:xfrm>
                <a:off x="1189696" y="4884871"/>
                <a:ext cx="3002628"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6" name="Line 15">
                <a:extLst>
                  <a:ext uri="{FF2B5EF4-FFF2-40B4-BE49-F238E27FC236}">
                    <a16:creationId xmlns:a16="http://schemas.microsoft.com/office/drawing/2014/main" id="{E9520D2C-4638-DE2D-9FB6-C40D0EE253C9}"/>
                  </a:ext>
                </a:extLst>
              </p:cNvPr>
              <p:cNvSpPr>
                <a:spLocks noChangeAspect="1" noChangeShapeType="1"/>
              </p:cNvSpPr>
              <p:nvPr/>
            </p:nvSpPr>
            <p:spPr bwMode="auto">
              <a:xfrm flipV="1">
                <a:off x="4192324" y="4884871"/>
                <a:ext cx="1365630"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7" name="Line 16">
                <a:extLst>
                  <a:ext uri="{FF2B5EF4-FFF2-40B4-BE49-F238E27FC236}">
                    <a16:creationId xmlns:a16="http://schemas.microsoft.com/office/drawing/2014/main" id="{A64C4E46-B3F1-E720-6A4B-9461197B1A1B}"/>
                  </a:ext>
                </a:extLst>
              </p:cNvPr>
              <p:cNvSpPr>
                <a:spLocks noChangeAspect="1" noChangeShapeType="1"/>
              </p:cNvSpPr>
              <p:nvPr/>
            </p:nvSpPr>
            <p:spPr bwMode="auto">
              <a:xfrm>
                <a:off x="5069496" y="4006233"/>
                <a:ext cx="0" cy="14228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8" name="Line 17">
                <a:extLst>
                  <a:ext uri="{FF2B5EF4-FFF2-40B4-BE49-F238E27FC236}">
                    <a16:creationId xmlns:a16="http://schemas.microsoft.com/office/drawing/2014/main" id="{9A325DB4-D7C8-D7C3-C424-C8727CB2121A}"/>
                  </a:ext>
                </a:extLst>
              </p:cNvPr>
              <p:cNvSpPr>
                <a:spLocks noChangeAspect="1" noChangeShapeType="1"/>
              </p:cNvSpPr>
              <p:nvPr/>
            </p:nvSpPr>
            <p:spPr bwMode="auto">
              <a:xfrm flipH="1">
                <a:off x="4092579" y="3941691"/>
                <a:ext cx="0" cy="1889293"/>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9" name="Text Box 18">
                <a:extLst>
                  <a:ext uri="{FF2B5EF4-FFF2-40B4-BE49-F238E27FC236}">
                    <a16:creationId xmlns:a16="http://schemas.microsoft.com/office/drawing/2014/main" id="{BFEA82C4-B064-2B94-8760-273A1F98B97C}"/>
                  </a:ext>
                </a:extLst>
              </p:cNvPr>
              <p:cNvSpPr txBox="1">
                <a:spLocks noChangeAspect="1" noChangeArrowheads="1"/>
              </p:cNvSpPr>
              <p:nvPr/>
            </p:nvSpPr>
            <p:spPr bwMode="auto">
              <a:xfrm>
                <a:off x="4446649" y="387421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f</a:t>
                </a:r>
              </a:p>
            </p:txBody>
          </p:sp>
          <p:sp>
            <p:nvSpPr>
              <p:cNvPr id="140" name="Line 19">
                <a:extLst>
                  <a:ext uri="{FF2B5EF4-FFF2-40B4-BE49-F238E27FC236}">
                    <a16:creationId xmlns:a16="http://schemas.microsoft.com/office/drawing/2014/main" id="{6ABD7F07-9CCF-B064-9D15-128180EF240C}"/>
                  </a:ext>
                </a:extLst>
              </p:cNvPr>
              <p:cNvSpPr>
                <a:spLocks noChangeAspect="1" noChangeShapeType="1"/>
              </p:cNvSpPr>
              <p:nvPr/>
            </p:nvSpPr>
            <p:spPr bwMode="auto">
              <a:xfrm flipH="1">
                <a:off x="4092579" y="4130914"/>
                <a:ext cx="95051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1" name="Text Box 20">
                <a:extLst>
                  <a:ext uri="{FF2B5EF4-FFF2-40B4-BE49-F238E27FC236}">
                    <a16:creationId xmlns:a16="http://schemas.microsoft.com/office/drawing/2014/main" id="{E82D7D9E-A359-4760-0E5E-6406294271D3}"/>
                  </a:ext>
                </a:extLst>
              </p:cNvPr>
              <p:cNvSpPr txBox="1">
                <a:spLocks noChangeAspect="1" noChangeArrowheads="1"/>
              </p:cNvSpPr>
              <p:nvPr/>
            </p:nvSpPr>
            <p:spPr bwMode="auto">
              <a:xfrm>
                <a:off x="2667186" y="5685767"/>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L</a:t>
                </a:r>
              </a:p>
            </p:txBody>
          </p:sp>
          <p:sp>
            <p:nvSpPr>
              <p:cNvPr id="142" name="Line 21">
                <a:extLst>
                  <a:ext uri="{FF2B5EF4-FFF2-40B4-BE49-F238E27FC236}">
                    <a16:creationId xmlns:a16="http://schemas.microsoft.com/office/drawing/2014/main" id="{0068F17F-C63F-2859-474C-719C6F8D7207}"/>
                  </a:ext>
                </a:extLst>
              </p:cNvPr>
              <p:cNvSpPr>
                <a:spLocks noChangeAspect="1" noChangeShapeType="1"/>
              </p:cNvSpPr>
              <p:nvPr/>
            </p:nvSpPr>
            <p:spPr bwMode="auto">
              <a:xfrm>
                <a:off x="1230768" y="5720971"/>
                <a:ext cx="2870612" cy="14668"/>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3" name="Text Box 22">
                <a:extLst>
                  <a:ext uri="{FF2B5EF4-FFF2-40B4-BE49-F238E27FC236}">
                    <a16:creationId xmlns:a16="http://schemas.microsoft.com/office/drawing/2014/main" id="{8D083584-C835-276B-C99A-0A32FA839D73}"/>
                  </a:ext>
                </a:extLst>
              </p:cNvPr>
              <p:cNvSpPr txBox="1">
                <a:spLocks noChangeAspect="1" noChangeArrowheads="1"/>
              </p:cNvSpPr>
              <p:nvPr/>
            </p:nvSpPr>
            <p:spPr bwMode="auto">
              <a:xfrm>
                <a:off x="4652913" y="5671099"/>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144" name="Line 23">
                <a:extLst>
                  <a:ext uri="{FF2B5EF4-FFF2-40B4-BE49-F238E27FC236}">
                    <a16:creationId xmlns:a16="http://schemas.microsoft.com/office/drawing/2014/main" id="{D6206902-C8EF-6509-6FAE-939DACC4BFF1}"/>
                  </a:ext>
                </a:extLst>
              </p:cNvPr>
              <p:cNvSpPr>
                <a:spLocks noChangeAspect="1" noChangeShapeType="1"/>
              </p:cNvSpPr>
              <p:nvPr/>
            </p:nvSpPr>
            <p:spPr bwMode="auto">
              <a:xfrm flipH="1">
                <a:off x="4111647" y="5737107"/>
                <a:ext cx="145217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5" name="Line 24">
                <a:extLst>
                  <a:ext uri="{FF2B5EF4-FFF2-40B4-BE49-F238E27FC236}">
                    <a16:creationId xmlns:a16="http://schemas.microsoft.com/office/drawing/2014/main" id="{7D77AD7E-F2A2-FC4D-E2DF-FFA4B3D3863F}"/>
                  </a:ext>
                </a:extLst>
              </p:cNvPr>
              <p:cNvSpPr>
                <a:spLocks noChangeAspect="1" noChangeShapeType="1"/>
              </p:cNvSpPr>
              <p:nvPr/>
            </p:nvSpPr>
            <p:spPr bwMode="auto">
              <a:xfrm>
                <a:off x="1227834" y="4101577"/>
                <a:ext cx="0" cy="182328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6" name="Line 25">
                <a:extLst>
                  <a:ext uri="{FF2B5EF4-FFF2-40B4-BE49-F238E27FC236}">
                    <a16:creationId xmlns:a16="http://schemas.microsoft.com/office/drawing/2014/main" id="{F6E2755D-D820-4330-D6E6-9BECF433E21F}"/>
                  </a:ext>
                </a:extLst>
              </p:cNvPr>
              <p:cNvSpPr>
                <a:spLocks noChangeAspect="1" noChangeShapeType="1"/>
              </p:cNvSpPr>
              <p:nvPr/>
            </p:nvSpPr>
            <p:spPr bwMode="auto">
              <a:xfrm>
                <a:off x="5557954" y="3941691"/>
                <a:ext cx="0" cy="1928898"/>
              </a:xfrm>
              <a:prstGeom prst="line">
                <a:avLst/>
              </a:prstGeom>
              <a:noFill/>
              <a:ln w="25400" cap="rnd">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7" name="Line 27">
                <a:extLst>
                  <a:ext uri="{FF2B5EF4-FFF2-40B4-BE49-F238E27FC236}">
                    <a16:creationId xmlns:a16="http://schemas.microsoft.com/office/drawing/2014/main" id="{BCC77270-E01C-6523-47F2-668D5F1CBF3C}"/>
                  </a:ext>
                </a:extLst>
              </p:cNvPr>
              <p:cNvSpPr>
                <a:spLocks noChangeAspect="1" noChangeShapeType="1"/>
              </p:cNvSpPr>
              <p:nvPr/>
            </p:nvSpPr>
            <p:spPr bwMode="auto">
              <a:xfrm>
                <a:off x="4264199" y="4403746"/>
                <a:ext cx="0" cy="976917"/>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8" name="Rectangle 28">
                <a:extLst>
                  <a:ext uri="{FF2B5EF4-FFF2-40B4-BE49-F238E27FC236}">
                    <a16:creationId xmlns:a16="http://schemas.microsoft.com/office/drawing/2014/main" id="{B835C66F-DD8C-0A94-5446-8F38F8060D90}"/>
                  </a:ext>
                </a:extLst>
              </p:cNvPr>
              <p:cNvSpPr>
                <a:spLocks noChangeAspect="1" noChangeArrowheads="1"/>
              </p:cNvSpPr>
              <p:nvPr/>
            </p:nvSpPr>
            <p:spPr bwMode="auto">
              <a:xfrm>
                <a:off x="4265666" y="4895139"/>
                <a:ext cx="3321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D</a:t>
                </a:r>
              </a:p>
            </p:txBody>
          </p:sp>
          <p:sp>
            <p:nvSpPr>
              <p:cNvPr id="149" name="Arc 30">
                <a:extLst>
                  <a:ext uri="{FF2B5EF4-FFF2-40B4-BE49-F238E27FC236}">
                    <a16:creationId xmlns:a16="http://schemas.microsoft.com/office/drawing/2014/main" id="{BCDF6ED5-09B4-DE36-0B87-138BD541334B}"/>
                  </a:ext>
                </a:extLst>
              </p:cNvPr>
              <p:cNvSpPr>
                <a:spLocks noChangeAspect="1"/>
              </p:cNvSpPr>
              <p:nvPr/>
            </p:nvSpPr>
            <p:spPr bwMode="auto">
              <a:xfrm flipH="1">
                <a:off x="4784928" y="4628174"/>
                <a:ext cx="755424" cy="253763"/>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27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0" name="Rectangle 31">
                <a:extLst>
                  <a:ext uri="{FF2B5EF4-FFF2-40B4-BE49-F238E27FC236}">
                    <a16:creationId xmlns:a16="http://schemas.microsoft.com/office/drawing/2014/main" id="{6EF2D1C9-C45A-E7A5-D3E9-A0D14DC971BF}"/>
                  </a:ext>
                </a:extLst>
              </p:cNvPr>
              <p:cNvSpPr>
                <a:spLocks noChangeAspect="1" noChangeArrowheads="1"/>
              </p:cNvSpPr>
              <p:nvPr/>
            </p:nvSpPr>
            <p:spPr bwMode="auto">
              <a:xfrm>
                <a:off x="4504307" y="4564223"/>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effectLst>
                      <a:outerShdw blurRad="38100" dist="38100" dir="2700000" algn="tl">
                        <a:srgbClr val="C0C0C0"/>
                      </a:outerShdw>
                    </a:effectLst>
                  </a:rPr>
                  <a:t>θ</a:t>
                </a:r>
              </a:p>
            </p:txBody>
          </p:sp>
          <p:sp>
            <p:nvSpPr>
              <p:cNvPr id="151" name="Arc 32">
                <a:extLst>
                  <a:ext uri="{FF2B5EF4-FFF2-40B4-BE49-F238E27FC236}">
                    <a16:creationId xmlns:a16="http://schemas.microsoft.com/office/drawing/2014/main" id="{0BD4DD9C-F2D6-8291-2749-5814E59862CD}"/>
                  </a:ext>
                </a:extLst>
              </p:cNvPr>
              <p:cNvSpPr>
                <a:spLocks noChangeAspect="1"/>
              </p:cNvSpPr>
              <p:nvPr/>
            </p:nvSpPr>
            <p:spPr bwMode="auto">
              <a:xfrm flipH="1">
                <a:off x="4091111" y="3610185"/>
                <a:ext cx="1484445" cy="2486298"/>
              </a:xfrm>
              <a:custGeom>
                <a:avLst/>
                <a:gdLst>
                  <a:gd name="G0" fmla="+- 0 0 0"/>
                  <a:gd name="G1" fmla="+- 18293 0 0"/>
                  <a:gd name="G2" fmla="+- 21600 0 0"/>
                  <a:gd name="T0" fmla="*/ 11487 w 21600"/>
                  <a:gd name="T1" fmla="*/ 0 h 36148"/>
                  <a:gd name="T2" fmla="*/ 12156 w 21600"/>
                  <a:gd name="T3" fmla="*/ 36148 h 36148"/>
                  <a:gd name="T4" fmla="*/ 0 w 21600"/>
                  <a:gd name="T5" fmla="*/ 18293 h 36148"/>
                </a:gdLst>
                <a:ahLst/>
                <a:cxnLst>
                  <a:cxn ang="0">
                    <a:pos x="T0" y="T1"/>
                  </a:cxn>
                  <a:cxn ang="0">
                    <a:pos x="T2" y="T3"/>
                  </a:cxn>
                  <a:cxn ang="0">
                    <a:pos x="T4" y="T5"/>
                  </a:cxn>
                </a:cxnLst>
                <a:rect l="0" t="0" r="r" b="b"/>
                <a:pathLst>
                  <a:path w="21600" h="36148" fill="none" extrusionOk="0">
                    <a:moveTo>
                      <a:pt x="11486" y="0"/>
                    </a:moveTo>
                    <a:cubicBezTo>
                      <a:pt x="17780" y="3952"/>
                      <a:pt x="21600" y="10861"/>
                      <a:pt x="21600" y="18293"/>
                    </a:cubicBezTo>
                    <a:cubicBezTo>
                      <a:pt x="21600" y="25440"/>
                      <a:pt x="18064" y="32125"/>
                      <a:pt x="12155" y="36147"/>
                    </a:cubicBezTo>
                  </a:path>
                  <a:path w="21600" h="36148" stroke="0" extrusionOk="0">
                    <a:moveTo>
                      <a:pt x="11486" y="0"/>
                    </a:moveTo>
                    <a:cubicBezTo>
                      <a:pt x="17780" y="3952"/>
                      <a:pt x="21600" y="10861"/>
                      <a:pt x="21600" y="18293"/>
                    </a:cubicBezTo>
                    <a:cubicBezTo>
                      <a:pt x="21600" y="25440"/>
                      <a:pt x="18064" y="32125"/>
                      <a:pt x="12155" y="36147"/>
                    </a:cubicBezTo>
                    <a:lnTo>
                      <a:pt x="0" y="18293"/>
                    </a:lnTo>
                    <a:close/>
                  </a:path>
                </a:pathLst>
              </a:custGeom>
              <a:noFill/>
              <a:ln w="317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2" name="Line 34">
                <a:extLst>
                  <a:ext uri="{FF2B5EF4-FFF2-40B4-BE49-F238E27FC236}">
                    <a16:creationId xmlns:a16="http://schemas.microsoft.com/office/drawing/2014/main" id="{91D4812E-DF6D-817E-63A7-5660DC0BFE28}"/>
                  </a:ext>
                </a:extLst>
              </p:cNvPr>
              <p:cNvSpPr>
                <a:spLocks noChangeShapeType="1"/>
              </p:cNvSpPr>
              <p:nvPr/>
            </p:nvSpPr>
            <p:spPr bwMode="auto">
              <a:xfrm flipH="1">
                <a:off x="4319939" y="4881937"/>
                <a:ext cx="1246816" cy="789161"/>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3" name="Text Box 35">
                <a:extLst>
                  <a:ext uri="{FF2B5EF4-FFF2-40B4-BE49-F238E27FC236}">
                    <a16:creationId xmlns:a16="http://schemas.microsoft.com/office/drawing/2014/main" id="{EDB14307-2D63-9438-7960-DE547F583926}"/>
                  </a:ext>
                </a:extLst>
              </p:cNvPr>
              <p:cNvSpPr txBox="1">
                <a:spLocks noChangeAspect="1" noChangeArrowheads="1"/>
              </p:cNvSpPr>
              <p:nvPr/>
            </p:nvSpPr>
            <p:spPr bwMode="auto">
              <a:xfrm>
                <a:off x="4718920" y="5333725"/>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dirty="0">
                    <a:effectLst>
                      <a:outerShdw blurRad="38100" dist="38100" dir="2700000" algn="tl">
                        <a:srgbClr val="C0C0C0"/>
                      </a:outerShdw>
                    </a:effectLst>
                  </a:rPr>
                  <a:t>V</a:t>
                </a:r>
              </a:p>
            </p:txBody>
          </p:sp>
          <p:sp>
            <p:nvSpPr>
              <p:cNvPr id="154" name="Line 36">
                <a:extLst>
                  <a:ext uri="{FF2B5EF4-FFF2-40B4-BE49-F238E27FC236}">
                    <a16:creationId xmlns:a16="http://schemas.microsoft.com/office/drawing/2014/main" id="{00A89576-8778-317E-CA56-B1F8FA90EB0B}"/>
                  </a:ext>
                </a:extLst>
              </p:cNvPr>
              <p:cNvSpPr>
                <a:spLocks noChangeShapeType="1"/>
              </p:cNvSpPr>
              <p:nvPr/>
            </p:nvSpPr>
            <p:spPr bwMode="auto">
              <a:xfrm flipH="1" flipV="1">
                <a:off x="4718920" y="3674726"/>
                <a:ext cx="847835" cy="119841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5" name="Text Box 37">
                <a:extLst>
                  <a:ext uri="{FF2B5EF4-FFF2-40B4-BE49-F238E27FC236}">
                    <a16:creationId xmlns:a16="http://schemas.microsoft.com/office/drawing/2014/main" id="{6DA02332-D3B4-72EC-7612-E4935D4AEEC2}"/>
                  </a:ext>
                </a:extLst>
              </p:cNvPr>
              <p:cNvSpPr txBox="1">
                <a:spLocks noChangeAspect="1" noChangeArrowheads="1"/>
              </p:cNvSpPr>
              <p:nvPr/>
            </p:nvSpPr>
            <p:spPr bwMode="auto">
              <a:xfrm>
                <a:off x="5117901" y="4073707"/>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156" name="Rectangle 6">
                <a:extLst>
                  <a:ext uri="{FF2B5EF4-FFF2-40B4-BE49-F238E27FC236}">
                    <a16:creationId xmlns:a16="http://schemas.microsoft.com/office/drawing/2014/main" id="{D5A2376A-DF1E-246F-8DFC-B59900CABDE8}"/>
                  </a:ext>
                </a:extLst>
              </p:cNvPr>
              <p:cNvSpPr>
                <a:spLocks noChangeArrowheads="1"/>
              </p:cNvSpPr>
              <p:nvPr/>
            </p:nvSpPr>
            <p:spPr bwMode="auto">
              <a:xfrm>
                <a:off x="837689" y="6077373"/>
                <a:ext cx="1793800"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r>
                  <a:rPr lang="en-US" altLang="ja-JP" sz="1600" dirty="0">
                    <a:latin typeface="游ゴシック Medium" panose="020B0500000000000000" pitchFamily="50" charset="-128"/>
                    <a:ea typeface="游ゴシック Medium" panose="020B0500000000000000" pitchFamily="50" charset="-128"/>
                  </a:rPr>
                  <a:t>[Kawase 2010]</a:t>
                </a:r>
              </a:p>
            </p:txBody>
          </p:sp>
        </p:grpSp>
        <p:grpSp>
          <p:nvGrpSpPr>
            <p:cNvPr id="36" name="グループ化 35">
              <a:extLst>
                <a:ext uri="{FF2B5EF4-FFF2-40B4-BE49-F238E27FC236}">
                  <a16:creationId xmlns:a16="http://schemas.microsoft.com/office/drawing/2014/main" id="{06367188-4506-558A-66A0-3C077A4C0A95}"/>
                </a:ext>
              </a:extLst>
            </p:cNvPr>
            <p:cNvGrpSpPr/>
            <p:nvPr/>
          </p:nvGrpSpPr>
          <p:grpSpPr>
            <a:xfrm>
              <a:off x="5766246" y="3690623"/>
              <a:ext cx="5498621" cy="2954017"/>
              <a:chOff x="6355799" y="3660816"/>
              <a:chExt cx="5498621" cy="2954017"/>
            </a:xfrm>
          </p:grpSpPr>
          <p:sp>
            <p:nvSpPr>
              <p:cNvPr id="42" name="Rectangle 6">
                <a:extLst>
                  <a:ext uri="{FF2B5EF4-FFF2-40B4-BE49-F238E27FC236}">
                    <a16:creationId xmlns:a16="http://schemas.microsoft.com/office/drawing/2014/main" id="{4E1C5F7A-D34C-8BD7-6D87-1409369C95FC}"/>
                  </a:ext>
                </a:extLst>
              </p:cNvPr>
              <p:cNvSpPr>
                <a:spLocks noChangeArrowheads="1"/>
              </p:cNvSpPr>
              <p:nvPr/>
            </p:nvSpPr>
            <p:spPr bwMode="auto">
              <a:xfrm>
                <a:off x="6355799" y="6030058"/>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ctr"/>
                <a:r>
                  <a:rPr lang="en-US" altLang="ja-JP"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3" name="グループ化 42">
                <a:extLst>
                  <a:ext uri="{FF2B5EF4-FFF2-40B4-BE49-F238E27FC236}">
                    <a16:creationId xmlns:a16="http://schemas.microsoft.com/office/drawing/2014/main" id="{7D4A8E71-F34E-9C86-B004-88D20B2BA5D0}"/>
                  </a:ext>
                </a:extLst>
              </p:cNvPr>
              <p:cNvGrpSpPr/>
              <p:nvPr/>
            </p:nvGrpSpPr>
            <p:grpSpPr>
              <a:xfrm>
                <a:off x="6974622" y="3660816"/>
                <a:ext cx="4771439" cy="2340263"/>
                <a:chOff x="6974622" y="3660816"/>
                <a:chExt cx="4771439" cy="2340263"/>
              </a:xfrm>
            </p:grpSpPr>
            <p:grpSp>
              <p:nvGrpSpPr>
                <p:cNvPr id="44" name="グループ化 43">
                  <a:extLst>
                    <a:ext uri="{FF2B5EF4-FFF2-40B4-BE49-F238E27FC236}">
                      <a16:creationId xmlns:a16="http://schemas.microsoft.com/office/drawing/2014/main" id="{E8322159-548F-25B9-3324-97DE54D06021}"/>
                    </a:ext>
                  </a:extLst>
                </p:cNvPr>
                <p:cNvGrpSpPr/>
                <p:nvPr/>
              </p:nvGrpSpPr>
              <p:grpSpPr>
                <a:xfrm>
                  <a:off x="6974622" y="3660816"/>
                  <a:ext cx="4771438" cy="2340263"/>
                  <a:chOff x="7007770" y="3643091"/>
                  <a:chExt cx="4771438" cy="2340263"/>
                </a:xfrm>
              </p:grpSpPr>
              <p:pic>
                <p:nvPicPr>
                  <p:cNvPr id="48" name="Picture 4" descr="Spherical-aberration-slice">
                    <a:extLst>
                      <a:ext uri="{FF2B5EF4-FFF2-40B4-BE49-F238E27FC236}">
                        <a16:creationId xmlns:a16="http://schemas.microsoft.com/office/drawing/2014/main" id="{861AF5D9-C79D-855C-1EDD-FB491CA573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4315" b="34315"/>
                  <a:stretch>
                    <a:fillRect/>
                  </a:stretch>
                </p:blipFill>
                <p:spPr bwMode="auto">
                  <a:xfrm>
                    <a:off x="7259628" y="3756798"/>
                    <a:ext cx="4519580" cy="211422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9DC162D2-4A5B-B33C-F6EE-907527BBD7CD}"/>
                      </a:ext>
                    </a:extLst>
                  </p:cNvPr>
                  <p:cNvGrpSpPr/>
                  <p:nvPr/>
                </p:nvGrpSpPr>
                <p:grpSpPr>
                  <a:xfrm>
                    <a:off x="7007770" y="3643091"/>
                    <a:ext cx="2806867" cy="2340263"/>
                    <a:chOff x="7007770" y="3643091"/>
                    <a:chExt cx="2806867" cy="2340263"/>
                  </a:xfrm>
                </p:grpSpPr>
                <p:grpSp>
                  <p:nvGrpSpPr>
                    <p:cNvPr id="50" name="グループ化 49">
                      <a:extLst>
                        <a:ext uri="{FF2B5EF4-FFF2-40B4-BE49-F238E27FC236}">
                          <a16:creationId xmlns:a16="http://schemas.microsoft.com/office/drawing/2014/main" id="{CEF1832A-49E3-C1A3-0FFA-B876D91059A3}"/>
                        </a:ext>
                      </a:extLst>
                    </p:cNvPr>
                    <p:cNvGrpSpPr/>
                    <p:nvPr/>
                  </p:nvGrpSpPr>
                  <p:grpSpPr>
                    <a:xfrm>
                      <a:off x="7007770" y="3643091"/>
                      <a:ext cx="2806867" cy="2340263"/>
                      <a:chOff x="7007770" y="3643091"/>
                      <a:chExt cx="2806867" cy="2340263"/>
                    </a:xfrm>
                  </p:grpSpPr>
                  <p:grpSp>
                    <p:nvGrpSpPr>
                      <p:cNvPr id="52" name="グループ化 51">
                        <a:extLst>
                          <a:ext uri="{FF2B5EF4-FFF2-40B4-BE49-F238E27FC236}">
                            <a16:creationId xmlns:a16="http://schemas.microsoft.com/office/drawing/2014/main" id="{201980F3-8883-4AF5-F1E3-50BCA2F63B77}"/>
                          </a:ext>
                        </a:extLst>
                      </p:cNvPr>
                      <p:cNvGrpSpPr/>
                      <p:nvPr/>
                    </p:nvGrpSpPr>
                    <p:grpSpPr>
                      <a:xfrm>
                        <a:off x="7007770" y="3643091"/>
                        <a:ext cx="2509806" cy="2340263"/>
                        <a:chOff x="6400948" y="1629852"/>
                        <a:chExt cx="2509806" cy="2340263"/>
                      </a:xfrm>
                    </p:grpSpPr>
                    <p:sp>
                      <p:nvSpPr>
                        <p:cNvPr id="62" name="Line 13">
                          <a:extLst>
                            <a:ext uri="{FF2B5EF4-FFF2-40B4-BE49-F238E27FC236}">
                              <a16:creationId xmlns:a16="http://schemas.microsoft.com/office/drawing/2014/main" id="{45580D0C-D843-1465-E151-D86C6B11114B}"/>
                            </a:ext>
                          </a:extLst>
                        </p:cNvPr>
                        <p:cNvSpPr>
                          <a:spLocks noChangeAspect="1" noChangeShapeType="1"/>
                        </p:cNvSpPr>
                        <p:nvPr/>
                      </p:nvSpPr>
                      <p:spPr bwMode="auto">
                        <a:xfrm>
                          <a:off x="6409934" y="1629852"/>
                          <a:ext cx="2500820" cy="1169277"/>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3" name="Line 15">
                          <a:extLst>
                            <a:ext uri="{FF2B5EF4-FFF2-40B4-BE49-F238E27FC236}">
                              <a16:creationId xmlns:a16="http://schemas.microsoft.com/office/drawing/2014/main" id="{213C72F7-7756-3C0F-1F6A-8091A51C39D2}"/>
                            </a:ext>
                          </a:extLst>
                        </p:cNvPr>
                        <p:cNvSpPr>
                          <a:spLocks noChangeAspect="1" noChangeShapeType="1"/>
                        </p:cNvSpPr>
                        <p:nvPr/>
                      </p:nvSpPr>
                      <p:spPr bwMode="auto">
                        <a:xfrm flipV="1">
                          <a:off x="6400948" y="2800594"/>
                          <a:ext cx="2509805" cy="116952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53" name="グループ化 52">
                        <a:extLst>
                          <a:ext uri="{FF2B5EF4-FFF2-40B4-BE49-F238E27FC236}">
                            <a16:creationId xmlns:a16="http://schemas.microsoft.com/office/drawing/2014/main" id="{6A26D00E-F2E0-4962-C8E9-AF79B726FFF7}"/>
                          </a:ext>
                        </a:extLst>
                      </p:cNvPr>
                      <p:cNvGrpSpPr/>
                      <p:nvPr/>
                    </p:nvGrpSpPr>
                    <p:grpSpPr>
                      <a:xfrm>
                        <a:off x="7586512" y="3900725"/>
                        <a:ext cx="2228125" cy="1820886"/>
                        <a:chOff x="7067320" y="3875064"/>
                        <a:chExt cx="2228125" cy="1820886"/>
                      </a:xfrm>
                    </p:grpSpPr>
                    <p:sp>
                      <p:nvSpPr>
                        <p:cNvPr id="54" name="Line 11">
                          <a:extLst>
                            <a:ext uri="{FF2B5EF4-FFF2-40B4-BE49-F238E27FC236}">
                              <a16:creationId xmlns:a16="http://schemas.microsoft.com/office/drawing/2014/main" id="{4B222758-B465-EE21-0B9A-C92AB5F86902}"/>
                            </a:ext>
                          </a:extLst>
                        </p:cNvPr>
                        <p:cNvSpPr>
                          <a:spLocks noChangeAspect="1" noChangeShapeType="1"/>
                        </p:cNvSpPr>
                        <p:nvPr/>
                      </p:nvSpPr>
                      <p:spPr bwMode="auto">
                        <a:xfrm>
                          <a:off x="7067320" y="4786707"/>
                          <a:ext cx="1931063" cy="0"/>
                        </a:xfrm>
                        <a:prstGeom prst="line">
                          <a:avLst/>
                        </a:prstGeom>
                        <a:noFill/>
                        <a:ln w="31750">
                          <a:solidFill>
                            <a:srgbClr val="92D05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nvGrpSpPr>
                        <p:cNvPr id="55" name="グループ化 54">
                          <a:extLst>
                            <a:ext uri="{FF2B5EF4-FFF2-40B4-BE49-F238E27FC236}">
                              <a16:creationId xmlns:a16="http://schemas.microsoft.com/office/drawing/2014/main" id="{726A6667-1B96-F6CC-8E58-E1257750872E}"/>
                            </a:ext>
                          </a:extLst>
                        </p:cNvPr>
                        <p:cNvGrpSpPr/>
                        <p:nvPr/>
                      </p:nvGrpSpPr>
                      <p:grpSpPr>
                        <a:xfrm>
                          <a:off x="7981901" y="4393750"/>
                          <a:ext cx="1313544" cy="392224"/>
                          <a:chOff x="7981901" y="4393750"/>
                          <a:chExt cx="1313544" cy="392224"/>
                        </a:xfrm>
                      </p:grpSpPr>
                      <p:sp>
                        <p:nvSpPr>
                          <p:cNvPr id="60" name="Arc 30">
                            <a:extLst>
                              <a:ext uri="{FF2B5EF4-FFF2-40B4-BE49-F238E27FC236}">
                                <a16:creationId xmlns:a16="http://schemas.microsoft.com/office/drawing/2014/main" id="{B192CCE1-D536-011C-B089-771E44C5FE24}"/>
                              </a:ext>
                            </a:extLst>
                          </p:cNvPr>
                          <p:cNvSpPr>
                            <a:spLocks noChangeAspect="1"/>
                          </p:cNvSpPr>
                          <p:nvPr/>
                        </p:nvSpPr>
                        <p:spPr bwMode="auto">
                          <a:xfrm flipH="1">
                            <a:off x="8291601" y="4491039"/>
                            <a:ext cx="1003844" cy="294935"/>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9050">
                            <a:solidFill>
                              <a:srgbClr val="FFC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1" name="Rectangle 31">
                            <a:extLst>
                              <a:ext uri="{FF2B5EF4-FFF2-40B4-BE49-F238E27FC236}">
                                <a16:creationId xmlns:a16="http://schemas.microsoft.com/office/drawing/2014/main" id="{8AC28EB1-E82F-32C4-E780-BA7B85313517}"/>
                              </a:ext>
                            </a:extLst>
                          </p:cNvPr>
                          <p:cNvSpPr>
                            <a:spLocks noChangeAspect="1" noChangeArrowheads="1"/>
                          </p:cNvSpPr>
                          <p:nvPr/>
                        </p:nvSpPr>
                        <p:spPr bwMode="auto">
                          <a:xfrm>
                            <a:off x="7981901" y="4393750"/>
                            <a:ext cx="309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dirty="0">
                                <a:solidFill>
                                  <a:srgbClr val="FFC000"/>
                                </a:solidFill>
                                <a:effectLst>
                                  <a:outerShdw blurRad="38100" dist="38100" dir="2700000" algn="tl">
                                    <a:srgbClr val="000000">
                                      <a:alpha val="43137"/>
                                    </a:srgbClr>
                                  </a:outerShdw>
                                </a:effectLst>
                              </a:rPr>
                              <a:t>θ</a:t>
                            </a:r>
                          </a:p>
                        </p:txBody>
                      </p:sp>
                    </p:grpSp>
                    <p:grpSp>
                      <p:nvGrpSpPr>
                        <p:cNvPr id="56" name="グループ化 55">
                          <a:extLst>
                            <a:ext uri="{FF2B5EF4-FFF2-40B4-BE49-F238E27FC236}">
                              <a16:creationId xmlns:a16="http://schemas.microsoft.com/office/drawing/2014/main" id="{77B16D28-A670-B4E5-41EE-AC033F9278DF}"/>
                            </a:ext>
                          </a:extLst>
                        </p:cNvPr>
                        <p:cNvGrpSpPr/>
                        <p:nvPr/>
                      </p:nvGrpSpPr>
                      <p:grpSpPr>
                        <a:xfrm>
                          <a:off x="7067320" y="3875064"/>
                          <a:ext cx="795842" cy="1820886"/>
                          <a:chOff x="7067320" y="3875064"/>
                          <a:chExt cx="795842" cy="1820886"/>
                        </a:xfrm>
                      </p:grpSpPr>
                      <p:sp>
                        <p:nvSpPr>
                          <p:cNvPr id="57" name="Line 27">
                            <a:extLst>
                              <a:ext uri="{FF2B5EF4-FFF2-40B4-BE49-F238E27FC236}">
                                <a16:creationId xmlns:a16="http://schemas.microsoft.com/office/drawing/2014/main" id="{F5F1D6FC-69F8-ECC8-F885-B9DAC53764AA}"/>
                              </a:ext>
                            </a:extLst>
                          </p:cNvPr>
                          <p:cNvSpPr>
                            <a:spLocks noChangeAspect="1" noChangeShapeType="1"/>
                          </p:cNvSpPr>
                          <p:nvPr/>
                        </p:nvSpPr>
                        <p:spPr bwMode="auto">
                          <a:xfrm>
                            <a:off x="7067320" y="3875064"/>
                            <a:ext cx="0" cy="1820886"/>
                          </a:xfrm>
                          <a:prstGeom prst="line">
                            <a:avLst/>
                          </a:prstGeom>
                          <a:noFill/>
                          <a:ln w="31750" cap="rnd">
                            <a:solidFill>
                              <a:srgbClr val="FFFF99"/>
                            </a:solidFill>
                            <a:round/>
                            <a:headEnd type="triangle" w="med" len="lg"/>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dirty="0"/>
                          </a:p>
                        </p:txBody>
                      </p:sp>
                      <p:sp>
                        <p:nvSpPr>
                          <p:cNvPr id="58" name="Rectangle 31">
                            <a:extLst>
                              <a:ext uri="{FF2B5EF4-FFF2-40B4-BE49-F238E27FC236}">
                                <a16:creationId xmlns:a16="http://schemas.microsoft.com/office/drawing/2014/main" id="{DD9CB579-E288-38A0-F3A3-0642C942BB3F}"/>
                              </a:ext>
                            </a:extLst>
                          </p:cNvPr>
                          <p:cNvSpPr>
                            <a:spLocks noChangeAspect="1" noChangeArrowheads="1"/>
                          </p:cNvSpPr>
                          <p:nvPr/>
                        </p:nvSpPr>
                        <p:spPr bwMode="auto">
                          <a:xfrm>
                            <a:off x="7067320" y="4122731"/>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FFFF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59" name="Rectangle 31">
                            <a:extLst>
                              <a:ext uri="{FF2B5EF4-FFF2-40B4-BE49-F238E27FC236}">
                                <a16:creationId xmlns:a16="http://schemas.microsoft.com/office/drawing/2014/main" id="{F04E239C-E5D8-AB0D-A203-EFD4998038DF}"/>
                              </a:ext>
                            </a:extLst>
                          </p:cNvPr>
                          <p:cNvSpPr>
                            <a:spLocks noChangeAspect="1" noChangeArrowheads="1"/>
                          </p:cNvSpPr>
                          <p:nvPr/>
                        </p:nvSpPr>
                        <p:spPr bwMode="auto">
                          <a:xfrm>
                            <a:off x="7519798" y="4336235"/>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grpSp>
                  </p:grpSp>
                </p:grpSp>
                <p:cxnSp>
                  <p:nvCxnSpPr>
                    <p:cNvPr id="51" name="直線コネクタ 50">
                      <a:extLst>
                        <a:ext uri="{FF2B5EF4-FFF2-40B4-BE49-F238E27FC236}">
                          <a16:creationId xmlns:a16="http://schemas.microsoft.com/office/drawing/2014/main" id="{2C54674A-BB15-F86A-C679-09FECF041346}"/>
                        </a:ext>
                      </a:extLst>
                    </p:cNvPr>
                    <p:cNvCxnSpPr>
                      <a:cxnSpLocks/>
                    </p:cNvCxnSpPr>
                    <p:nvPr/>
                  </p:nvCxnSpPr>
                  <p:spPr>
                    <a:xfrm flipV="1">
                      <a:off x="9517575" y="4499198"/>
                      <a:ext cx="0" cy="60963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45" name="グループ化 44">
                  <a:extLst>
                    <a:ext uri="{FF2B5EF4-FFF2-40B4-BE49-F238E27FC236}">
                      <a16:creationId xmlns:a16="http://schemas.microsoft.com/office/drawing/2014/main" id="{891F3AE0-F138-0C55-97A0-E707BB269929}"/>
                    </a:ext>
                  </a:extLst>
                </p:cNvPr>
                <p:cNvGrpSpPr/>
                <p:nvPr/>
              </p:nvGrpSpPr>
              <p:grpSpPr>
                <a:xfrm>
                  <a:off x="7226481" y="3776486"/>
                  <a:ext cx="4519580" cy="2112260"/>
                  <a:chOff x="8619767" y="3776487"/>
                  <a:chExt cx="3126293" cy="1504196"/>
                </a:xfrm>
              </p:grpSpPr>
              <p:cxnSp>
                <p:nvCxnSpPr>
                  <p:cNvPr id="46" name="直線コネクタ 45">
                    <a:extLst>
                      <a:ext uri="{FF2B5EF4-FFF2-40B4-BE49-F238E27FC236}">
                        <a16:creationId xmlns:a16="http://schemas.microsoft.com/office/drawing/2014/main" id="{0132F300-BD05-5EA9-7EA3-A9F7FE307FFA}"/>
                      </a:ext>
                    </a:extLst>
                  </p:cNvPr>
                  <p:cNvCxnSpPr>
                    <a:cxnSpLocks/>
                  </p:cNvCxnSpPr>
                  <p:nvPr/>
                </p:nvCxnSpPr>
                <p:spPr>
                  <a:xfrm flipH="1">
                    <a:off x="8619767" y="3776487"/>
                    <a:ext cx="3126293" cy="1504196"/>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92B6872-CFEF-4991-A318-DF5BB4C1EEAC}"/>
                      </a:ext>
                    </a:extLst>
                  </p:cNvPr>
                  <p:cNvCxnSpPr>
                    <a:cxnSpLocks/>
                  </p:cNvCxnSpPr>
                  <p:nvPr/>
                </p:nvCxnSpPr>
                <p:spPr>
                  <a:xfrm flipH="1" flipV="1">
                    <a:off x="8619767" y="3776488"/>
                    <a:ext cx="3126293" cy="150419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gr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E35051FC-B0B1-DDB5-D190-EDB3DA7A95CF}"/>
                  </a:ext>
                </a:extLst>
              </p:cNvPr>
              <p:cNvSpPr txBox="1"/>
              <p:nvPr/>
            </p:nvSpPr>
            <p:spPr>
              <a:xfrm>
                <a:off x="1596130" y="2490939"/>
                <a:ext cx="4185721" cy="78528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defPPr>
                  <a:defRPr lang="ja-JP"/>
                </a:defPPr>
                <a:lvl1pPr>
                  <a:defRPr kumimoji="1" sz="3200" b="0" i="1">
                    <a:solidFill>
                      <a:srgbClr val="FF5050"/>
                    </a:solidFill>
                    <a:effectLst/>
                    <a:latin typeface="Cambria Math" panose="02040503050406030204" pitchFamily="18" charset="0"/>
                  </a:defRPr>
                </a:lvl1pPr>
              </a:lstStyle>
              <a:p>
                <a:r>
                  <a:rPr lang="en-US" altLang="ja-JP" sz="3600" dirty="0">
                    <a:effectLst/>
                  </a:rPr>
                  <a:t>NA</a:t>
                </a:r>
                <a14:m>
                  <m:oMath xmlns:m="http://schemas.openxmlformats.org/officeDocument/2006/math">
                    <m:r>
                      <a:rPr lang="en-US" altLang="ja-JP" sz="3600" b="0" i="1" smtClean="0">
                        <a:effectLst/>
                        <a:latin typeface="Cambria Math" panose="02040503050406030204" pitchFamily="18" charset="0"/>
                      </a:rPr>
                      <m:t> </m:t>
                    </m:r>
                    <m:r>
                      <a:rPr lang="en-US" altLang="ja-JP" sz="3600">
                        <a:effectLst/>
                        <a:latin typeface="Cambria Math" panose="02040503050406030204" pitchFamily="18" charset="0"/>
                      </a:rPr>
                      <m:t>=</m:t>
                    </m:r>
                    <m:r>
                      <a:rPr lang="en-US" altLang="ja-JP" sz="3600">
                        <a:effectLst/>
                        <a:latin typeface="Cambria Math" panose="02040503050406030204" pitchFamily="18" charset="0"/>
                      </a:rPr>
                      <m:t>𝑛</m:t>
                    </m:r>
                    <m:r>
                      <a:rPr lang="en-US" altLang="ja-JP" sz="3600">
                        <a:effectLst/>
                        <a:latin typeface="Cambria Math" panose="02040503050406030204" pitchFamily="18" charset="0"/>
                      </a:rPr>
                      <m:t> </m:t>
                    </m:r>
                    <m:r>
                      <m:rPr>
                        <m:sty m:val="p"/>
                      </m:rPr>
                      <a:rPr lang="en-US" altLang="ja-JP" sz="3600">
                        <a:effectLst/>
                        <a:latin typeface="Cambria Math" panose="02040503050406030204" pitchFamily="18" charset="0"/>
                      </a:rPr>
                      <m:t>sin</m:t>
                    </m:r>
                    <m:d>
                      <m:dPr>
                        <m:ctrlPr>
                          <a:rPr lang="en-US" altLang="ja-JP" sz="3600" i="1">
                            <a:effectLst/>
                            <a:latin typeface="Cambria Math" panose="02040503050406030204" pitchFamily="18" charset="0"/>
                          </a:rPr>
                        </m:ctrlPr>
                      </m:dPr>
                      <m:e>
                        <m:r>
                          <a:rPr lang="en-US" altLang="ja-JP" sz="3600" smtClean="0">
                            <a:effectLst/>
                            <a:latin typeface="Cambria Math" panose="02040503050406030204" pitchFamily="18" charset="0"/>
                          </a:rPr>
                          <m:t>𝜃</m:t>
                        </m:r>
                      </m:e>
                    </m:d>
                    <m:r>
                      <a:rPr lang="en-US" altLang="ja-JP" sz="3600">
                        <a:effectLst/>
                        <a:latin typeface="Cambria Math" panose="02040503050406030204" pitchFamily="18" charset="0"/>
                      </a:rPr>
                      <m:t>=</m:t>
                    </m:r>
                    <m:f>
                      <m:fPr>
                        <m:ctrlPr>
                          <a:rPr lang="en-US" altLang="ja-JP" sz="3600" i="1">
                            <a:effectLst/>
                            <a:latin typeface="Cambria Math" panose="02040503050406030204" pitchFamily="18" charset="0"/>
                          </a:rPr>
                        </m:ctrlPr>
                      </m:fPr>
                      <m:num>
                        <m:r>
                          <a:rPr lang="en-US" altLang="ja-JP" sz="3600" b="0" i="1" smtClean="0">
                            <a:effectLst/>
                            <a:latin typeface="Cambria Math" panose="02040503050406030204" pitchFamily="18" charset="0"/>
                          </a:rPr>
                          <m:t>1</m:t>
                        </m:r>
                      </m:num>
                      <m:den>
                        <m:r>
                          <a:rPr lang="en-US" altLang="ja-JP" sz="3600">
                            <a:effectLst/>
                            <a:latin typeface="Cambria Math" panose="02040503050406030204" pitchFamily="18" charset="0"/>
                          </a:rPr>
                          <m:t>2</m:t>
                        </m:r>
                        <m:r>
                          <a:rPr lang="en-US" altLang="ja-JP" sz="3600">
                            <a:effectLst/>
                            <a:latin typeface="Cambria Math" panose="02040503050406030204" pitchFamily="18" charset="0"/>
                          </a:rPr>
                          <m:t>𝐹𝑒</m:t>
                        </m:r>
                      </m:den>
                    </m:f>
                  </m:oMath>
                </a14:m>
                <a:endParaRPr lang="ja-JP" altLang="en-US" sz="3600" dirty="0">
                  <a:effectLst/>
                </a:endParaRPr>
              </a:p>
            </p:txBody>
          </p:sp>
        </mc:Choice>
        <mc:Fallback xmlns="">
          <p:sp>
            <p:nvSpPr>
              <p:cNvPr id="3" name="テキスト ボックス 2">
                <a:extLst>
                  <a:ext uri="{FF2B5EF4-FFF2-40B4-BE49-F238E27FC236}">
                    <a16:creationId xmlns:a16="http://schemas.microsoft.com/office/drawing/2014/main" id="{E35051FC-B0B1-DDB5-D190-EDB3DA7A95CF}"/>
                  </a:ext>
                </a:extLst>
              </p:cNvPr>
              <p:cNvSpPr txBox="1">
                <a:spLocks noRot="1" noChangeAspect="1" noMove="1" noResize="1" noEditPoints="1" noAdjustHandles="1" noChangeArrowheads="1" noChangeShapeType="1" noTextEdit="1"/>
              </p:cNvSpPr>
              <p:nvPr/>
            </p:nvSpPr>
            <p:spPr>
              <a:xfrm>
                <a:off x="1596130" y="2490939"/>
                <a:ext cx="4185721" cy="785280"/>
              </a:xfrm>
              <a:prstGeom prst="rect">
                <a:avLst/>
              </a:prstGeom>
              <a:blipFill>
                <a:blip r:embed="rId5"/>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spTree>
    <p:extLst>
      <p:ext uri="{BB962C8B-B14F-4D97-AF65-F5344CB8AC3E}">
        <p14:creationId xmlns:p14="http://schemas.microsoft.com/office/powerpoint/2010/main" val="3988681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波長によるスケーリングの考察</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0"/>
            <a:ext cx="10972464" cy="2370399"/>
          </a:xfrm>
        </p:spPr>
        <p:txBody>
          <a:bodyPr>
            <a:normAutofit fontScale="92500"/>
          </a:bodyPr>
          <a:lstStyle/>
          <a:p>
            <a:r>
              <a:rPr lang="ja-JP" altLang="en-US" dirty="0"/>
              <a:t>近軸的な近似</a:t>
            </a:r>
            <a:r>
              <a:rPr lang="en-US" altLang="ja-JP" dirty="0"/>
              <a:t>(</a:t>
            </a:r>
            <a:r>
              <a:rPr lang="ja-JP" altLang="en-US" dirty="0"/>
              <a:t>前述</a:t>
            </a:r>
            <a:r>
              <a:rPr lang="en-US" altLang="ja-JP" dirty="0"/>
              <a:t>)</a:t>
            </a:r>
            <a:r>
              <a:rPr lang="ja-JP" altLang="en-US" dirty="0"/>
              <a:t>により</a:t>
            </a:r>
            <a:r>
              <a:rPr lang="ja-JP" altLang="en-US" dirty="0">
                <a:solidFill>
                  <a:srgbClr val="FF5050"/>
                </a:solidFill>
              </a:rPr>
              <a:t>回折模様は全て同じパターン</a:t>
            </a:r>
            <a:endParaRPr lang="en-US" altLang="ja-JP" dirty="0">
              <a:solidFill>
                <a:srgbClr val="FF5050"/>
              </a:solidFill>
            </a:endParaRPr>
          </a:p>
          <a:p>
            <a:pPr lvl="1"/>
            <a:r>
              <a:rPr lang="ja-JP" altLang="en-US" dirty="0"/>
              <a:t>右下図の縦横のスケールが異なるのみ</a:t>
            </a:r>
            <a:endParaRPr lang="en-US" altLang="ja-JP" dirty="0"/>
          </a:p>
          <a:p>
            <a:pPr lvl="1"/>
            <a:r>
              <a:rPr lang="ja-JP" altLang="en-US" dirty="0"/>
              <a:t>縦横のスケールは</a:t>
            </a:r>
            <a:r>
              <a:rPr lang="ja-JP" altLang="en-US" dirty="0">
                <a:solidFill>
                  <a:srgbClr val="FF5050"/>
                </a:solidFill>
              </a:rPr>
              <a:t>波長</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λ</a:t>
            </a:r>
            <a:r>
              <a:rPr lang="en-US" altLang="ja-JP" dirty="0">
                <a:solidFill>
                  <a:srgbClr val="FF5050"/>
                </a:solidFill>
              </a:rPr>
              <a:t>)</a:t>
            </a:r>
            <a:r>
              <a:rPr lang="ja-JP" altLang="en-US" dirty="0">
                <a:solidFill>
                  <a:srgbClr val="FF5050"/>
                </a:solidFill>
              </a:rPr>
              <a:t>と実効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Fe</a:t>
            </a:r>
            <a:r>
              <a:rPr lang="en-US" altLang="ja-JP" dirty="0">
                <a:solidFill>
                  <a:srgbClr val="FF5050"/>
                </a:solidFill>
              </a:rPr>
              <a:t>)</a:t>
            </a:r>
            <a:r>
              <a:rPr lang="ja-JP" altLang="en-US" dirty="0"/>
              <a:t>のみで決まる</a:t>
            </a:r>
            <a:endParaRPr lang="en-US" altLang="ja-JP" dirty="0"/>
          </a:p>
          <a:p>
            <a:pPr lvl="2"/>
            <a:r>
              <a:rPr lang="ja-JP" altLang="en-US" dirty="0"/>
              <a:t>正確には横</a:t>
            </a:r>
            <a:r>
              <a:rPr lang="en-US" altLang="ja-JP" dirty="0"/>
              <a:t>(</a:t>
            </a:r>
            <a:r>
              <a:rPr lang="ja-JP" altLang="en-US" dirty="0"/>
              <a:t>光軸</a:t>
            </a:r>
            <a:r>
              <a:rPr lang="en-US" altLang="ja-JP" dirty="0"/>
              <a:t>)</a:t>
            </a:r>
            <a:r>
              <a:rPr lang="ja-JP" altLang="en-US" dirty="0"/>
              <a:t>方向のスケールは実効</a:t>
            </a:r>
            <a:r>
              <a:rPr lang="en-US" altLang="ja-JP" dirty="0"/>
              <a:t>F</a:t>
            </a:r>
            <a:r>
              <a:rPr lang="ja-JP" altLang="en-US" dirty="0"/>
              <a:t>値の</a:t>
            </a:r>
            <a:r>
              <a:rPr lang="en-US" altLang="ja-JP" dirty="0"/>
              <a:t>2</a:t>
            </a:r>
            <a:r>
              <a:rPr lang="ja-JP" altLang="en-US" dirty="0"/>
              <a:t>乗に比例する</a:t>
            </a:r>
            <a:r>
              <a:rPr lang="en-US" altLang="ja-JP" dirty="0"/>
              <a:t>(</a:t>
            </a:r>
            <a:r>
              <a:rPr lang="ja-JP" altLang="en-US" dirty="0"/>
              <a:t>後述</a:t>
            </a:r>
            <a:r>
              <a:rPr lang="en-US" altLang="ja-JP" dirty="0"/>
              <a:t>)</a:t>
            </a:r>
          </a:p>
        </p:txBody>
      </p:sp>
      <p:grpSp>
        <p:nvGrpSpPr>
          <p:cNvPr id="3" name="グループ化 2">
            <a:extLst>
              <a:ext uri="{FF2B5EF4-FFF2-40B4-BE49-F238E27FC236}">
                <a16:creationId xmlns:a16="http://schemas.microsoft.com/office/drawing/2014/main" id="{AA1AA466-199E-7CA5-3052-73C774F205A7}"/>
              </a:ext>
            </a:extLst>
          </p:cNvPr>
          <p:cNvGrpSpPr/>
          <p:nvPr/>
        </p:nvGrpSpPr>
        <p:grpSpPr>
          <a:xfrm>
            <a:off x="882411" y="3610185"/>
            <a:ext cx="10427178" cy="3034455"/>
            <a:chOff x="837689" y="3610185"/>
            <a:chExt cx="10427178" cy="3034455"/>
          </a:xfrm>
        </p:grpSpPr>
        <p:grpSp>
          <p:nvGrpSpPr>
            <p:cNvPr id="4" name="グループ化 3">
              <a:extLst>
                <a:ext uri="{FF2B5EF4-FFF2-40B4-BE49-F238E27FC236}">
                  <a16:creationId xmlns:a16="http://schemas.microsoft.com/office/drawing/2014/main" id="{CBF87758-BDED-12F0-602E-6057A0307925}"/>
                </a:ext>
              </a:extLst>
            </p:cNvPr>
            <p:cNvGrpSpPr>
              <a:grpSpLocks noChangeAspect="1"/>
            </p:cNvGrpSpPr>
            <p:nvPr/>
          </p:nvGrpSpPr>
          <p:grpSpPr>
            <a:xfrm>
              <a:off x="837689" y="3610185"/>
              <a:ext cx="5079642" cy="2805742"/>
              <a:chOff x="837689" y="3610185"/>
              <a:chExt cx="5079642" cy="2805742"/>
            </a:xfrm>
          </p:grpSpPr>
          <p:sp>
            <p:nvSpPr>
              <p:cNvPr id="29" name="Rectangle 5">
                <a:extLst>
                  <a:ext uri="{FF2B5EF4-FFF2-40B4-BE49-F238E27FC236}">
                    <a16:creationId xmlns:a16="http://schemas.microsoft.com/office/drawing/2014/main" id="{AF897BF7-57BA-D27B-2BD3-0B236D87AF98}"/>
                  </a:ext>
                </a:extLst>
              </p:cNvPr>
              <p:cNvSpPr>
                <a:spLocks noChangeAspect="1" noChangeArrowheads="1"/>
              </p:cNvSpPr>
              <p:nvPr/>
            </p:nvSpPr>
            <p:spPr bwMode="auto">
              <a:xfrm>
                <a:off x="3998701" y="5349861"/>
                <a:ext cx="192156" cy="192156"/>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sp>
            <p:nvSpPr>
              <p:cNvPr id="30" name="Rectangle 6">
                <a:extLst>
                  <a:ext uri="{FF2B5EF4-FFF2-40B4-BE49-F238E27FC236}">
                    <a16:creationId xmlns:a16="http://schemas.microsoft.com/office/drawing/2014/main" id="{96F7A023-3208-13C2-DD44-F88DA492BD27}"/>
                  </a:ext>
                </a:extLst>
              </p:cNvPr>
              <p:cNvSpPr>
                <a:spLocks noChangeAspect="1" noChangeArrowheads="1"/>
              </p:cNvSpPr>
              <p:nvPr/>
            </p:nvSpPr>
            <p:spPr bwMode="auto">
              <a:xfrm>
                <a:off x="3998701" y="4198388"/>
                <a:ext cx="192156" cy="218560"/>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grpSp>
            <p:nvGrpSpPr>
              <p:cNvPr id="31" name="グループ化 30">
                <a:extLst>
                  <a:ext uri="{FF2B5EF4-FFF2-40B4-BE49-F238E27FC236}">
                    <a16:creationId xmlns:a16="http://schemas.microsoft.com/office/drawing/2014/main" id="{3D953087-0B15-C8D3-5EAF-EAAD29D8C62E}"/>
                  </a:ext>
                </a:extLst>
              </p:cNvPr>
              <p:cNvGrpSpPr/>
              <p:nvPr/>
            </p:nvGrpSpPr>
            <p:grpSpPr>
              <a:xfrm>
                <a:off x="3963521" y="4251616"/>
                <a:ext cx="272809" cy="1261693"/>
                <a:chOff x="4328841" y="1522912"/>
                <a:chExt cx="696282" cy="2589189"/>
              </a:xfrm>
            </p:grpSpPr>
            <p:sp>
              <p:nvSpPr>
                <p:cNvPr id="60" name="円弧 4">
                  <a:extLst>
                    <a:ext uri="{FF2B5EF4-FFF2-40B4-BE49-F238E27FC236}">
                      <a16:creationId xmlns:a16="http://schemas.microsoft.com/office/drawing/2014/main" id="{341DD8AB-7E23-5500-8F84-66C81B19B36F}"/>
                    </a:ext>
                  </a:extLst>
                </p:cNvPr>
                <p:cNvSpPr>
                  <a:spLocks noChangeAspect="1"/>
                </p:cNvSpPr>
                <p:nvPr/>
              </p:nvSpPr>
              <p:spPr bwMode="auto">
                <a:xfrm>
                  <a:off x="4634588" y="1522912"/>
                  <a:ext cx="390535"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 name="円弧 4">
                  <a:extLst>
                    <a:ext uri="{FF2B5EF4-FFF2-40B4-BE49-F238E27FC236}">
                      <a16:creationId xmlns:a16="http://schemas.microsoft.com/office/drawing/2014/main" id="{79913F66-3F42-1C91-0A0C-91E332CA406F}"/>
                    </a:ext>
                  </a:extLst>
                </p:cNvPr>
                <p:cNvSpPr>
                  <a:spLocks noChangeAspect="1"/>
                </p:cNvSpPr>
                <p:nvPr/>
              </p:nvSpPr>
              <p:spPr bwMode="auto">
                <a:xfrm flipH="1">
                  <a:off x="4328841" y="1528255"/>
                  <a:ext cx="311508"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 name="Group 7">
                <a:extLst>
                  <a:ext uri="{FF2B5EF4-FFF2-40B4-BE49-F238E27FC236}">
                    <a16:creationId xmlns:a16="http://schemas.microsoft.com/office/drawing/2014/main" id="{29A1FC36-59F9-5B68-EFCD-61DDB9832059}"/>
                  </a:ext>
                </a:extLst>
              </p:cNvPr>
              <p:cNvGrpSpPr>
                <a:grpSpLocks noChangeAspect="1"/>
              </p:cNvGrpSpPr>
              <p:nvPr/>
            </p:nvGrpSpPr>
            <p:grpSpPr bwMode="auto">
              <a:xfrm>
                <a:off x="927132" y="4400813"/>
                <a:ext cx="4990199" cy="968116"/>
                <a:chOff x="68" y="1480"/>
                <a:chExt cx="4672" cy="998"/>
              </a:xfrm>
            </p:grpSpPr>
            <p:sp>
              <p:nvSpPr>
                <p:cNvPr id="58" name="Line 8">
                  <a:extLst>
                    <a:ext uri="{FF2B5EF4-FFF2-40B4-BE49-F238E27FC236}">
                      <a16:creationId xmlns:a16="http://schemas.microsoft.com/office/drawing/2014/main" id="{F45A2617-B39C-6E44-85CF-284475071A2C}"/>
                    </a:ext>
                  </a:extLst>
                </p:cNvPr>
                <p:cNvSpPr>
                  <a:spLocks noChangeAspect="1" noChangeShapeType="1"/>
                </p:cNvSpPr>
                <p:nvPr/>
              </p:nvSpPr>
              <p:spPr bwMode="auto">
                <a:xfrm>
                  <a:off x="68" y="2478"/>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59" name="Line 9">
                  <a:extLst>
                    <a:ext uri="{FF2B5EF4-FFF2-40B4-BE49-F238E27FC236}">
                      <a16:creationId xmlns:a16="http://schemas.microsoft.com/office/drawing/2014/main" id="{D78928C1-6062-223E-FE90-4548A1304FF0}"/>
                    </a:ext>
                  </a:extLst>
                </p:cNvPr>
                <p:cNvSpPr>
                  <a:spLocks noChangeAspect="1" noChangeShapeType="1"/>
                </p:cNvSpPr>
                <p:nvPr/>
              </p:nvSpPr>
              <p:spPr bwMode="auto">
                <a:xfrm>
                  <a:off x="68" y="1480"/>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33" name="Line 11">
                <a:extLst>
                  <a:ext uri="{FF2B5EF4-FFF2-40B4-BE49-F238E27FC236}">
                    <a16:creationId xmlns:a16="http://schemas.microsoft.com/office/drawing/2014/main" id="{94EA11EF-DD4D-A6EC-0318-7DE087307F27}"/>
                  </a:ext>
                </a:extLst>
              </p:cNvPr>
              <p:cNvSpPr>
                <a:spLocks noChangeAspect="1" noChangeShapeType="1"/>
              </p:cNvSpPr>
              <p:nvPr/>
            </p:nvSpPr>
            <p:spPr bwMode="auto">
              <a:xfrm>
                <a:off x="1170628" y="4884871"/>
                <a:ext cx="44357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4" name="Line 12">
                <a:extLst>
                  <a:ext uri="{FF2B5EF4-FFF2-40B4-BE49-F238E27FC236}">
                    <a16:creationId xmlns:a16="http://schemas.microsoft.com/office/drawing/2014/main" id="{512925B2-1C94-F079-E8D7-A4BFB64402A6}"/>
                  </a:ext>
                </a:extLst>
              </p:cNvPr>
              <p:cNvSpPr>
                <a:spLocks noChangeAspect="1" noChangeShapeType="1"/>
              </p:cNvSpPr>
              <p:nvPr/>
            </p:nvSpPr>
            <p:spPr bwMode="auto">
              <a:xfrm flipV="1">
                <a:off x="1189696" y="4408147"/>
                <a:ext cx="3002628" cy="476723"/>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5" name="Line 13">
                <a:extLst>
                  <a:ext uri="{FF2B5EF4-FFF2-40B4-BE49-F238E27FC236}">
                    <a16:creationId xmlns:a16="http://schemas.microsoft.com/office/drawing/2014/main" id="{FE974D83-B686-10C0-F905-BADE4AA4FF39}"/>
                  </a:ext>
                </a:extLst>
              </p:cNvPr>
              <p:cNvSpPr>
                <a:spLocks noChangeAspect="1" noChangeShapeType="1"/>
              </p:cNvSpPr>
              <p:nvPr/>
            </p:nvSpPr>
            <p:spPr bwMode="auto">
              <a:xfrm>
                <a:off x="4186457" y="4406680"/>
                <a:ext cx="1365630" cy="476724"/>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6" name="Line 14">
                <a:extLst>
                  <a:ext uri="{FF2B5EF4-FFF2-40B4-BE49-F238E27FC236}">
                    <a16:creationId xmlns:a16="http://schemas.microsoft.com/office/drawing/2014/main" id="{A77A1CB6-38E9-45BC-7960-BB0C15A530A0}"/>
                  </a:ext>
                </a:extLst>
              </p:cNvPr>
              <p:cNvSpPr>
                <a:spLocks noChangeAspect="1" noChangeShapeType="1"/>
              </p:cNvSpPr>
              <p:nvPr/>
            </p:nvSpPr>
            <p:spPr bwMode="auto">
              <a:xfrm>
                <a:off x="1189696" y="4884871"/>
                <a:ext cx="3002628"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7" name="Line 15">
                <a:extLst>
                  <a:ext uri="{FF2B5EF4-FFF2-40B4-BE49-F238E27FC236}">
                    <a16:creationId xmlns:a16="http://schemas.microsoft.com/office/drawing/2014/main" id="{F504FA2F-6E3D-3D91-E944-760449FAAED3}"/>
                  </a:ext>
                </a:extLst>
              </p:cNvPr>
              <p:cNvSpPr>
                <a:spLocks noChangeAspect="1" noChangeShapeType="1"/>
              </p:cNvSpPr>
              <p:nvPr/>
            </p:nvSpPr>
            <p:spPr bwMode="auto">
              <a:xfrm flipV="1">
                <a:off x="4192324" y="4884871"/>
                <a:ext cx="1365630"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8" name="Line 16">
                <a:extLst>
                  <a:ext uri="{FF2B5EF4-FFF2-40B4-BE49-F238E27FC236}">
                    <a16:creationId xmlns:a16="http://schemas.microsoft.com/office/drawing/2014/main" id="{FDEA8981-F365-1B82-4A83-78D249ED145F}"/>
                  </a:ext>
                </a:extLst>
              </p:cNvPr>
              <p:cNvSpPr>
                <a:spLocks noChangeAspect="1" noChangeShapeType="1"/>
              </p:cNvSpPr>
              <p:nvPr/>
            </p:nvSpPr>
            <p:spPr bwMode="auto">
              <a:xfrm>
                <a:off x="5069496" y="4006233"/>
                <a:ext cx="0" cy="14228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9" name="Line 17">
                <a:extLst>
                  <a:ext uri="{FF2B5EF4-FFF2-40B4-BE49-F238E27FC236}">
                    <a16:creationId xmlns:a16="http://schemas.microsoft.com/office/drawing/2014/main" id="{ABA43658-14DE-509E-D839-5C3610B38743}"/>
                  </a:ext>
                </a:extLst>
              </p:cNvPr>
              <p:cNvSpPr>
                <a:spLocks noChangeAspect="1" noChangeShapeType="1"/>
              </p:cNvSpPr>
              <p:nvPr/>
            </p:nvSpPr>
            <p:spPr bwMode="auto">
              <a:xfrm flipH="1">
                <a:off x="4092579" y="3941691"/>
                <a:ext cx="0" cy="1889293"/>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0" name="Text Box 18">
                <a:extLst>
                  <a:ext uri="{FF2B5EF4-FFF2-40B4-BE49-F238E27FC236}">
                    <a16:creationId xmlns:a16="http://schemas.microsoft.com/office/drawing/2014/main" id="{CB6E8346-8006-DA36-9479-399B3CB5781B}"/>
                  </a:ext>
                </a:extLst>
              </p:cNvPr>
              <p:cNvSpPr txBox="1">
                <a:spLocks noChangeAspect="1" noChangeArrowheads="1"/>
              </p:cNvSpPr>
              <p:nvPr/>
            </p:nvSpPr>
            <p:spPr bwMode="auto">
              <a:xfrm>
                <a:off x="4446649" y="387421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f</a:t>
                </a:r>
              </a:p>
            </p:txBody>
          </p:sp>
          <p:sp>
            <p:nvSpPr>
              <p:cNvPr id="41" name="Line 19">
                <a:extLst>
                  <a:ext uri="{FF2B5EF4-FFF2-40B4-BE49-F238E27FC236}">
                    <a16:creationId xmlns:a16="http://schemas.microsoft.com/office/drawing/2014/main" id="{86483D09-3FA5-4886-6989-06D0B8B1B72B}"/>
                  </a:ext>
                </a:extLst>
              </p:cNvPr>
              <p:cNvSpPr>
                <a:spLocks noChangeAspect="1" noChangeShapeType="1"/>
              </p:cNvSpPr>
              <p:nvPr/>
            </p:nvSpPr>
            <p:spPr bwMode="auto">
              <a:xfrm flipH="1">
                <a:off x="4092579" y="4130914"/>
                <a:ext cx="95051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2" name="Text Box 20">
                <a:extLst>
                  <a:ext uri="{FF2B5EF4-FFF2-40B4-BE49-F238E27FC236}">
                    <a16:creationId xmlns:a16="http://schemas.microsoft.com/office/drawing/2014/main" id="{E4D0DE40-422E-0816-1A72-C12F6F91A8FF}"/>
                  </a:ext>
                </a:extLst>
              </p:cNvPr>
              <p:cNvSpPr txBox="1">
                <a:spLocks noChangeAspect="1" noChangeArrowheads="1"/>
              </p:cNvSpPr>
              <p:nvPr/>
            </p:nvSpPr>
            <p:spPr bwMode="auto">
              <a:xfrm>
                <a:off x="2667186" y="5685767"/>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L</a:t>
                </a:r>
              </a:p>
            </p:txBody>
          </p:sp>
          <p:sp>
            <p:nvSpPr>
              <p:cNvPr id="43" name="Line 21">
                <a:extLst>
                  <a:ext uri="{FF2B5EF4-FFF2-40B4-BE49-F238E27FC236}">
                    <a16:creationId xmlns:a16="http://schemas.microsoft.com/office/drawing/2014/main" id="{6B0D456F-64B4-F915-FE85-E0E2BCCC67F6}"/>
                  </a:ext>
                </a:extLst>
              </p:cNvPr>
              <p:cNvSpPr>
                <a:spLocks noChangeAspect="1" noChangeShapeType="1"/>
              </p:cNvSpPr>
              <p:nvPr/>
            </p:nvSpPr>
            <p:spPr bwMode="auto">
              <a:xfrm>
                <a:off x="1230768" y="5720971"/>
                <a:ext cx="2870612" cy="14668"/>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4" name="Text Box 22">
                <a:extLst>
                  <a:ext uri="{FF2B5EF4-FFF2-40B4-BE49-F238E27FC236}">
                    <a16:creationId xmlns:a16="http://schemas.microsoft.com/office/drawing/2014/main" id="{42DE312A-1D63-959B-4B09-79111021A746}"/>
                  </a:ext>
                </a:extLst>
              </p:cNvPr>
              <p:cNvSpPr txBox="1">
                <a:spLocks noChangeAspect="1" noChangeArrowheads="1"/>
              </p:cNvSpPr>
              <p:nvPr/>
            </p:nvSpPr>
            <p:spPr bwMode="auto">
              <a:xfrm>
                <a:off x="4652913" y="5671099"/>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45" name="Line 23">
                <a:extLst>
                  <a:ext uri="{FF2B5EF4-FFF2-40B4-BE49-F238E27FC236}">
                    <a16:creationId xmlns:a16="http://schemas.microsoft.com/office/drawing/2014/main" id="{DE3B2347-5618-425B-7566-E9861812AFBA}"/>
                  </a:ext>
                </a:extLst>
              </p:cNvPr>
              <p:cNvSpPr>
                <a:spLocks noChangeAspect="1" noChangeShapeType="1"/>
              </p:cNvSpPr>
              <p:nvPr/>
            </p:nvSpPr>
            <p:spPr bwMode="auto">
              <a:xfrm flipH="1">
                <a:off x="4111647" y="5737107"/>
                <a:ext cx="145217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6" name="Line 24">
                <a:extLst>
                  <a:ext uri="{FF2B5EF4-FFF2-40B4-BE49-F238E27FC236}">
                    <a16:creationId xmlns:a16="http://schemas.microsoft.com/office/drawing/2014/main" id="{8D5A76B3-8392-E41D-DCB6-127A42F85F96}"/>
                  </a:ext>
                </a:extLst>
              </p:cNvPr>
              <p:cNvSpPr>
                <a:spLocks noChangeAspect="1" noChangeShapeType="1"/>
              </p:cNvSpPr>
              <p:nvPr/>
            </p:nvSpPr>
            <p:spPr bwMode="auto">
              <a:xfrm>
                <a:off x="1227834" y="4101577"/>
                <a:ext cx="0" cy="182328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7" name="Line 25">
                <a:extLst>
                  <a:ext uri="{FF2B5EF4-FFF2-40B4-BE49-F238E27FC236}">
                    <a16:creationId xmlns:a16="http://schemas.microsoft.com/office/drawing/2014/main" id="{28A9810C-698B-45D3-0552-299DA34B20A2}"/>
                  </a:ext>
                </a:extLst>
              </p:cNvPr>
              <p:cNvSpPr>
                <a:spLocks noChangeAspect="1" noChangeShapeType="1"/>
              </p:cNvSpPr>
              <p:nvPr/>
            </p:nvSpPr>
            <p:spPr bwMode="auto">
              <a:xfrm>
                <a:off x="5557954" y="3941691"/>
                <a:ext cx="0" cy="1928898"/>
              </a:xfrm>
              <a:prstGeom prst="line">
                <a:avLst/>
              </a:prstGeom>
              <a:noFill/>
              <a:ln w="25400" cap="rnd">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8" name="Line 27">
                <a:extLst>
                  <a:ext uri="{FF2B5EF4-FFF2-40B4-BE49-F238E27FC236}">
                    <a16:creationId xmlns:a16="http://schemas.microsoft.com/office/drawing/2014/main" id="{DE152B44-F1F8-5689-2B5A-2A6CA95668C5}"/>
                  </a:ext>
                </a:extLst>
              </p:cNvPr>
              <p:cNvSpPr>
                <a:spLocks noChangeAspect="1" noChangeShapeType="1"/>
              </p:cNvSpPr>
              <p:nvPr/>
            </p:nvSpPr>
            <p:spPr bwMode="auto">
              <a:xfrm>
                <a:off x="4264199" y="4403746"/>
                <a:ext cx="0" cy="976917"/>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49" name="Rectangle 28">
                <a:extLst>
                  <a:ext uri="{FF2B5EF4-FFF2-40B4-BE49-F238E27FC236}">
                    <a16:creationId xmlns:a16="http://schemas.microsoft.com/office/drawing/2014/main" id="{197A1E81-FDBB-2AAE-B543-61D51CCD9BBE}"/>
                  </a:ext>
                </a:extLst>
              </p:cNvPr>
              <p:cNvSpPr>
                <a:spLocks noChangeAspect="1" noChangeArrowheads="1"/>
              </p:cNvSpPr>
              <p:nvPr/>
            </p:nvSpPr>
            <p:spPr bwMode="auto">
              <a:xfrm>
                <a:off x="4265666" y="4895139"/>
                <a:ext cx="3321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D</a:t>
                </a:r>
              </a:p>
            </p:txBody>
          </p:sp>
          <p:sp>
            <p:nvSpPr>
              <p:cNvPr id="50" name="Arc 30">
                <a:extLst>
                  <a:ext uri="{FF2B5EF4-FFF2-40B4-BE49-F238E27FC236}">
                    <a16:creationId xmlns:a16="http://schemas.microsoft.com/office/drawing/2014/main" id="{96552DC1-D3A1-E5BD-19D5-8A0CF9F027C4}"/>
                  </a:ext>
                </a:extLst>
              </p:cNvPr>
              <p:cNvSpPr>
                <a:spLocks noChangeAspect="1"/>
              </p:cNvSpPr>
              <p:nvPr/>
            </p:nvSpPr>
            <p:spPr bwMode="auto">
              <a:xfrm flipH="1">
                <a:off x="4784928" y="4628174"/>
                <a:ext cx="755424" cy="253763"/>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27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51" name="Rectangle 31">
                <a:extLst>
                  <a:ext uri="{FF2B5EF4-FFF2-40B4-BE49-F238E27FC236}">
                    <a16:creationId xmlns:a16="http://schemas.microsoft.com/office/drawing/2014/main" id="{41DBD082-0A42-02B5-F321-D303758E5497}"/>
                  </a:ext>
                </a:extLst>
              </p:cNvPr>
              <p:cNvSpPr>
                <a:spLocks noChangeAspect="1" noChangeArrowheads="1"/>
              </p:cNvSpPr>
              <p:nvPr/>
            </p:nvSpPr>
            <p:spPr bwMode="auto">
              <a:xfrm>
                <a:off x="4504307" y="4564223"/>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effectLst>
                      <a:outerShdw blurRad="38100" dist="38100" dir="2700000" algn="tl">
                        <a:srgbClr val="C0C0C0"/>
                      </a:outerShdw>
                    </a:effectLst>
                  </a:rPr>
                  <a:t>θ</a:t>
                </a:r>
              </a:p>
            </p:txBody>
          </p:sp>
          <p:sp>
            <p:nvSpPr>
              <p:cNvPr id="52" name="Arc 32">
                <a:extLst>
                  <a:ext uri="{FF2B5EF4-FFF2-40B4-BE49-F238E27FC236}">
                    <a16:creationId xmlns:a16="http://schemas.microsoft.com/office/drawing/2014/main" id="{899E5C4F-45EB-A2C0-5DB8-8EDF37AF4558}"/>
                  </a:ext>
                </a:extLst>
              </p:cNvPr>
              <p:cNvSpPr>
                <a:spLocks noChangeAspect="1"/>
              </p:cNvSpPr>
              <p:nvPr/>
            </p:nvSpPr>
            <p:spPr bwMode="auto">
              <a:xfrm flipH="1">
                <a:off x="4091111" y="3610185"/>
                <a:ext cx="1484445" cy="2486298"/>
              </a:xfrm>
              <a:custGeom>
                <a:avLst/>
                <a:gdLst>
                  <a:gd name="G0" fmla="+- 0 0 0"/>
                  <a:gd name="G1" fmla="+- 18293 0 0"/>
                  <a:gd name="G2" fmla="+- 21600 0 0"/>
                  <a:gd name="T0" fmla="*/ 11487 w 21600"/>
                  <a:gd name="T1" fmla="*/ 0 h 36148"/>
                  <a:gd name="T2" fmla="*/ 12156 w 21600"/>
                  <a:gd name="T3" fmla="*/ 36148 h 36148"/>
                  <a:gd name="T4" fmla="*/ 0 w 21600"/>
                  <a:gd name="T5" fmla="*/ 18293 h 36148"/>
                </a:gdLst>
                <a:ahLst/>
                <a:cxnLst>
                  <a:cxn ang="0">
                    <a:pos x="T0" y="T1"/>
                  </a:cxn>
                  <a:cxn ang="0">
                    <a:pos x="T2" y="T3"/>
                  </a:cxn>
                  <a:cxn ang="0">
                    <a:pos x="T4" y="T5"/>
                  </a:cxn>
                </a:cxnLst>
                <a:rect l="0" t="0" r="r" b="b"/>
                <a:pathLst>
                  <a:path w="21600" h="36148" fill="none" extrusionOk="0">
                    <a:moveTo>
                      <a:pt x="11486" y="0"/>
                    </a:moveTo>
                    <a:cubicBezTo>
                      <a:pt x="17780" y="3952"/>
                      <a:pt x="21600" y="10861"/>
                      <a:pt x="21600" y="18293"/>
                    </a:cubicBezTo>
                    <a:cubicBezTo>
                      <a:pt x="21600" y="25440"/>
                      <a:pt x="18064" y="32125"/>
                      <a:pt x="12155" y="36147"/>
                    </a:cubicBezTo>
                  </a:path>
                  <a:path w="21600" h="36148" stroke="0" extrusionOk="0">
                    <a:moveTo>
                      <a:pt x="11486" y="0"/>
                    </a:moveTo>
                    <a:cubicBezTo>
                      <a:pt x="17780" y="3952"/>
                      <a:pt x="21600" y="10861"/>
                      <a:pt x="21600" y="18293"/>
                    </a:cubicBezTo>
                    <a:cubicBezTo>
                      <a:pt x="21600" y="25440"/>
                      <a:pt x="18064" y="32125"/>
                      <a:pt x="12155" y="36147"/>
                    </a:cubicBezTo>
                    <a:lnTo>
                      <a:pt x="0" y="18293"/>
                    </a:lnTo>
                    <a:close/>
                  </a:path>
                </a:pathLst>
              </a:custGeom>
              <a:noFill/>
              <a:ln w="317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53" name="Line 34">
                <a:extLst>
                  <a:ext uri="{FF2B5EF4-FFF2-40B4-BE49-F238E27FC236}">
                    <a16:creationId xmlns:a16="http://schemas.microsoft.com/office/drawing/2014/main" id="{DA5FA2F9-4625-F44D-C349-8056EAA47172}"/>
                  </a:ext>
                </a:extLst>
              </p:cNvPr>
              <p:cNvSpPr>
                <a:spLocks noChangeShapeType="1"/>
              </p:cNvSpPr>
              <p:nvPr/>
            </p:nvSpPr>
            <p:spPr bwMode="auto">
              <a:xfrm flipH="1">
                <a:off x="4319939" y="4881937"/>
                <a:ext cx="1246816" cy="789161"/>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54" name="Text Box 35">
                <a:extLst>
                  <a:ext uri="{FF2B5EF4-FFF2-40B4-BE49-F238E27FC236}">
                    <a16:creationId xmlns:a16="http://schemas.microsoft.com/office/drawing/2014/main" id="{D6941EB4-F887-6484-40A7-34020414559B}"/>
                  </a:ext>
                </a:extLst>
              </p:cNvPr>
              <p:cNvSpPr txBox="1">
                <a:spLocks noChangeAspect="1" noChangeArrowheads="1"/>
              </p:cNvSpPr>
              <p:nvPr/>
            </p:nvSpPr>
            <p:spPr bwMode="auto">
              <a:xfrm>
                <a:off x="4718920" y="5333725"/>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dirty="0">
                    <a:effectLst>
                      <a:outerShdw blurRad="38100" dist="38100" dir="2700000" algn="tl">
                        <a:srgbClr val="C0C0C0"/>
                      </a:outerShdw>
                    </a:effectLst>
                  </a:rPr>
                  <a:t>V</a:t>
                </a:r>
              </a:p>
            </p:txBody>
          </p:sp>
          <p:sp>
            <p:nvSpPr>
              <p:cNvPr id="55" name="Line 36">
                <a:extLst>
                  <a:ext uri="{FF2B5EF4-FFF2-40B4-BE49-F238E27FC236}">
                    <a16:creationId xmlns:a16="http://schemas.microsoft.com/office/drawing/2014/main" id="{DD62E38D-0396-0640-8B9B-2EA5CC9DADC3}"/>
                  </a:ext>
                </a:extLst>
              </p:cNvPr>
              <p:cNvSpPr>
                <a:spLocks noChangeShapeType="1"/>
              </p:cNvSpPr>
              <p:nvPr/>
            </p:nvSpPr>
            <p:spPr bwMode="auto">
              <a:xfrm flipH="1" flipV="1">
                <a:off x="4718920" y="3674726"/>
                <a:ext cx="847835" cy="119841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56" name="Text Box 37">
                <a:extLst>
                  <a:ext uri="{FF2B5EF4-FFF2-40B4-BE49-F238E27FC236}">
                    <a16:creationId xmlns:a16="http://schemas.microsoft.com/office/drawing/2014/main" id="{DACA00DA-DBA7-3CD0-E3B6-53318A8E8C21}"/>
                  </a:ext>
                </a:extLst>
              </p:cNvPr>
              <p:cNvSpPr txBox="1">
                <a:spLocks noChangeAspect="1" noChangeArrowheads="1"/>
              </p:cNvSpPr>
              <p:nvPr/>
            </p:nvSpPr>
            <p:spPr bwMode="auto">
              <a:xfrm>
                <a:off x="5117901" y="4073707"/>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57" name="Rectangle 6">
                <a:extLst>
                  <a:ext uri="{FF2B5EF4-FFF2-40B4-BE49-F238E27FC236}">
                    <a16:creationId xmlns:a16="http://schemas.microsoft.com/office/drawing/2014/main" id="{BB6E698E-89A9-055C-5B3E-22F0163E5BA7}"/>
                  </a:ext>
                </a:extLst>
              </p:cNvPr>
              <p:cNvSpPr>
                <a:spLocks noChangeArrowheads="1"/>
              </p:cNvSpPr>
              <p:nvPr/>
            </p:nvSpPr>
            <p:spPr bwMode="auto">
              <a:xfrm>
                <a:off x="837689" y="6077373"/>
                <a:ext cx="1793800"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r>
                  <a:rPr lang="en-US" altLang="ja-JP" sz="1600" dirty="0">
                    <a:latin typeface="游ゴシック Medium" panose="020B0500000000000000" pitchFamily="50" charset="-128"/>
                    <a:ea typeface="游ゴシック Medium" panose="020B0500000000000000" pitchFamily="50" charset="-128"/>
                  </a:rPr>
                  <a:t>[Kawase 2010]</a:t>
                </a:r>
              </a:p>
            </p:txBody>
          </p:sp>
        </p:grpSp>
        <p:grpSp>
          <p:nvGrpSpPr>
            <p:cNvPr id="5" name="グループ化 4">
              <a:extLst>
                <a:ext uri="{FF2B5EF4-FFF2-40B4-BE49-F238E27FC236}">
                  <a16:creationId xmlns:a16="http://schemas.microsoft.com/office/drawing/2014/main" id="{BDD16BF3-1014-3301-55F0-DBF90B137A1E}"/>
                </a:ext>
              </a:extLst>
            </p:cNvPr>
            <p:cNvGrpSpPr/>
            <p:nvPr/>
          </p:nvGrpSpPr>
          <p:grpSpPr>
            <a:xfrm>
              <a:off x="5766246" y="3690623"/>
              <a:ext cx="5498621" cy="2954017"/>
              <a:chOff x="6355799" y="3660816"/>
              <a:chExt cx="5498621" cy="2954017"/>
            </a:xfrm>
          </p:grpSpPr>
          <p:sp>
            <p:nvSpPr>
              <p:cNvPr id="6" name="Rectangle 6">
                <a:extLst>
                  <a:ext uri="{FF2B5EF4-FFF2-40B4-BE49-F238E27FC236}">
                    <a16:creationId xmlns:a16="http://schemas.microsoft.com/office/drawing/2014/main" id="{87456F14-3258-231C-826E-E5F036835C92}"/>
                  </a:ext>
                </a:extLst>
              </p:cNvPr>
              <p:cNvSpPr>
                <a:spLocks noChangeArrowheads="1"/>
              </p:cNvSpPr>
              <p:nvPr/>
            </p:nvSpPr>
            <p:spPr bwMode="auto">
              <a:xfrm>
                <a:off x="6355799" y="6030058"/>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ctr"/>
                <a:r>
                  <a:rPr lang="en-US" altLang="ja-JP"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7" name="グループ化 6">
                <a:extLst>
                  <a:ext uri="{FF2B5EF4-FFF2-40B4-BE49-F238E27FC236}">
                    <a16:creationId xmlns:a16="http://schemas.microsoft.com/office/drawing/2014/main" id="{5F52CF14-58D2-9F89-7D30-C8F1C6A76C50}"/>
                  </a:ext>
                </a:extLst>
              </p:cNvPr>
              <p:cNvGrpSpPr/>
              <p:nvPr/>
            </p:nvGrpSpPr>
            <p:grpSpPr>
              <a:xfrm>
                <a:off x="6974622" y="3660816"/>
                <a:ext cx="4771439" cy="2340263"/>
                <a:chOff x="6974622" y="3660816"/>
                <a:chExt cx="4771439" cy="2340263"/>
              </a:xfrm>
            </p:grpSpPr>
            <p:grpSp>
              <p:nvGrpSpPr>
                <p:cNvPr id="9" name="グループ化 8">
                  <a:extLst>
                    <a:ext uri="{FF2B5EF4-FFF2-40B4-BE49-F238E27FC236}">
                      <a16:creationId xmlns:a16="http://schemas.microsoft.com/office/drawing/2014/main" id="{E1D02374-A718-DF0A-CF3A-BA5AA5A9220A}"/>
                    </a:ext>
                  </a:extLst>
                </p:cNvPr>
                <p:cNvGrpSpPr/>
                <p:nvPr/>
              </p:nvGrpSpPr>
              <p:grpSpPr>
                <a:xfrm>
                  <a:off x="6974622" y="3660816"/>
                  <a:ext cx="4771438" cy="2340263"/>
                  <a:chOff x="7007770" y="3643091"/>
                  <a:chExt cx="4771438" cy="2340263"/>
                </a:xfrm>
              </p:grpSpPr>
              <p:pic>
                <p:nvPicPr>
                  <p:cNvPr id="13" name="Picture 4" descr="Spherical-aberration-slice">
                    <a:extLst>
                      <a:ext uri="{FF2B5EF4-FFF2-40B4-BE49-F238E27FC236}">
                        <a16:creationId xmlns:a16="http://schemas.microsoft.com/office/drawing/2014/main" id="{8A75B8C6-6B3D-F1C5-EC00-569C4E5CB3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4315" b="34315"/>
                  <a:stretch>
                    <a:fillRect/>
                  </a:stretch>
                </p:blipFill>
                <p:spPr bwMode="auto">
                  <a:xfrm>
                    <a:off x="7259628" y="3756798"/>
                    <a:ext cx="4519580" cy="211422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D2788299-B886-4A04-FC6F-D31CAEB9DDA5}"/>
                      </a:ext>
                    </a:extLst>
                  </p:cNvPr>
                  <p:cNvGrpSpPr/>
                  <p:nvPr/>
                </p:nvGrpSpPr>
                <p:grpSpPr>
                  <a:xfrm>
                    <a:off x="7007770" y="3643091"/>
                    <a:ext cx="2806867" cy="2340263"/>
                    <a:chOff x="7007770" y="3643091"/>
                    <a:chExt cx="2806867" cy="2340263"/>
                  </a:xfrm>
                </p:grpSpPr>
                <p:grpSp>
                  <p:nvGrpSpPr>
                    <p:cNvPr id="15" name="グループ化 14">
                      <a:extLst>
                        <a:ext uri="{FF2B5EF4-FFF2-40B4-BE49-F238E27FC236}">
                          <a16:creationId xmlns:a16="http://schemas.microsoft.com/office/drawing/2014/main" id="{F4F43238-B68E-B07F-E461-71372B672F29}"/>
                        </a:ext>
                      </a:extLst>
                    </p:cNvPr>
                    <p:cNvGrpSpPr/>
                    <p:nvPr/>
                  </p:nvGrpSpPr>
                  <p:grpSpPr>
                    <a:xfrm>
                      <a:off x="7007770" y="3643091"/>
                      <a:ext cx="2806867" cy="2340263"/>
                      <a:chOff x="7007770" y="3643091"/>
                      <a:chExt cx="2806867" cy="2340263"/>
                    </a:xfrm>
                  </p:grpSpPr>
                  <p:grpSp>
                    <p:nvGrpSpPr>
                      <p:cNvPr id="17" name="グループ化 16">
                        <a:extLst>
                          <a:ext uri="{FF2B5EF4-FFF2-40B4-BE49-F238E27FC236}">
                            <a16:creationId xmlns:a16="http://schemas.microsoft.com/office/drawing/2014/main" id="{30B395F6-A6EE-5400-BB02-DAA68A3BD6DD}"/>
                          </a:ext>
                        </a:extLst>
                      </p:cNvPr>
                      <p:cNvGrpSpPr/>
                      <p:nvPr/>
                    </p:nvGrpSpPr>
                    <p:grpSpPr>
                      <a:xfrm>
                        <a:off x="7007770" y="3643091"/>
                        <a:ext cx="2509806" cy="2340263"/>
                        <a:chOff x="6400948" y="1629852"/>
                        <a:chExt cx="2509806" cy="2340263"/>
                      </a:xfrm>
                    </p:grpSpPr>
                    <p:sp>
                      <p:nvSpPr>
                        <p:cNvPr id="27" name="Line 13">
                          <a:extLst>
                            <a:ext uri="{FF2B5EF4-FFF2-40B4-BE49-F238E27FC236}">
                              <a16:creationId xmlns:a16="http://schemas.microsoft.com/office/drawing/2014/main" id="{6F8AFC02-8851-A08C-9BC7-6F19CF3A3B10}"/>
                            </a:ext>
                          </a:extLst>
                        </p:cNvPr>
                        <p:cNvSpPr>
                          <a:spLocks noChangeAspect="1" noChangeShapeType="1"/>
                        </p:cNvSpPr>
                        <p:nvPr/>
                      </p:nvSpPr>
                      <p:spPr bwMode="auto">
                        <a:xfrm>
                          <a:off x="6409934" y="1629852"/>
                          <a:ext cx="2500820" cy="1169277"/>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8" name="Line 15">
                          <a:extLst>
                            <a:ext uri="{FF2B5EF4-FFF2-40B4-BE49-F238E27FC236}">
                              <a16:creationId xmlns:a16="http://schemas.microsoft.com/office/drawing/2014/main" id="{1CD0BEA9-10F9-447A-741F-22FAE104DEFC}"/>
                            </a:ext>
                          </a:extLst>
                        </p:cNvPr>
                        <p:cNvSpPr>
                          <a:spLocks noChangeAspect="1" noChangeShapeType="1"/>
                        </p:cNvSpPr>
                        <p:nvPr/>
                      </p:nvSpPr>
                      <p:spPr bwMode="auto">
                        <a:xfrm flipV="1">
                          <a:off x="6400948" y="2800594"/>
                          <a:ext cx="2509805" cy="116952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18" name="グループ化 17">
                        <a:extLst>
                          <a:ext uri="{FF2B5EF4-FFF2-40B4-BE49-F238E27FC236}">
                            <a16:creationId xmlns:a16="http://schemas.microsoft.com/office/drawing/2014/main" id="{1D78B9CB-ABA4-061A-7761-FB88D0F349E4}"/>
                          </a:ext>
                        </a:extLst>
                      </p:cNvPr>
                      <p:cNvGrpSpPr/>
                      <p:nvPr/>
                    </p:nvGrpSpPr>
                    <p:grpSpPr>
                      <a:xfrm>
                        <a:off x="7586512" y="3900725"/>
                        <a:ext cx="2228125" cy="1820886"/>
                        <a:chOff x="7067320" y="3875064"/>
                        <a:chExt cx="2228125" cy="1820886"/>
                      </a:xfrm>
                    </p:grpSpPr>
                    <p:sp>
                      <p:nvSpPr>
                        <p:cNvPr id="19" name="Line 11">
                          <a:extLst>
                            <a:ext uri="{FF2B5EF4-FFF2-40B4-BE49-F238E27FC236}">
                              <a16:creationId xmlns:a16="http://schemas.microsoft.com/office/drawing/2014/main" id="{A50D88C5-92FD-6B8B-1590-FE431064429B}"/>
                            </a:ext>
                          </a:extLst>
                        </p:cNvPr>
                        <p:cNvSpPr>
                          <a:spLocks noChangeAspect="1" noChangeShapeType="1"/>
                        </p:cNvSpPr>
                        <p:nvPr/>
                      </p:nvSpPr>
                      <p:spPr bwMode="auto">
                        <a:xfrm>
                          <a:off x="7067320" y="4786707"/>
                          <a:ext cx="1931063" cy="0"/>
                        </a:xfrm>
                        <a:prstGeom prst="line">
                          <a:avLst/>
                        </a:prstGeom>
                        <a:noFill/>
                        <a:ln w="31750">
                          <a:solidFill>
                            <a:srgbClr val="92D05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nvGrpSpPr>
                        <p:cNvPr id="20" name="グループ化 19">
                          <a:extLst>
                            <a:ext uri="{FF2B5EF4-FFF2-40B4-BE49-F238E27FC236}">
                              <a16:creationId xmlns:a16="http://schemas.microsoft.com/office/drawing/2014/main" id="{177AD972-C9FB-562D-6B81-27D08CE4FA6F}"/>
                            </a:ext>
                          </a:extLst>
                        </p:cNvPr>
                        <p:cNvGrpSpPr/>
                        <p:nvPr/>
                      </p:nvGrpSpPr>
                      <p:grpSpPr>
                        <a:xfrm>
                          <a:off x="7981901" y="4393750"/>
                          <a:ext cx="1313544" cy="392224"/>
                          <a:chOff x="7981901" y="4393750"/>
                          <a:chExt cx="1313544" cy="392224"/>
                        </a:xfrm>
                      </p:grpSpPr>
                      <p:sp>
                        <p:nvSpPr>
                          <p:cNvPr id="25" name="Arc 30">
                            <a:extLst>
                              <a:ext uri="{FF2B5EF4-FFF2-40B4-BE49-F238E27FC236}">
                                <a16:creationId xmlns:a16="http://schemas.microsoft.com/office/drawing/2014/main" id="{89FCCEAB-E974-05D5-411C-EF554D2762A3}"/>
                              </a:ext>
                            </a:extLst>
                          </p:cNvPr>
                          <p:cNvSpPr>
                            <a:spLocks noChangeAspect="1"/>
                          </p:cNvSpPr>
                          <p:nvPr/>
                        </p:nvSpPr>
                        <p:spPr bwMode="auto">
                          <a:xfrm flipH="1">
                            <a:off x="8291601" y="4491039"/>
                            <a:ext cx="1003844" cy="294935"/>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9050">
                            <a:solidFill>
                              <a:srgbClr val="FFC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6" name="Rectangle 31">
                            <a:extLst>
                              <a:ext uri="{FF2B5EF4-FFF2-40B4-BE49-F238E27FC236}">
                                <a16:creationId xmlns:a16="http://schemas.microsoft.com/office/drawing/2014/main" id="{EC9177DA-E3CA-B9F3-CB4C-384656707843}"/>
                              </a:ext>
                            </a:extLst>
                          </p:cNvPr>
                          <p:cNvSpPr>
                            <a:spLocks noChangeAspect="1" noChangeArrowheads="1"/>
                          </p:cNvSpPr>
                          <p:nvPr/>
                        </p:nvSpPr>
                        <p:spPr bwMode="auto">
                          <a:xfrm>
                            <a:off x="7981901" y="4393750"/>
                            <a:ext cx="309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dirty="0">
                                <a:solidFill>
                                  <a:srgbClr val="FFC000"/>
                                </a:solidFill>
                                <a:effectLst>
                                  <a:outerShdw blurRad="38100" dist="38100" dir="2700000" algn="tl">
                                    <a:srgbClr val="000000">
                                      <a:alpha val="43137"/>
                                    </a:srgbClr>
                                  </a:outerShdw>
                                </a:effectLst>
                              </a:rPr>
                              <a:t>θ</a:t>
                            </a:r>
                          </a:p>
                        </p:txBody>
                      </p:sp>
                    </p:grpSp>
                    <p:grpSp>
                      <p:nvGrpSpPr>
                        <p:cNvPr id="21" name="グループ化 20">
                          <a:extLst>
                            <a:ext uri="{FF2B5EF4-FFF2-40B4-BE49-F238E27FC236}">
                              <a16:creationId xmlns:a16="http://schemas.microsoft.com/office/drawing/2014/main" id="{4E3A4CDC-E6DE-D3D5-1A5A-C799C6BA8DE6}"/>
                            </a:ext>
                          </a:extLst>
                        </p:cNvPr>
                        <p:cNvGrpSpPr/>
                        <p:nvPr/>
                      </p:nvGrpSpPr>
                      <p:grpSpPr>
                        <a:xfrm>
                          <a:off x="7067320" y="3875064"/>
                          <a:ext cx="795842" cy="1820886"/>
                          <a:chOff x="7067320" y="3875064"/>
                          <a:chExt cx="795842" cy="1820886"/>
                        </a:xfrm>
                      </p:grpSpPr>
                      <p:sp>
                        <p:nvSpPr>
                          <p:cNvPr id="22" name="Line 27">
                            <a:extLst>
                              <a:ext uri="{FF2B5EF4-FFF2-40B4-BE49-F238E27FC236}">
                                <a16:creationId xmlns:a16="http://schemas.microsoft.com/office/drawing/2014/main" id="{DF4BC0C3-DECF-3969-B5D2-63FC8C95659A}"/>
                              </a:ext>
                            </a:extLst>
                          </p:cNvPr>
                          <p:cNvSpPr>
                            <a:spLocks noChangeAspect="1" noChangeShapeType="1"/>
                          </p:cNvSpPr>
                          <p:nvPr/>
                        </p:nvSpPr>
                        <p:spPr bwMode="auto">
                          <a:xfrm>
                            <a:off x="7067320" y="3875064"/>
                            <a:ext cx="0" cy="1820886"/>
                          </a:xfrm>
                          <a:prstGeom prst="line">
                            <a:avLst/>
                          </a:prstGeom>
                          <a:noFill/>
                          <a:ln w="31750" cap="rnd">
                            <a:solidFill>
                              <a:srgbClr val="FFFF99"/>
                            </a:solidFill>
                            <a:round/>
                            <a:headEnd type="triangle" w="med" len="lg"/>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dirty="0"/>
                          </a:p>
                        </p:txBody>
                      </p:sp>
                      <p:sp>
                        <p:nvSpPr>
                          <p:cNvPr id="23" name="Rectangle 31">
                            <a:extLst>
                              <a:ext uri="{FF2B5EF4-FFF2-40B4-BE49-F238E27FC236}">
                                <a16:creationId xmlns:a16="http://schemas.microsoft.com/office/drawing/2014/main" id="{65F747D7-F6BA-D213-0217-566F8A9DDD00}"/>
                              </a:ext>
                            </a:extLst>
                          </p:cNvPr>
                          <p:cNvSpPr>
                            <a:spLocks noChangeAspect="1" noChangeArrowheads="1"/>
                          </p:cNvSpPr>
                          <p:nvPr/>
                        </p:nvSpPr>
                        <p:spPr bwMode="auto">
                          <a:xfrm>
                            <a:off x="7067320" y="4122731"/>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FFFF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4" name="Rectangle 31">
                            <a:extLst>
                              <a:ext uri="{FF2B5EF4-FFF2-40B4-BE49-F238E27FC236}">
                                <a16:creationId xmlns:a16="http://schemas.microsoft.com/office/drawing/2014/main" id="{7A458037-777A-4D7E-11AC-E9C618F09BF7}"/>
                              </a:ext>
                            </a:extLst>
                          </p:cNvPr>
                          <p:cNvSpPr>
                            <a:spLocks noChangeAspect="1" noChangeArrowheads="1"/>
                          </p:cNvSpPr>
                          <p:nvPr/>
                        </p:nvSpPr>
                        <p:spPr bwMode="auto">
                          <a:xfrm>
                            <a:off x="7519798" y="4336235"/>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grpSp>
                  </p:grpSp>
                </p:grpSp>
                <p:cxnSp>
                  <p:nvCxnSpPr>
                    <p:cNvPr id="16" name="直線コネクタ 15">
                      <a:extLst>
                        <a:ext uri="{FF2B5EF4-FFF2-40B4-BE49-F238E27FC236}">
                          <a16:creationId xmlns:a16="http://schemas.microsoft.com/office/drawing/2014/main" id="{C9719D0D-6AF4-2A00-D88D-88166BC3242E}"/>
                        </a:ext>
                      </a:extLst>
                    </p:cNvPr>
                    <p:cNvCxnSpPr>
                      <a:cxnSpLocks/>
                    </p:cNvCxnSpPr>
                    <p:nvPr/>
                  </p:nvCxnSpPr>
                  <p:spPr>
                    <a:xfrm flipV="1">
                      <a:off x="9517575" y="4499198"/>
                      <a:ext cx="0" cy="60963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10" name="グループ化 9">
                  <a:extLst>
                    <a:ext uri="{FF2B5EF4-FFF2-40B4-BE49-F238E27FC236}">
                      <a16:creationId xmlns:a16="http://schemas.microsoft.com/office/drawing/2014/main" id="{979D4759-6A08-D8AB-C398-38E221333A64}"/>
                    </a:ext>
                  </a:extLst>
                </p:cNvPr>
                <p:cNvGrpSpPr/>
                <p:nvPr/>
              </p:nvGrpSpPr>
              <p:grpSpPr>
                <a:xfrm>
                  <a:off x="7226481" y="3776486"/>
                  <a:ext cx="4519580" cy="2112260"/>
                  <a:chOff x="8619767" y="3776487"/>
                  <a:chExt cx="3126293" cy="1504196"/>
                </a:xfrm>
              </p:grpSpPr>
              <p:cxnSp>
                <p:nvCxnSpPr>
                  <p:cNvPr id="11" name="直線コネクタ 10">
                    <a:extLst>
                      <a:ext uri="{FF2B5EF4-FFF2-40B4-BE49-F238E27FC236}">
                        <a16:creationId xmlns:a16="http://schemas.microsoft.com/office/drawing/2014/main" id="{E1A58B01-8808-8FBE-BCF4-EBACBD7A079B}"/>
                      </a:ext>
                    </a:extLst>
                  </p:cNvPr>
                  <p:cNvCxnSpPr>
                    <a:cxnSpLocks/>
                  </p:cNvCxnSpPr>
                  <p:nvPr/>
                </p:nvCxnSpPr>
                <p:spPr>
                  <a:xfrm flipH="1">
                    <a:off x="8619767" y="3776487"/>
                    <a:ext cx="3126293" cy="1504196"/>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76D9735-BACA-9F7C-3569-4CCE870EB3B1}"/>
                      </a:ext>
                    </a:extLst>
                  </p:cNvPr>
                  <p:cNvCxnSpPr>
                    <a:cxnSpLocks/>
                  </p:cNvCxnSpPr>
                  <p:nvPr/>
                </p:nvCxnSpPr>
                <p:spPr>
                  <a:xfrm flipH="1" flipV="1">
                    <a:off x="8619767" y="3776488"/>
                    <a:ext cx="3126293" cy="150419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33373937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C5872-B3D2-C98E-7B9D-8D1341452444}"/>
              </a:ext>
            </a:extLst>
          </p:cNvPr>
          <p:cNvSpPr>
            <a:spLocks noGrp="1"/>
          </p:cNvSpPr>
          <p:nvPr>
            <p:ph type="title"/>
          </p:nvPr>
        </p:nvSpPr>
        <p:spPr/>
        <p:txBody>
          <a:bodyPr/>
          <a:lstStyle/>
          <a:p>
            <a:r>
              <a:rPr lang="ja-JP" altLang="en-US" dirty="0"/>
              <a:t>フォーカス部分の波長スケーリング</a:t>
            </a:r>
            <a:endParaRPr kumimoji="1" lang="ja-JP" altLang="en-US" dirty="0"/>
          </a:p>
        </p:txBody>
      </p:sp>
      <p:sp>
        <p:nvSpPr>
          <p:cNvPr id="3" name="コンテンツ プレースホルダー 2">
            <a:extLst>
              <a:ext uri="{FF2B5EF4-FFF2-40B4-BE49-F238E27FC236}">
                <a16:creationId xmlns:a16="http://schemas.microsoft.com/office/drawing/2014/main" id="{BEC8037A-3570-9B24-C91E-817DFAF418F5}"/>
              </a:ext>
            </a:extLst>
          </p:cNvPr>
          <p:cNvSpPr>
            <a:spLocks noGrp="1"/>
          </p:cNvSpPr>
          <p:nvPr>
            <p:ph idx="1"/>
          </p:nvPr>
        </p:nvSpPr>
        <p:spPr>
          <a:xfrm>
            <a:off x="609769" y="1234440"/>
            <a:ext cx="10972464" cy="2339340"/>
          </a:xfrm>
        </p:spPr>
        <p:txBody>
          <a:bodyPr>
            <a:normAutofit fontScale="92500" lnSpcReduction="10000"/>
          </a:bodyPr>
          <a:lstStyle/>
          <a:p>
            <a:r>
              <a:rPr kumimoji="1" lang="ja-JP" altLang="en-US" dirty="0"/>
              <a:t>フォーカス部分なら中心を原点にスケールすれば良い</a:t>
            </a:r>
            <a:endParaRPr kumimoji="1" lang="en-US" altLang="ja-JP" dirty="0"/>
          </a:p>
          <a:p>
            <a:pPr lvl="1"/>
            <a:r>
              <a:rPr lang="ja-JP" altLang="en-US" dirty="0">
                <a:solidFill>
                  <a:srgbClr val="FF5050"/>
                </a:solidFill>
              </a:rPr>
              <a:t>幾何光学上の</a:t>
            </a:r>
            <a:r>
              <a:rPr lang="en-US" altLang="ja-JP" dirty="0">
                <a:solidFill>
                  <a:srgbClr val="FF5050"/>
                </a:solidFill>
              </a:rPr>
              <a:t>CoC(</a:t>
            </a:r>
            <a:r>
              <a:rPr lang="ja-JP" altLang="en-US" dirty="0">
                <a:solidFill>
                  <a:srgbClr val="FF5050"/>
                </a:solidFill>
              </a:rPr>
              <a:t>ボケ径</a:t>
            </a:r>
            <a:r>
              <a:rPr lang="en-US" altLang="ja-JP" dirty="0">
                <a:solidFill>
                  <a:srgbClr val="FF5050"/>
                </a:solidFill>
              </a:rPr>
              <a:t>)</a:t>
            </a:r>
            <a:r>
              <a:rPr lang="ja-JP" altLang="en-US" dirty="0">
                <a:solidFill>
                  <a:srgbClr val="FF5050"/>
                </a:solidFill>
              </a:rPr>
              <a:t>はゼロであることに注意</a:t>
            </a:r>
            <a:endParaRPr lang="en-US" altLang="ja-JP" dirty="0">
              <a:solidFill>
                <a:srgbClr val="FF5050"/>
              </a:solidFill>
            </a:endParaRPr>
          </a:p>
          <a:p>
            <a:pPr lvl="2"/>
            <a:r>
              <a:rPr kumimoji="1" lang="ja-JP" altLang="en-US" dirty="0"/>
              <a:t>あくまで波動光学の回折によって広がった結果</a:t>
            </a:r>
            <a:endParaRPr kumimoji="1" lang="en-US" altLang="ja-JP" dirty="0"/>
          </a:p>
          <a:p>
            <a:pPr lvl="2"/>
            <a:r>
              <a:rPr lang="ja-JP" altLang="en-US" dirty="0"/>
              <a:t>レンズフレアのスターバーストが該当</a:t>
            </a:r>
            <a:endParaRPr kumimoji="1" lang="en-US" altLang="ja-JP" dirty="0"/>
          </a:p>
          <a:p>
            <a:pPr lvl="1"/>
            <a:r>
              <a:rPr lang="ja-JP" altLang="en-US" dirty="0"/>
              <a:t>では</a:t>
            </a:r>
            <a:r>
              <a:rPr lang="ja-JP" altLang="en-US" dirty="0">
                <a:solidFill>
                  <a:srgbClr val="FF5050"/>
                </a:solidFill>
              </a:rPr>
              <a:t>デフォーカス</a:t>
            </a:r>
            <a:r>
              <a:rPr lang="en-US" altLang="ja-JP" dirty="0">
                <a:solidFill>
                  <a:srgbClr val="FF5050"/>
                </a:solidFill>
              </a:rPr>
              <a:t>(</a:t>
            </a:r>
            <a:r>
              <a:rPr lang="ja-JP" altLang="en-US" dirty="0">
                <a:solidFill>
                  <a:srgbClr val="FF5050"/>
                </a:solidFill>
              </a:rPr>
              <a:t>フォーカス以外の</a:t>
            </a:r>
            <a:r>
              <a:rPr lang="en-US" altLang="ja-JP" dirty="0">
                <a:solidFill>
                  <a:srgbClr val="FF5050"/>
                </a:solidFill>
              </a:rPr>
              <a:t>)</a:t>
            </a:r>
            <a:r>
              <a:rPr lang="ja-JP" altLang="en-US" dirty="0">
                <a:solidFill>
                  <a:srgbClr val="FF5050"/>
                </a:solidFill>
              </a:rPr>
              <a:t>部分はどうすべき？</a:t>
            </a:r>
            <a:endParaRPr kumimoji="1" lang="ja-JP" altLang="en-US" dirty="0">
              <a:solidFill>
                <a:srgbClr val="FF5050"/>
              </a:solidFill>
            </a:endParaRPr>
          </a:p>
        </p:txBody>
      </p:sp>
      <p:grpSp>
        <p:nvGrpSpPr>
          <p:cNvPr id="12" name="グループ化 11">
            <a:extLst>
              <a:ext uri="{FF2B5EF4-FFF2-40B4-BE49-F238E27FC236}">
                <a16:creationId xmlns:a16="http://schemas.microsoft.com/office/drawing/2014/main" id="{8AFDC11F-F8D1-3527-D5E8-8CBBAF67A229}"/>
              </a:ext>
            </a:extLst>
          </p:cNvPr>
          <p:cNvGrpSpPr/>
          <p:nvPr/>
        </p:nvGrpSpPr>
        <p:grpSpPr>
          <a:xfrm>
            <a:off x="853608" y="3731137"/>
            <a:ext cx="10484784" cy="2774053"/>
            <a:chOff x="900476" y="3581027"/>
            <a:chExt cx="10484784" cy="2774053"/>
          </a:xfrm>
        </p:grpSpPr>
        <p:grpSp>
          <p:nvGrpSpPr>
            <p:cNvPr id="10" name="グループ化 9">
              <a:extLst>
                <a:ext uri="{FF2B5EF4-FFF2-40B4-BE49-F238E27FC236}">
                  <a16:creationId xmlns:a16="http://schemas.microsoft.com/office/drawing/2014/main" id="{7EAC2876-1D6B-5592-1CAB-568C1A043153}"/>
                </a:ext>
              </a:extLst>
            </p:cNvPr>
            <p:cNvGrpSpPr/>
            <p:nvPr/>
          </p:nvGrpSpPr>
          <p:grpSpPr>
            <a:xfrm>
              <a:off x="900476" y="3581027"/>
              <a:ext cx="5262979" cy="2774053"/>
              <a:chOff x="810994" y="3300247"/>
              <a:chExt cx="5262979" cy="2774053"/>
            </a:xfrm>
          </p:grpSpPr>
          <p:pic>
            <p:nvPicPr>
              <p:cNvPr id="8" name="図 7" descr="黒い背景と白い文字のロゴ&#10;&#10;中程度の精度で自動的に生成された説明">
                <a:extLst>
                  <a:ext uri="{FF2B5EF4-FFF2-40B4-BE49-F238E27FC236}">
                    <a16:creationId xmlns:a16="http://schemas.microsoft.com/office/drawing/2014/main" id="{C92EC62C-EA84-5E2C-AC74-4B350ABE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871" y="3300247"/>
                <a:ext cx="1837224" cy="183722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9" name="Rectangle 6">
                <a:extLst>
                  <a:ext uri="{FF2B5EF4-FFF2-40B4-BE49-F238E27FC236}">
                    <a16:creationId xmlns:a16="http://schemas.microsoft.com/office/drawing/2014/main" id="{33651D2D-4BA5-F762-EA79-ADD3553FBC9B}"/>
                  </a:ext>
                </a:extLst>
              </p:cNvPr>
              <p:cNvSpPr>
                <a:spLocks noChangeArrowheads="1"/>
              </p:cNvSpPr>
              <p:nvPr/>
            </p:nvSpPr>
            <p:spPr bwMode="auto">
              <a:xfrm>
                <a:off x="810994" y="5212526"/>
                <a:ext cx="5262979" cy="8617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a:r>
                  <a:rPr lang="ja-JP" altLang="en-US" dirty="0">
                    <a:latin typeface="游ゴシック Medium" panose="020B0500000000000000" pitchFamily="50" charset="-128"/>
                    <a:ea typeface="游ゴシック Medium" panose="020B0500000000000000" pitchFamily="50" charset="-128"/>
                  </a:rPr>
                  <a:t>中心を原点としてスケールしながら積分した結果</a:t>
                </a:r>
                <a:endParaRPr lang="en-US" altLang="ja-JP" dirty="0">
                  <a:latin typeface="游ゴシック Medium" panose="020B0500000000000000" pitchFamily="50" charset="-128"/>
                  <a:ea typeface="游ゴシック Medium" panose="020B0500000000000000" pitchFamily="50" charset="-128"/>
                </a:endParaRPr>
              </a:p>
              <a:p>
                <a:pPr algn="ct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ctr"/>
                <a:r>
                  <a:rPr lang="en-US" altLang="ja-JP" sz="1400" dirty="0">
                    <a:latin typeface="游ゴシック Medium" panose="020B0500000000000000" pitchFamily="50" charset="-128"/>
                    <a:ea typeface="游ゴシック Medium" panose="020B0500000000000000" pitchFamily="50" charset="-128"/>
                    <a:hlinkClick r:id="rId3"/>
                  </a:rPr>
                  <a:t>https://en.wikipedia.org/wiki/File:Airy_disk_D65.png</a:t>
                </a:r>
                <a:endParaRPr lang="en-US" altLang="ja-JP" sz="1400" dirty="0">
                  <a:latin typeface="游ゴシック Medium" panose="020B0500000000000000" pitchFamily="50" charset="-128"/>
                  <a:ea typeface="游ゴシック Medium" panose="020B0500000000000000" pitchFamily="50" charset="-128"/>
                </a:endParaRPr>
              </a:p>
            </p:txBody>
          </p:sp>
        </p:grpSp>
        <p:grpSp>
          <p:nvGrpSpPr>
            <p:cNvPr id="21" name="グループ化 20">
              <a:extLst>
                <a:ext uri="{FF2B5EF4-FFF2-40B4-BE49-F238E27FC236}">
                  <a16:creationId xmlns:a16="http://schemas.microsoft.com/office/drawing/2014/main" id="{AC7310C0-7330-0D81-A378-0E3136FB8541}"/>
                </a:ext>
              </a:extLst>
            </p:cNvPr>
            <p:cNvGrpSpPr/>
            <p:nvPr/>
          </p:nvGrpSpPr>
          <p:grpSpPr>
            <a:xfrm>
              <a:off x="5886639" y="3581027"/>
              <a:ext cx="5498621" cy="2774053"/>
              <a:chOff x="6083610" y="3581027"/>
              <a:chExt cx="5498621" cy="2774053"/>
            </a:xfrm>
          </p:grpSpPr>
          <p:grpSp>
            <p:nvGrpSpPr>
              <p:cNvPr id="4" name="グループ化 3">
                <a:extLst>
                  <a:ext uri="{FF2B5EF4-FFF2-40B4-BE49-F238E27FC236}">
                    <a16:creationId xmlns:a16="http://schemas.microsoft.com/office/drawing/2014/main" id="{1A0EB9EE-164C-E396-A4D3-4C9993D98A78}"/>
                  </a:ext>
                </a:extLst>
              </p:cNvPr>
              <p:cNvGrpSpPr/>
              <p:nvPr/>
            </p:nvGrpSpPr>
            <p:grpSpPr>
              <a:xfrm>
                <a:off x="6083610" y="3581027"/>
                <a:ext cx="5498621" cy="2774053"/>
                <a:chOff x="6083610" y="3750262"/>
                <a:chExt cx="5498621" cy="2774053"/>
              </a:xfrm>
            </p:grpSpPr>
            <p:pic>
              <p:nvPicPr>
                <p:cNvPr id="5" name="Picture 4" descr="Spherical-aberration-slice">
                  <a:extLst>
                    <a:ext uri="{FF2B5EF4-FFF2-40B4-BE49-F238E27FC236}">
                      <a16:creationId xmlns:a16="http://schemas.microsoft.com/office/drawing/2014/main" id="{9E4B9675-47B6-6512-E958-98442619D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6574973" y="3750262"/>
                  <a:ext cx="4519580" cy="211422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36E3510F-49CA-BB92-BFDA-5E63C85EDF91}"/>
                    </a:ext>
                  </a:extLst>
                </p:cNvPr>
                <p:cNvSpPr>
                  <a:spLocks noChangeArrowheads="1"/>
                </p:cNvSpPr>
                <p:nvPr/>
              </p:nvSpPr>
              <p:spPr bwMode="auto">
                <a:xfrm>
                  <a:off x="6083610" y="5939540"/>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ctr"/>
                  <a:r>
                    <a:rPr lang="en-US" altLang="ja-JP" sz="1400" dirty="0">
                      <a:latin typeface="游ゴシック Medium" panose="020B0500000000000000" pitchFamily="50" charset="-128"/>
                      <a:ea typeface="游ゴシック Medium" panose="020B0500000000000000" pitchFamily="50" charset="-128"/>
                      <a:hlinkClick r:id="rId5"/>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cxnSp>
            <p:nvCxnSpPr>
              <p:cNvPr id="7" name="直線コネクタ 6">
                <a:extLst>
                  <a:ext uri="{FF2B5EF4-FFF2-40B4-BE49-F238E27FC236}">
                    <a16:creationId xmlns:a16="http://schemas.microsoft.com/office/drawing/2014/main" id="{0B123CAF-9210-0159-B0F1-4A68BFE8FC5B}"/>
                  </a:ext>
                </a:extLst>
              </p:cNvPr>
              <p:cNvCxnSpPr>
                <a:cxnSpLocks/>
              </p:cNvCxnSpPr>
              <p:nvPr/>
            </p:nvCxnSpPr>
            <p:spPr>
              <a:xfrm flipH="1">
                <a:off x="6574973" y="3581027"/>
                <a:ext cx="4519580" cy="2114223"/>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69FE461-0410-41D0-2160-08949B7719B8}"/>
                  </a:ext>
                </a:extLst>
              </p:cNvPr>
              <p:cNvCxnSpPr>
                <a:cxnSpLocks/>
              </p:cNvCxnSpPr>
              <p:nvPr/>
            </p:nvCxnSpPr>
            <p:spPr>
              <a:xfrm flipH="1" flipV="1">
                <a:off x="6574973" y="3581027"/>
                <a:ext cx="4519580" cy="2114223"/>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052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CF2D2605-2BE1-A5B1-CDA4-69374352C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90" y="0"/>
            <a:ext cx="11119219" cy="68659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B76FF2CF-6943-4EBF-82BB-38D181A539EE}"/>
              </a:ext>
            </a:extLst>
          </p:cNvPr>
          <p:cNvSpPr>
            <a:spLocks noChangeArrowheads="1"/>
          </p:cNvSpPr>
          <p:nvPr/>
        </p:nvSpPr>
        <p:spPr bwMode="auto">
          <a:xfrm>
            <a:off x="7761249" y="0"/>
            <a:ext cx="389436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シンプルな被写界深度表現</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2" name="Rectangle 7">
            <a:extLst>
              <a:ext uri="{FF2B5EF4-FFF2-40B4-BE49-F238E27FC236}">
                <a16:creationId xmlns:a16="http://schemas.microsoft.com/office/drawing/2014/main" id="{ED09CAC5-2F2A-2704-0DB3-3CB8A4822A64}"/>
              </a:ext>
            </a:extLst>
          </p:cNvPr>
          <p:cNvSpPr>
            <a:spLocks noChangeArrowheads="1"/>
          </p:cNvSpPr>
          <p:nvPr/>
        </p:nvSpPr>
        <p:spPr bwMode="auto">
          <a:xfrm>
            <a:off x="7449015" y="6527365"/>
            <a:ext cx="4206594"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algn="r"/>
            <a:r>
              <a:rPr kumimoji="1" lang="en-US" altLang="ja-JP" sz="1600" dirty="0">
                <a:solidFill>
                  <a:schemeClr val="bg1">
                    <a:lumMod val="95000"/>
                  </a:schemeClr>
                </a:solidFill>
                <a:latin typeface="游ゴシック Medium" panose="020B0500000000000000" pitchFamily="50" charset="-128"/>
                <a:ea typeface="游ゴシック Medium" panose="020B0500000000000000" pitchFamily="50" charset="-128"/>
              </a:rPr>
              <a:t>©2005 BUNKASHA PUBLISHING CO.,LTD. </a:t>
            </a:r>
          </a:p>
        </p:txBody>
      </p:sp>
    </p:spTree>
    <p:extLst>
      <p:ext uri="{BB962C8B-B14F-4D97-AF65-F5344CB8AC3E}">
        <p14:creationId xmlns:p14="http://schemas.microsoft.com/office/powerpoint/2010/main" val="3596646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63EF7CA-AF3D-6EB6-034D-1329394B4DBB}"/>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076928" cy="5120640"/>
          </a:xfrm>
        </p:spPr>
        <p:txBody>
          <a:bodyPr/>
          <a:lstStyle/>
          <a:p>
            <a:r>
              <a:rPr kumimoji="1" lang="ja-JP" altLang="en-US" dirty="0"/>
              <a:t>仮に中心を原点としてスケーリングすると</a:t>
            </a:r>
            <a:r>
              <a:rPr kumimoji="1" lang="en-US" altLang="ja-JP" dirty="0"/>
              <a:t>…</a:t>
            </a: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sp>
        <p:nvSpPr>
          <p:cNvPr id="4" name="Rectangle 6">
            <a:extLst>
              <a:ext uri="{FF2B5EF4-FFF2-40B4-BE49-F238E27FC236}">
                <a16:creationId xmlns:a16="http://schemas.microsoft.com/office/drawing/2014/main" id="{D4D03372-D30F-F495-43B6-3BC488F41CBA}"/>
              </a:ext>
            </a:extLst>
          </p:cNvPr>
          <p:cNvSpPr>
            <a:spLocks noChangeArrowheads="1"/>
          </p:cNvSpPr>
          <p:nvPr/>
        </p:nvSpPr>
        <p:spPr bwMode="auto">
          <a:xfrm>
            <a:off x="6552842" y="2915125"/>
            <a:ext cx="4943981"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a:r>
              <a:rPr lang="ja-JP" altLang="en-US" sz="2000" dirty="0">
                <a:latin typeface="游ゴシック Medium" panose="020B0500000000000000" pitchFamily="50" charset="-128"/>
                <a:ea typeface="游ゴシック Medium" panose="020B0500000000000000" pitchFamily="50" charset="-128"/>
              </a:rPr>
              <a:t>仮にこの</a:t>
            </a:r>
            <a:r>
              <a:rPr lang="en-US" altLang="ja-JP" sz="2000" dirty="0">
                <a:latin typeface="游ゴシック Medium" panose="020B0500000000000000" pitchFamily="50" charset="-128"/>
                <a:ea typeface="游ゴシック Medium" panose="020B0500000000000000" pitchFamily="50" charset="-128"/>
              </a:rPr>
              <a:t>2</a:t>
            </a:r>
            <a:r>
              <a:rPr lang="ja-JP" altLang="en-US" sz="2000" dirty="0">
                <a:latin typeface="游ゴシック Medium" panose="020B0500000000000000" pitchFamily="50" charset="-128"/>
                <a:ea typeface="游ゴシック Medium" panose="020B0500000000000000" pitchFamily="50" charset="-128"/>
              </a:rPr>
              <a:t>倍の波長色の回折パターンは</a:t>
            </a:r>
            <a:r>
              <a:rPr lang="en-US" altLang="ja-JP" sz="2000" dirty="0">
                <a:latin typeface="游ゴシック Medium" panose="020B0500000000000000" pitchFamily="50" charset="-128"/>
                <a:ea typeface="游ゴシック Medium" panose="020B0500000000000000" pitchFamily="50" charset="-128"/>
              </a:rPr>
              <a:t>…</a:t>
            </a:r>
          </a:p>
        </p:txBody>
      </p:sp>
      <p:pic>
        <p:nvPicPr>
          <p:cNvPr id="6" name="Picture 4" descr="Spherical-aberration-slice">
            <a:extLst>
              <a:ext uri="{FF2B5EF4-FFF2-40B4-BE49-F238E27FC236}">
                <a16:creationId xmlns:a16="http://schemas.microsoft.com/office/drawing/2014/main" id="{C8972E61-4831-4E41-0868-9050345CB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236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E0E27E9-5946-C55A-EDAD-809D8543E48D}"/>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5884559" y="3501895"/>
            <a:ext cx="2484000"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FFC009B8-1150-4F06-28F3-961D09C126D8}"/>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137888" cy="5120640"/>
          </a:xfrm>
        </p:spPr>
        <p:txBody>
          <a:bodyPr/>
          <a:lstStyle/>
          <a:p>
            <a:r>
              <a:rPr kumimoji="1" lang="ja-JP" altLang="en-US" dirty="0"/>
              <a:t>仮に中心を原点としてスケーリングすると</a:t>
            </a:r>
            <a:r>
              <a:rPr kumimoji="1" lang="en-US" altLang="ja-JP" dirty="0"/>
              <a:t>…</a:t>
            </a: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pic>
        <p:nvPicPr>
          <p:cNvPr id="9" name="Picture 4" descr="Spherical-aberration-slice">
            <a:extLst>
              <a:ext uri="{FF2B5EF4-FFF2-40B4-BE49-F238E27FC236}">
                <a16:creationId xmlns:a16="http://schemas.microsoft.com/office/drawing/2014/main" id="{AC3AE61B-293D-B1EF-5977-0D6C2405F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AutoShape 8">
            <a:extLst>
              <a:ext uri="{FF2B5EF4-FFF2-40B4-BE49-F238E27FC236}">
                <a16:creationId xmlns:a16="http://schemas.microsoft.com/office/drawing/2014/main" id="{6A5E24D4-39D1-EDBE-EC4E-817A181A71ED}"/>
              </a:ext>
            </a:extLst>
          </p:cNvPr>
          <p:cNvSpPr>
            <a:spLocks noChangeArrowheads="1"/>
          </p:cNvSpPr>
          <p:nvPr/>
        </p:nvSpPr>
        <p:spPr bwMode="auto">
          <a:xfrm rot="5400000">
            <a:off x="6821675" y="281585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327210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E0E27E9-5946-C55A-EDAD-809D8543E48D}"/>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5884559" y="3501895"/>
            <a:ext cx="2484000"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FFC009B8-1150-4F06-28F3-961D09C126D8}"/>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137888" cy="5120640"/>
          </a:xfrm>
        </p:spPr>
        <p:txBody>
          <a:bodyPr/>
          <a:lstStyle/>
          <a:p>
            <a:r>
              <a:rPr kumimoji="1" lang="ja-JP" altLang="en-US" dirty="0"/>
              <a:t>仮に中心を原点としてスケーリングすると</a:t>
            </a:r>
            <a:r>
              <a:rPr kumimoji="1" lang="en-US" altLang="ja-JP" dirty="0"/>
              <a:t>…</a:t>
            </a:r>
          </a:p>
        </p:txBody>
      </p:sp>
      <p:pic>
        <p:nvPicPr>
          <p:cNvPr id="5" name="Picture 4" descr="Spherical-aberration-slice">
            <a:extLst>
              <a:ext uri="{FF2B5EF4-FFF2-40B4-BE49-F238E27FC236}">
                <a16:creationId xmlns:a16="http://schemas.microsoft.com/office/drawing/2014/main" id="{87F98381-8E3D-34E1-2A33-229BFB218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10" y="3501895"/>
            <a:ext cx="2656114"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pic>
        <p:nvPicPr>
          <p:cNvPr id="9" name="Picture 4" descr="Spherical-aberration-slice">
            <a:extLst>
              <a:ext uri="{FF2B5EF4-FFF2-40B4-BE49-F238E27FC236}">
                <a16:creationId xmlns:a16="http://schemas.microsoft.com/office/drawing/2014/main" id="{AC3AE61B-293D-B1EF-5977-0D6C2405F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AutoShape 8">
            <a:extLst>
              <a:ext uri="{FF2B5EF4-FFF2-40B4-BE49-F238E27FC236}">
                <a16:creationId xmlns:a16="http://schemas.microsoft.com/office/drawing/2014/main" id="{6E889F43-8E82-6841-B508-DB8859ECEDE8}"/>
              </a:ext>
            </a:extLst>
          </p:cNvPr>
          <p:cNvSpPr>
            <a:spLocks noChangeArrowheads="1"/>
          </p:cNvSpPr>
          <p:nvPr/>
        </p:nvSpPr>
        <p:spPr bwMode="auto">
          <a:xfrm rot="5400000">
            <a:off x="6821675" y="281585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7" name="AutoShape 8">
            <a:extLst>
              <a:ext uri="{FF2B5EF4-FFF2-40B4-BE49-F238E27FC236}">
                <a16:creationId xmlns:a16="http://schemas.microsoft.com/office/drawing/2014/main" id="{A10BF77D-0C87-AC4D-5504-EDAF14F2F352}"/>
              </a:ext>
            </a:extLst>
          </p:cNvPr>
          <p:cNvSpPr>
            <a:spLocks noChangeArrowheads="1"/>
          </p:cNvSpPr>
          <p:nvPr/>
        </p:nvSpPr>
        <p:spPr bwMode="auto">
          <a:xfrm>
            <a:off x="8299751" y="4400195"/>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34375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9A057D7-C792-1888-6080-2DE45A43F14F}"/>
              </a:ext>
            </a:extLst>
          </p:cNvPr>
          <p:cNvGrpSpPr/>
          <p:nvPr/>
        </p:nvGrpSpPr>
        <p:grpSpPr>
          <a:xfrm>
            <a:off x="8840709" y="3501895"/>
            <a:ext cx="2656115" cy="2484000"/>
            <a:chOff x="8840709" y="3501895"/>
            <a:chExt cx="2656115" cy="2484000"/>
          </a:xfrm>
        </p:grpSpPr>
        <p:pic>
          <p:nvPicPr>
            <p:cNvPr id="15" name="Picture 4" descr="Spherical-aberration-slice">
              <a:extLst>
                <a:ext uri="{FF2B5EF4-FFF2-40B4-BE49-F238E27FC236}">
                  <a16:creationId xmlns:a16="http://schemas.microsoft.com/office/drawing/2014/main" id="{D2BA48BD-FF97-0E89-38BE-34D196F1F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8840710" y="3501895"/>
              <a:ext cx="2656114"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6" name="グループ化 25">
              <a:extLst>
                <a:ext uri="{FF2B5EF4-FFF2-40B4-BE49-F238E27FC236}">
                  <a16:creationId xmlns:a16="http://schemas.microsoft.com/office/drawing/2014/main" id="{516322EA-9C3F-C1E5-0A05-B0A7AFD79201}"/>
                </a:ext>
              </a:extLst>
            </p:cNvPr>
            <p:cNvGrpSpPr>
              <a:grpSpLocks noChangeAspect="1"/>
            </p:cNvGrpSpPr>
            <p:nvPr/>
          </p:nvGrpSpPr>
          <p:grpSpPr>
            <a:xfrm>
              <a:off x="8840709" y="3501895"/>
              <a:ext cx="2656114" cy="2484000"/>
              <a:chOff x="8840709" y="1583302"/>
              <a:chExt cx="2656114" cy="1248857"/>
            </a:xfrm>
          </p:grpSpPr>
          <p:cxnSp>
            <p:nvCxnSpPr>
              <p:cNvPr id="28" name="直線コネクタ 27">
                <a:extLst>
                  <a:ext uri="{FF2B5EF4-FFF2-40B4-BE49-F238E27FC236}">
                    <a16:creationId xmlns:a16="http://schemas.microsoft.com/office/drawing/2014/main" id="{26E01964-8C35-B557-2F31-C66056A9754B}"/>
                  </a:ext>
                </a:extLst>
              </p:cNvPr>
              <p:cNvCxnSpPr>
                <a:cxnSpLocks/>
              </p:cNvCxnSpPr>
              <p:nvPr/>
            </p:nvCxnSpPr>
            <p:spPr>
              <a:xfrm flipH="1">
                <a:off x="8840709" y="1583302"/>
                <a:ext cx="2656114" cy="1248857"/>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2018037-3C55-78B3-9E77-13ADB124754F}"/>
                  </a:ext>
                </a:extLst>
              </p:cNvPr>
              <p:cNvCxnSpPr>
                <a:cxnSpLocks/>
              </p:cNvCxnSpPr>
              <p:nvPr/>
            </p:nvCxnSpPr>
            <p:spPr>
              <a:xfrm flipH="1" flipV="1">
                <a:off x="8840709" y="1583302"/>
                <a:ext cx="2656114" cy="1248857"/>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137888" cy="5120640"/>
          </a:xfrm>
        </p:spPr>
        <p:txBody>
          <a:bodyPr/>
          <a:lstStyle/>
          <a:p>
            <a:r>
              <a:rPr kumimoji="1" lang="ja-JP" altLang="en-US" dirty="0"/>
              <a:t>仮に中心を原点としてスケーリングすると</a:t>
            </a:r>
            <a:r>
              <a:rPr kumimoji="1" lang="en-US" altLang="ja-JP" dirty="0"/>
              <a:t>…</a:t>
            </a:r>
          </a:p>
          <a:p>
            <a:pPr lvl="1"/>
            <a:r>
              <a:rPr kumimoji="1" lang="en-US" altLang="ja-JP" dirty="0"/>
              <a:t>CoC</a:t>
            </a:r>
            <a:r>
              <a:rPr kumimoji="1" lang="ja-JP" altLang="en-US" dirty="0"/>
              <a:t>が倍のサイズになる</a:t>
            </a:r>
            <a:endParaRPr kumimoji="1" lang="en-US" altLang="ja-JP" dirty="0"/>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25" name="グループ化 24">
            <a:extLst>
              <a:ext uri="{FF2B5EF4-FFF2-40B4-BE49-F238E27FC236}">
                <a16:creationId xmlns:a16="http://schemas.microsoft.com/office/drawing/2014/main" id="{548AC24B-FFD7-C565-FE72-2B77DB5CA12F}"/>
              </a:ext>
            </a:extLst>
          </p:cNvPr>
          <p:cNvGrpSpPr>
            <a:grpSpLocks noChangeAspect="1"/>
          </p:cNvGrpSpPr>
          <p:nvPr/>
        </p:nvGrpSpPr>
        <p:grpSpPr>
          <a:xfrm>
            <a:off x="8840709" y="1574337"/>
            <a:ext cx="2656114" cy="1242508"/>
            <a:chOff x="8840709" y="1574337"/>
            <a:chExt cx="2656114" cy="1242508"/>
          </a:xfrm>
        </p:grpSpPr>
        <p:pic>
          <p:nvPicPr>
            <p:cNvPr id="9" name="Picture 4" descr="Spherical-aberration-slice">
              <a:extLst>
                <a:ext uri="{FF2B5EF4-FFF2-40B4-BE49-F238E27FC236}">
                  <a16:creationId xmlns:a16="http://schemas.microsoft.com/office/drawing/2014/main" id="{AC3AE61B-293D-B1EF-5977-0D6C2405F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直線コネクタ 16">
              <a:extLst>
                <a:ext uri="{FF2B5EF4-FFF2-40B4-BE49-F238E27FC236}">
                  <a16:creationId xmlns:a16="http://schemas.microsoft.com/office/drawing/2014/main" id="{120BFB77-23AE-574C-940E-A75E9E491842}"/>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DA69BDD-B1F0-C1C4-6459-E271D6259515}"/>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4B4D6362-A223-DE7C-A664-6350551F8AA4}"/>
              </a:ext>
            </a:extLst>
          </p:cNvPr>
          <p:cNvGrpSpPr/>
          <p:nvPr/>
        </p:nvGrpSpPr>
        <p:grpSpPr>
          <a:xfrm>
            <a:off x="5884559" y="3501895"/>
            <a:ext cx="2484000" cy="2484000"/>
            <a:chOff x="5884559" y="3501895"/>
            <a:chExt cx="2484000" cy="2484000"/>
          </a:xfrm>
        </p:grpSpPr>
        <p:pic>
          <p:nvPicPr>
            <p:cNvPr id="14" name="図 13">
              <a:extLst>
                <a:ext uri="{FF2B5EF4-FFF2-40B4-BE49-F238E27FC236}">
                  <a16:creationId xmlns:a16="http://schemas.microsoft.com/office/drawing/2014/main" id="{C783E41F-F5EB-7C5F-38D0-E9D70C22DD7C}"/>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5884559" y="3501895"/>
              <a:ext cx="2484000"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7" name="楕円 46">
              <a:extLst>
                <a:ext uri="{FF2B5EF4-FFF2-40B4-BE49-F238E27FC236}">
                  <a16:creationId xmlns:a16="http://schemas.microsoft.com/office/drawing/2014/main" id="{D305D726-E342-FA21-9F03-4E537DC99C10}"/>
                </a:ext>
              </a:extLst>
            </p:cNvPr>
            <p:cNvSpPr>
              <a:spLocks noChangeAspect="1"/>
            </p:cNvSpPr>
            <p:nvPr/>
          </p:nvSpPr>
          <p:spPr>
            <a:xfrm>
              <a:off x="6206121" y="3825838"/>
              <a:ext cx="1850400" cy="1850400"/>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F4D2F6A1-E952-0ADD-DBCA-58D1F8E8CF19}"/>
              </a:ext>
            </a:extLst>
          </p:cNvPr>
          <p:cNvGrpSpPr/>
          <p:nvPr/>
        </p:nvGrpSpPr>
        <p:grpSpPr>
          <a:xfrm>
            <a:off x="6505305" y="1574337"/>
            <a:ext cx="1242508" cy="1242508"/>
            <a:chOff x="6505305" y="1574337"/>
            <a:chExt cx="1242508" cy="1242508"/>
          </a:xfrm>
        </p:grpSpPr>
        <p:pic>
          <p:nvPicPr>
            <p:cNvPr id="41" name="図 40">
              <a:extLst>
                <a:ext uri="{FF2B5EF4-FFF2-40B4-BE49-F238E27FC236}">
                  <a16:creationId xmlns:a16="http://schemas.microsoft.com/office/drawing/2014/main" id="{414B4F47-CACF-A15A-1DE3-6C21C72E8640}"/>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2" name="楕円 41">
              <a:extLst>
                <a:ext uri="{FF2B5EF4-FFF2-40B4-BE49-F238E27FC236}">
                  <a16:creationId xmlns:a16="http://schemas.microsoft.com/office/drawing/2014/main" id="{D38C0BE4-1CCF-B706-CA9F-E1473FD00919}"/>
                </a:ext>
              </a:extLst>
            </p:cNvPr>
            <p:cNvSpPr>
              <a:spLocks noChangeAspect="1"/>
            </p:cNvSpPr>
            <p:nvPr/>
          </p:nvSpPr>
          <p:spPr>
            <a:xfrm>
              <a:off x="6666705" y="1734632"/>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AutoShape 8">
            <a:extLst>
              <a:ext uri="{FF2B5EF4-FFF2-40B4-BE49-F238E27FC236}">
                <a16:creationId xmlns:a16="http://schemas.microsoft.com/office/drawing/2014/main" id="{4CB7D549-8964-9C68-8019-5DE4C6BD3BE2}"/>
              </a:ext>
            </a:extLst>
          </p:cNvPr>
          <p:cNvSpPr>
            <a:spLocks noChangeArrowheads="1"/>
          </p:cNvSpPr>
          <p:nvPr/>
        </p:nvSpPr>
        <p:spPr bwMode="auto">
          <a:xfrm rot="5400000">
            <a:off x="6821675" y="281585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6" name="AutoShape 8">
            <a:extLst>
              <a:ext uri="{FF2B5EF4-FFF2-40B4-BE49-F238E27FC236}">
                <a16:creationId xmlns:a16="http://schemas.microsoft.com/office/drawing/2014/main" id="{F4F21CAA-497F-38CD-EFC9-6BF8C8F41950}"/>
              </a:ext>
            </a:extLst>
          </p:cNvPr>
          <p:cNvSpPr>
            <a:spLocks noChangeArrowheads="1"/>
          </p:cNvSpPr>
          <p:nvPr/>
        </p:nvSpPr>
        <p:spPr bwMode="auto">
          <a:xfrm>
            <a:off x="8299751" y="4400195"/>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372268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グループ化 62">
            <a:extLst>
              <a:ext uri="{FF2B5EF4-FFF2-40B4-BE49-F238E27FC236}">
                <a16:creationId xmlns:a16="http://schemas.microsoft.com/office/drawing/2014/main" id="{070515BA-8D00-750E-4847-1C533A97DB49}"/>
              </a:ext>
            </a:extLst>
          </p:cNvPr>
          <p:cNvGrpSpPr/>
          <p:nvPr/>
        </p:nvGrpSpPr>
        <p:grpSpPr>
          <a:xfrm>
            <a:off x="5884559" y="3501895"/>
            <a:ext cx="2484000" cy="2484000"/>
            <a:chOff x="5884559" y="3501895"/>
            <a:chExt cx="2484000" cy="2484000"/>
          </a:xfrm>
        </p:grpSpPr>
        <p:pic>
          <p:nvPicPr>
            <p:cNvPr id="64" name="図 63">
              <a:extLst>
                <a:ext uri="{FF2B5EF4-FFF2-40B4-BE49-F238E27FC236}">
                  <a16:creationId xmlns:a16="http://schemas.microsoft.com/office/drawing/2014/main" id="{A89A9A90-608D-3F5E-9F54-09FE40C7C2DF}"/>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5884559" y="3501895"/>
              <a:ext cx="2484000"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5" name="楕円 64">
              <a:extLst>
                <a:ext uri="{FF2B5EF4-FFF2-40B4-BE49-F238E27FC236}">
                  <a16:creationId xmlns:a16="http://schemas.microsoft.com/office/drawing/2014/main" id="{D6B95CCE-1C75-7DB4-C2F6-CE69D24A9A5F}"/>
                </a:ext>
              </a:extLst>
            </p:cNvPr>
            <p:cNvSpPr>
              <a:spLocks noChangeAspect="1"/>
            </p:cNvSpPr>
            <p:nvPr/>
          </p:nvSpPr>
          <p:spPr>
            <a:xfrm>
              <a:off x="6206121" y="3825838"/>
              <a:ext cx="1850400" cy="1850400"/>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14A270E5-3EFD-4E77-4AE1-DAE415E71B64}"/>
              </a:ext>
            </a:extLst>
          </p:cNvPr>
          <p:cNvGrpSpPr/>
          <p:nvPr/>
        </p:nvGrpSpPr>
        <p:grpSpPr>
          <a:xfrm>
            <a:off x="8840709" y="3501895"/>
            <a:ext cx="2656115" cy="2484000"/>
            <a:chOff x="8840709" y="3501895"/>
            <a:chExt cx="2656115" cy="2484000"/>
          </a:xfrm>
        </p:grpSpPr>
        <p:pic>
          <p:nvPicPr>
            <p:cNvPr id="24" name="Picture 4" descr="Spherical-aberration-slice">
              <a:extLst>
                <a:ext uri="{FF2B5EF4-FFF2-40B4-BE49-F238E27FC236}">
                  <a16:creationId xmlns:a16="http://schemas.microsoft.com/office/drawing/2014/main" id="{0FC9A9F3-7584-224D-D90B-13BEA188F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10" y="3501895"/>
              <a:ext cx="2656114"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2" name="グループ化 31">
              <a:extLst>
                <a:ext uri="{FF2B5EF4-FFF2-40B4-BE49-F238E27FC236}">
                  <a16:creationId xmlns:a16="http://schemas.microsoft.com/office/drawing/2014/main" id="{60E8F830-68F3-ECDE-1792-0A157CD40063}"/>
                </a:ext>
              </a:extLst>
            </p:cNvPr>
            <p:cNvGrpSpPr>
              <a:grpSpLocks noChangeAspect="1"/>
            </p:cNvGrpSpPr>
            <p:nvPr/>
          </p:nvGrpSpPr>
          <p:grpSpPr>
            <a:xfrm>
              <a:off x="8840709" y="3501895"/>
              <a:ext cx="2656114" cy="2484000"/>
              <a:chOff x="8840709" y="1583302"/>
              <a:chExt cx="2656114" cy="1248857"/>
            </a:xfrm>
          </p:grpSpPr>
          <p:cxnSp>
            <p:nvCxnSpPr>
              <p:cNvPr id="35" name="直線コネクタ 34">
                <a:extLst>
                  <a:ext uri="{FF2B5EF4-FFF2-40B4-BE49-F238E27FC236}">
                    <a16:creationId xmlns:a16="http://schemas.microsoft.com/office/drawing/2014/main" id="{BC2E8B04-AE47-876C-F177-1E435EE4138F}"/>
                  </a:ext>
                </a:extLst>
              </p:cNvPr>
              <p:cNvCxnSpPr>
                <a:cxnSpLocks/>
              </p:cNvCxnSpPr>
              <p:nvPr/>
            </p:nvCxnSpPr>
            <p:spPr>
              <a:xfrm flipH="1">
                <a:off x="8840709" y="1583302"/>
                <a:ext cx="2656114" cy="1248857"/>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C7BE2052-FF68-D1C5-4D2D-304D9B7739C3}"/>
                  </a:ext>
                </a:extLst>
              </p:cNvPr>
              <p:cNvCxnSpPr>
                <a:cxnSpLocks/>
              </p:cNvCxnSpPr>
              <p:nvPr/>
            </p:nvCxnSpPr>
            <p:spPr>
              <a:xfrm flipH="1" flipV="1">
                <a:off x="8840709" y="1583302"/>
                <a:ext cx="2656114" cy="1248857"/>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sp>
        <p:nvSpPr>
          <p:cNvPr id="4" name="AutoShape 8">
            <a:extLst>
              <a:ext uri="{FF2B5EF4-FFF2-40B4-BE49-F238E27FC236}">
                <a16:creationId xmlns:a16="http://schemas.microsoft.com/office/drawing/2014/main" id="{3BBCDDBA-0B12-CEB1-14CD-0F8D9352A3BC}"/>
              </a:ext>
            </a:extLst>
          </p:cNvPr>
          <p:cNvSpPr>
            <a:spLocks noChangeArrowheads="1"/>
          </p:cNvSpPr>
          <p:nvPr/>
        </p:nvSpPr>
        <p:spPr bwMode="auto">
          <a:xfrm rot="5400000">
            <a:off x="6821675" y="281585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7" name="AutoShape 8">
            <a:extLst>
              <a:ext uri="{FF2B5EF4-FFF2-40B4-BE49-F238E27FC236}">
                <a16:creationId xmlns:a16="http://schemas.microsoft.com/office/drawing/2014/main" id="{70ABB110-3C09-FC23-644A-A259E93D5E80}"/>
              </a:ext>
            </a:extLst>
          </p:cNvPr>
          <p:cNvSpPr>
            <a:spLocks noChangeArrowheads="1"/>
          </p:cNvSpPr>
          <p:nvPr/>
        </p:nvSpPr>
        <p:spPr bwMode="auto">
          <a:xfrm>
            <a:off x="8299751" y="4400195"/>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nvGrpSpPr>
          <p:cNvPr id="57" name="グループ化 56">
            <a:extLst>
              <a:ext uri="{FF2B5EF4-FFF2-40B4-BE49-F238E27FC236}">
                <a16:creationId xmlns:a16="http://schemas.microsoft.com/office/drawing/2014/main" id="{23895E36-575C-5F9B-4412-2AFCF1A14D4D}"/>
              </a:ext>
            </a:extLst>
          </p:cNvPr>
          <p:cNvGrpSpPr/>
          <p:nvPr/>
        </p:nvGrpSpPr>
        <p:grpSpPr>
          <a:xfrm>
            <a:off x="6505305" y="1574337"/>
            <a:ext cx="1242508" cy="1242508"/>
            <a:chOff x="6505305" y="1574337"/>
            <a:chExt cx="1242508" cy="1242508"/>
          </a:xfrm>
        </p:grpSpPr>
        <p:pic>
          <p:nvPicPr>
            <p:cNvPr id="58" name="図 57">
              <a:extLst>
                <a:ext uri="{FF2B5EF4-FFF2-40B4-BE49-F238E27FC236}">
                  <a16:creationId xmlns:a16="http://schemas.microsoft.com/office/drawing/2014/main" id="{5D95BB76-6FC5-404F-CEDB-0C59503FC835}"/>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9" name="楕円 58">
              <a:extLst>
                <a:ext uri="{FF2B5EF4-FFF2-40B4-BE49-F238E27FC236}">
                  <a16:creationId xmlns:a16="http://schemas.microsoft.com/office/drawing/2014/main" id="{F2709E87-EA92-9E42-CA68-E5B71A581EA5}"/>
                </a:ext>
              </a:extLst>
            </p:cNvPr>
            <p:cNvSpPr>
              <a:spLocks/>
            </p:cNvSpPr>
            <p:nvPr/>
          </p:nvSpPr>
          <p:spPr>
            <a:xfrm>
              <a:off x="6584752" y="1655591"/>
              <a:ext cx="1080000" cy="1080000"/>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E453076C-5BDA-2899-6073-09F8180123CB}"/>
              </a:ext>
            </a:extLst>
          </p:cNvPr>
          <p:cNvGrpSpPr>
            <a:grpSpLocks noChangeAspect="1"/>
          </p:cNvGrpSpPr>
          <p:nvPr/>
        </p:nvGrpSpPr>
        <p:grpSpPr>
          <a:xfrm>
            <a:off x="8840709" y="1574337"/>
            <a:ext cx="2656114" cy="1242508"/>
            <a:chOff x="8840709" y="1574337"/>
            <a:chExt cx="2656114" cy="1242508"/>
          </a:xfrm>
        </p:grpSpPr>
        <p:pic>
          <p:nvPicPr>
            <p:cNvPr id="42" name="Picture 4" descr="Spherical-aberration-slice">
              <a:extLst>
                <a:ext uri="{FF2B5EF4-FFF2-40B4-BE49-F238E27FC236}">
                  <a16:creationId xmlns:a16="http://schemas.microsoft.com/office/drawing/2014/main" id="{5F6F5C46-E05A-2CF3-47F6-E4DC37505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3" name="直線コネクタ 42">
              <a:extLst>
                <a:ext uri="{FF2B5EF4-FFF2-40B4-BE49-F238E27FC236}">
                  <a16:creationId xmlns:a16="http://schemas.microsoft.com/office/drawing/2014/main" id="{66160D8B-5ED3-04E5-162E-2F9BD19A4510}"/>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81F33BC-B997-F726-D47F-B32D53D78429}"/>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137888" cy="5120640"/>
          </a:xfrm>
        </p:spPr>
        <p:txBody>
          <a:bodyPr/>
          <a:lstStyle/>
          <a:p>
            <a:r>
              <a:rPr kumimoji="1" lang="ja-JP" altLang="en-US" dirty="0"/>
              <a:t>仮に中心を原点としてスケーリングすると</a:t>
            </a:r>
            <a:r>
              <a:rPr kumimoji="1" lang="en-US" altLang="ja-JP" dirty="0"/>
              <a:t>…</a:t>
            </a:r>
          </a:p>
          <a:p>
            <a:pPr lvl="1"/>
            <a:r>
              <a:rPr kumimoji="1" lang="en-US" altLang="ja-JP" dirty="0"/>
              <a:t>CoC</a:t>
            </a:r>
            <a:r>
              <a:rPr kumimoji="1" lang="ja-JP" altLang="en-US" dirty="0"/>
              <a:t>が倍のサイズになる</a:t>
            </a:r>
            <a:endParaRPr kumimoji="1" lang="en-US" altLang="ja-JP" dirty="0"/>
          </a:p>
          <a:p>
            <a:pPr lvl="5"/>
            <a:endParaRPr lang="en-US" altLang="ja-JP" dirty="0"/>
          </a:p>
          <a:p>
            <a:pPr lvl="1"/>
            <a:r>
              <a:rPr lang="ja-JP" altLang="en-US" dirty="0"/>
              <a:t>全てのボケが</a:t>
            </a:r>
            <a:r>
              <a:rPr lang="en-US" altLang="ja-JP" dirty="0"/>
              <a:t>2</a:t>
            </a:r>
            <a:r>
              <a:rPr lang="ja-JP" altLang="en-US" dirty="0"/>
              <a:t>倍に？</a:t>
            </a:r>
            <a:endParaRPr lang="en-US" altLang="ja-JP" dirty="0"/>
          </a:p>
          <a:p>
            <a:pPr lvl="2"/>
            <a:r>
              <a:rPr lang="ja-JP" altLang="en-US" dirty="0">
                <a:solidFill>
                  <a:srgbClr val="FF5050"/>
                </a:solidFill>
              </a:rPr>
              <a:t>これは明らかに間違い</a:t>
            </a:r>
            <a:endParaRPr lang="en-US" altLang="ja-JP" dirty="0">
              <a:solidFill>
                <a:srgbClr val="FF5050"/>
              </a:solidFill>
            </a:endParaRP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31" name="グループ化 30">
            <a:extLst>
              <a:ext uri="{FF2B5EF4-FFF2-40B4-BE49-F238E27FC236}">
                <a16:creationId xmlns:a16="http://schemas.microsoft.com/office/drawing/2014/main" id="{967EE900-2509-69F4-30B9-92B679AF3F75}"/>
              </a:ext>
            </a:extLst>
          </p:cNvPr>
          <p:cNvGrpSpPr/>
          <p:nvPr/>
        </p:nvGrpSpPr>
        <p:grpSpPr>
          <a:xfrm>
            <a:off x="6911068" y="2010596"/>
            <a:ext cx="442123" cy="369990"/>
            <a:chOff x="6877593" y="2032424"/>
            <a:chExt cx="442123" cy="369990"/>
          </a:xfrm>
        </p:grpSpPr>
        <p:sp>
          <p:nvSpPr>
            <p:cNvPr id="29" name="AutoShape 8">
              <a:extLst>
                <a:ext uri="{FF2B5EF4-FFF2-40B4-BE49-F238E27FC236}">
                  <a16:creationId xmlns:a16="http://schemas.microsoft.com/office/drawing/2014/main" id="{04FF6502-40D8-6EEE-1205-B0108CFCF66B}"/>
                </a:ext>
              </a:extLst>
            </p:cNvPr>
            <p:cNvSpPr>
              <a:spLocks noChangeArrowheads="1"/>
            </p:cNvSpPr>
            <p:nvPr/>
          </p:nvSpPr>
          <p:spPr bwMode="auto">
            <a:xfrm rot="8100000">
              <a:off x="6877593" y="2229955"/>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0" name="AutoShape 8">
              <a:extLst>
                <a:ext uri="{FF2B5EF4-FFF2-40B4-BE49-F238E27FC236}">
                  <a16:creationId xmlns:a16="http://schemas.microsoft.com/office/drawing/2014/main" id="{5489C38D-742A-FDB4-5AEB-4632CE0227D2}"/>
                </a:ext>
              </a:extLst>
            </p:cNvPr>
            <p:cNvSpPr>
              <a:spLocks noChangeArrowheads="1"/>
            </p:cNvSpPr>
            <p:nvPr/>
          </p:nvSpPr>
          <p:spPr bwMode="auto">
            <a:xfrm rot="8100000" flipH="1">
              <a:off x="7081104" y="2032424"/>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41" name="グループ化 40">
            <a:extLst>
              <a:ext uri="{FF2B5EF4-FFF2-40B4-BE49-F238E27FC236}">
                <a16:creationId xmlns:a16="http://schemas.microsoft.com/office/drawing/2014/main" id="{A92D8D10-35DA-4AE8-344F-927BC73A3507}"/>
              </a:ext>
            </a:extLst>
          </p:cNvPr>
          <p:cNvGrpSpPr/>
          <p:nvPr/>
        </p:nvGrpSpPr>
        <p:grpSpPr>
          <a:xfrm rot="5400000">
            <a:off x="9920493" y="2109361"/>
            <a:ext cx="496545" cy="172460"/>
            <a:chOff x="8554316" y="1144337"/>
            <a:chExt cx="496545" cy="172460"/>
          </a:xfrm>
        </p:grpSpPr>
        <p:sp>
          <p:nvSpPr>
            <p:cNvPr id="33" name="AutoShape 8">
              <a:extLst>
                <a:ext uri="{FF2B5EF4-FFF2-40B4-BE49-F238E27FC236}">
                  <a16:creationId xmlns:a16="http://schemas.microsoft.com/office/drawing/2014/main" id="{7C940CFB-9544-AF70-ADBC-C66786A7585F}"/>
                </a:ext>
              </a:extLst>
            </p:cNvPr>
            <p:cNvSpPr>
              <a:spLocks noChangeArrowheads="1"/>
            </p:cNvSpPr>
            <p:nvPr/>
          </p:nvSpPr>
          <p:spPr bwMode="auto">
            <a:xfrm>
              <a:off x="8812844" y="114433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4" name="AutoShape 8">
              <a:extLst>
                <a:ext uri="{FF2B5EF4-FFF2-40B4-BE49-F238E27FC236}">
                  <a16:creationId xmlns:a16="http://schemas.microsoft.com/office/drawing/2014/main" id="{96DD59BF-99AD-EEFE-422A-898A42A4419C}"/>
                </a:ext>
              </a:extLst>
            </p:cNvPr>
            <p:cNvSpPr>
              <a:spLocks noChangeArrowheads="1"/>
            </p:cNvSpPr>
            <p:nvPr/>
          </p:nvSpPr>
          <p:spPr bwMode="auto">
            <a:xfrm flipH="1">
              <a:off x="8554316" y="1144338"/>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45" name="グループ化 44">
            <a:extLst>
              <a:ext uri="{FF2B5EF4-FFF2-40B4-BE49-F238E27FC236}">
                <a16:creationId xmlns:a16="http://schemas.microsoft.com/office/drawing/2014/main" id="{A30D8894-B95A-3349-93E4-AB73749FD656}"/>
              </a:ext>
            </a:extLst>
          </p:cNvPr>
          <p:cNvGrpSpPr/>
          <p:nvPr/>
        </p:nvGrpSpPr>
        <p:grpSpPr>
          <a:xfrm rot="5400000">
            <a:off x="9173839" y="2104980"/>
            <a:ext cx="496545" cy="172460"/>
            <a:chOff x="8554316" y="1144337"/>
            <a:chExt cx="496545" cy="172460"/>
          </a:xfrm>
        </p:grpSpPr>
        <p:sp>
          <p:nvSpPr>
            <p:cNvPr id="46" name="AutoShape 8">
              <a:extLst>
                <a:ext uri="{FF2B5EF4-FFF2-40B4-BE49-F238E27FC236}">
                  <a16:creationId xmlns:a16="http://schemas.microsoft.com/office/drawing/2014/main" id="{0697A416-B7AB-93F1-7066-CABD0D676652}"/>
                </a:ext>
              </a:extLst>
            </p:cNvPr>
            <p:cNvSpPr>
              <a:spLocks noChangeArrowheads="1"/>
            </p:cNvSpPr>
            <p:nvPr/>
          </p:nvSpPr>
          <p:spPr bwMode="auto">
            <a:xfrm>
              <a:off x="8812844" y="114433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47" name="AutoShape 8">
              <a:extLst>
                <a:ext uri="{FF2B5EF4-FFF2-40B4-BE49-F238E27FC236}">
                  <a16:creationId xmlns:a16="http://schemas.microsoft.com/office/drawing/2014/main" id="{A62C8499-6F7D-480B-76F7-54261032C557}"/>
                </a:ext>
              </a:extLst>
            </p:cNvPr>
            <p:cNvSpPr>
              <a:spLocks noChangeArrowheads="1"/>
            </p:cNvSpPr>
            <p:nvPr/>
          </p:nvSpPr>
          <p:spPr bwMode="auto">
            <a:xfrm flipH="1">
              <a:off x="8554316" y="1144338"/>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48" name="グループ化 47">
            <a:extLst>
              <a:ext uri="{FF2B5EF4-FFF2-40B4-BE49-F238E27FC236}">
                <a16:creationId xmlns:a16="http://schemas.microsoft.com/office/drawing/2014/main" id="{5D021EE2-60A2-3BFF-FF52-3A955B4890DE}"/>
              </a:ext>
            </a:extLst>
          </p:cNvPr>
          <p:cNvGrpSpPr/>
          <p:nvPr/>
        </p:nvGrpSpPr>
        <p:grpSpPr>
          <a:xfrm rot="5400000">
            <a:off x="10667105" y="2109361"/>
            <a:ext cx="496545" cy="172460"/>
            <a:chOff x="8554316" y="1144337"/>
            <a:chExt cx="496545" cy="172460"/>
          </a:xfrm>
        </p:grpSpPr>
        <p:sp>
          <p:nvSpPr>
            <p:cNvPr id="49" name="AutoShape 8">
              <a:extLst>
                <a:ext uri="{FF2B5EF4-FFF2-40B4-BE49-F238E27FC236}">
                  <a16:creationId xmlns:a16="http://schemas.microsoft.com/office/drawing/2014/main" id="{38609C60-36A6-07A9-1766-47521EBCC34E}"/>
                </a:ext>
              </a:extLst>
            </p:cNvPr>
            <p:cNvSpPr>
              <a:spLocks noChangeArrowheads="1"/>
            </p:cNvSpPr>
            <p:nvPr/>
          </p:nvSpPr>
          <p:spPr bwMode="auto">
            <a:xfrm>
              <a:off x="8812844" y="114433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50" name="AutoShape 8">
              <a:extLst>
                <a:ext uri="{FF2B5EF4-FFF2-40B4-BE49-F238E27FC236}">
                  <a16:creationId xmlns:a16="http://schemas.microsoft.com/office/drawing/2014/main" id="{FF455041-D7B8-ED2F-08A3-7D43D7CECA5F}"/>
                </a:ext>
              </a:extLst>
            </p:cNvPr>
            <p:cNvSpPr>
              <a:spLocks noChangeArrowheads="1"/>
            </p:cNvSpPr>
            <p:nvPr/>
          </p:nvSpPr>
          <p:spPr bwMode="auto">
            <a:xfrm flipH="1">
              <a:off x="8554316" y="1144338"/>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sp>
        <p:nvSpPr>
          <p:cNvPr id="6" name="&quot;禁止&quot;マーク 5">
            <a:extLst>
              <a:ext uri="{FF2B5EF4-FFF2-40B4-BE49-F238E27FC236}">
                <a16:creationId xmlns:a16="http://schemas.microsoft.com/office/drawing/2014/main" id="{045DFC5C-B263-68D5-4CE8-4AC497EB0C95}"/>
              </a:ext>
            </a:extLst>
          </p:cNvPr>
          <p:cNvSpPr>
            <a:spLocks noChangeAspect="1"/>
          </p:cNvSpPr>
          <p:nvPr/>
        </p:nvSpPr>
        <p:spPr>
          <a:xfrm>
            <a:off x="6831540" y="2149231"/>
            <a:ext cx="3502391" cy="3504658"/>
          </a:xfrm>
          <a:prstGeom prst="noSmoking">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8411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716080" cy="5120640"/>
          </a:xfrm>
        </p:spPr>
        <p:txBody>
          <a:bodyPr/>
          <a:lstStyle/>
          <a:p>
            <a:r>
              <a:rPr kumimoji="1" lang="ja-JP" altLang="en-US" dirty="0">
                <a:solidFill>
                  <a:srgbClr val="FF5050"/>
                </a:solidFill>
              </a:rPr>
              <a:t>回折・干渉模様は</a:t>
            </a:r>
            <a:br>
              <a:rPr kumimoji="1" lang="en-US" altLang="ja-JP" dirty="0">
                <a:solidFill>
                  <a:srgbClr val="FF5050"/>
                </a:solidFill>
              </a:rPr>
            </a:br>
            <a:r>
              <a:rPr kumimoji="1" lang="ja-JP" altLang="en-US" dirty="0">
                <a:solidFill>
                  <a:srgbClr val="FF5050"/>
                </a:solidFill>
              </a:rPr>
              <a:t>波長で全体がスケーリング</a:t>
            </a:r>
            <a:endParaRPr kumimoji="1" lang="en-US" altLang="ja-JP" dirty="0">
              <a:solidFill>
                <a:srgbClr val="FF5050"/>
              </a:solidFill>
            </a:endParaRPr>
          </a:p>
          <a:p>
            <a:r>
              <a:rPr kumimoji="1" lang="ja-JP" altLang="en-US" dirty="0"/>
              <a:t>よって実際の波は</a:t>
            </a:r>
            <a:br>
              <a:rPr kumimoji="1" lang="en-US" altLang="ja-JP" dirty="0"/>
            </a:br>
            <a:r>
              <a:rPr kumimoji="1" lang="ja-JP" altLang="en-US" dirty="0"/>
              <a:t>波長が伸びると</a:t>
            </a:r>
            <a:r>
              <a:rPr kumimoji="1" lang="en-US" altLang="ja-JP" dirty="0"/>
              <a:t>…</a:t>
            </a: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sp>
        <p:nvSpPr>
          <p:cNvPr id="5" name="Rectangle 6">
            <a:extLst>
              <a:ext uri="{FF2B5EF4-FFF2-40B4-BE49-F238E27FC236}">
                <a16:creationId xmlns:a16="http://schemas.microsoft.com/office/drawing/2014/main" id="{58838269-86DB-D5EB-ADC5-92645F6F0CE7}"/>
              </a:ext>
            </a:extLst>
          </p:cNvPr>
          <p:cNvSpPr>
            <a:spLocks noChangeArrowheads="1"/>
          </p:cNvSpPr>
          <p:nvPr/>
        </p:nvSpPr>
        <p:spPr bwMode="auto">
          <a:xfrm>
            <a:off x="6809322" y="2915125"/>
            <a:ext cx="443102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a:r>
              <a:rPr lang="ja-JP" altLang="en-US" sz="2000" dirty="0">
                <a:latin typeface="游ゴシック Medium" panose="020B0500000000000000" pitchFamily="50" charset="-128"/>
                <a:ea typeface="游ゴシック Medium" panose="020B0500000000000000" pitchFamily="50" charset="-128"/>
              </a:rPr>
              <a:t>この</a:t>
            </a:r>
            <a:r>
              <a:rPr lang="en-US" altLang="ja-JP" sz="2000" dirty="0">
                <a:latin typeface="游ゴシック Medium" panose="020B0500000000000000" pitchFamily="50" charset="-128"/>
                <a:ea typeface="游ゴシック Medium" panose="020B0500000000000000" pitchFamily="50" charset="-128"/>
              </a:rPr>
              <a:t>2</a:t>
            </a:r>
            <a:r>
              <a:rPr lang="ja-JP" altLang="en-US" sz="2000" dirty="0">
                <a:latin typeface="游ゴシック Medium" panose="020B0500000000000000" pitchFamily="50" charset="-128"/>
                <a:ea typeface="游ゴシック Medium" panose="020B0500000000000000" pitchFamily="50" charset="-128"/>
              </a:rPr>
              <a:t>倍の波長色の回折パターンは</a:t>
            </a:r>
            <a:r>
              <a:rPr lang="en-US" altLang="ja-JP" sz="2000" dirty="0">
                <a:latin typeface="游ゴシック Medium" panose="020B0500000000000000" pitchFamily="50" charset="-128"/>
                <a:ea typeface="游ゴシック Medium" panose="020B0500000000000000" pitchFamily="50" charset="-128"/>
              </a:rPr>
              <a:t>…</a:t>
            </a:r>
          </a:p>
        </p:txBody>
      </p:sp>
      <p:pic>
        <p:nvPicPr>
          <p:cNvPr id="9" name="図 8">
            <a:extLst>
              <a:ext uri="{FF2B5EF4-FFF2-40B4-BE49-F238E27FC236}">
                <a16:creationId xmlns:a16="http://schemas.microsoft.com/office/drawing/2014/main" id="{CF4E473B-AED8-2167-C1CA-4C004CB01805}"/>
              </a:ext>
            </a:extLst>
          </p:cNvPr>
          <p:cNvPicPr>
            <a:picLocks noChangeAspect="1"/>
          </p:cNvPicPr>
          <p:nvPr/>
        </p:nvPicPr>
        <p:blipFill>
          <a:blip r:embed="rId4">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Picture 4" descr="Spherical-aberration-slice">
            <a:extLst>
              <a:ext uri="{FF2B5EF4-FFF2-40B4-BE49-F238E27FC236}">
                <a16:creationId xmlns:a16="http://schemas.microsoft.com/office/drawing/2014/main" id="{54269A55-100B-656E-7AD8-DABF3F125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0950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716080" cy="5120640"/>
          </a:xfrm>
        </p:spPr>
        <p:txBody>
          <a:bodyPr/>
          <a:lstStyle/>
          <a:p>
            <a:r>
              <a:rPr kumimoji="1" lang="ja-JP" altLang="en-US" dirty="0">
                <a:solidFill>
                  <a:srgbClr val="FF5050"/>
                </a:solidFill>
              </a:rPr>
              <a:t>回折・干渉模様は</a:t>
            </a:r>
            <a:br>
              <a:rPr kumimoji="1" lang="en-US" altLang="ja-JP" dirty="0">
                <a:solidFill>
                  <a:srgbClr val="FF5050"/>
                </a:solidFill>
              </a:rPr>
            </a:br>
            <a:r>
              <a:rPr kumimoji="1" lang="ja-JP" altLang="en-US" dirty="0">
                <a:solidFill>
                  <a:srgbClr val="FF5050"/>
                </a:solidFill>
              </a:rPr>
              <a:t>波長で全体がスケーリング</a:t>
            </a:r>
            <a:endParaRPr kumimoji="1" lang="en-US" altLang="ja-JP" dirty="0">
              <a:solidFill>
                <a:srgbClr val="FF5050"/>
              </a:solidFill>
            </a:endParaRPr>
          </a:p>
          <a:p>
            <a:r>
              <a:rPr kumimoji="1" lang="ja-JP" altLang="en-US" dirty="0"/>
              <a:t>よって実際の波は</a:t>
            </a:r>
            <a:br>
              <a:rPr kumimoji="1" lang="en-US" altLang="ja-JP" dirty="0"/>
            </a:br>
            <a:r>
              <a:rPr kumimoji="1" lang="ja-JP" altLang="en-US" dirty="0"/>
              <a:t>波長が伸びると</a:t>
            </a:r>
            <a:r>
              <a:rPr kumimoji="1" lang="en-US" altLang="ja-JP" dirty="0"/>
              <a:t>…</a:t>
            </a:r>
          </a:p>
          <a:p>
            <a:pPr lvl="1"/>
            <a:r>
              <a:rPr kumimoji="1" lang="ja-JP" altLang="en-US" dirty="0"/>
              <a:t>こうなるはず</a:t>
            </a:r>
            <a:r>
              <a:rPr kumimoji="1" lang="en-US" altLang="ja-JP" dirty="0"/>
              <a:t>(2</a:t>
            </a:r>
            <a:r>
              <a:rPr kumimoji="1" lang="ja-JP" altLang="en-US" dirty="0"/>
              <a:t>倍のケース</a:t>
            </a:r>
            <a:r>
              <a:rPr kumimoji="1" lang="en-US" altLang="ja-JP" dirty="0"/>
              <a:t>)</a:t>
            </a: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sp>
        <p:nvSpPr>
          <p:cNvPr id="9" name="AutoShape 8">
            <a:extLst>
              <a:ext uri="{FF2B5EF4-FFF2-40B4-BE49-F238E27FC236}">
                <a16:creationId xmlns:a16="http://schemas.microsoft.com/office/drawing/2014/main" id="{F7CC1804-6AD5-D70A-3F3C-E0882D48413A}"/>
              </a:ext>
            </a:extLst>
          </p:cNvPr>
          <p:cNvSpPr>
            <a:spLocks noChangeArrowheads="1"/>
          </p:cNvSpPr>
          <p:nvPr/>
        </p:nvSpPr>
        <p:spPr bwMode="auto">
          <a:xfrm rot="5400000">
            <a:off x="9863882" y="308548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pic>
        <p:nvPicPr>
          <p:cNvPr id="10" name="Picture 4" descr="Spherical-aberration-slice">
            <a:extLst>
              <a:ext uri="{FF2B5EF4-FFF2-40B4-BE49-F238E27FC236}">
                <a16:creationId xmlns:a16="http://schemas.microsoft.com/office/drawing/2014/main" id="{E177C5A6-1747-6671-5DD2-9826D2622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36B716E4-C571-10D5-79C8-907525900B1D}"/>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4" name="Picture 4" descr="Spherical-aberration-slice">
            <a:extLst>
              <a:ext uri="{FF2B5EF4-FFF2-40B4-BE49-F238E27FC236}">
                <a16:creationId xmlns:a16="http://schemas.microsoft.com/office/drawing/2014/main" id="{DEE45014-BC61-22DA-A50F-C2F676491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64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9" y="1234440"/>
            <a:ext cx="5716080" cy="5120640"/>
          </a:xfrm>
        </p:spPr>
        <p:txBody>
          <a:bodyPr/>
          <a:lstStyle/>
          <a:p>
            <a:r>
              <a:rPr kumimoji="1" lang="ja-JP" altLang="en-US" dirty="0">
                <a:solidFill>
                  <a:srgbClr val="FF5050"/>
                </a:solidFill>
              </a:rPr>
              <a:t>回折・干渉模様は</a:t>
            </a:r>
            <a:br>
              <a:rPr kumimoji="1" lang="en-US" altLang="ja-JP" dirty="0">
                <a:solidFill>
                  <a:srgbClr val="FF5050"/>
                </a:solidFill>
              </a:rPr>
            </a:br>
            <a:r>
              <a:rPr kumimoji="1" lang="ja-JP" altLang="en-US" dirty="0">
                <a:solidFill>
                  <a:srgbClr val="FF5050"/>
                </a:solidFill>
              </a:rPr>
              <a:t>波長で全体がスケーリング</a:t>
            </a:r>
            <a:endParaRPr kumimoji="1" lang="en-US" altLang="ja-JP" dirty="0">
              <a:solidFill>
                <a:srgbClr val="FF5050"/>
              </a:solidFill>
            </a:endParaRPr>
          </a:p>
          <a:p>
            <a:r>
              <a:rPr kumimoji="1" lang="ja-JP" altLang="en-US" dirty="0"/>
              <a:t>よって実際の波は</a:t>
            </a:r>
            <a:br>
              <a:rPr kumimoji="1" lang="en-US" altLang="ja-JP" dirty="0"/>
            </a:br>
            <a:r>
              <a:rPr kumimoji="1" lang="ja-JP" altLang="en-US" dirty="0"/>
              <a:t>波長が伸びると</a:t>
            </a:r>
            <a:r>
              <a:rPr kumimoji="1" lang="en-US" altLang="ja-JP" dirty="0"/>
              <a:t>…</a:t>
            </a:r>
          </a:p>
          <a:p>
            <a:pPr lvl="1"/>
            <a:r>
              <a:rPr kumimoji="1" lang="ja-JP" altLang="en-US" dirty="0"/>
              <a:t>こうなるはず</a:t>
            </a:r>
            <a:r>
              <a:rPr kumimoji="1" lang="en-US" altLang="ja-JP" dirty="0"/>
              <a:t>(2</a:t>
            </a:r>
            <a:r>
              <a:rPr kumimoji="1" lang="ja-JP" altLang="en-US" dirty="0"/>
              <a:t>倍のケース</a:t>
            </a:r>
            <a:r>
              <a:rPr kumimoji="1" lang="en-US" altLang="ja-JP" dirty="0"/>
              <a:t>)</a:t>
            </a:r>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pic>
        <p:nvPicPr>
          <p:cNvPr id="10" name="Picture 4" descr="Spherical-aberration-slice">
            <a:extLst>
              <a:ext uri="{FF2B5EF4-FFF2-40B4-BE49-F238E27FC236}">
                <a16:creationId xmlns:a16="http://schemas.microsoft.com/office/drawing/2014/main" id="{E177C5A6-1747-6671-5DD2-9826D2622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36B716E4-C571-10D5-79C8-907525900B1D}"/>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4" name="Picture 4" descr="Spherical-aberration-slice">
            <a:extLst>
              <a:ext uri="{FF2B5EF4-FFF2-40B4-BE49-F238E27FC236}">
                <a16:creationId xmlns:a16="http://schemas.microsoft.com/office/drawing/2014/main" id="{DEE45014-BC61-22DA-A50F-C2F676491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図 4" descr="電子機器, コンパクトディスク が含まれている画像&#10;&#10;自動的に生成された説明">
            <a:extLst>
              <a:ext uri="{FF2B5EF4-FFF2-40B4-BE49-F238E27FC236}">
                <a16:creationId xmlns:a16="http://schemas.microsoft.com/office/drawing/2014/main" id="{8170C9F0-BE8C-14B5-3C62-A6DEF05F3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 name="AutoShape 8">
            <a:extLst>
              <a:ext uri="{FF2B5EF4-FFF2-40B4-BE49-F238E27FC236}">
                <a16:creationId xmlns:a16="http://schemas.microsoft.com/office/drawing/2014/main" id="{F7CC1804-6AD5-D70A-3F3C-E0882D48413A}"/>
              </a:ext>
            </a:extLst>
          </p:cNvPr>
          <p:cNvSpPr>
            <a:spLocks noChangeArrowheads="1"/>
          </p:cNvSpPr>
          <p:nvPr/>
        </p:nvSpPr>
        <p:spPr bwMode="auto">
          <a:xfrm rot="5400000">
            <a:off x="9863882" y="308548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7" name="AutoShape 8">
            <a:extLst>
              <a:ext uri="{FF2B5EF4-FFF2-40B4-BE49-F238E27FC236}">
                <a16:creationId xmlns:a16="http://schemas.microsoft.com/office/drawing/2014/main" id="{398A03D5-1B5D-640B-6D9D-0F9BF6B40767}"/>
              </a:ext>
            </a:extLst>
          </p:cNvPr>
          <p:cNvSpPr>
            <a:spLocks noChangeArrowheads="1"/>
          </p:cNvSpPr>
          <p:nvPr/>
        </p:nvSpPr>
        <p:spPr bwMode="auto">
          <a:xfrm rot="10800000">
            <a:off x="7989377" y="4377963"/>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22068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8" y="1234440"/>
            <a:ext cx="5738354" cy="5120640"/>
          </a:xfrm>
        </p:spPr>
        <p:txBody>
          <a:bodyPr/>
          <a:lstStyle/>
          <a:p>
            <a:r>
              <a:rPr kumimoji="1" lang="ja-JP" altLang="en-US" dirty="0">
                <a:solidFill>
                  <a:srgbClr val="FF5050"/>
                </a:solidFill>
              </a:rPr>
              <a:t>回折・干渉模様は</a:t>
            </a:r>
            <a:br>
              <a:rPr kumimoji="1" lang="en-US" altLang="ja-JP" dirty="0">
                <a:solidFill>
                  <a:srgbClr val="FF5050"/>
                </a:solidFill>
              </a:rPr>
            </a:br>
            <a:r>
              <a:rPr kumimoji="1" lang="ja-JP" altLang="en-US" dirty="0">
                <a:solidFill>
                  <a:srgbClr val="FF5050"/>
                </a:solidFill>
              </a:rPr>
              <a:t>波長で全体がスケーリング</a:t>
            </a:r>
            <a:endParaRPr kumimoji="1" lang="en-US" altLang="ja-JP" dirty="0">
              <a:solidFill>
                <a:srgbClr val="FF5050"/>
              </a:solidFill>
            </a:endParaRPr>
          </a:p>
          <a:p>
            <a:r>
              <a:rPr kumimoji="1" lang="ja-JP" altLang="en-US" dirty="0"/>
              <a:t>よって実際の波は</a:t>
            </a:r>
            <a:br>
              <a:rPr kumimoji="1" lang="en-US" altLang="ja-JP" dirty="0"/>
            </a:br>
            <a:r>
              <a:rPr kumimoji="1" lang="ja-JP" altLang="en-US" dirty="0"/>
              <a:t>波長が伸びると</a:t>
            </a:r>
            <a:r>
              <a:rPr kumimoji="1" lang="en-US" altLang="ja-JP" dirty="0"/>
              <a:t>…</a:t>
            </a:r>
          </a:p>
          <a:p>
            <a:pPr lvl="5"/>
            <a:endParaRPr lang="en-US" altLang="ja-JP" dirty="0"/>
          </a:p>
          <a:p>
            <a:pPr lvl="1"/>
            <a:r>
              <a:rPr lang="ja-JP" altLang="en-US" dirty="0">
                <a:solidFill>
                  <a:srgbClr val="FF5050"/>
                </a:solidFill>
              </a:rPr>
              <a:t>幾何光学上の</a:t>
            </a:r>
            <a:r>
              <a:rPr lang="en-US" altLang="ja-JP" dirty="0">
                <a:solidFill>
                  <a:srgbClr val="FF5050"/>
                </a:solidFill>
              </a:rPr>
              <a:t>CoC</a:t>
            </a:r>
            <a:r>
              <a:rPr lang="ja-JP" altLang="en-US" dirty="0">
                <a:solidFill>
                  <a:srgbClr val="FF5050"/>
                </a:solidFill>
              </a:rPr>
              <a:t>は一定</a:t>
            </a:r>
            <a:endParaRPr lang="en-US" altLang="ja-JP" dirty="0">
              <a:solidFill>
                <a:srgbClr val="FF5050"/>
              </a:solidFill>
            </a:endParaRPr>
          </a:p>
          <a:p>
            <a:pPr lvl="1"/>
            <a:r>
              <a:rPr kumimoji="1" lang="ja-JP" altLang="en-US" dirty="0">
                <a:solidFill>
                  <a:srgbClr val="FF5050"/>
                </a:solidFill>
              </a:rPr>
              <a:t>波動光学部分のみ異なる</a:t>
            </a:r>
            <a:endParaRPr kumimoji="1" lang="en-US" altLang="ja-JP" dirty="0">
              <a:solidFill>
                <a:srgbClr val="FF5050"/>
              </a:solidFill>
            </a:endParaRPr>
          </a:p>
          <a:p>
            <a:pPr lvl="2"/>
            <a:r>
              <a:rPr lang="ja-JP" altLang="en-US" dirty="0"/>
              <a:t>回折のスケールのみの違い</a:t>
            </a:r>
            <a:endParaRPr kumimoji="1" lang="en-US" altLang="ja-JP" dirty="0"/>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8" name="グループ化 17">
            <a:extLst>
              <a:ext uri="{FF2B5EF4-FFF2-40B4-BE49-F238E27FC236}">
                <a16:creationId xmlns:a16="http://schemas.microsoft.com/office/drawing/2014/main" id="{A7E748CE-959E-E900-A3E6-DE3F46D111D1}"/>
              </a:ext>
            </a:extLst>
          </p:cNvPr>
          <p:cNvGrpSpPr/>
          <p:nvPr/>
        </p:nvGrpSpPr>
        <p:grpSpPr>
          <a:xfrm>
            <a:off x="8840709" y="1574337"/>
            <a:ext cx="2656114" cy="1242508"/>
            <a:chOff x="8840709" y="1574337"/>
            <a:chExt cx="2656114" cy="1242508"/>
          </a:xfrm>
        </p:grpSpPr>
        <p:pic>
          <p:nvPicPr>
            <p:cNvPr id="10" name="Picture 4" descr="Spherical-aberration-slice">
              <a:extLst>
                <a:ext uri="{FF2B5EF4-FFF2-40B4-BE49-F238E27FC236}">
                  <a16:creationId xmlns:a16="http://schemas.microsoft.com/office/drawing/2014/main" id="{E177C5A6-1747-6671-5DD2-9826D2622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B213E216-0146-0401-ED6D-99C5643E1AAD}"/>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D2195DA-1123-45A0-A8F2-BFF73E05AEC7}"/>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897C8868-8859-1EC6-99DF-96E39E67B4E0}"/>
              </a:ext>
            </a:extLst>
          </p:cNvPr>
          <p:cNvGrpSpPr/>
          <p:nvPr/>
        </p:nvGrpSpPr>
        <p:grpSpPr>
          <a:xfrm>
            <a:off x="8840709" y="4100228"/>
            <a:ext cx="2656114" cy="1242508"/>
            <a:chOff x="8840709" y="4100228"/>
            <a:chExt cx="2656114" cy="1242508"/>
          </a:xfrm>
        </p:grpSpPr>
        <p:pic>
          <p:nvPicPr>
            <p:cNvPr id="14" name="Picture 4" descr="Spherical-aberration-slice">
              <a:extLst>
                <a:ext uri="{FF2B5EF4-FFF2-40B4-BE49-F238E27FC236}">
                  <a16:creationId xmlns:a16="http://schemas.microsoft.com/office/drawing/2014/main" id="{C24DAB6E-BA5D-E1D1-ACE8-CD4B9D5D16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6" name="グループ化 25">
              <a:extLst>
                <a:ext uri="{FF2B5EF4-FFF2-40B4-BE49-F238E27FC236}">
                  <a16:creationId xmlns:a16="http://schemas.microsoft.com/office/drawing/2014/main" id="{592ABB04-1B9A-91FA-EB4C-C89EBE99A6F2}"/>
                </a:ext>
              </a:extLst>
            </p:cNvPr>
            <p:cNvGrpSpPr/>
            <p:nvPr/>
          </p:nvGrpSpPr>
          <p:grpSpPr>
            <a:xfrm>
              <a:off x="8840709" y="4100228"/>
              <a:ext cx="2656114" cy="1242508"/>
              <a:chOff x="8838465" y="4100229"/>
              <a:chExt cx="2656114" cy="1242508"/>
            </a:xfrm>
          </p:grpSpPr>
          <p:cxnSp>
            <p:nvCxnSpPr>
              <p:cNvPr id="28" name="直線コネクタ 27">
                <a:extLst>
                  <a:ext uri="{FF2B5EF4-FFF2-40B4-BE49-F238E27FC236}">
                    <a16:creationId xmlns:a16="http://schemas.microsoft.com/office/drawing/2014/main" id="{A34845C9-71B7-C2C1-8016-71CEEA95B3AC}"/>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264CEEB4-BA16-8C2C-3182-22ADFA9C7B2A}"/>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23" name="グループ化 22">
            <a:extLst>
              <a:ext uri="{FF2B5EF4-FFF2-40B4-BE49-F238E27FC236}">
                <a16:creationId xmlns:a16="http://schemas.microsoft.com/office/drawing/2014/main" id="{E0FE4E9D-5F5C-D6BE-4678-42B5A68FE29F}"/>
              </a:ext>
            </a:extLst>
          </p:cNvPr>
          <p:cNvGrpSpPr/>
          <p:nvPr/>
        </p:nvGrpSpPr>
        <p:grpSpPr>
          <a:xfrm>
            <a:off x="6505305" y="1574337"/>
            <a:ext cx="1242508" cy="1242508"/>
            <a:chOff x="6505305" y="1574337"/>
            <a:chExt cx="1242508" cy="1242508"/>
          </a:xfrm>
        </p:grpSpPr>
        <p:pic>
          <p:nvPicPr>
            <p:cNvPr id="24" name="図 23">
              <a:extLst>
                <a:ext uri="{FF2B5EF4-FFF2-40B4-BE49-F238E27FC236}">
                  <a16:creationId xmlns:a16="http://schemas.microsoft.com/office/drawing/2014/main" id="{E7CC63F3-1C70-D25B-A295-2C60B5709009}"/>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5" name="楕円 24">
              <a:extLst>
                <a:ext uri="{FF2B5EF4-FFF2-40B4-BE49-F238E27FC236}">
                  <a16:creationId xmlns:a16="http://schemas.microsoft.com/office/drawing/2014/main" id="{F5B11BC0-0055-7B1E-D430-8E6978561396}"/>
                </a:ext>
              </a:extLst>
            </p:cNvPr>
            <p:cNvSpPr>
              <a:spLocks noChangeAspect="1"/>
            </p:cNvSpPr>
            <p:nvPr/>
          </p:nvSpPr>
          <p:spPr>
            <a:xfrm>
              <a:off x="6674200" y="1742127"/>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C15B2978-171A-350E-9787-453ED1089364}"/>
              </a:ext>
            </a:extLst>
          </p:cNvPr>
          <p:cNvGrpSpPr/>
          <p:nvPr/>
        </p:nvGrpSpPr>
        <p:grpSpPr>
          <a:xfrm>
            <a:off x="6505305" y="4100228"/>
            <a:ext cx="1242508" cy="1242508"/>
            <a:chOff x="6505305" y="4100228"/>
            <a:chExt cx="1242508" cy="1242508"/>
          </a:xfrm>
        </p:grpSpPr>
        <p:pic>
          <p:nvPicPr>
            <p:cNvPr id="31" name="図 30" descr="電子機器, コンパクトディスク が含まれている画像&#10;&#10;自動的に生成された説明">
              <a:extLst>
                <a:ext uri="{FF2B5EF4-FFF2-40B4-BE49-F238E27FC236}">
                  <a16:creationId xmlns:a16="http://schemas.microsoft.com/office/drawing/2014/main" id="{7DA2B2E4-1AF2-C828-9B34-A2A36304A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37" name="楕円 36">
              <a:extLst>
                <a:ext uri="{FF2B5EF4-FFF2-40B4-BE49-F238E27FC236}">
                  <a16:creationId xmlns:a16="http://schemas.microsoft.com/office/drawing/2014/main" id="{A03F63F5-9185-B721-5CC7-9B08DA0E6601}"/>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AutoShape 8">
            <a:extLst>
              <a:ext uri="{FF2B5EF4-FFF2-40B4-BE49-F238E27FC236}">
                <a16:creationId xmlns:a16="http://schemas.microsoft.com/office/drawing/2014/main" id="{CEDB42F8-96AB-4145-AEEC-C1C2E638F576}"/>
              </a:ext>
            </a:extLst>
          </p:cNvPr>
          <p:cNvSpPr>
            <a:spLocks noChangeArrowheads="1"/>
          </p:cNvSpPr>
          <p:nvPr/>
        </p:nvSpPr>
        <p:spPr bwMode="auto">
          <a:xfrm rot="5400000">
            <a:off x="9863882" y="308548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5" name="AutoShape 8">
            <a:extLst>
              <a:ext uri="{FF2B5EF4-FFF2-40B4-BE49-F238E27FC236}">
                <a16:creationId xmlns:a16="http://schemas.microsoft.com/office/drawing/2014/main" id="{F1B1734F-2346-787B-3279-C33616B4C88E}"/>
              </a:ext>
            </a:extLst>
          </p:cNvPr>
          <p:cNvSpPr>
            <a:spLocks noChangeArrowheads="1"/>
          </p:cNvSpPr>
          <p:nvPr/>
        </p:nvSpPr>
        <p:spPr bwMode="auto">
          <a:xfrm rot="10800000">
            <a:off x="7989377" y="4377963"/>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357637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グループ化 45">
            <a:extLst>
              <a:ext uri="{FF2B5EF4-FFF2-40B4-BE49-F238E27FC236}">
                <a16:creationId xmlns:a16="http://schemas.microsoft.com/office/drawing/2014/main" id="{3C29712B-CC05-3E3B-BFC3-8ADBD64807A0}"/>
              </a:ext>
            </a:extLst>
          </p:cNvPr>
          <p:cNvGrpSpPr/>
          <p:nvPr/>
        </p:nvGrpSpPr>
        <p:grpSpPr>
          <a:xfrm>
            <a:off x="6505305" y="4100228"/>
            <a:ext cx="1242508" cy="1242508"/>
            <a:chOff x="6505305" y="4100228"/>
            <a:chExt cx="1242508" cy="1242508"/>
          </a:xfrm>
        </p:grpSpPr>
        <p:pic>
          <p:nvPicPr>
            <p:cNvPr id="47" name="図 46" descr="電子機器, コンパクトディスク が含まれている画像&#10;&#10;自動的に生成された説明">
              <a:extLst>
                <a:ext uri="{FF2B5EF4-FFF2-40B4-BE49-F238E27FC236}">
                  <a16:creationId xmlns:a16="http://schemas.microsoft.com/office/drawing/2014/main" id="{5467977B-DC08-9C94-42CA-321E1B980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4" name="楕円 53">
              <a:extLst>
                <a:ext uri="{FF2B5EF4-FFF2-40B4-BE49-F238E27FC236}">
                  <a16:creationId xmlns:a16="http://schemas.microsoft.com/office/drawing/2014/main" id="{B46B9CCE-7E95-5F8F-C037-E1ED6F1B3CC5}"/>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5B1768B1-F6D3-2BB1-E216-FF7C55229899}"/>
              </a:ext>
            </a:extLst>
          </p:cNvPr>
          <p:cNvGrpSpPr/>
          <p:nvPr/>
        </p:nvGrpSpPr>
        <p:grpSpPr>
          <a:xfrm>
            <a:off x="8840709" y="1574337"/>
            <a:ext cx="2656114" cy="1242508"/>
            <a:chOff x="8840709" y="1574337"/>
            <a:chExt cx="2656114" cy="1242508"/>
          </a:xfrm>
        </p:grpSpPr>
        <p:pic>
          <p:nvPicPr>
            <p:cNvPr id="16" name="Picture 4" descr="Spherical-aberration-slice">
              <a:extLst>
                <a:ext uri="{FF2B5EF4-FFF2-40B4-BE49-F238E27FC236}">
                  <a16:creationId xmlns:a16="http://schemas.microsoft.com/office/drawing/2014/main" id="{470EA6AB-8C89-6A8B-F67B-356D0FBB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直線コネクタ 16">
              <a:extLst>
                <a:ext uri="{FF2B5EF4-FFF2-40B4-BE49-F238E27FC236}">
                  <a16:creationId xmlns:a16="http://schemas.microsoft.com/office/drawing/2014/main" id="{2ACFE914-5215-11C8-6255-74D73895A5D0}"/>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528718C-D494-5B40-C6BD-CE35F957653E}"/>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CCEACB82-EDBE-1840-DC30-3CCEA5A629A6}"/>
              </a:ext>
            </a:extLst>
          </p:cNvPr>
          <p:cNvGrpSpPr/>
          <p:nvPr/>
        </p:nvGrpSpPr>
        <p:grpSpPr>
          <a:xfrm>
            <a:off x="8840709" y="4100228"/>
            <a:ext cx="2656114" cy="1242508"/>
            <a:chOff x="8840709" y="4100228"/>
            <a:chExt cx="2656114" cy="1242508"/>
          </a:xfrm>
        </p:grpSpPr>
        <p:pic>
          <p:nvPicPr>
            <p:cNvPr id="20" name="Picture 4" descr="Spherical-aberration-slice">
              <a:extLst>
                <a:ext uri="{FF2B5EF4-FFF2-40B4-BE49-F238E27FC236}">
                  <a16:creationId xmlns:a16="http://schemas.microsoft.com/office/drawing/2014/main" id="{D7344AC6-663B-3902-4F1B-B129FFA70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9F3AB81D-5DFA-89DE-7EDF-958394611EC1}"/>
                </a:ext>
              </a:extLst>
            </p:cNvPr>
            <p:cNvGrpSpPr/>
            <p:nvPr/>
          </p:nvGrpSpPr>
          <p:grpSpPr>
            <a:xfrm>
              <a:off x="8840709" y="4100228"/>
              <a:ext cx="2656114" cy="1242508"/>
              <a:chOff x="8838465" y="4100229"/>
              <a:chExt cx="2656114" cy="1242508"/>
            </a:xfrm>
          </p:grpSpPr>
          <p:cxnSp>
            <p:nvCxnSpPr>
              <p:cNvPr id="22" name="直線コネクタ 21">
                <a:extLst>
                  <a:ext uri="{FF2B5EF4-FFF2-40B4-BE49-F238E27FC236}">
                    <a16:creationId xmlns:a16="http://schemas.microsoft.com/office/drawing/2014/main" id="{BE119C2A-B8C1-C123-A4EA-0170B4F664DA}"/>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A1A3C09-E838-5E39-30DB-137067560A94}"/>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sp>
        <p:nvSpPr>
          <p:cNvPr id="2" name="タイトル 1">
            <a:extLst>
              <a:ext uri="{FF2B5EF4-FFF2-40B4-BE49-F238E27FC236}">
                <a16:creationId xmlns:a16="http://schemas.microsoft.com/office/drawing/2014/main" id="{D10E4593-BC3E-6DAD-EB7B-3D5B5384BFF1}"/>
              </a:ext>
            </a:extLst>
          </p:cNvPr>
          <p:cNvSpPr>
            <a:spLocks noGrp="1"/>
          </p:cNvSpPr>
          <p:nvPr>
            <p:ph type="title"/>
          </p:nvPr>
        </p:nvSpPr>
        <p:spPr/>
        <p:txBody>
          <a:bodyPr>
            <a:normAutofit fontScale="90000"/>
          </a:bodyPr>
          <a:lstStyle/>
          <a:p>
            <a:r>
              <a:rPr lang="ja-JP" altLang="en-US" dirty="0"/>
              <a:t>デフォーカス部分の波長スケーリングの考察</a:t>
            </a:r>
            <a:endParaRPr kumimoji="1" lang="ja-JP" altLang="en-US" dirty="0"/>
          </a:p>
        </p:txBody>
      </p:sp>
      <p:sp>
        <p:nvSpPr>
          <p:cNvPr id="3" name="コンテンツ プレースホルダー 2">
            <a:extLst>
              <a:ext uri="{FF2B5EF4-FFF2-40B4-BE49-F238E27FC236}">
                <a16:creationId xmlns:a16="http://schemas.microsoft.com/office/drawing/2014/main" id="{A26651F2-4FA2-0502-BCB5-A2D2546E54B2}"/>
              </a:ext>
            </a:extLst>
          </p:cNvPr>
          <p:cNvSpPr>
            <a:spLocks noGrp="1"/>
          </p:cNvSpPr>
          <p:nvPr>
            <p:ph idx="1"/>
          </p:nvPr>
        </p:nvSpPr>
        <p:spPr>
          <a:xfrm>
            <a:off x="609768" y="1234440"/>
            <a:ext cx="5486231" cy="5120640"/>
          </a:xfrm>
        </p:spPr>
        <p:txBody>
          <a:bodyPr/>
          <a:lstStyle/>
          <a:p>
            <a:r>
              <a:rPr kumimoji="1" lang="ja-JP" altLang="en-US" dirty="0"/>
              <a:t>スケーリング原点は</a:t>
            </a:r>
            <a:r>
              <a:rPr kumimoji="1" lang="en-US" altLang="ja-JP" dirty="0"/>
              <a:t>…</a:t>
            </a:r>
          </a:p>
          <a:p>
            <a:pPr lvl="1"/>
            <a:r>
              <a:rPr kumimoji="1" lang="ja-JP" altLang="en-US" dirty="0">
                <a:solidFill>
                  <a:srgbClr val="FF5050"/>
                </a:solidFill>
              </a:rPr>
              <a:t>幾何光学</a:t>
            </a:r>
            <a:r>
              <a:rPr lang="ja-JP" altLang="en-US" dirty="0">
                <a:solidFill>
                  <a:srgbClr val="FF5050"/>
                </a:solidFill>
              </a:rPr>
              <a:t>上</a:t>
            </a:r>
            <a:r>
              <a:rPr kumimoji="1" lang="ja-JP" altLang="en-US" dirty="0">
                <a:solidFill>
                  <a:srgbClr val="FF5050"/>
                </a:solidFill>
              </a:rPr>
              <a:t>の</a:t>
            </a:r>
            <a:r>
              <a:rPr kumimoji="1" lang="en-US" altLang="ja-JP" dirty="0">
                <a:solidFill>
                  <a:srgbClr val="FF5050"/>
                </a:solidFill>
              </a:rPr>
              <a:t>CoC</a:t>
            </a:r>
            <a:r>
              <a:rPr kumimoji="1" lang="ja-JP" altLang="en-US" dirty="0">
                <a:solidFill>
                  <a:srgbClr val="FF5050"/>
                </a:solidFill>
              </a:rPr>
              <a:t>エッジ</a:t>
            </a:r>
            <a:endParaRPr kumimoji="1" lang="en-US" altLang="ja-JP" dirty="0">
              <a:solidFill>
                <a:srgbClr val="FF5050"/>
              </a:solidFill>
            </a:endParaRPr>
          </a:p>
          <a:p>
            <a:pPr lvl="1"/>
            <a:r>
              <a:rPr kumimoji="1" lang="en-US" altLang="ja-JP" dirty="0"/>
              <a:t>※</a:t>
            </a:r>
            <a:r>
              <a:rPr kumimoji="1" lang="ja-JP" altLang="en-US" dirty="0"/>
              <a:t>ただし</a:t>
            </a:r>
            <a:r>
              <a:rPr lang="en-US" altLang="ja-JP" dirty="0"/>
              <a:t>CoC</a:t>
            </a:r>
            <a:r>
              <a:rPr lang="ja-JP" altLang="en-US" dirty="0"/>
              <a:t>が充分に</a:t>
            </a:r>
            <a:br>
              <a:rPr lang="en-US" altLang="ja-JP" dirty="0"/>
            </a:br>
            <a:r>
              <a:rPr lang="ja-JP" altLang="en-US" dirty="0"/>
              <a:t>　大きい場合の近似</a:t>
            </a:r>
            <a:endParaRPr lang="en-US" altLang="ja-JP" dirty="0"/>
          </a:p>
          <a:p>
            <a:pPr lvl="5"/>
            <a:endParaRPr lang="en-US" altLang="ja-JP" dirty="0"/>
          </a:p>
          <a:p>
            <a:pPr lvl="1"/>
            <a:r>
              <a:rPr kumimoji="1" lang="en-US" altLang="ja-JP" dirty="0"/>
              <a:t>※</a:t>
            </a:r>
            <a:r>
              <a:rPr kumimoji="1" lang="ja-JP" altLang="en-US" dirty="0"/>
              <a:t>フォーカス</a:t>
            </a:r>
            <a:r>
              <a:rPr kumimoji="1" lang="en-US" altLang="ja-JP" dirty="0"/>
              <a:t>(CoC=0)</a:t>
            </a:r>
            <a:r>
              <a:rPr kumimoji="1" lang="ja-JP" altLang="en-US" dirty="0"/>
              <a:t>では</a:t>
            </a:r>
            <a:br>
              <a:rPr kumimoji="1" lang="en-US" altLang="ja-JP" dirty="0"/>
            </a:br>
            <a:r>
              <a:rPr kumimoji="1" lang="ja-JP" altLang="en-US" dirty="0"/>
              <a:t>　必然的に中心が原点</a:t>
            </a:r>
            <a:endParaRPr kumimoji="1" lang="en-US" altLang="ja-JP" dirty="0"/>
          </a:p>
          <a:p>
            <a:pPr lvl="2"/>
            <a:r>
              <a:rPr lang="ja-JP" altLang="en-US" dirty="0"/>
              <a:t>よって矛盾はない</a:t>
            </a:r>
            <a:endParaRPr kumimoji="1" lang="en-US" altLang="ja-JP" dirty="0"/>
          </a:p>
        </p:txBody>
      </p:sp>
      <p:sp>
        <p:nvSpPr>
          <p:cNvPr id="8" name="Rectangle 6">
            <a:extLst>
              <a:ext uri="{FF2B5EF4-FFF2-40B4-BE49-F238E27FC236}">
                <a16:creationId xmlns:a16="http://schemas.microsoft.com/office/drawing/2014/main" id="{E6F103CC-C76D-A9BE-CAAA-3238666E8645}"/>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4D8B4AEA-31EF-CD7B-6815-F776E43F88D0}"/>
              </a:ext>
            </a:extLst>
          </p:cNvPr>
          <p:cNvGrpSpPr/>
          <p:nvPr/>
        </p:nvGrpSpPr>
        <p:grpSpPr>
          <a:xfrm>
            <a:off x="6505305" y="1574337"/>
            <a:ext cx="1242508" cy="1242508"/>
            <a:chOff x="6505305" y="1574337"/>
            <a:chExt cx="1242508" cy="1242508"/>
          </a:xfrm>
        </p:grpSpPr>
        <p:grpSp>
          <p:nvGrpSpPr>
            <p:cNvPr id="27" name="グループ化 26">
              <a:extLst>
                <a:ext uri="{FF2B5EF4-FFF2-40B4-BE49-F238E27FC236}">
                  <a16:creationId xmlns:a16="http://schemas.microsoft.com/office/drawing/2014/main" id="{9AEA830D-ABF2-3A16-216A-E0D612D3E2ED}"/>
                </a:ext>
              </a:extLst>
            </p:cNvPr>
            <p:cNvGrpSpPr/>
            <p:nvPr/>
          </p:nvGrpSpPr>
          <p:grpSpPr>
            <a:xfrm>
              <a:off x="6505305" y="1574337"/>
              <a:ext cx="1242508" cy="1242508"/>
              <a:chOff x="6505305" y="1574337"/>
              <a:chExt cx="1242508" cy="1242508"/>
            </a:xfrm>
          </p:grpSpPr>
          <p:pic>
            <p:nvPicPr>
              <p:cNvPr id="28" name="図 27">
                <a:extLst>
                  <a:ext uri="{FF2B5EF4-FFF2-40B4-BE49-F238E27FC236}">
                    <a16:creationId xmlns:a16="http://schemas.microsoft.com/office/drawing/2014/main" id="{8997FED3-C95D-EF0C-5CB2-6CE5F84FED28}"/>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5" name="楕円 44">
                <a:extLst>
                  <a:ext uri="{FF2B5EF4-FFF2-40B4-BE49-F238E27FC236}">
                    <a16:creationId xmlns:a16="http://schemas.microsoft.com/office/drawing/2014/main" id="{F3E339B8-401C-0E1A-C0DA-38FC6625DE0C}"/>
                  </a:ext>
                </a:extLst>
              </p:cNvPr>
              <p:cNvSpPr>
                <a:spLocks noChangeAspect="1"/>
              </p:cNvSpPr>
              <p:nvPr/>
            </p:nvSpPr>
            <p:spPr>
              <a:xfrm>
                <a:off x="6674200" y="1742127"/>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39306B73-10A6-750A-D202-37E3B2713834}"/>
                </a:ext>
              </a:extLst>
            </p:cNvPr>
            <p:cNvGrpSpPr/>
            <p:nvPr/>
          </p:nvGrpSpPr>
          <p:grpSpPr>
            <a:xfrm>
              <a:off x="7239119" y="1685083"/>
              <a:ext cx="442123" cy="369990"/>
              <a:chOff x="7292752" y="1633443"/>
              <a:chExt cx="442123" cy="369990"/>
            </a:xfrm>
          </p:grpSpPr>
          <p:sp>
            <p:nvSpPr>
              <p:cNvPr id="37" name="AutoShape 8">
                <a:extLst>
                  <a:ext uri="{FF2B5EF4-FFF2-40B4-BE49-F238E27FC236}">
                    <a16:creationId xmlns:a16="http://schemas.microsoft.com/office/drawing/2014/main" id="{324564A5-421B-B353-BDD3-80F74E432BD1}"/>
                  </a:ext>
                </a:extLst>
              </p:cNvPr>
              <p:cNvSpPr>
                <a:spLocks noChangeArrowheads="1"/>
              </p:cNvSpPr>
              <p:nvPr/>
            </p:nvSpPr>
            <p:spPr bwMode="auto">
              <a:xfrm rot="8100000">
                <a:off x="7292752" y="1830974"/>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8" name="AutoShape 8">
                <a:extLst>
                  <a:ext uri="{FF2B5EF4-FFF2-40B4-BE49-F238E27FC236}">
                    <a16:creationId xmlns:a16="http://schemas.microsoft.com/office/drawing/2014/main" id="{425A2B6B-4F98-DB09-1AF3-CF074050BE29}"/>
                  </a:ext>
                </a:extLst>
              </p:cNvPr>
              <p:cNvSpPr>
                <a:spLocks noChangeArrowheads="1"/>
              </p:cNvSpPr>
              <p:nvPr/>
            </p:nvSpPr>
            <p:spPr bwMode="auto">
              <a:xfrm rot="8100000" flipH="1">
                <a:off x="7496263" y="1633443"/>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grpSp>
        <p:nvGrpSpPr>
          <p:cNvPr id="39" name="グループ化 38">
            <a:extLst>
              <a:ext uri="{FF2B5EF4-FFF2-40B4-BE49-F238E27FC236}">
                <a16:creationId xmlns:a16="http://schemas.microsoft.com/office/drawing/2014/main" id="{BD13B417-8E32-098C-5F18-41DB68461BC7}"/>
              </a:ext>
            </a:extLst>
          </p:cNvPr>
          <p:cNvGrpSpPr/>
          <p:nvPr/>
        </p:nvGrpSpPr>
        <p:grpSpPr>
          <a:xfrm rot="1483641">
            <a:off x="9416783" y="2111505"/>
            <a:ext cx="1530413" cy="174177"/>
            <a:chOff x="8534917" y="1147287"/>
            <a:chExt cx="1026698" cy="174177"/>
          </a:xfrm>
        </p:grpSpPr>
        <p:sp>
          <p:nvSpPr>
            <p:cNvPr id="40" name="AutoShape 8">
              <a:extLst>
                <a:ext uri="{FF2B5EF4-FFF2-40B4-BE49-F238E27FC236}">
                  <a16:creationId xmlns:a16="http://schemas.microsoft.com/office/drawing/2014/main" id="{EAEB43D7-02D3-A859-46E1-90EA3A33E5D9}"/>
                </a:ext>
              </a:extLst>
            </p:cNvPr>
            <p:cNvSpPr>
              <a:spLocks noChangeArrowheads="1"/>
            </p:cNvSpPr>
            <p:nvPr/>
          </p:nvSpPr>
          <p:spPr bwMode="auto">
            <a:xfrm>
              <a:off x="9323598" y="114728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41" name="AutoShape 8">
              <a:extLst>
                <a:ext uri="{FF2B5EF4-FFF2-40B4-BE49-F238E27FC236}">
                  <a16:creationId xmlns:a16="http://schemas.microsoft.com/office/drawing/2014/main" id="{7637B26E-8775-1649-6258-B22A2DD1E242}"/>
                </a:ext>
              </a:extLst>
            </p:cNvPr>
            <p:cNvSpPr>
              <a:spLocks noChangeArrowheads="1"/>
            </p:cNvSpPr>
            <p:nvPr/>
          </p:nvSpPr>
          <p:spPr bwMode="auto">
            <a:xfrm flipH="1">
              <a:off x="8534917" y="1149005"/>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42" name="グループ化 41">
            <a:extLst>
              <a:ext uri="{FF2B5EF4-FFF2-40B4-BE49-F238E27FC236}">
                <a16:creationId xmlns:a16="http://schemas.microsoft.com/office/drawing/2014/main" id="{AE73445F-D2F6-C9C5-28E4-6FDC8919D29D}"/>
              </a:ext>
            </a:extLst>
          </p:cNvPr>
          <p:cNvGrpSpPr/>
          <p:nvPr/>
        </p:nvGrpSpPr>
        <p:grpSpPr>
          <a:xfrm rot="9208287">
            <a:off x="9435377" y="2098380"/>
            <a:ext cx="1515171" cy="191118"/>
            <a:chOff x="8017248" y="1125678"/>
            <a:chExt cx="1033613" cy="191118"/>
          </a:xfrm>
        </p:grpSpPr>
        <p:sp>
          <p:nvSpPr>
            <p:cNvPr id="43" name="AutoShape 8">
              <a:extLst>
                <a:ext uri="{FF2B5EF4-FFF2-40B4-BE49-F238E27FC236}">
                  <a16:creationId xmlns:a16="http://schemas.microsoft.com/office/drawing/2014/main" id="{C54B9816-4F0C-B08C-19EE-06004C82B614}"/>
                </a:ext>
              </a:extLst>
            </p:cNvPr>
            <p:cNvSpPr>
              <a:spLocks noChangeArrowheads="1"/>
            </p:cNvSpPr>
            <p:nvPr/>
          </p:nvSpPr>
          <p:spPr bwMode="auto">
            <a:xfrm>
              <a:off x="8812844" y="114433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44" name="AutoShape 8">
              <a:extLst>
                <a:ext uri="{FF2B5EF4-FFF2-40B4-BE49-F238E27FC236}">
                  <a16:creationId xmlns:a16="http://schemas.microsoft.com/office/drawing/2014/main" id="{431EAC1B-9668-EA45-B8E2-7B286290DDC2}"/>
                </a:ext>
              </a:extLst>
            </p:cNvPr>
            <p:cNvSpPr>
              <a:spLocks noChangeArrowheads="1"/>
            </p:cNvSpPr>
            <p:nvPr/>
          </p:nvSpPr>
          <p:spPr bwMode="auto">
            <a:xfrm flipH="1">
              <a:off x="8017248" y="1125678"/>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48" name="グループ化 47">
            <a:extLst>
              <a:ext uri="{FF2B5EF4-FFF2-40B4-BE49-F238E27FC236}">
                <a16:creationId xmlns:a16="http://schemas.microsoft.com/office/drawing/2014/main" id="{D257E40D-5B25-31FE-BBB8-08A83B67A6C5}"/>
              </a:ext>
            </a:extLst>
          </p:cNvPr>
          <p:cNvGrpSpPr/>
          <p:nvPr/>
        </p:nvGrpSpPr>
        <p:grpSpPr>
          <a:xfrm rot="10800000">
            <a:off x="9402741" y="2097293"/>
            <a:ext cx="1532049" cy="199544"/>
            <a:chOff x="8005734" y="1117252"/>
            <a:chExt cx="1045127" cy="199544"/>
          </a:xfrm>
        </p:grpSpPr>
        <p:sp>
          <p:nvSpPr>
            <p:cNvPr id="49" name="AutoShape 8">
              <a:extLst>
                <a:ext uri="{FF2B5EF4-FFF2-40B4-BE49-F238E27FC236}">
                  <a16:creationId xmlns:a16="http://schemas.microsoft.com/office/drawing/2014/main" id="{FBF98CF8-FED4-E2C5-95BB-23C1394739F3}"/>
                </a:ext>
              </a:extLst>
            </p:cNvPr>
            <p:cNvSpPr>
              <a:spLocks noChangeArrowheads="1"/>
            </p:cNvSpPr>
            <p:nvPr/>
          </p:nvSpPr>
          <p:spPr bwMode="auto">
            <a:xfrm>
              <a:off x="8812844" y="1144337"/>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50" name="AutoShape 8">
              <a:extLst>
                <a:ext uri="{FF2B5EF4-FFF2-40B4-BE49-F238E27FC236}">
                  <a16:creationId xmlns:a16="http://schemas.microsoft.com/office/drawing/2014/main" id="{5C2FE2CF-F4C0-994C-CE14-5C5BE7CB7063}"/>
                </a:ext>
              </a:extLst>
            </p:cNvPr>
            <p:cNvSpPr>
              <a:spLocks noChangeArrowheads="1"/>
            </p:cNvSpPr>
            <p:nvPr/>
          </p:nvSpPr>
          <p:spPr bwMode="auto">
            <a:xfrm flipH="1">
              <a:off x="8005734" y="1117252"/>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grpSp>
        <p:nvGrpSpPr>
          <p:cNvPr id="51" name="グループ化 50">
            <a:extLst>
              <a:ext uri="{FF2B5EF4-FFF2-40B4-BE49-F238E27FC236}">
                <a16:creationId xmlns:a16="http://schemas.microsoft.com/office/drawing/2014/main" id="{9EE01053-E14B-417C-7C30-CA40767BB4E2}"/>
              </a:ext>
            </a:extLst>
          </p:cNvPr>
          <p:cNvGrpSpPr/>
          <p:nvPr/>
        </p:nvGrpSpPr>
        <p:grpSpPr>
          <a:xfrm rot="5400000">
            <a:off x="9638771" y="2107393"/>
            <a:ext cx="1059115" cy="176396"/>
            <a:chOff x="8221727" y="1144338"/>
            <a:chExt cx="881855" cy="176396"/>
          </a:xfrm>
        </p:grpSpPr>
        <p:sp>
          <p:nvSpPr>
            <p:cNvPr id="52" name="AutoShape 8">
              <a:extLst>
                <a:ext uri="{FF2B5EF4-FFF2-40B4-BE49-F238E27FC236}">
                  <a16:creationId xmlns:a16="http://schemas.microsoft.com/office/drawing/2014/main" id="{40A258EC-D7BF-E1EF-8308-E3F5756C9F4A}"/>
                </a:ext>
              </a:extLst>
            </p:cNvPr>
            <p:cNvSpPr>
              <a:spLocks noChangeArrowheads="1"/>
            </p:cNvSpPr>
            <p:nvPr/>
          </p:nvSpPr>
          <p:spPr bwMode="auto">
            <a:xfrm>
              <a:off x="8865565" y="1148275"/>
              <a:ext cx="238017"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53" name="AutoShape 8">
              <a:extLst>
                <a:ext uri="{FF2B5EF4-FFF2-40B4-BE49-F238E27FC236}">
                  <a16:creationId xmlns:a16="http://schemas.microsoft.com/office/drawing/2014/main" id="{4F68A87E-8DD0-3B3B-FF0F-45E89F9C861C}"/>
                </a:ext>
              </a:extLst>
            </p:cNvPr>
            <p:cNvSpPr>
              <a:spLocks noChangeArrowheads="1"/>
            </p:cNvSpPr>
            <p:nvPr/>
          </p:nvSpPr>
          <p:spPr bwMode="auto">
            <a:xfrm flipH="1">
              <a:off x="8221727" y="1144338"/>
              <a:ext cx="238612" cy="1724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sp>
        <p:nvSpPr>
          <p:cNvPr id="7" name="AutoShape 8">
            <a:extLst>
              <a:ext uri="{FF2B5EF4-FFF2-40B4-BE49-F238E27FC236}">
                <a16:creationId xmlns:a16="http://schemas.microsoft.com/office/drawing/2014/main" id="{2A4DFB61-57F7-FA5C-7C76-CB85891F4F18}"/>
              </a:ext>
            </a:extLst>
          </p:cNvPr>
          <p:cNvSpPr>
            <a:spLocks noChangeArrowheads="1"/>
          </p:cNvSpPr>
          <p:nvPr/>
        </p:nvSpPr>
        <p:spPr bwMode="auto">
          <a:xfrm rot="5400000">
            <a:off x="9863882" y="3085481"/>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9" name="AutoShape 8">
            <a:extLst>
              <a:ext uri="{FF2B5EF4-FFF2-40B4-BE49-F238E27FC236}">
                <a16:creationId xmlns:a16="http://schemas.microsoft.com/office/drawing/2014/main" id="{4712F11C-DDD7-ABAE-C11B-07FCBE41174C}"/>
              </a:ext>
            </a:extLst>
          </p:cNvPr>
          <p:cNvSpPr>
            <a:spLocks noChangeArrowheads="1"/>
          </p:cNvSpPr>
          <p:nvPr/>
        </p:nvSpPr>
        <p:spPr bwMode="auto">
          <a:xfrm rot="10800000">
            <a:off x="7989377" y="4377963"/>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16085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A621C6B7-93F6-D0A5-561F-D41203701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1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a:extLst>
              <a:ext uri="{FF2B5EF4-FFF2-40B4-BE49-F238E27FC236}">
                <a16:creationId xmlns:a16="http://schemas.microsoft.com/office/drawing/2014/main" id="{07F67129-CA79-EC9B-448E-F2800CA0386F}"/>
              </a:ext>
            </a:extLst>
          </p:cNvPr>
          <p:cNvSpPr>
            <a:spLocks noChangeArrowheads="1"/>
          </p:cNvSpPr>
          <p:nvPr/>
        </p:nvSpPr>
        <p:spPr bwMode="auto">
          <a:xfrm>
            <a:off x="1739590" y="6118810"/>
            <a:ext cx="10452410"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HDR</a:t>
            </a: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／口径食その他の表現</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spcBef>
                <a:spcPct val="0"/>
              </a:spcBef>
              <a:buFontTx/>
              <a:buNone/>
            </a:pP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レンダリストのためのカメラ（光学）理論とポストエフェクト</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a:t>
            </a:r>
            <a:r>
              <a:rPr lang="en-US" altLang="ja-JP" sz="1800" dirty="0" err="1">
                <a:solidFill>
                  <a:schemeClr val="bg1">
                    <a:lumMod val="95000"/>
                  </a:schemeClr>
                </a:solidFill>
                <a:latin typeface="游ゴシック Medium" panose="020B0500000000000000" pitchFamily="50" charset="-128"/>
                <a:ea typeface="游ゴシック Medium" panose="020B0500000000000000" pitchFamily="50" charset="-128"/>
              </a:rPr>
              <a:t>Gotanda</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 et al. 2007]</a:t>
            </a:r>
            <a:endPar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42366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t>波長だけが変化しても幾何</a:t>
            </a:r>
            <a:r>
              <a:rPr lang="en-US" altLang="ja-JP" dirty="0"/>
              <a:t>CoC</a:t>
            </a:r>
            <a:r>
              <a:rPr lang="ja-JP" altLang="en-US" dirty="0"/>
              <a:t>エッジは変化しない</a:t>
            </a:r>
            <a:endParaRPr lang="en-US" altLang="ja-JP" dirty="0"/>
          </a:p>
          <a:p>
            <a:pPr lvl="1"/>
            <a:r>
              <a:rPr lang="ja-JP" altLang="en-US" dirty="0">
                <a:solidFill>
                  <a:srgbClr val="FF5050"/>
                </a:solidFill>
              </a:rPr>
              <a:t>幾何光学的なボケの面積は変化しない</a:t>
            </a:r>
            <a:endParaRPr lang="en-US" altLang="ja-JP" dirty="0">
              <a:solidFill>
                <a:srgbClr val="FF5050"/>
              </a:solidFill>
            </a:endParaRPr>
          </a:p>
          <a:p>
            <a:pPr lvl="2"/>
            <a:r>
              <a:rPr lang="ja-JP" altLang="en-US" dirty="0"/>
              <a:t>回折の影響のみの変化</a:t>
            </a:r>
            <a:endParaRPr lang="en-US" altLang="ja-JP" dirty="0"/>
          </a:p>
          <a:p>
            <a:pPr lvl="5"/>
            <a:endParaRPr lang="en-US" altLang="ja-JP" dirty="0"/>
          </a:p>
          <a:p>
            <a:pPr lvl="1"/>
            <a:r>
              <a:rPr lang="ja-JP" altLang="en-US" dirty="0">
                <a:solidFill>
                  <a:srgbClr val="FF5050"/>
                </a:solidFill>
              </a:rPr>
              <a:t>波長では広がらない</a:t>
            </a:r>
            <a:endParaRPr lang="en-US" altLang="ja-JP" dirty="0">
              <a:solidFill>
                <a:srgbClr val="FF5050"/>
              </a:solidFill>
            </a:endParaRPr>
          </a:p>
          <a:p>
            <a:pPr lvl="2"/>
            <a:r>
              <a:rPr lang="ja-JP" altLang="en-US" dirty="0"/>
              <a:t>面積は波長の</a:t>
            </a:r>
            <a:r>
              <a:rPr lang="en-US" altLang="ja-JP" dirty="0"/>
              <a:t>2</a:t>
            </a:r>
            <a:r>
              <a:rPr lang="ja-JP" altLang="en-US" dirty="0"/>
              <a:t>乗ではない</a:t>
            </a:r>
            <a:endParaRPr lang="en-US" altLang="ja-JP" dirty="0"/>
          </a:p>
          <a:p>
            <a:pPr lvl="2"/>
            <a:r>
              <a:rPr lang="en-US" altLang="ja-JP" dirty="0"/>
              <a:t>2</a:t>
            </a:r>
            <a:r>
              <a:rPr lang="ja-JP" altLang="en-US" dirty="0"/>
              <a:t>乗で減衰してはならない</a:t>
            </a:r>
            <a:endParaRPr lang="en-US" altLang="ja-JP" dirty="0"/>
          </a:p>
          <a:p>
            <a:pPr lvl="2"/>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エネルギー正規化スケールの注意</a:t>
            </a:r>
          </a:p>
        </p:txBody>
      </p:sp>
      <p:sp>
        <p:nvSpPr>
          <p:cNvPr id="3" name="Rectangle 6">
            <a:extLst>
              <a:ext uri="{FF2B5EF4-FFF2-40B4-BE49-F238E27FC236}">
                <a16:creationId xmlns:a16="http://schemas.microsoft.com/office/drawing/2014/main" id="{82160138-BFE9-C050-9205-2F695120EF48}"/>
              </a:ext>
            </a:extLst>
          </p:cNvPr>
          <p:cNvSpPr>
            <a:spLocks noChangeArrowheads="1"/>
          </p:cNvSpPr>
          <p:nvPr/>
        </p:nvSpPr>
        <p:spPr bwMode="auto">
          <a:xfrm>
            <a:off x="695176" y="5985895"/>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BAF897AF-A571-6AB8-176F-96ADB688D0DA}"/>
              </a:ext>
            </a:extLst>
          </p:cNvPr>
          <p:cNvGrpSpPr/>
          <p:nvPr/>
        </p:nvGrpSpPr>
        <p:grpSpPr>
          <a:xfrm>
            <a:off x="6175899" y="2529448"/>
            <a:ext cx="5406332" cy="1668143"/>
            <a:chOff x="6175899" y="2594928"/>
            <a:chExt cx="5406332" cy="1668143"/>
          </a:xfrm>
        </p:grpSpPr>
        <p:grpSp>
          <p:nvGrpSpPr>
            <p:cNvPr id="5" name="グループ化 4">
              <a:extLst>
                <a:ext uri="{FF2B5EF4-FFF2-40B4-BE49-F238E27FC236}">
                  <a16:creationId xmlns:a16="http://schemas.microsoft.com/office/drawing/2014/main" id="{9A3ABF43-C835-7474-9494-EAFFFF79A749}"/>
                </a:ext>
              </a:extLst>
            </p:cNvPr>
            <p:cNvGrpSpPr>
              <a:grpSpLocks noChangeAspect="1"/>
            </p:cNvGrpSpPr>
            <p:nvPr/>
          </p:nvGrpSpPr>
          <p:grpSpPr>
            <a:xfrm>
              <a:off x="8016234" y="2594928"/>
              <a:ext cx="3565997" cy="1668143"/>
              <a:chOff x="8840709" y="1574337"/>
              <a:chExt cx="2656114" cy="1242508"/>
            </a:xfrm>
          </p:grpSpPr>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21C6982C-F076-DA39-42DE-1E8202650AE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FB7E6C9-971F-B5BE-F065-8B4B484CB3D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10113E94-0027-EAFC-6F7E-ABCE6DC9EEB2}"/>
                </a:ext>
              </a:extLst>
            </p:cNvPr>
            <p:cNvGrpSpPr>
              <a:grpSpLocks noChangeAspect="1"/>
            </p:cNvGrpSpPr>
            <p:nvPr/>
          </p:nvGrpSpPr>
          <p:grpSpPr>
            <a:xfrm>
              <a:off x="6175899" y="2594928"/>
              <a:ext cx="1668143" cy="1668143"/>
              <a:chOff x="6505305" y="1574338"/>
              <a:chExt cx="1242508" cy="1242508"/>
            </a:xfrm>
          </p:grpSpPr>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7" name="楕円 16">
                <a:extLst>
                  <a:ext uri="{FF2B5EF4-FFF2-40B4-BE49-F238E27FC236}">
                    <a16:creationId xmlns:a16="http://schemas.microsoft.com/office/drawing/2014/main" id="{0578514E-9F09-EF42-E3C7-0061413BEDBD}"/>
                  </a:ext>
                </a:extLst>
              </p:cNvPr>
              <p:cNvSpPr>
                <a:spLocks noChangeAspect="1"/>
              </p:cNvSpPr>
              <p:nvPr/>
            </p:nvSpPr>
            <p:spPr>
              <a:xfrm>
                <a:off x="6664596" y="1733629"/>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1" name="グループ化 20">
            <a:extLst>
              <a:ext uri="{FF2B5EF4-FFF2-40B4-BE49-F238E27FC236}">
                <a16:creationId xmlns:a16="http://schemas.microsoft.com/office/drawing/2014/main" id="{28F07E21-783A-EFEA-6B27-B6FFE47F777E}"/>
              </a:ext>
            </a:extLst>
          </p:cNvPr>
          <p:cNvGrpSpPr/>
          <p:nvPr/>
        </p:nvGrpSpPr>
        <p:grpSpPr>
          <a:xfrm>
            <a:off x="6175898" y="4413181"/>
            <a:ext cx="5406333" cy="1668144"/>
            <a:chOff x="6175898" y="4413181"/>
            <a:chExt cx="5406333" cy="1668144"/>
          </a:xfrm>
        </p:grpSpPr>
        <p:grpSp>
          <p:nvGrpSpPr>
            <p:cNvPr id="10" name="グループ化 9">
              <a:extLst>
                <a:ext uri="{FF2B5EF4-FFF2-40B4-BE49-F238E27FC236}">
                  <a16:creationId xmlns:a16="http://schemas.microsoft.com/office/drawing/2014/main" id="{0FF29FFE-0674-FF41-972F-91C13AC88CDE}"/>
                </a:ext>
              </a:extLst>
            </p:cNvPr>
            <p:cNvGrpSpPr>
              <a:grpSpLocks noChangeAspect="1"/>
            </p:cNvGrpSpPr>
            <p:nvPr/>
          </p:nvGrpSpPr>
          <p:grpSpPr>
            <a:xfrm>
              <a:off x="8016235" y="4413182"/>
              <a:ext cx="3565996" cy="1668143"/>
              <a:chOff x="8840709" y="4100228"/>
              <a:chExt cx="2656114" cy="1242508"/>
            </a:xfrm>
          </p:grpSpPr>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9555E4EC-F6E3-3381-0D37-7D2C95080FF9}"/>
                  </a:ext>
                </a:extLst>
              </p:cNvPr>
              <p:cNvGrpSpPr/>
              <p:nvPr/>
            </p:nvGrpSpPr>
            <p:grpSpPr>
              <a:xfrm>
                <a:off x="8840709" y="4100228"/>
                <a:ext cx="2656114" cy="1242508"/>
                <a:chOff x="8838465" y="4100229"/>
                <a:chExt cx="2656114" cy="1242508"/>
              </a:xfrm>
            </p:grpSpPr>
            <p:cxnSp>
              <p:nvCxnSpPr>
                <p:cNvPr id="13" name="直線コネクタ 12">
                  <a:extLst>
                    <a:ext uri="{FF2B5EF4-FFF2-40B4-BE49-F238E27FC236}">
                      <a16:creationId xmlns:a16="http://schemas.microsoft.com/office/drawing/2014/main" id="{396A01F5-DDB2-BBBC-A006-B11511CE3098}"/>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F3B875-11E5-2EB1-6FD7-F626400C1607}"/>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18" name="グループ化 17">
              <a:extLst>
                <a:ext uri="{FF2B5EF4-FFF2-40B4-BE49-F238E27FC236}">
                  <a16:creationId xmlns:a16="http://schemas.microsoft.com/office/drawing/2014/main" id="{BC124E82-662D-BB72-9649-28C91A3CE421}"/>
                </a:ext>
              </a:extLst>
            </p:cNvPr>
            <p:cNvGrpSpPr>
              <a:grpSpLocks noChangeAspect="1"/>
            </p:cNvGrpSpPr>
            <p:nvPr/>
          </p:nvGrpSpPr>
          <p:grpSpPr>
            <a:xfrm>
              <a:off x="6175898" y="4413181"/>
              <a:ext cx="1668143" cy="1668143"/>
              <a:chOff x="6505305" y="4100228"/>
              <a:chExt cx="1242508" cy="1242508"/>
            </a:xfrm>
          </p:grpSpPr>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0" name="楕円 19">
                <a:extLst>
                  <a:ext uri="{FF2B5EF4-FFF2-40B4-BE49-F238E27FC236}">
                    <a16:creationId xmlns:a16="http://schemas.microsoft.com/office/drawing/2014/main" id="{B3C915D6-846D-82C0-1D6D-A02CEDB64A72}"/>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0850416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t>エッジ側からみた回折縞の幅と波長の関係</a:t>
            </a:r>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波長スケーリングの注意</a:t>
            </a:r>
          </a:p>
        </p:txBody>
      </p:sp>
      <p:sp>
        <p:nvSpPr>
          <p:cNvPr id="4" name="Rectangle 6">
            <a:extLst>
              <a:ext uri="{FF2B5EF4-FFF2-40B4-BE49-F238E27FC236}">
                <a16:creationId xmlns:a16="http://schemas.microsoft.com/office/drawing/2014/main" id="{12C25E7A-02F1-E703-F34E-9986FF3FC365}"/>
              </a:ext>
            </a:extLst>
          </p:cNvPr>
          <p:cNvSpPr>
            <a:spLocks noChangeArrowheads="1"/>
          </p:cNvSpPr>
          <p:nvPr/>
        </p:nvSpPr>
        <p:spPr bwMode="auto">
          <a:xfrm>
            <a:off x="780582" y="5977479"/>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E7329AB6-F200-C596-7AF2-CA3CB4522698}"/>
              </a:ext>
            </a:extLst>
          </p:cNvPr>
          <p:cNvGrpSpPr/>
          <p:nvPr/>
        </p:nvGrpSpPr>
        <p:grpSpPr>
          <a:xfrm>
            <a:off x="5884291" y="2190869"/>
            <a:ext cx="5697938" cy="3711555"/>
            <a:chOff x="5884293" y="2027816"/>
            <a:chExt cx="5697938" cy="3711555"/>
          </a:xfrm>
        </p:grpSpPr>
        <p:grpSp>
          <p:nvGrpSpPr>
            <p:cNvPr id="6" name="グループ化 5">
              <a:extLst>
                <a:ext uri="{FF2B5EF4-FFF2-40B4-BE49-F238E27FC236}">
                  <a16:creationId xmlns:a16="http://schemas.microsoft.com/office/drawing/2014/main" id="{74D367C0-4B19-4CD1-7EB4-0D0FBB617C87}"/>
                </a:ext>
              </a:extLst>
            </p:cNvPr>
            <p:cNvGrpSpPr/>
            <p:nvPr/>
          </p:nvGrpSpPr>
          <p:grpSpPr>
            <a:xfrm>
              <a:off x="5884293" y="2027816"/>
              <a:ext cx="5697938" cy="1732516"/>
              <a:chOff x="5884293" y="2027816"/>
              <a:chExt cx="5697938" cy="1732516"/>
            </a:xfrm>
          </p:grpSpPr>
          <p:pic>
            <p:nvPicPr>
              <p:cNvPr id="40" name="図 39">
                <a:extLst>
                  <a:ext uri="{FF2B5EF4-FFF2-40B4-BE49-F238E27FC236}">
                    <a16:creationId xmlns:a16="http://schemas.microsoft.com/office/drawing/2014/main" id="{94322C8B-A640-A327-23AE-1765479159B9}"/>
                  </a:ext>
                </a:extLst>
              </p:cNvPr>
              <p:cNvPicPr>
                <a:picLocks noChangeAspect="1"/>
              </p:cNvPicPr>
              <p:nvPr/>
            </p:nvPicPr>
            <p:blipFill>
              <a:blip r:embed="rId4">
                <a:extLst>
                  <a:ext uri="{28A0092B-C50C-407E-A947-70E740481C1C}">
                    <a14:useLocalDpi xmlns:a14="http://schemas.microsoft.com/office/drawing/2010/main" val="0"/>
                  </a:ext>
                </a:extLst>
              </a:blip>
              <a:srcRect l="301" r="301"/>
              <a:stretch/>
            </p:blipFill>
            <p:spPr>
              <a:xfrm>
                <a:off x="5884293" y="2027816"/>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35" name="Picture 4" descr="Spherical-aberration-slice">
                <a:extLst>
                  <a:ext uri="{FF2B5EF4-FFF2-40B4-BE49-F238E27FC236}">
                    <a16:creationId xmlns:a16="http://schemas.microsoft.com/office/drawing/2014/main" id="{5A3F51E2-8620-0E0D-8A68-907B8FD2F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7878627" y="2027817"/>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 name="グループ化 6">
              <a:extLst>
                <a:ext uri="{FF2B5EF4-FFF2-40B4-BE49-F238E27FC236}">
                  <a16:creationId xmlns:a16="http://schemas.microsoft.com/office/drawing/2014/main" id="{018BFB2E-B613-817E-1005-2155ACB6DDFA}"/>
                </a:ext>
              </a:extLst>
            </p:cNvPr>
            <p:cNvGrpSpPr/>
            <p:nvPr/>
          </p:nvGrpSpPr>
          <p:grpSpPr>
            <a:xfrm>
              <a:off x="5884294" y="4006856"/>
              <a:ext cx="5697937" cy="1732515"/>
              <a:chOff x="5884294" y="4006856"/>
              <a:chExt cx="5697937" cy="1732515"/>
            </a:xfrm>
          </p:grpSpPr>
          <p:pic>
            <p:nvPicPr>
              <p:cNvPr id="24" name="図 23" descr="電子機器, コンパクトディスク が含まれている画像&#10;&#10;自動的に生成された説明">
                <a:extLst>
                  <a:ext uri="{FF2B5EF4-FFF2-40B4-BE49-F238E27FC236}">
                    <a16:creationId xmlns:a16="http://schemas.microsoft.com/office/drawing/2014/main" id="{50885560-FFD8-1347-F088-4DF6EA6B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294" y="4006856"/>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8" name="Picture 4" descr="Spherical-aberration-slice">
                <a:extLst>
                  <a:ext uri="{FF2B5EF4-FFF2-40B4-BE49-F238E27FC236}">
                    <a16:creationId xmlns:a16="http://schemas.microsoft.com/office/drawing/2014/main" id="{8DCF727F-0847-F23A-B39B-FAEE8975D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05" t="42114" r="24862" b="42114"/>
              <a:stretch/>
            </p:blipFill>
            <p:spPr bwMode="auto">
              <a:xfrm>
                <a:off x="7878627" y="4006856"/>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48924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t>エッジ側からみた回折縞の幅と波長の関係</a:t>
            </a:r>
            <a:endParaRPr lang="en-US" altLang="ja-JP" dirty="0"/>
          </a:p>
          <a:p>
            <a:pPr lvl="1"/>
            <a:r>
              <a:rPr lang="ja-JP" altLang="en-US" dirty="0">
                <a:solidFill>
                  <a:srgbClr val="FF5050"/>
                </a:solidFill>
              </a:rPr>
              <a:t>波長に線形に比例しない</a:t>
            </a:r>
            <a:endParaRPr lang="en-US" altLang="ja-JP" dirty="0">
              <a:solidFill>
                <a:srgbClr val="FF5050"/>
              </a:solidFill>
            </a:endParaRPr>
          </a:p>
          <a:p>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波長スケーリングの注意</a:t>
            </a:r>
          </a:p>
        </p:txBody>
      </p:sp>
      <p:sp>
        <p:nvSpPr>
          <p:cNvPr id="4" name="Rectangle 6">
            <a:extLst>
              <a:ext uri="{FF2B5EF4-FFF2-40B4-BE49-F238E27FC236}">
                <a16:creationId xmlns:a16="http://schemas.microsoft.com/office/drawing/2014/main" id="{E3B367E6-5CE4-06BD-306B-42CDEADE06C5}"/>
              </a:ext>
            </a:extLst>
          </p:cNvPr>
          <p:cNvSpPr>
            <a:spLocks noChangeArrowheads="1"/>
          </p:cNvSpPr>
          <p:nvPr/>
        </p:nvSpPr>
        <p:spPr bwMode="auto">
          <a:xfrm>
            <a:off x="780582" y="5977479"/>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87AF9D9E-64D3-561B-70B4-2E26E97FC61A}"/>
              </a:ext>
            </a:extLst>
          </p:cNvPr>
          <p:cNvGrpSpPr/>
          <p:nvPr/>
        </p:nvGrpSpPr>
        <p:grpSpPr>
          <a:xfrm>
            <a:off x="5884291" y="2190869"/>
            <a:ext cx="5697939" cy="3711555"/>
            <a:chOff x="5884293" y="2027816"/>
            <a:chExt cx="5697939" cy="3711555"/>
          </a:xfrm>
        </p:grpSpPr>
        <p:grpSp>
          <p:nvGrpSpPr>
            <p:cNvPr id="6" name="グループ化 5">
              <a:extLst>
                <a:ext uri="{FF2B5EF4-FFF2-40B4-BE49-F238E27FC236}">
                  <a16:creationId xmlns:a16="http://schemas.microsoft.com/office/drawing/2014/main" id="{F2C0F05D-2F7C-4242-FAA5-AD3E90750172}"/>
                </a:ext>
              </a:extLst>
            </p:cNvPr>
            <p:cNvGrpSpPr/>
            <p:nvPr/>
          </p:nvGrpSpPr>
          <p:grpSpPr>
            <a:xfrm>
              <a:off x="5884293" y="2027816"/>
              <a:ext cx="5697938" cy="1732516"/>
              <a:chOff x="5884293" y="2027816"/>
              <a:chExt cx="5697938" cy="1732516"/>
            </a:xfrm>
          </p:grpSpPr>
          <p:grpSp>
            <p:nvGrpSpPr>
              <p:cNvPr id="44" name="グループ化 43">
                <a:extLst>
                  <a:ext uri="{FF2B5EF4-FFF2-40B4-BE49-F238E27FC236}">
                    <a16:creationId xmlns:a16="http://schemas.microsoft.com/office/drawing/2014/main" id="{32744728-F592-D04A-6D9B-F2B43362014D}"/>
                  </a:ext>
                </a:extLst>
              </p:cNvPr>
              <p:cNvGrpSpPr/>
              <p:nvPr/>
            </p:nvGrpSpPr>
            <p:grpSpPr>
              <a:xfrm>
                <a:off x="5884293" y="2027816"/>
                <a:ext cx="1732515" cy="1732515"/>
                <a:chOff x="5884293" y="2027816"/>
                <a:chExt cx="1732515" cy="1732515"/>
              </a:xfrm>
            </p:grpSpPr>
            <p:grpSp>
              <p:nvGrpSpPr>
                <p:cNvPr id="46" name="グループ化 45">
                  <a:extLst>
                    <a:ext uri="{FF2B5EF4-FFF2-40B4-BE49-F238E27FC236}">
                      <a16:creationId xmlns:a16="http://schemas.microsoft.com/office/drawing/2014/main" id="{57E083DA-21B5-5356-978B-B18150E3FF24}"/>
                    </a:ext>
                  </a:extLst>
                </p:cNvPr>
                <p:cNvGrpSpPr>
                  <a:grpSpLocks noChangeAspect="1"/>
                </p:cNvGrpSpPr>
                <p:nvPr/>
              </p:nvGrpSpPr>
              <p:grpSpPr>
                <a:xfrm>
                  <a:off x="5884293" y="2027816"/>
                  <a:ext cx="1732515" cy="1732515"/>
                  <a:chOff x="6505305" y="1574337"/>
                  <a:chExt cx="1242508" cy="1242508"/>
                </a:xfrm>
              </p:grpSpPr>
              <p:pic>
                <p:nvPicPr>
                  <p:cNvPr id="48" name="図 47">
                    <a:extLst>
                      <a:ext uri="{FF2B5EF4-FFF2-40B4-BE49-F238E27FC236}">
                        <a16:creationId xmlns:a16="http://schemas.microsoft.com/office/drawing/2014/main" id="{E13443D5-C8F1-18AB-85AD-8A17197D8DBB}"/>
                      </a:ext>
                    </a:extLst>
                  </p:cNvPr>
                  <p:cNvPicPr>
                    <a:picLocks noChangeAspect="1"/>
                  </p:cNvPicPr>
                  <p:nvPr/>
                </p:nvPicPr>
                <p:blipFill>
                  <a:blip r:embed="rId4">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9" name="楕円 48">
                    <a:extLst>
                      <a:ext uri="{FF2B5EF4-FFF2-40B4-BE49-F238E27FC236}">
                        <a16:creationId xmlns:a16="http://schemas.microsoft.com/office/drawing/2014/main" id="{13FD216C-ED11-DC19-5FBB-50BD936B108C}"/>
                      </a:ext>
                    </a:extLst>
                  </p:cNvPr>
                  <p:cNvSpPr>
                    <a:spLocks noChangeAspect="1"/>
                  </p:cNvSpPr>
                  <p:nvPr/>
                </p:nvSpPr>
                <p:spPr>
                  <a:xfrm>
                    <a:off x="6672080" y="1740007"/>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楕円 46">
                  <a:extLst>
                    <a:ext uri="{FF2B5EF4-FFF2-40B4-BE49-F238E27FC236}">
                      <a16:creationId xmlns:a16="http://schemas.microsoft.com/office/drawing/2014/main" id="{C0B83232-0808-E0EE-E330-92418D1B4BB1}"/>
                    </a:ext>
                  </a:extLst>
                </p:cNvPr>
                <p:cNvSpPr>
                  <a:spLocks noChangeAspect="1"/>
                </p:cNvSpPr>
                <p:nvPr/>
              </p:nvSpPr>
              <p:spPr>
                <a:xfrm>
                  <a:off x="6337265" y="2483849"/>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grpSp>
            <p:nvGrpSpPr>
              <p:cNvPr id="32" name="グループ化 31">
                <a:extLst>
                  <a:ext uri="{FF2B5EF4-FFF2-40B4-BE49-F238E27FC236}">
                    <a16:creationId xmlns:a16="http://schemas.microsoft.com/office/drawing/2014/main" id="{6834FEF8-38DF-941B-0400-233A91C959B5}"/>
                  </a:ext>
                </a:extLst>
              </p:cNvPr>
              <p:cNvGrpSpPr/>
              <p:nvPr/>
            </p:nvGrpSpPr>
            <p:grpSpPr>
              <a:xfrm>
                <a:off x="7878624" y="2027817"/>
                <a:ext cx="3703607" cy="1732515"/>
                <a:chOff x="7878624" y="2027817"/>
                <a:chExt cx="3703607" cy="1732515"/>
              </a:xfrm>
            </p:grpSpPr>
            <p:grpSp>
              <p:nvGrpSpPr>
                <p:cNvPr id="34" name="グループ化 33">
                  <a:extLst>
                    <a:ext uri="{FF2B5EF4-FFF2-40B4-BE49-F238E27FC236}">
                      <a16:creationId xmlns:a16="http://schemas.microsoft.com/office/drawing/2014/main" id="{C3FDA861-3CE1-F372-05C3-994665DFC7EF}"/>
                    </a:ext>
                  </a:extLst>
                </p:cNvPr>
                <p:cNvGrpSpPr>
                  <a:grpSpLocks noChangeAspect="1"/>
                </p:cNvGrpSpPr>
                <p:nvPr/>
              </p:nvGrpSpPr>
              <p:grpSpPr>
                <a:xfrm>
                  <a:off x="7878627" y="2027817"/>
                  <a:ext cx="3703604" cy="1732515"/>
                  <a:chOff x="8840709" y="1574337"/>
                  <a:chExt cx="2656114" cy="1242508"/>
                </a:xfrm>
              </p:grpSpPr>
              <p:pic>
                <p:nvPicPr>
                  <p:cNvPr id="41" name="Picture 4" descr="Spherical-aberration-slice">
                    <a:extLst>
                      <a:ext uri="{FF2B5EF4-FFF2-40B4-BE49-F238E27FC236}">
                        <a16:creationId xmlns:a16="http://schemas.microsoft.com/office/drawing/2014/main" id="{58EE40C6-4F99-3751-9917-D4C1DE5FD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2" name="直線コネクタ 41">
                    <a:extLst>
                      <a:ext uri="{FF2B5EF4-FFF2-40B4-BE49-F238E27FC236}">
                        <a16:creationId xmlns:a16="http://schemas.microsoft.com/office/drawing/2014/main" id="{73951FF6-15D5-AD6B-728C-4B9F31EBD425}"/>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ACE1C521-95C6-5E4E-2C6E-DD98F1D176A2}"/>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DF4A32F3-9460-B0D3-1210-D7805A699E1B}"/>
                    </a:ext>
                  </a:extLst>
                </p:cNvPr>
                <p:cNvGrpSpPr/>
                <p:nvPr/>
              </p:nvGrpSpPr>
              <p:grpSpPr>
                <a:xfrm>
                  <a:off x="7878624" y="2294887"/>
                  <a:ext cx="1635383" cy="1198372"/>
                  <a:chOff x="7878624" y="2294887"/>
                  <a:chExt cx="1635383" cy="1198372"/>
                </a:xfrm>
              </p:grpSpPr>
              <p:sp>
                <p:nvSpPr>
                  <p:cNvPr id="39" name="Line 11">
                    <a:extLst>
                      <a:ext uri="{FF2B5EF4-FFF2-40B4-BE49-F238E27FC236}">
                        <a16:creationId xmlns:a16="http://schemas.microsoft.com/office/drawing/2014/main" id="{C9A4E4EE-09D7-DBC9-0CCD-0984126DEB7C}"/>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40" name="Line 11">
                    <a:extLst>
                      <a:ext uri="{FF2B5EF4-FFF2-40B4-BE49-F238E27FC236}">
                        <a16:creationId xmlns:a16="http://schemas.microsoft.com/office/drawing/2014/main" id="{E457EFA4-A360-1316-6D48-CCF45D8D8C05}"/>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36" name="グループ化 35">
                  <a:extLst>
                    <a:ext uri="{FF2B5EF4-FFF2-40B4-BE49-F238E27FC236}">
                      <a16:creationId xmlns:a16="http://schemas.microsoft.com/office/drawing/2014/main" id="{21955B38-3F38-1FA8-FB4D-DD0D780736C6}"/>
                    </a:ext>
                  </a:extLst>
                </p:cNvPr>
                <p:cNvGrpSpPr>
                  <a:grpSpLocks noChangeAspect="1"/>
                </p:cNvGrpSpPr>
                <p:nvPr/>
              </p:nvGrpSpPr>
              <p:grpSpPr>
                <a:xfrm flipH="1">
                  <a:off x="9946849" y="2303781"/>
                  <a:ext cx="1635382" cy="1198372"/>
                  <a:chOff x="7878624" y="4371703"/>
                  <a:chExt cx="1391582" cy="1019720"/>
                </a:xfrm>
              </p:grpSpPr>
              <p:sp>
                <p:nvSpPr>
                  <p:cNvPr id="37" name="Line 11">
                    <a:extLst>
                      <a:ext uri="{FF2B5EF4-FFF2-40B4-BE49-F238E27FC236}">
                        <a16:creationId xmlns:a16="http://schemas.microsoft.com/office/drawing/2014/main" id="{1C9BCC94-4335-E7F4-042A-E9418BC9990B}"/>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8" name="Line 11">
                    <a:extLst>
                      <a:ext uri="{FF2B5EF4-FFF2-40B4-BE49-F238E27FC236}">
                        <a16:creationId xmlns:a16="http://schemas.microsoft.com/office/drawing/2014/main" id="{61483597-9104-C882-B541-6864FAAE190C}"/>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grpSp>
        <p:grpSp>
          <p:nvGrpSpPr>
            <p:cNvPr id="7" name="グループ化 6">
              <a:extLst>
                <a:ext uri="{FF2B5EF4-FFF2-40B4-BE49-F238E27FC236}">
                  <a16:creationId xmlns:a16="http://schemas.microsoft.com/office/drawing/2014/main" id="{11D14754-A4DC-3250-D72C-54FBEE49FEE9}"/>
                </a:ext>
              </a:extLst>
            </p:cNvPr>
            <p:cNvGrpSpPr/>
            <p:nvPr/>
          </p:nvGrpSpPr>
          <p:grpSpPr>
            <a:xfrm>
              <a:off x="5884294" y="4006856"/>
              <a:ext cx="5697938" cy="1732515"/>
              <a:chOff x="5884294" y="4006856"/>
              <a:chExt cx="5697938" cy="1732515"/>
            </a:xfrm>
          </p:grpSpPr>
          <p:grpSp>
            <p:nvGrpSpPr>
              <p:cNvPr id="24" name="グループ化 23">
                <a:extLst>
                  <a:ext uri="{FF2B5EF4-FFF2-40B4-BE49-F238E27FC236}">
                    <a16:creationId xmlns:a16="http://schemas.microsoft.com/office/drawing/2014/main" id="{4E67C9FB-6F8C-43B0-B75D-EC11E6DB91A5}"/>
                  </a:ext>
                </a:extLst>
              </p:cNvPr>
              <p:cNvGrpSpPr/>
              <p:nvPr/>
            </p:nvGrpSpPr>
            <p:grpSpPr>
              <a:xfrm>
                <a:off x="5884294" y="4006856"/>
                <a:ext cx="1732515" cy="1732515"/>
                <a:chOff x="5884294" y="4006856"/>
                <a:chExt cx="1732515" cy="1732515"/>
              </a:xfrm>
            </p:grpSpPr>
            <p:grpSp>
              <p:nvGrpSpPr>
                <p:cNvPr id="26" name="グループ化 25">
                  <a:extLst>
                    <a:ext uri="{FF2B5EF4-FFF2-40B4-BE49-F238E27FC236}">
                      <a16:creationId xmlns:a16="http://schemas.microsoft.com/office/drawing/2014/main" id="{A25BABFC-CE40-1BA8-8CC1-93A0280451A1}"/>
                    </a:ext>
                  </a:extLst>
                </p:cNvPr>
                <p:cNvGrpSpPr>
                  <a:grpSpLocks noChangeAspect="1"/>
                </p:cNvGrpSpPr>
                <p:nvPr/>
              </p:nvGrpSpPr>
              <p:grpSpPr>
                <a:xfrm>
                  <a:off x="5884294" y="4006856"/>
                  <a:ext cx="1732515" cy="1732515"/>
                  <a:chOff x="6505305" y="4100228"/>
                  <a:chExt cx="1242508" cy="1242508"/>
                </a:xfrm>
              </p:grpSpPr>
              <p:pic>
                <p:nvPicPr>
                  <p:cNvPr id="28" name="図 27" descr="電子機器, コンパクトディスク が含まれている画像&#10;&#10;自動的に生成された説明">
                    <a:extLst>
                      <a:ext uri="{FF2B5EF4-FFF2-40B4-BE49-F238E27FC236}">
                        <a16:creationId xmlns:a16="http://schemas.microsoft.com/office/drawing/2014/main" id="{C8441F7F-CD1A-F057-EA95-122D322AD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9" name="楕円 28">
                    <a:extLst>
                      <a:ext uri="{FF2B5EF4-FFF2-40B4-BE49-F238E27FC236}">
                        <a16:creationId xmlns:a16="http://schemas.microsoft.com/office/drawing/2014/main" id="{48718A51-32AE-8CCC-D69E-C3AB4F7002E2}"/>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楕円 26">
                  <a:extLst>
                    <a:ext uri="{FF2B5EF4-FFF2-40B4-BE49-F238E27FC236}">
                      <a16:creationId xmlns:a16="http://schemas.microsoft.com/office/drawing/2014/main" id="{55DA1DB5-6110-11D1-5A2E-0A0A4852A2E0}"/>
                    </a:ext>
                  </a:extLst>
                </p:cNvPr>
                <p:cNvSpPr>
                  <a:spLocks noChangeAspect="1"/>
                </p:cNvSpPr>
                <p:nvPr/>
              </p:nvSpPr>
              <p:spPr>
                <a:xfrm>
                  <a:off x="6435414" y="4558351"/>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grpSp>
            <p:nvGrpSpPr>
              <p:cNvPr id="11" name="グループ化 10">
                <a:extLst>
                  <a:ext uri="{FF2B5EF4-FFF2-40B4-BE49-F238E27FC236}">
                    <a16:creationId xmlns:a16="http://schemas.microsoft.com/office/drawing/2014/main" id="{C0460D94-50DB-E51A-F6E8-25A82A950326}"/>
                  </a:ext>
                </a:extLst>
              </p:cNvPr>
              <p:cNvGrpSpPr/>
              <p:nvPr/>
            </p:nvGrpSpPr>
            <p:grpSpPr>
              <a:xfrm>
                <a:off x="7878624" y="4006856"/>
                <a:ext cx="3703608" cy="1732515"/>
                <a:chOff x="7878624" y="4006856"/>
                <a:chExt cx="3703608" cy="1732515"/>
              </a:xfrm>
            </p:grpSpPr>
            <p:grpSp>
              <p:nvGrpSpPr>
                <p:cNvPr id="13" name="グループ化 12">
                  <a:extLst>
                    <a:ext uri="{FF2B5EF4-FFF2-40B4-BE49-F238E27FC236}">
                      <a16:creationId xmlns:a16="http://schemas.microsoft.com/office/drawing/2014/main" id="{DE6CDBD5-3909-8E84-4D1B-610516D0B00B}"/>
                    </a:ext>
                  </a:extLst>
                </p:cNvPr>
                <p:cNvGrpSpPr>
                  <a:grpSpLocks noChangeAspect="1"/>
                </p:cNvGrpSpPr>
                <p:nvPr/>
              </p:nvGrpSpPr>
              <p:grpSpPr>
                <a:xfrm>
                  <a:off x="7878627" y="4006856"/>
                  <a:ext cx="3703604" cy="1732515"/>
                  <a:chOff x="8840709" y="4100228"/>
                  <a:chExt cx="2656114" cy="1242508"/>
                </a:xfrm>
              </p:grpSpPr>
              <p:pic>
                <p:nvPicPr>
                  <p:cNvPr id="20" name="Picture 4" descr="Spherical-aberration-slice">
                    <a:extLst>
                      <a:ext uri="{FF2B5EF4-FFF2-40B4-BE49-F238E27FC236}">
                        <a16:creationId xmlns:a16="http://schemas.microsoft.com/office/drawing/2014/main" id="{915F57EE-BEC0-84FB-40A7-3D6FDD9581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E6093516-1FE4-D6EE-A356-9B817BCC9AAF}"/>
                      </a:ext>
                    </a:extLst>
                  </p:cNvPr>
                  <p:cNvGrpSpPr/>
                  <p:nvPr/>
                </p:nvGrpSpPr>
                <p:grpSpPr>
                  <a:xfrm>
                    <a:off x="8840709" y="4100228"/>
                    <a:ext cx="2656114" cy="1242508"/>
                    <a:chOff x="8838465" y="4100229"/>
                    <a:chExt cx="2656114" cy="1242508"/>
                  </a:xfrm>
                </p:grpSpPr>
                <p:cxnSp>
                  <p:nvCxnSpPr>
                    <p:cNvPr id="22" name="直線コネクタ 21">
                      <a:extLst>
                        <a:ext uri="{FF2B5EF4-FFF2-40B4-BE49-F238E27FC236}">
                          <a16:creationId xmlns:a16="http://schemas.microsoft.com/office/drawing/2014/main" id="{869FA010-C679-C94F-E09C-B360C7025980}"/>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22735A9-2C56-F975-8135-CD0D75B9E239}"/>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14" name="グループ化 13">
                  <a:extLst>
                    <a:ext uri="{FF2B5EF4-FFF2-40B4-BE49-F238E27FC236}">
                      <a16:creationId xmlns:a16="http://schemas.microsoft.com/office/drawing/2014/main" id="{A1B4A06F-AC21-C483-F916-7AED579A8862}"/>
                    </a:ext>
                  </a:extLst>
                </p:cNvPr>
                <p:cNvGrpSpPr/>
                <p:nvPr/>
              </p:nvGrpSpPr>
              <p:grpSpPr>
                <a:xfrm>
                  <a:off x="7878624" y="4371703"/>
                  <a:ext cx="1391582" cy="1019720"/>
                  <a:chOff x="7878624" y="4371703"/>
                  <a:chExt cx="1391582" cy="1019720"/>
                </a:xfrm>
              </p:grpSpPr>
              <p:sp>
                <p:nvSpPr>
                  <p:cNvPr id="18" name="Line 11">
                    <a:extLst>
                      <a:ext uri="{FF2B5EF4-FFF2-40B4-BE49-F238E27FC236}">
                        <a16:creationId xmlns:a16="http://schemas.microsoft.com/office/drawing/2014/main" id="{04D2953A-1F06-24F3-44D1-4506B1B8D833}"/>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9" name="Line 11">
                    <a:extLst>
                      <a:ext uri="{FF2B5EF4-FFF2-40B4-BE49-F238E27FC236}">
                        <a16:creationId xmlns:a16="http://schemas.microsoft.com/office/drawing/2014/main" id="{C6588002-6A1F-2D00-8DDF-1D84D06D9681}"/>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15" name="グループ化 14">
                  <a:extLst>
                    <a:ext uri="{FF2B5EF4-FFF2-40B4-BE49-F238E27FC236}">
                      <a16:creationId xmlns:a16="http://schemas.microsoft.com/office/drawing/2014/main" id="{549670C4-0346-398D-E6E3-3353F08315B8}"/>
                    </a:ext>
                  </a:extLst>
                </p:cNvPr>
                <p:cNvGrpSpPr/>
                <p:nvPr/>
              </p:nvGrpSpPr>
              <p:grpSpPr>
                <a:xfrm flipH="1">
                  <a:off x="10190648" y="4371703"/>
                  <a:ext cx="1391584" cy="1019720"/>
                  <a:chOff x="7878624" y="4371703"/>
                  <a:chExt cx="1391582" cy="1019720"/>
                </a:xfrm>
              </p:grpSpPr>
              <p:sp>
                <p:nvSpPr>
                  <p:cNvPr id="16" name="Line 11">
                    <a:extLst>
                      <a:ext uri="{FF2B5EF4-FFF2-40B4-BE49-F238E27FC236}">
                        <a16:creationId xmlns:a16="http://schemas.microsoft.com/office/drawing/2014/main" id="{5B49D9D8-C067-06F4-8838-89353A406F2A}"/>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7" name="Line 11">
                    <a:extLst>
                      <a:ext uri="{FF2B5EF4-FFF2-40B4-BE49-F238E27FC236}">
                        <a16:creationId xmlns:a16="http://schemas.microsoft.com/office/drawing/2014/main" id="{5C74138A-C49F-F77F-247F-528E4762473C}"/>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grpSp>
      </p:grpSp>
    </p:spTree>
    <p:extLst>
      <p:ext uri="{BB962C8B-B14F-4D97-AF65-F5344CB8AC3E}">
        <p14:creationId xmlns:p14="http://schemas.microsoft.com/office/powerpoint/2010/main" val="330381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t>エッジ側からみた回折縞の幅と波長の関係</a:t>
            </a:r>
            <a:endParaRPr lang="en-US" altLang="ja-JP" dirty="0"/>
          </a:p>
          <a:p>
            <a:pPr lvl="1"/>
            <a:r>
              <a:rPr lang="ja-JP" altLang="en-US" dirty="0"/>
              <a:t>波長に線形に比例しない</a:t>
            </a:r>
            <a:endParaRPr lang="en-US" altLang="ja-JP" dirty="0"/>
          </a:p>
          <a:p>
            <a:pPr lvl="1"/>
            <a:r>
              <a:rPr lang="ja-JP" altLang="en-US" dirty="0">
                <a:solidFill>
                  <a:srgbClr val="FF5050"/>
                </a:solidFill>
              </a:rPr>
              <a:t>大域的には</a:t>
            </a:r>
            <a:r>
              <a:rPr lang="en-US" altLang="ja-JP" dirty="0">
                <a:solidFill>
                  <a:srgbClr val="FF5050"/>
                </a:solidFill>
              </a:rPr>
              <a:t>0.5</a:t>
            </a:r>
            <a:r>
              <a:rPr lang="ja-JP" altLang="en-US" dirty="0">
                <a:solidFill>
                  <a:srgbClr val="FF5050"/>
                </a:solidFill>
              </a:rPr>
              <a:t>乗に比例</a:t>
            </a:r>
            <a:endParaRPr lang="en-US" altLang="ja-JP" dirty="0">
              <a:solidFill>
                <a:srgbClr val="FF5050"/>
              </a:solidFill>
            </a:endParaRPr>
          </a:p>
          <a:p>
            <a:pPr lvl="2"/>
            <a:r>
              <a:rPr lang="ja-JP" altLang="en-US" dirty="0"/>
              <a:t>後ほど考察</a:t>
            </a:r>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波長スケーリングの注意</a:t>
            </a:r>
          </a:p>
        </p:txBody>
      </p:sp>
      <p:sp>
        <p:nvSpPr>
          <p:cNvPr id="3" name="Rectangle 6">
            <a:extLst>
              <a:ext uri="{FF2B5EF4-FFF2-40B4-BE49-F238E27FC236}">
                <a16:creationId xmlns:a16="http://schemas.microsoft.com/office/drawing/2014/main" id="{82160138-BFE9-C050-9205-2F695120EF48}"/>
              </a:ext>
            </a:extLst>
          </p:cNvPr>
          <p:cNvSpPr>
            <a:spLocks noChangeArrowheads="1"/>
          </p:cNvSpPr>
          <p:nvPr/>
        </p:nvSpPr>
        <p:spPr bwMode="auto">
          <a:xfrm>
            <a:off x="780582" y="5977479"/>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57" name="グループ化 56">
            <a:extLst>
              <a:ext uri="{FF2B5EF4-FFF2-40B4-BE49-F238E27FC236}">
                <a16:creationId xmlns:a16="http://schemas.microsoft.com/office/drawing/2014/main" id="{BA100615-3D3C-DBCE-847A-9FB07A082120}"/>
              </a:ext>
            </a:extLst>
          </p:cNvPr>
          <p:cNvGrpSpPr/>
          <p:nvPr/>
        </p:nvGrpSpPr>
        <p:grpSpPr>
          <a:xfrm>
            <a:off x="5884291" y="2190869"/>
            <a:ext cx="5697939" cy="3711555"/>
            <a:chOff x="5884293" y="2027816"/>
            <a:chExt cx="5697939" cy="3711555"/>
          </a:xfrm>
        </p:grpSpPr>
        <p:grpSp>
          <p:nvGrpSpPr>
            <p:cNvPr id="53" name="グループ化 52">
              <a:extLst>
                <a:ext uri="{FF2B5EF4-FFF2-40B4-BE49-F238E27FC236}">
                  <a16:creationId xmlns:a16="http://schemas.microsoft.com/office/drawing/2014/main" id="{FC5F7CDB-754F-FE9B-B4FF-2AFC62FF8C40}"/>
                </a:ext>
              </a:extLst>
            </p:cNvPr>
            <p:cNvGrpSpPr/>
            <p:nvPr/>
          </p:nvGrpSpPr>
          <p:grpSpPr>
            <a:xfrm>
              <a:off x="5884293" y="2027816"/>
              <a:ext cx="5697938" cy="1732516"/>
              <a:chOff x="5884293" y="2027816"/>
              <a:chExt cx="5697938" cy="1732516"/>
            </a:xfrm>
          </p:grpSpPr>
          <p:grpSp>
            <p:nvGrpSpPr>
              <p:cNvPr id="52" name="グループ化 51">
                <a:extLst>
                  <a:ext uri="{FF2B5EF4-FFF2-40B4-BE49-F238E27FC236}">
                    <a16:creationId xmlns:a16="http://schemas.microsoft.com/office/drawing/2014/main" id="{639A8962-B967-736B-F4D2-2F381A040C83}"/>
                  </a:ext>
                </a:extLst>
              </p:cNvPr>
              <p:cNvGrpSpPr/>
              <p:nvPr/>
            </p:nvGrpSpPr>
            <p:grpSpPr>
              <a:xfrm>
                <a:off x="5884293" y="2027816"/>
                <a:ext cx="1732515" cy="1732515"/>
                <a:chOff x="5884293" y="2027816"/>
                <a:chExt cx="1732515" cy="1732515"/>
              </a:xfrm>
            </p:grpSpPr>
            <p:grpSp>
              <p:nvGrpSpPr>
                <p:cNvPr id="49" name="グループ化 48">
                  <a:extLst>
                    <a:ext uri="{FF2B5EF4-FFF2-40B4-BE49-F238E27FC236}">
                      <a16:creationId xmlns:a16="http://schemas.microsoft.com/office/drawing/2014/main" id="{BA8CA793-795D-CA16-739F-22EDEE8D3DD4}"/>
                    </a:ext>
                  </a:extLst>
                </p:cNvPr>
                <p:cNvGrpSpPr/>
                <p:nvPr/>
              </p:nvGrpSpPr>
              <p:grpSpPr>
                <a:xfrm>
                  <a:off x="5884293" y="2027816"/>
                  <a:ext cx="1732515" cy="1732515"/>
                  <a:chOff x="5884293" y="2027816"/>
                  <a:chExt cx="1732515" cy="1732515"/>
                </a:xfrm>
              </p:grpSpPr>
              <p:grpSp>
                <p:nvGrpSpPr>
                  <p:cNvPr id="15" name="グループ化 14">
                    <a:extLst>
                      <a:ext uri="{FF2B5EF4-FFF2-40B4-BE49-F238E27FC236}">
                        <a16:creationId xmlns:a16="http://schemas.microsoft.com/office/drawing/2014/main" id="{10113E94-0027-EAFC-6F7E-ABCE6DC9EEB2}"/>
                      </a:ext>
                    </a:extLst>
                  </p:cNvPr>
                  <p:cNvGrpSpPr>
                    <a:grpSpLocks noChangeAspect="1"/>
                  </p:cNvGrpSpPr>
                  <p:nvPr/>
                </p:nvGrpSpPr>
                <p:grpSpPr>
                  <a:xfrm>
                    <a:off x="5884293" y="2027816"/>
                    <a:ext cx="1732515" cy="1732515"/>
                    <a:chOff x="6505305" y="1574337"/>
                    <a:chExt cx="1242508" cy="1242508"/>
                  </a:xfrm>
                </p:grpSpPr>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7" name="楕円 16">
                      <a:extLst>
                        <a:ext uri="{FF2B5EF4-FFF2-40B4-BE49-F238E27FC236}">
                          <a16:creationId xmlns:a16="http://schemas.microsoft.com/office/drawing/2014/main" id="{0578514E-9F09-EF42-E3C7-0061413BEDBD}"/>
                        </a:ext>
                      </a:extLst>
                    </p:cNvPr>
                    <p:cNvSpPr>
                      <a:spLocks noChangeAspect="1"/>
                    </p:cNvSpPr>
                    <p:nvPr/>
                  </p:nvSpPr>
                  <p:spPr>
                    <a:xfrm>
                      <a:off x="6672080" y="1740007"/>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楕円 36">
                    <a:extLst>
                      <a:ext uri="{FF2B5EF4-FFF2-40B4-BE49-F238E27FC236}">
                        <a16:creationId xmlns:a16="http://schemas.microsoft.com/office/drawing/2014/main" id="{5730377B-E300-0A09-F889-594199533D1D}"/>
                      </a:ext>
                    </a:extLst>
                  </p:cNvPr>
                  <p:cNvSpPr>
                    <a:spLocks noChangeAspect="1"/>
                  </p:cNvSpPr>
                  <p:nvPr/>
                </p:nvSpPr>
                <p:spPr>
                  <a:xfrm>
                    <a:off x="6337265" y="2483849"/>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sp>
              <p:nvSpPr>
                <p:cNvPr id="39" name="Line 11">
                  <a:extLst>
                    <a:ext uri="{FF2B5EF4-FFF2-40B4-BE49-F238E27FC236}">
                      <a16:creationId xmlns:a16="http://schemas.microsoft.com/office/drawing/2014/main" id="{1FB9B9B1-5A23-A254-3C72-6C4ECF6A7BFE}"/>
                    </a:ext>
                  </a:extLst>
                </p:cNvPr>
                <p:cNvSpPr>
                  <a:spLocks noChangeShapeType="1"/>
                </p:cNvSpPr>
                <p:nvPr/>
              </p:nvSpPr>
              <p:spPr bwMode="auto">
                <a:xfrm flipH="1">
                  <a:off x="6757988" y="2258822"/>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9AEBBF30-036E-1A19-A594-1B4E478FCCDE}"/>
                  </a:ext>
                </a:extLst>
              </p:cNvPr>
              <p:cNvGrpSpPr/>
              <p:nvPr/>
            </p:nvGrpSpPr>
            <p:grpSpPr>
              <a:xfrm>
                <a:off x="7878624" y="2027817"/>
                <a:ext cx="3703607" cy="1732515"/>
                <a:chOff x="7878624" y="2027817"/>
                <a:chExt cx="3703607" cy="1732515"/>
              </a:xfrm>
            </p:grpSpPr>
            <p:grpSp>
              <p:nvGrpSpPr>
                <p:cNvPr id="35" name="グループ化 34">
                  <a:extLst>
                    <a:ext uri="{FF2B5EF4-FFF2-40B4-BE49-F238E27FC236}">
                      <a16:creationId xmlns:a16="http://schemas.microsoft.com/office/drawing/2014/main" id="{F7584002-A86B-F3E7-F5A8-A2E86CBD1138}"/>
                    </a:ext>
                  </a:extLst>
                </p:cNvPr>
                <p:cNvGrpSpPr/>
                <p:nvPr/>
              </p:nvGrpSpPr>
              <p:grpSpPr>
                <a:xfrm>
                  <a:off x="7878624" y="2027817"/>
                  <a:ext cx="3703607" cy="1732515"/>
                  <a:chOff x="7878624" y="2027817"/>
                  <a:chExt cx="3703607" cy="1732515"/>
                </a:xfrm>
              </p:grpSpPr>
              <p:grpSp>
                <p:nvGrpSpPr>
                  <p:cNvPr id="5" name="グループ化 4">
                    <a:extLst>
                      <a:ext uri="{FF2B5EF4-FFF2-40B4-BE49-F238E27FC236}">
                        <a16:creationId xmlns:a16="http://schemas.microsoft.com/office/drawing/2014/main" id="{9A3ABF43-C835-7474-9494-EAFFFF79A749}"/>
                      </a:ext>
                    </a:extLst>
                  </p:cNvPr>
                  <p:cNvGrpSpPr>
                    <a:grpSpLocks noChangeAspect="1"/>
                  </p:cNvGrpSpPr>
                  <p:nvPr/>
                </p:nvGrpSpPr>
                <p:grpSpPr>
                  <a:xfrm>
                    <a:off x="7878627" y="2027817"/>
                    <a:ext cx="3703604" cy="1732515"/>
                    <a:chOff x="8840709" y="1574337"/>
                    <a:chExt cx="2656114" cy="1242508"/>
                  </a:xfrm>
                </p:grpSpPr>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21C6982C-F076-DA39-42DE-1E8202650AE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FB7E6C9-971F-B5BE-F065-8B4B484CB3D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8A66243B-11C2-545D-3EDB-B9B608A4E3F2}"/>
                      </a:ext>
                    </a:extLst>
                  </p:cNvPr>
                  <p:cNvGrpSpPr/>
                  <p:nvPr/>
                </p:nvGrpSpPr>
                <p:grpSpPr>
                  <a:xfrm>
                    <a:off x="7878624" y="2294887"/>
                    <a:ext cx="1635383" cy="1198372"/>
                    <a:chOff x="7878624" y="2294887"/>
                    <a:chExt cx="1635383" cy="1198372"/>
                  </a:xfrm>
                </p:grpSpPr>
                <p:sp>
                  <p:nvSpPr>
                    <p:cNvPr id="30" name="Line 11">
                      <a:extLst>
                        <a:ext uri="{FF2B5EF4-FFF2-40B4-BE49-F238E27FC236}">
                          <a16:creationId xmlns:a16="http://schemas.microsoft.com/office/drawing/2014/main" id="{920E7452-BC8E-0392-B3C7-EA472DB678DE}"/>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1" name="Line 11">
                      <a:extLst>
                        <a:ext uri="{FF2B5EF4-FFF2-40B4-BE49-F238E27FC236}">
                          <a16:creationId xmlns:a16="http://schemas.microsoft.com/office/drawing/2014/main" id="{CC492AC2-FB83-2299-3151-0A8CDFD01E83}"/>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32" name="グループ化 31">
                    <a:extLst>
                      <a:ext uri="{FF2B5EF4-FFF2-40B4-BE49-F238E27FC236}">
                        <a16:creationId xmlns:a16="http://schemas.microsoft.com/office/drawing/2014/main" id="{1E28AE14-521B-4C73-2327-3C2CCB0A264B}"/>
                      </a:ext>
                    </a:extLst>
                  </p:cNvPr>
                  <p:cNvGrpSpPr>
                    <a:grpSpLocks noChangeAspect="1"/>
                  </p:cNvGrpSpPr>
                  <p:nvPr/>
                </p:nvGrpSpPr>
                <p:grpSpPr>
                  <a:xfrm flipH="1">
                    <a:off x="9946849" y="2303781"/>
                    <a:ext cx="1635382" cy="1198372"/>
                    <a:chOff x="7878624" y="4371703"/>
                    <a:chExt cx="1391582" cy="1019720"/>
                  </a:xfrm>
                </p:grpSpPr>
                <p:sp>
                  <p:nvSpPr>
                    <p:cNvPr id="33" name="Line 11">
                      <a:extLst>
                        <a:ext uri="{FF2B5EF4-FFF2-40B4-BE49-F238E27FC236}">
                          <a16:creationId xmlns:a16="http://schemas.microsoft.com/office/drawing/2014/main" id="{93A0DC89-DB24-25B8-5E7F-BFEDD2EE032D}"/>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4" name="Line 11">
                      <a:extLst>
                        <a:ext uri="{FF2B5EF4-FFF2-40B4-BE49-F238E27FC236}">
                          <a16:creationId xmlns:a16="http://schemas.microsoft.com/office/drawing/2014/main" id="{6C31941A-8F46-7513-6BE2-9F36A72BB8C9}"/>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0" name="Line 11">
                  <a:extLst>
                    <a:ext uri="{FF2B5EF4-FFF2-40B4-BE49-F238E27FC236}">
                      <a16:creationId xmlns:a16="http://schemas.microsoft.com/office/drawing/2014/main" id="{BF90B5A8-8003-4153-6771-2ECCB9308A53}"/>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grpSp>
          <p:nvGrpSpPr>
            <p:cNvPr id="56" name="グループ化 55">
              <a:extLst>
                <a:ext uri="{FF2B5EF4-FFF2-40B4-BE49-F238E27FC236}">
                  <a16:creationId xmlns:a16="http://schemas.microsoft.com/office/drawing/2014/main" id="{AF22CE51-24A9-172D-838B-C4F4DD117E67}"/>
                </a:ext>
              </a:extLst>
            </p:cNvPr>
            <p:cNvGrpSpPr/>
            <p:nvPr/>
          </p:nvGrpSpPr>
          <p:grpSpPr>
            <a:xfrm>
              <a:off x="5884294" y="4006856"/>
              <a:ext cx="5697938" cy="1732515"/>
              <a:chOff x="5884294" y="4006856"/>
              <a:chExt cx="5697938" cy="1732515"/>
            </a:xfrm>
          </p:grpSpPr>
          <p:grpSp>
            <p:nvGrpSpPr>
              <p:cNvPr id="51" name="グループ化 50">
                <a:extLst>
                  <a:ext uri="{FF2B5EF4-FFF2-40B4-BE49-F238E27FC236}">
                    <a16:creationId xmlns:a16="http://schemas.microsoft.com/office/drawing/2014/main" id="{08075BAA-0A76-EBBF-4157-54282BEC45FE}"/>
                  </a:ext>
                </a:extLst>
              </p:cNvPr>
              <p:cNvGrpSpPr/>
              <p:nvPr/>
            </p:nvGrpSpPr>
            <p:grpSpPr>
              <a:xfrm>
                <a:off x="5884294" y="4006856"/>
                <a:ext cx="1732515" cy="1732515"/>
                <a:chOff x="5884294" y="4006856"/>
                <a:chExt cx="1732515" cy="1732515"/>
              </a:xfrm>
            </p:grpSpPr>
            <p:grpSp>
              <p:nvGrpSpPr>
                <p:cNvPr id="50" name="グループ化 49">
                  <a:extLst>
                    <a:ext uri="{FF2B5EF4-FFF2-40B4-BE49-F238E27FC236}">
                      <a16:creationId xmlns:a16="http://schemas.microsoft.com/office/drawing/2014/main" id="{CA366C9C-B6F6-02B5-57D6-8A982E85FB4E}"/>
                    </a:ext>
                  </a:extLst>
                </p:cNvPr>
                <p:cNvGrpSpPr/>
                <p:nvPr/>
              </p:nvGrpSpPr>
              <p:grpSpPr>
                <a:xfrm>
                  <a:off x="5884294" y="4006856"/>
                  <a:ext cx="1732515" cy="1732515"/>
                  <a:chOff x="5884294" y="4006856"/>
                  <a:chExt cx="1732515" cy="1732515"/>
                </a:xfrm>
              </p:grpSpPr>
              <p:grpSp>
                <p:nvGrpSpPr>
                  <p:cNvPr id="18" name="グループ化 17">
                    <a:extLst>
                      <a:ext uri="{FF2B5EF4-FFF2-40B4-BE49-F238E27FC236}">
                        <a16:creationId xmlns:a16="http://schemas.microsoft.com/office/drawing/2014/main" id="{BC124E82-662D-BB72-9649-28C91A3CE421}"/>
                      </a:ext>
                    </a:extLst>
                  </p:cNvPr>
                  <p:cNvGrpSpPr>
                    <a:grpSpLocks noChangeAspect="1"/>
                  </p:cNvGrpSpPr>
                  <p:nvPr/>
                </p:nvGrpSpPr>
                <p:grpSpPr>
                  <a:xfrm>
                    <a:off x="5884294" y="4006856"/>
                    <a:ext cx="1732515" cy="1732515"/>
                    <a:chOff x="6505305" y="4100228"/>
                    <a:chExt cx="1242508" cy="1242508"/>
                  </a:xfrm>
                </p:grpSpPr>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0" name="楕円 19">
                      <a:extLst>
                        <a:ext uri="{FF2B5EF4-FFF2-40B4-BE49-F238E27FC236}">
                          <a16:creationId xmlns:a16="http://schemas.microsoft.com/office/drawing/2014/main" id="{B3C915D6-846D-82C0-1D6D-A02CEDB64A72}"/>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楕円 37">
                    <a:extLst>
                      <a:ext uri="{FF2B5EF4-FFF2-40B4-BE49-F238E27FC236}">
                        <a16:creationId xmlns:a16="http://schemas.microsoft.com/office/drawing/2014/main" id="{97BCA955-3F81-3D9B-F92A-97249C7E331D}"/>
                      </a:ext>
                    </a:extLst>
                  </p:cNvPr>
                  <p:cNvSpPr>
                    <a:spLocks noChangeAspect="1"/>
                  </p:cNvSpPr>
                  <p:nvPr/>
                </p:nvSpPr>
                <p:spPr>
                  <a:xfrm>
                    <a:off x="6435414" y="4558351"/>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sp>
              <p:nvSpPr>
                <p:cNvPr id="41" name="Line 11">
                  <a:extLst>
                    <a:ext uri="{FF2B5EF4-FFF2-40B4-BE49-F238E27FC236}">
                      <a16:creationId xmlns:a16="http://schemas.microsoft.com/office/drawing/2014/main" id="{843E4FEA-6A05-22C6-0CF6-3A5ADB864F89}"/>
                    </a:ext>
                  </a:extLst>
                </p:cNvPr>
                <p:cNvSpPr>
                  <a:spLocks noChangeShapeType="1"/>
                </p:cNvSpPr>
                <p:nvPr/>
              </p:nvSpPr>
              <p:spPr bwMode="auto">
                <a:xfrm flipH="1">
                  <a:off x="6757988" y="4242289"/>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55" name="グループ化 54">
                <a:extLst>
                  <a:ext uri="{FF2B5EF4-FFF2-40B4-BE49-F238E27FC236}">
                    <a16:creationId xmlns:a16="http://schemas.microsoft.com/office/drawing/2014/main" id="{D6335B71-5648-0C32-70C6-2FFE4F6994C4}"/>
                  </a:ext>
                </a:extLst>
              </p:cNvPr>
              <p:cNvGrpSpPr/>
              <p:nvPr/>
            </p:nvGrpSpPr>
            <p:grpSpPr>
              <a:xfrm>
                <a:off x="7878624" y="4006856"/>
                <a:ext cx="3703608" cy="1732515"/>
                <a:chOff x="7878624" y="4006856"/>
                <a:chExt cx="3703608" cy="1732515"/>
              </a:xfrm>
            </p:grpSpPr>
            <p:grpSp>
              <p:nvGrpSpPr>
                <p:cNvPr id="36" name="グループ化 35">
                  <a:extLst>
                    <a:ext uri="{FF2B5EF4-FFF2-40B4-BE49-F238E27FC236}">
                      <a16:creationId xmlns:a16="http://schemas.microsoft.com/office/drawing/2014/main" id="{65915D5C-2FC0-EFE3-E6A7-E46DDA701B6C}"/>
                    </a:ext>
                  </a:extLst>
                </p:cNvPr>
                <p:cNvGrpSpPr/>
                <p:nvPr/>
              </p:nvGrpSpPr>
              <p:grpSpPr>
                <a:xfrm>
                  <a:off x="7878624" y="4006856"/>
                  <a:ext cx="3703608" cy="1732515"/>
                  <a:chOff x="7878624" y="4006856"/>
                  <a:chExt cx="3703608" cy="1732515"/>
                </a:xfrm>
              </p:grpSpPr>
              <p:grpSp>
                <p:nvGrpSpPr>
                  <p:cNvPr id="10" name="グループ化 9">
                    <a:extLst>
                      <a:ext uri="{FF2B5EF4-FFF2-40B4-BE49-F238E27FC236}">
                        <a16:creationId xmlns:a16="http://schemas.microsoft.com/office/drawing/2014/main" id="{0FF29FFE-0674-FF41-972F-91C13AC88CDE}"/>
                      </a:ext>
                    </a:extLst>
                  </p:cNvPr>
                  <p:cNvGrpSpPr>
                    <a:grpSpLocks noChangeAspect="1"/>
                  </p:cNvGrpSpPr>
                  <p:nvPr/>
                </p:nvGrpSpPr>
                <p:grpSpPr>
                  <a:xfrm>
                    <a:off x="7878627" y="4006856"/>
                    <a:ext cx="3703604" cy="1732515"/>
                    <a:chOff x="8840709" y="4100228"/>
                    <a:chExt cx="2656114" cy="1242508"/>
                  </a:xfrm>
                </p:grpSpPr>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9555E4EC-F6E3-3381-0D37-7D2C95080FF9}"/>
                        </a:ext>
                      </a:extLst>
                    </p:cNvPr>
                    <p:cNvGrpSpPr/>
                    <p:nvPr/>
                  </p:nvGrpSpPr>
                  <p:grpSpPr>
                    <a:xfrm>
                      <a:off x="8840709" y="4100228"/>
                      <a:ext cx="2656114" cy="1242508"/>
                      <a:chOff x="8838465" y="4100229"/>
                      <a:chExt cx="2656114" cy="1242508"/>
                    </a:xfrm>
                  </p:grpSpPr>
                  <p:cxnSp>
                    <p:nvCxnSpPr>
                      <p:cNvPr id="13" name="直線コネクタ 12">
                        <a:extLst>
                          <a:ext uri="{FF2B5EF4-FFF2-40B4-BE49-F238E27FC236}">
                            <a16:creationId xmlns:a16="http://schemas.microsoft.com/office/drawing/2014/main" id="{396A01F5-DDB2-BBBC-A006-B11511CE3098}"/>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F3B875-11E5-2EB1-6FD7-F626400C1607}"/>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25" name="グループ化 24">
                    <a:extLst>
                      <a:ext uri="{FF2B5EF4-FFF2-40B4-BE49-F238E27FC236}">
                        <a16:creationId xmlns:a16="http://schemas.microsoft.com/office/drawing/2014/main" id="{D0A83C52-CC49-DDE1-B4C3-06BA083B18A3}"/>
                      </a:ext>
                    </a:extLst>
                  </p:cNvPr>
                  <p:cNvGrpSpPr/>
                  <p:nvPr/>
                </p:nvGrpSpPr>
                <p:grpSpPr>
                  <a:xfrm>
                    <a:off x="7878624" y="4371703"/>
                    <a:ext cx="1391582" cy="1019720"/>
                    <a:chOff x="7878624" y="4371703"/>
                    <a:chExt cx="1391582" cy="1019720"/>
                  </a:xfrm>
                </p:grpSpPr>
                <p:sp>
                  <p:nvSpPr>
                    <p:cNvPr id="4" name="Line 11">
                      <a:extLst>
                        <a:ext uri="{FF2B5EF4-FFF2-40B4-BE49-F238E27FC236}">
                          <a16:creationId xmlns:a16="http://schemas.microsoft.com/office/drawing/2014/main" id="{EC30F860-BACE-A50C-22EC-48E8CD77207A}"/>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2" name="Line 11">
                      <a:extLst>
                        <a:ext uri="{FF2B5EF4-FFF2-40B4-BE49-F238E27FC236}">
                          <a16:creationId xmlns:a16="http://schemas.microsoft.com/office/drawing/2014/main" id="{4F750E2A-F91B-1353-4ACE-B4FC7441A2CB}"/>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26" name="グループ化 25">
                    <a:extLst>
                      <a:ext uri="{FF2B5EF4-FFF2-40B4-BE49-F238E27FC236}">
                        <a16:creationId xmlns:a16="http://schemas.microsoft.com/office/drawing/2014/main" id="{3B8EAB50-A30D-3510-E57C-D48D79B61304}"/>
                      </a:ext>
                    </a:extLst>
                  </p:cNvPr>
                  <p:cNvGrpSpPr/>
                  <p:nvPr/>
                </p:nvGrpSpPr>
                <p:grpSpPr>
                  <a:xfrm flipH="1">
                    <a:off x="10190648" y="4371703"/>
                    <a:ext cx="1391584" cy="1019720"/>
                    <a:chOff x="7878624" y="4371703"/>
                    <a:chExt cx="1391582" cy="1019720"/>
                  </a:xfrm>
                </p:grpSpPr>
                <p:sp>
                  <p:nvSpPr>
                    <p:cNvPr id="27" name="Line 11">
                      <a:extLst>
                        <a:ext uri="{FF2B5EF4-FFF2-40B4-BE49-F238E27FC236}">
                          <a16:creationId xmlns:a16="http://schemas.microsoft.com/office/drawing/2014/main" id="{0A3E0241-5768-51BD-C748-F099C2CB2C8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8" name="Line 11">
                      <a:extLst>
                        <a:ext uri="{FF2B5EF4-FFF2-40B4-BE49-F238E27FC236}">
                          <a16:creationId xmlns:a16="http://schemas.microsoft.com/office/drawing/2014/main" id="{F4EF6CAB-E493-F4FB-2954-C56030F8CDF0}"/>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2" name="Line 11">
                  <a:extLst>
                    <a:ext uri="{FF2B5EF4-FFF2-40B4-BE49-F238E27FC236}">
                      <a16:creationId xmlns:a16="http://schemas.microsoft.com/office/drawing/2014/main" id="{2E679DD4-D879-C05A-E6BC-2904457F5B65}"/>
                    </a:ext>
                  </a:extLst>
                </p:cNvPr>
                <p:cNvSpPr>
                  <a:spLocks noChangeShapeType="1"/>
                </p:cNvSpPr>
                <p:nvPr/>
              </p:nvSpPr>
              <p:spPr bwMode="auto">
                <a:xfrm flipH="1">
                  <a:off x="8097838" y="4125179"/>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grpSp>
    </p:spTree>
    <p:extLst>
      <p:ext uri="{BB962C8B-B14F-4D97-AF65-F5344CB8AC3E}">
        <p14:creationId xmlns:p14="http://schemas.microsoft.com/office/powerpoint/2010/main" val="61636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E1C8A684-2423-B77A-CCDA-83D2F3B90D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以上を踏まえて波長をスケーリング</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回折マップの左方向は波長の縮小に等しい</a:t>
            </a:r>
            <a:endParaRPr lang="en-US" altLang="ja-JP" dirty="0">
              <a:solidFill>
                <a:srgbClr val="FF5050"/>
              </a:solidFill>
            </a:endParaRPr>
          </a:p>
          <a:p>
            <a:pPr lvl="1"/>
            <a:r>
              <a:rPr lang="ja-JP" altLang="en-US" dirty="0">
                <a:solidFill>
                  <a:srgbClr val="FF5050"/>
                </a:solidFill>
              </a:rPr>
              <a:t>回折縞の幅が基準なのでスケーリングは波長比の</a:t>
            </a:r>
            <a:r>
              <a:rPr lang="en-US" altLang="ja-JP" dirty="0">
                <a:solidFill>
                  <a:srgbClr val="FF5050"/>
                </a:solidFill>
              </a:rPr>
              <a:t>0.5</a:t>
            </a:r>
            <a:r>
              <a:rPr lang="ja-JP" altLang="en-US" dirty="0">
                <a:solidFill>
                  <a:srgbClr val="FF5050"/>
                </a:solidFill>
              </a:rPr>
              <a:t>乗</a:t>
            </a:r>
            <a:endParaRPr lang="en-US" altLang="ja-JP" dirty="0">
              <a:solidFill>
                <a:srgbClr val="FF5050"/>
              </a:solidFill>
            </a:endParaRPr>
          </a:p>
        </p:txBody>
      </p:sp>
      <p:pic>
        <p:nvPicPr>
          <p:cNvPr id="13" name="コンテンツ プレースホルダー 4">
            <a:extLst>
              <a:ext uri="{FF2B5EF4-FFF2-40B4-BE49-F238E27FC236}">
                <a16:creationId xmlns:a16="http://schemas.microsoft.com/office/drawing/2014/main" id="{461F23A9-67D5-5CDD-353A-630C9F8BD4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7"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512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カーテン が含まれている画像&#10;&#10;自動的に生成された説明">
            <a:extLst>
              <a:ext uri="{FF2B5EF4-FFF2-40B4-BE49-F238E27FC236}">
                <a16:creationId xmlns:a16="http://schemas.microsoft.com/office/drawing/2014/main" id="{E46A3C08-821E-0E10-A1CA-92BAA9006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9431" y="3611964"/>
            <a:ext cx="10972800" cy="2744223"/>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12" name="コンテンツ プレースホルダー 4">
            <a:extLst>
              <a:ext uri="{FF2B5EF4-FFF2-40B4-BE49-F238E27FC236}">
                <a16:creationId xmlns:a16="http://schemas.microsoft.com/office/drawing/2014/main" id="{7B6559DF-96A5-296A-AD9B-54F6426A9F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以上を踏まえて波長をスケーリング</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赤</a:t>
            </a:r>
            <a:r>
              <a:rPr lang="en-US" altLang="ja-JP" dirty="0"/>
              <a:t>(</a:t>
            </a:r>
            <a:r>
              <a:rPr lang="ja-JP" altLang="en-US" dirty="0"/>
              <a:t>波長</a:t>
            </a:r>
            <a:r>
              <a:rPr lang="en-US" altLang="ja-JP" dirty="0"/>
              <a:t>630nm)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(630/710)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spTree>
    <p:extLst>
      <p:ext uri="{BB962C8B-B14F-4D97-AF65-F5344CB8AC3E}">
        <p14:creationId xmlns:p14="http://schemas.microsoft.com/office/powerpoint/2010/main" val="19519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7 L 0.01745 -0.00023 " pathEditMode="relative" rAng="0" ptsTypes="AA">
                                      <p:cBhvr>
                                        <p:cTn id="6" dur="1000" fill="hold"/>
                                        <p:tgtEl>
                                          <p:spTgt spid="19"/>
                                        </p:tgtEl>
                                        <p:attrNameLst>
                                          <p:attrName>ppt_x</p:attrName>
                                          <p:attrName>ppt_y</p:attrName>
                                        </p:attrNameLst>
                                      </p:cBhvr>
                                      <p:rCtr x="872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カーテン が含まれている画像&#10;&#10;自動的に生成された説明">
            <a:extLst>
              <a:ext uri="{FF2B5EF4-FFF2-40B4-BE49-F238E27FC236}">
                <a16:creationId xmlns:a16="http://schemas.microsoft.com/office/drawing/2014/main" id="{E46A3C08-821E-0E10-A1CA-92BAA9006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826749" y="3611964"/>
            <a:ext cx="10972800" cy="2744223"/>
          </a:xfrm>
          <a:prstGeom prst="rect">
            <a:avLst/>
          </a:prstGeom>
          <a:noFill/>
          <a:ln w="9525" algn="ctr">
            <a:no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以上を踏まえて波長をスケーリング</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赤</a:t>
            </a:r>
            <a:r>
              <a:rPr lang="en-US" altLang="ja-JP" dirty="0"/>
              <a:t>(</a:t>
            </a:r>
            <a:r>
              <a:rPr lang="ja-JP" altLang="en-US" dirty="0"/>
              <a:t>波長</a:t>
            </a:r>
            <a:r>
              <a:rPr lang="en-US" altLang="ja-JP" dirty="0"/>
              <a:t>630nm)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(630/710)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pic>
        <p:nvPicPr>
          <p:cNvPr id="12" name="コンテンツ プレースホルダー 4">
            <a:extLst>
              <a:ext uri="{FF2B5EF4-FFF2-40B4-BE49-F238E27FC236}">
                <a16:creationId xmlns:a16="http://schemas.microsoft.com/office/drawing/2014/main" id="{7B6559DF-96A5-296A-AD9B-54F6426A9F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64949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以上を踏まえて波長をスケーリング</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スケーリングによる過不足部分は最終的に破棄される</a:t>
            </a:r>
            <a:endParaRPr lang="en-US" altLang="ja-JP" dirty="0">
              <a:solidFill>
                <a:srgbClr val="FF5050"/>
              </a:solidFill>
            </a:endParaRPr>
          </a:p>
        </p:txBody>
      </p:sp>
      <p:pic>
        <p:nvPicPr>
          <p:cNvPr id="11" name="図 10" descr="カーテン が含まれている画像&#10;&#10;自動的に生成された説明">
            <a:extLst>
              <a:ext uri="{FF2B5EF4-FFF2-40B4-BE49-F238E27FC236}">
                <a16:creationId xmlns:a16="http://schemas.microsoft.com/office/drawing/2014/main" id="{EB413570-0A20-925C-DB8C-122D74234DFB}"/>
              </a:ext>
            </a:extLst>
          </p:cNvPr>
          <p:cNvPicPr>
            <a:picLocks noChangeAspect="1"/>
          </p:cNvPicPr>
          <p:nvPr/>
        </p:nvPicPr>
        <p:blipFill rotWithShape="1">
          <a:blip r:embed="rId2">
            <a:extLst>
              <a:ext uri="{28A0092B-C50C-407E-A947-70E740481C1C}">
                <a14:useLocalDpi xmlns:a14="http://schemas.microsoft.com/office/drawing/2010/main" val="0"/>
              </a:ext>
            </a:extLst>
          </a:blip>
          <a:srcRect l="5972" r="1996"/>
          <a:stretch/>
        </p:blipFill>
        <p:spPr>
          <a:xfrm flipV="1">
            <a:off x="1483737" y="3611964"/>
            <a:ext cx="10094406" cy="2743116"/>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12" name="コンテンツ プレースホルダー 4">
            <a:extLst>
              <a:ext uri="{FF2B5EF4-FFF2-40B4-BE49-F238E27FC236}">
                <a16:creationId xmlns:a16="http://schemas.microsoft.com/office/drawing/2014/main" id="{7B6559DF-96A5-296A-AD9B-54F6426A9F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887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以上を踏まえて波長をスケーリング</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さらに幾何</a:t>
            </a:r>
            <a:r>
              <a:rPr lang="en-US" altLang="ja-JP" dirty="0">
                <a:solidFill>
                  <a:srgbClr val="FF5050"/>
                </a:solidFill>
              </a:rPr>
              <a:t>CoC</a:t>
            </a:r>
            <a:r>
              <a:rPr lang="ja-JP" altLang="en-US" dirty="0">
                <a:solidFill>
                  <a:srgbClr val="FF5050"/>
                </a:solidFill>
              </a:rPr>
              <a:t>エッジの位置を合わせるために縦に縮小</a:t>
            </a:r>
            <a:endParaRPr lang="en-US" altLang="ja-JP" dirty="0">
              <a:solidFill>
                <a:srgbClr val="FF5050"/>
              </a:solidFill>
            </a:endParaRPr>
          </a:p>
          <a:p>
            <a:pPr lvl="2"/>
            <a:r>
              <a:rPr lang="ja-JP" altLang="en-US" dirty="0">
                <a:solidFill>
                  <a:srgbClr val="FF5050"/>
                </a:solidFill>
              </a:rPr>
              <a:t>縦縮小による面積変化</a:t>
            </a:r>
            <a:r>
              <a:rPr lang="en-US" altLang="ja-JP" dirty="0">
                <a:solidFill>
                  <a:srgbClr val="FF5050"/>
                </a:solidFill>
              </a:rPr>
              <a:t>(</a:t>
            </a:r>
            <a:r>
              <a:rPr lang="ja-JP" altLang="en-US" dirty="0">
                <a:solidFill>
                  <a:srgbClr val="FF5050"/>
                </a:solidFill>
              </a:rPr>
              <a:t>縮小率の</a:t>
            </a:r>
            <a:r>
              <a:rPr lang="en-US" altLang="ja-JP" dirty="0">
                <a:solidFill>
                  <a:srgbClr val="FF5050"/>
                </a:solidFill>
              </a:rPr>
              <a:t>2</a:t>
            </a:r>
            <a:r>
              <a:rPr lang="ja-JP" altLang="en-US" dirty="0">
                <a:solidFill>
                  <a:srgbClr val="FF5050"/>
                </a:solidFill>
              </a:rPr>
              <a:t>乗の逆数で照度増加</a:t>
            </a:r>
            <a:r>
              <a:rPr lang="en-US" altLang="ja-JP" dirty="0">
                <a:solidFill>
                  <a:srgbClr val="FF5050"/>
                </a:solidFill>
              </a:rPr>
              <a:t>)</a:t>
            </a:r>
            <a:r>
              <a:rPr lang="ja-JP" altLang="en-US" dirty="0">
                <a:solidFill>
                  <a:srgbClr val="FF5050"/>
                </a:solidFill>
              </a:rPr>
              <a:t>を考慮</a:t>
            </a:r>
          </a:p>
          <a:p>
            <a:pPr lvl="3"/>
            <a:r>
              <a:rPr lang="ja-JP" altLang="en-US" dirty="0"/>
              <a:t>横方向はどこを切り出しても既にエネルギー総量が一定のため補正不要</a:t>
            </a:r>
            <a:endParaRPr lang="en-US" altLang="ja-JP" dirty="0"/>
          </a:p>
        </p:txBody>
      </p:sp>
      <p:pic>
        <p:nvPicPr>
          <p:cNvPr id="5" name="コンテンツ プレースホルダー 27">
            <a:extLst>
              <a:ext uri="{FF2B5EF4-FFF2-40B4-BE49-F238E27FC236}">
                <a16:creationId xmlns:a16="http://schemas.microsoft.com/office/drawing/2014/main" id="{0432716D-A58A-D172-CC9A-3A56F784C6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4"/>
            <a:ext cx="10103149"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04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カーテン が含まれている画像&#10;&#10;自動的に生成された説明">
            <a:extLst>
              <a:ext uri="{FF2B5EF4-FFF2-40B4-BE49-F238E27FC236}">
                <a16:creationId xmlns:a16="http://schemas.microsoft.com/office/drawing/2014/main" id="{403D2499-8FE5-8C30-9919-94359752A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9431" y="3611964"/>
            <a:ext cx="10972800" cy="2744223"/>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13" name="コンテンツ プレースホルダー 4">
            <a:extLst>
              <a:ext uri="{FF2B5EF4-FFF2-40B4-BE49-F238E27FC236}">
                <a16:creationId xmlns:a16="http://schemas.microsoft.com/office/drawing/2014/main" id="{461F23A9-67D5-5CDD-353A-630C9F8BD4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7"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normAutofit/>
          </a:bodyPr>
          <a:lstStyle/>
          <a:p>
            <a:r>
              <a:rPr lang="ja-JP" altLang="en-US" dirty="0"/>
              <a:t>波長</a:t>
            </a:r>
            <a:r>
              <a:rPr lang="en-US" altLang="ja-JP" dirty="0"/>
              <a:t>555nm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緑</a:t>
            </a:r>
            <a:r>
              <a:rPr lang="en-US" altLang="ja-JP" dirty="0"/>
              <a:t>(</a:t>
            </a:r>
            <a:r>
              <a:rPr lang="ja-JP" altLang="en-US" dirty="0"/>
              <a:t>ここでは波長</a:t>
            </a:r>
            <a:r>
              <a:rPr lang="en-US" altLang="ja-JP" dirty="0"/>
              <a:t>555nm)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(555/710)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spTree>
    <p:extLst>
      <p:ext uri="{BB962C8B-B14F-4D97-AF65-F5344CB8AC3E}">
        <p14:creationId xmlns:p14="http://schemas.microsoft.com/office/powerpoint/2010/main" val="184010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7 L 0.03594 0.00023 " pathEditMode="relative" rAng="0" ptsTypes="AA">
                                      <p:cBhvr>
                                        <p:cTn id="6" dur="1000" fill="hold"/>
                                        <p:tgtEl>
                                          <p:spTgt spid="7"/>
                                        </p:tgtEl>
                                        <p:attrNameLst>
                                          <p:attrName>ppt_x</p:attrName>
                                          <p:attrName>ppt_y</p:attrName>
                                        </p:attrNameLst>
                                      </p:cBhvr>
                                      <p:rCtr x="179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番号プレースホルダー 3">
            <a:extLst>
              <a:ext uri="{FF2B5EF4-FFF2-40B4-BE49-F238E27FC236}">
                <a16:creationId xmlns:a16="http://schemas.microsoft.com/office/drawing/2014/main" id="{6947E70E-92B7-6BF1-ACC4-A9D5A252456C}"/>
              </a:ext>
            </a:extLst>
          </p:cNvPr>
          <p:cNvSpPr>
            <a:spLocks noGrp="1"/>
          </p:cNvSpPr>
          <p:nvPr>
            <p:ph type="sldNum" sz="quarter" idx="12"/>
          </p:nvPr>
        </p:nvSpPr>
        <p:spPr bwMode="auto">
          <a:xfrm>
            <a:off x="8807450" y="6146800"/>
            <a:ext cx="2687638"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C209E24B-4BB1-4447-821B-6851CD097639}" type="slidenum">
              <a:rPr lang="en-US" altLang="ja-JP" smtClean="0"/>
              <a:pPr>
                <a:spcBef>
                  <a:spcPct val="0"/>
                </a:spcBef>
                <a:buFontTx/>
                <a:buNone/>
              </a:pPr>
              <a:t>13</a:t>
            </a:fld>
            <a:endParaRPr lang="en-US" altLang="ja-JP" sz="1481">
              <a:latin typeface="Arial" panose="020B0604020202020204" pitchFamily="34" charset="0"/>
              <a:ea typeface="ＭＳ Ｐゴシック" panose="020B0600070205080204" pitchFamily="50" charset="-128"/>
            </a:endParaRPr>
          </a:p>
        </p:txBody>
      </p:sp>
      <p:pic>
        <p:nvPicPr>
          <p:cNvPr id="74755" name="Picture 4" descr="C:\Fraps\Screenshots\GatherScatter_.bmp">
            <a:extLst>
              <a:ext uri="{FF2B5EF4-FFF2-40B4-BE49-F238E27FC236}">
                <a16:creationId xmlns:a16="http://schemas.microsoft.com/office/drawing/2014/main" id="{379DD376-C9EB-CB24-B4B8-108810DE0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6"/>
            <a:ext cx="12192000" cy="685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Rectangle 7">
            <a:extLst>
              <a:ext uri="{FF2B5EF4-FFF2-40B4-BE49-F238E27FC236}">
                <a16:creationId xmlns:a16="http://schemas.microsoft.com/office/drawing/2014/main" id="{B3AA1048-A1A6-EB80-179F-915144202F92}"/>
              </a:ext>
            </a:extLst>
          </p:cNvPr>
          <p:cNvSpPr>
            <a:spLocks noChangeArrowheads="1"/>
          </p:cNvSpPr>
          <p:nvPr/>
        </p:nvSpPr>
        <p:spPr bwMode="auto">
          <a:xfrm>
            <a:off x="5329224" y="6118810"/>
            <a:ext cx="6862776"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Hybrid of Scattering and Gathering</a:t>
            </a:r>
          </a:p>
          <a:p>
            <a:pPr algn="r">
              <a:spcBef>
                <a:spcPct val="0"/>
              </a:spcBef>
              <a:buFontTx/>
              <a:buNone/>
            </a:pP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Cited from: “Making Your Bokeh Fascinating” [Kawase 2015.a]</a:t>
            </a:r>
            <a:endPar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カーテン が含まれている画像&#10;&#10;自動的に生成された説明">
            <a:extLst>
              <a:ext uri="{FF2B5EF4-FFF2-40B4-BE49-F238E27FC236}">
                <a16:creationId xmlns:a16="http://schemas.microsoft.com/office/drawing/2014/main" id="{0FAEF88B-5343-5E86-7D8B-6D5F94A7F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050840" y="3611964"/>
            <a:ext cx="10968375" cy="2743116"/>
          </a:xfrm>
          <a:prstGeom prst="rect">
            <a:avLst/>
          </a:prstGeom>
          <a:noFill/>
          <a:ln w="9525" algn="ctr">
            <a:no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555nm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緑</a:t>
            </a:r>
            <a:r>
              <a:rPr lang="en-US" altLang="ja-JP" dirty="0"/>
              <a:t>(</a:t>
            </a:r>
            <a:r>
              <a:rPr lang="ja-JP" altLang="en-US" dirty="0"/>
              <a:t>ここでは波長</a:t>
            </a:r>
            <a:r>
              <a:rPr lang="en-US" altLang="ja-JP" dirty="0"/>
              <a:t>555nm)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(555/710)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pic>
        <p:nvPicPr>
          <p:cNvPr id="4" name="コンテンツ プレースホルダー 4">
            <a:extLst>
              <a:ext uri="{FF2B5EF4-FFF2-40B4-BE49-F238E27FC236}">
                <a16:creationId xmlns:a16="http://schemas.microsoft.com/office/drawing/2014/main" id="{AB0664A0-3ACB-7D16-DBF3-48A2C58FFA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7"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20448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カーテン が含まれている画像&#10;&#10;自動的に生成された説明">
            <a:extLst>
              <a:ext uri="{FF2B5EF4-FFF2-40B4-BE49-F238E27FC236}">
                <a16:creationId xmlns:a16="http://schemas.microsoft.com/office/drawing/2014/main" id="{EB413570-0A20-925C-DB8C-122D74234DFB}"/>
              </a:ext>
            </a:extLst>
          </p:cNvPr>
          <p:cNvPicPr>
            <a:picLocks noChangeAspect="1"/>
          </p:cNvPicPr>
          <p:nvPr/>
        </p:nvPicPr>
        <p:blipFill rotWithShape="1">
          <a:blip r:embed="rId2">
            <a:extLst>
              <a:ext uri="{28A0092B-C50C-407E-A947-70E740481C1C}">
                <a14:useLocalDpi xmlns:a14="http://schemas.microsoft.com/office/drawing/2010/main" val="0"/>
              </a:ext>
            </a:extLst>
          </a:blip>
          <a:srcRect l="4042" r="3926"/>
          <a:stretch/>
        </p:blipFill>
        <p:spPr>
          <a:xfrm flipV="1">
            <a:off x="1487826" y="3611964"/>
            <a:ext cx="10094405" cy="2743116"/>
          </a:xfrm>
          <a:prstGeom prst="rect">
            <a:avLst/>
          </a:prstGeom>
          <a:noFill/>
          <a:ln w="9525" algn="ctr">
            <a:no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555nm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スケーリングによる過不足部分は最終的に破棄される</a:t>
            </a:r>
            <a:endParaRPr lang="en-US" altLang="ja-JP" dirty="0">
              <a:solidFill>
                <a:srgbClr val="FF5050"/>
              </a:solidFill>
            </a:endParaRPr>
          </a:p>
        </p:txBody>
      </p:sp>
      <p:pic>
        <p:nvPicPr>
          <p:cNvPr id="4" name="コンテンツ プレースホルダー 4">
            <a:extLst>
              <a:ext uri="{FF2B5EF4-FFF2-40B4-BE49-F238E27FC236}">
                <a16:creationId xmlns:a16="http://schemas.microsoft.com/office/drawing/2014/main" id="{AB0664A0-3ACB-7D16-DBF3-48A2C58FFA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7"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017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555nm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さらに幾何</a:t>
            </a:r>
            <a:r>
              <a:rPr lang="en-US" altLang="ja-JP" dirty="0">
                <a:solidFill>
                  <a:srgbClr val="FF5050"/>
                </a:solidFill>
              </a:rPr>
              <a:t>CoC</a:t>
            </a:r>
            <a:r>
              <a:rPr lang="ja-JP" altLang="en-US" dirty="0">
                <a:solidFill>
                  <a:srgbClr val="FF5050"/>
                </a:solidFill>
              </a:rPr>
              <a:t>エッジの位置を合わせるために縦に縮小</a:t>
            </a:r>
            <a:endParaRPr lang="en-US" altLang="ja-JP" dirty="0">
              <a:solidFill>
                <a:srgbClr val="FF5050"/>
              </a:solidFill>
            </a:endParaRPr>
          </a:p>
          <a:p>
            <a:pPr lvl="2"/>
            <a:r>
              <a:rPr lang="ja-JP" altLang="en-US" dirty="0">
                <a:solidFill>
                  <a:srgbClr val="FF5050"/>
                </a:solidFill>
              </a:rPr>
              <a:t>縦縮小による面積変化</a:t>
            </a:r>
            <a:r>
              <a:rPr lang="en-US" altLang="ja-JP" dirty="0">
                <a:solidFill>
                  <a:srgbClr val="FF5050"/>
                </a:solidFill>
              </a:rPr>
              <a:t>(</a:t>
            </a:r>
            <a:r>
              <a:rPr lang="ja-JP" altLang="en-US" dirty="0">
                <a:solidFill>
                  <a:srgbClr val="FF5050"/>
                </a:solidFill>
              </a:rPr>
              <a:t>縮小率の</a:t>
            </a:r>
            <a:r>
              <a:rPr lang="en-US" altLang="ja-JP" dirty="0">
                <a:solidFill>
                  <a:srgbClr val="FF5050"/>
                </a:solidFill>
              </a:rPr>
              <a:t>2</a:t>
            </a:r>
            <a:r>
              <a:rPr lang="ja-JP" altLang="en-US" dirty="0">
                <a:solidFill>
                  <a:srgbClr val="FF5050"/>
                </a:solidFill>
              </a:rPr>
              <a:t>乗の逆数で照度増加</a:t>
            </a:r>
            <a:r>
              <a:rPr lang="en-US" altLang="ja-JP" dirty="0">
                <a:solidFill>
                  <a:srgbClr val="FF5050"/>
                </a:solidFill>
              </a:rPr>
              <a:t>)</a:t>
            </a:r>
            <a:r>
              <a:rPr lang="ja-JP" altLang="en-US" dirty="0">
                <a:solidFill>
                  <a:srgbClr val="FF5050"/>
                </a:solidFill>
              </a:rPr>
              <a:t>を考慮</a:t>
            </a:r>
          </a:p>
          <a:p>
            <a:pPr lvl="3"/>
            <a:r>
              <a:rPr lang="ja-JP" altLang="en-US" dirty="0"/>
              <a:t>横方向はどこを切り出しても既にエネルギー総量が一定のため補正不要</a:t>
            </a:r>
            <a:endParaRPr lang="en-US" altLang="ja-JP" dirty="0"/>
          </a:p>
        </p:txBody>
      </p:sp>
      <p:pic>
        <p:nvPicPr>
          <p:cNvPr id="4" name="コンテンツ プレースホルダー 27">
            <a:extLst>
              <a:ext uri="{FF2B5EF4-FFF2-40B4-BE49-F238E27FC236}">
                <a16:creationId xmlns:a16="http://schemas.microsoft.com/office/drawing/2014/main" id="{CCE7C644-94B7-D8F0-E863-099BE5F13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87826" y="3611964"/>
            <a:ext cx="10094405"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9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ーテン が含まれている画像&#10;&#10;自動的に生成された説明">
            <a:extLst>
              <a:ext uri="{FF2B5EF4-FFF2-40B4-BE49-F238E27FC236}">
                <a16:creationId xmlns:a16="http://schemas.microsoft.com/office/drawing/2014/main" id="{B1305E1D-2766-AC2F-792B-F84896CC8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9431" y="3611964"/>
            <a:ext cx="10972800" cy="2744223"/>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13" name="コンテンツ プレースホルダー 4">
            <a:extLst>
              <a:ext uri="{FF2B5EF4-FFF2-40B4-BE49-F238E27FC236}">
                <a16:creationId xmlns:a16="http://schemas.microsoft.com/office/drawing/2014/main" id="{461F23A9-67D5-5CDD-353A-630C9F8BD4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7"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480nm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青</a:t>
            </a:r>
            <a:r>
              <a:rPr lang="en-US" altLang="ja-JP" dirty="0"/>
              <a:t>(</a:t>
            </a:r>
            <a:r>
              <a:rPr lang="ja-JP" altLang="en-US" dirty="0"/>
              <a:t>ここでは波長</a:t>
            </a:r>
            <a:r>
              <a:rPr lang="en-US" altLang="ja-JP" dirty="0"/>
              <a:t>480nm)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(480/710)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spTree>
    <p:extLst>
      <p:ext uri="{BB962C8B-B14F-4D97-AF65-F5344CB8AC3E}">
        <p14:creationId xmlns:p14="http://schemas.microsoft.com/office/powerpoint/2010/main" val="28538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7 L 0.05182 -0.00023 " pathEditMode="relative" rAng="0" ptsTypes="AA">
                                      <p:cBhvr>
                                        <p:cTn id="6" dur="1000" fill="hold"/>
                                        <p:tgtEl>
                                          <p:spTgt spid="4"/>
                                        </p:tgtEl>
                                        <p:attrNameLst>
                                          <p:attrName>ppt_x</p:attrName>
                                          <p:attrName>ppt_y</p:attrName>
                                        </p:attrNameLst>
                                      </p:cBhvr>
                                      <p:rCtr x="259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カーテン が含まれている画像&#10;&#10;自動的に生成された説明">
            <a:extLst>
              <a:ext uri="{FF2B5EF4-FFF2-40B4-BE49-F238E27FC236}">
                <a16:creationId xmlns:a16="http://schemas.microsoft.com/office/drawing/2014/main" id="{2BE227DD-F114-25C8-6A26-D4F5CA3E2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245850" y="3611964"/>
            <a:ext cx="10968375" cy="2743116"/>
          </a:xfrm>
          <a:prstGeom prst="rect">
            <a:avLst/>
          </a:prstGeom>
          <a:noFill/>
          <a:ln w="9525" algn="ctr">
            <a:no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480nm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t>青</a:t>
            </a:r>
            <a:r>
              <a:rPr lang="en-US" altLang="ja-JP" dirty="0"/>
              <a:t>(</a:t>
            </a:r>
            <a:r>
              <a:rPr lang="ja-JP" altLang="en-US" dirty="0"/>
              <a:t>ここでは波長</a:t>
            </a:r>
            <a:r>
              <a:rPr lang="en-US" altLang="ja-JP" dirty="0"/>
              <a:t>480nm)</a:t>
            </a:r>
            <a:r>
              <a:rPr lang="ja-JP" altLang="en-US" dirty="0"/>
              <a:t>の例</a:t>
            </a:r>
            <a:endParaRPr lang="en-US" altLang="ja-JP" dirty="0"/>
          </a:p>
          <a:p>
            <a:pPr lvl="1"/>
            <a:r>
              <a:rPr lang="en-US" altLang="ja-JP" dirty="0">
                <a:solidFill>
                  <a:srgbClr val="FF5050"/>
                </a:solidFill>
              </a:rPr>
              <a:t>710nm</a:t>
            </a:r>
            <a:r>
              <a:rPr lang="ja-JP" altLang="en-US" dirty="0">
                <a:solidFill>
                  <a:srgbClr val="FF5050"/>
                </a:solidFill>
              </a:rPr>
              <a:t>を基準とするため</a:t>
            </a:r>
            <a:r>
              <a:rPr lang="en-US" altLang="ja-JP" dirty="0">
                <a:solidFill>
                  <a:srgbClr val="FF5050"/>
                </a:solidFill>
              </a:rPr>
              <a:t>(480/710)</a:t>
            </a:r>
            <a:r>
              <a:rPr lang="en-US" altLang="ja-JP" baseline="30000" dirty="0">
                <a:solidFill>
                  <a:srgbClr val="FF5050"/>
                </a:solidFill>
              </a:rPr>
              <a:t>0.5</a:t>
            </a:r>
            <a:r>
              <a:rPr lang="ja-JP" altLang="en-US" dirty="0">
                <a:solidFill>
                  <a:srgbClr val="FF5050"/>
                </a:solidFill>
              </a:rPr>
              <a:t>の縮小位置を取得</a:t>
            </a:r>
            <a:endParaRPr lang="en-US" altLang="ja-JP" baseline="30000" dirty="0">
              <a:solidFill>
                <a:srgbClr val="FF5050"/>
              </a:solidFill>
            </a:endParaRPr>
          </a:p>
        </p:txBody>
      </p:sp>
      <p:pic>
        <p:nvPicPr>
          <p:cNvPr id="5" name="コンテンツ プレースホルダー 4">
            <a:extLst>
              <a:ext uri="{FF2B5EF4-FFF2-40B4-BE49-F238E27FC236}">
                <a16:creationId xmlns:a16="http://schemas.microsoft.com/office/drawing/2014/main" id="{81A2E267-FC5C-514E-16CA-62E1E92E58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6572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ーテン が含まれている画像&#10;&#10;自動的に生成された説明">
            <a:extLst>
              <a:ext uri="{FF2B5EF4-FFF2-40B4-BE49-F238E27FC236}">
                <a16:creationId xmlns:a16="http://schemas.microsoft.com/office/drawing/2014/main" id="{0A781C78-1A44-EC9C-0D47-CFC26D1E9AD6}"/>
              </a:ext>
            </a:extLst>
          </p:cNvPr>
          <p:cNvPicPr>
            <a:picLocks noChangeAspect="1"/>
          </p:cNvPicPr>
          <p:nvPr/>
        </p:nvPicPr>
        <p:blipFill rotWithShape="1">
          <a:blip r:embed="rId2">
            <a:extLst>
              <a:ext uri="{28A0092B-C50C-407E-A947-70E740481C1C}">
                <a14:useLocalDpi xmlns:a14="http://schemas.microsoft.com/office/drawing/2010/main" val="0"/>
              </a:ext>
            </a:extLst>
          </a:blip>
          <a:srcRect l="2106" r="5781"/>
          <a:stretch/>
        </p:blipFill>
        <p:spPr>
          <a:xfrm flipV="1">
            <a:off x="1474995" y="3611964"/>
            <a:ext cx="10103149" cy="2743116"/>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5" name="コンテンツ プレースホルダー 4">
            <a:extLst>
              <a:ext uri="{FF2B5EF4-FFF2-40B4-BE49-F238E27FC236}">
                <a16:creationId xmlns:a16="http://schemas.microsoft.com/office/drawing/2014/main" id="{81A2E267-FC5C-514E-16CA-62E1E92E58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480nm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スケーリングによる過不足部分は最終的に破棄される</a:t>
            </a:r>
            <a:endParaRPr lang="en-US" altLang="ja-JP" dirty="0">
              <a:solidFill>
                <a:srgbClr val="FF5050"/>
              </a:solidFill>
            </a:endParaRPr>
          </a:p>
        </p:txBody>
      </p:sp>
    </p:spTree>
    <p:extLst>
      <p:ext uri="{BB962C8B-B14F-4D97-AF65-F5344CB8AC3E}">
        <p14:creationId xmlns:p14="http://schemas.microsoft.com/office/powerpoint/2010/main" val="6993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27">
            <a:extLst>
              <a:ext uri="{FF2B5EF4-FFF2-40B4-BE49-F238E27FC236}">
                <a16:creationId xmlns:a16="http://schemas.microsoft.com/office/drawing/2014/main" id="{0AC37A6D-F991-60A7-8319-96AE3CE441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4"/>
            <a:ext cx="10103149"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波長</a:t>
            </a:r>
            <a:r>
              <a:rPr lang="en-US" altLang="ja-JP" dirty="0"/>
              <a:t>480nm</a:t>
            </a:r>
            <a:r>
              <a:rPr lang="ja-JP" altLang="en-US" dirty="0"/>
              <a:t>の</a:t>
            </a:r>
            <a:r>
              <a:rPr kumimoji="1" lang="ja-JP" altLang="en-US" dirty="0"/>
              <a:t>スケーリング例</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波長スケーリングは回折マップを横</a:t>
            </a:r>
            <a:r>
              <a:rPr lang="en-US" altLang="ja-JP" dirty="0"/>
              <a:t>(</a:t>
            </a:r>
            <a:r>
              <a:rPr lang="ja-JP" altLang="en-US" dirty="0"/>
              <a:t>左</a:t>
            </a:r>
            <a:r>
              <a:rPr lang="en-US" altLang="ja-JP" dirty="0"/>
              <a:t>)</a:t>
            </a:r>
            <a:r>
              <a:rPr lang="ja-JP" altLang="en-US" dirty="0"/>
              <a:t>方向に参照</a:t>
            </a:r>
            <a:endParaRPr lang="en-US" altLang="ja-JP" dirty="0"/>
          </a:p>
          <a:p>
            <a:pPr lvl="1"/>
            <a:r>
              <a:rPr lang="ja-JP" altLang="en-US" dirty="0">
                <a:solidFill>
                  <a:srgbClr val="FF5050"/>
                </a:solidFill>
              </a:rPr>
              <a:t>さらに幾何</a:t>
            </a:r>
            <a:r>
              <a:rPr lang="en-US" altLang="ja-JP" dirty="0">
                <a:solidFill>
                  <a:srgbClr val="FF5050"/>
                </a:solidFill>
              </a:rPr>
              <a:t>CoC</a:t>
            </a:r>
            <a:r>
              <a:rPr lang="ja-JP" altLang="en-US" dirty="0">
                <a:solidFill>
                  <a:srgbClr val="FF5050"/>
                </a:solidFill>
              </a:rPr>
              <a:t>エッジの位置を合わせるために縦に縮小</a:t>
            </a:r>
            <a:endParaRPr lang="en-US" altLang="ja-JP" dirty="0">
              <a:solidFill>
                <a:srgbClr val="FF5050"/>
              </a:solidFill>
            </a:endParaRPr>
          </a:p>
          <a:p>
            <a:pPr lvl="2"/>
            <a:r>
              <a:rPr lang="ja-JP" altLang="en-US" dirty="0">
                <a:solidFill>
                  <a:srgbClr val="FF5050"/>
                </a:solidFill>
              </a:rPr>
              <a:t>縦縮小による面積変化</a:t>
            </a:r>
            <a:r>
              <a:rPr lang="en-US" altLang="ja-JP" dirty="0">
                <a:solidFill>
                  <a:srgbClr val="FF5050"/>
                </a:solidFill>
              </a:rPr>
              <a:t>(</a:t>
            </a:r>
            <a:r>
              <a:rPr lang="ja-JP" altLang="en-US" dirty="0">
                <a:solidFill>
                  <a:srgbClr val="FF5050"/>
                </a:solidFill>
              </a:rPr>
              <a:t>縮小率の</a:t>
            </a:r>
            <a:r>
              <a:rPr lang="en-US" altLang="ja-JP" dirty="0">
                <a:solidFill>
                  <a:srgbClr val="FF5050"/>
                </a:solidFill>
              </a:rPr>
              <a:t>2</a:t>
            </a:r>
            <a:r>
              <a:rPr lang="ja-JP" altLang="en-US" dirty="0">
                <a:solidFill>
                  <a:srgbClr val="FF5050"/>
                </a:solidFill>
              </a:rPr>
              <a:t>乗の逆数で照度増加</a:t>
            </a:r>
            <a:r>
              <a:rPr lang="en-US" altLang="ja-JP" dirty="0">
                <a:solidFill>
                  <a:srgbClr val="FF5050"/>
                </a:solidFill>
              </a:rPr>
              <a:t>)</a:t>
            </a:r>
            <a:r>
              <a:rPr lang="ja-JP" altLang="en-US" dirty="0">
                <a:solidFill>
                  <a:srgbClr val="FF5050"/>
                </a:solidFill>
              </a:rPr>
              <a:t>を考慮</a:t>
            </a:r>
          </a:p>
          <a:p>
            <a:pPr lvl="3"/>
            <a:r>
              <a:rPr lang="ja-JP" altLang="en-US" dirty="0"/>
              <a:t>横方向はどこを切り出しても既にエネルギー総量が一定のため補正不要</a:t>
            </a:r>
            <a:endParaRPr lang="en-US" altLang="ja-JP" dirty="0"/>
          </a:p>
        </p:txBody>
      </p:sp>
    </p:spTree>
    <p:extLst>
      <p:ext uri="{BB962C8B-B14F-4D97-AF65-F5344CB8AC3E}">
        <p14:creationId xmlns:p14="http://schemas.microsoft.com/office/powerpoint/2010/main" val="331889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655nm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655nm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3" name="コンテンツ プレースホルダー 27">
            <a:extLst>
              <a:ext uri="{FF2B5EF4-FFF2-40B4-BE49-F238E27FC236}">
                <a16:creationId xmlns:a16="http://schemas.microsoft.com/office/drawing/2014/main" id="{0E8A0F8F-62F3-66BE-A34C-98C137E1BE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2"/>
            <a:ext cx="10103149" cy="2743117"/>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9087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630nm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630nm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5" name="コンテンツ プレースホルダー 27">
            <a:extLst>
              <a:ext uri="{FF2B5EF4-FFF2-40B4-BE49-F238E27FC236}">
                <a16:creationId xmlns:a16="http://schemas.microsoft.com/office/drawing/2014/main" id="{0432716D-A58A-D172-CC9A-3A56F784C6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4"/>
            <a:ext cx="10103149"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5900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605nm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605nm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3" name="コンテンツ プレースホルダー 27">
            <a:extLst>
              <a:ext uri="{FF2B5EF4-FFF2-40B4-BE49-F238E27FC236}">
                <a16:creationId xmlns:a16="http://schemas.microsoft.com/office/drawing/2014/main" id="{0432716D-A58A-D172-CC9A-3A56F784C6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2"/>
            <a:ext cx="10103149" cy="2743117"/>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64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BCD0BE-D431-13C4-28A9-7C5A72FA836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62AA992-AE08-D346-D4AC-A55C3EDEA4E6}"/>
              </a:ext>
            </a:extLst>
          </p:cNvPr>
          <p:cNvSpPr>
            <a:spLocks noGrp="1"/>
          </p:cNvSpPr>
          <p:nvPr>
            <p:ph idx="1"/>
          </p:nvPr>
        </p:nvSpPr>
        <p:spPr/>
        <p:txBody>
          <a:bodyPr/>
          <a:lstStyle/>
          <a:p>
            <a:endParaRPr kumimoji="1" lang="ja-JP" altLang="en-US"/>
          </a:p>
        </p:txBody>
      </p:sp>
      <p:pic>
        <p:nvPicPr>
          <p:cNvPr id="4" name="Google Shape;1456;p136">
            <a:extLst>
              <a:ext uri="{FF2B5EF4-FFF2-40B4-BE49-F238E27FC236}">
                <a16:creationId xmlns:a16="http://schemas.microsoft.com/office/drawing/2014/main" id="{C779AE7A-D41E-352D-2F91-19310F430451}"/>
              </a:ext>
            </a:extLst>
          </p:cNvPr>
          <p:cNvPicPr preferRelativeResize="0">
            <a:picLocks noChangeAspect="1"/>
          </p:cNvPicPr>
          <p:nvPr/>
        </p:nvPicPr>
        <p:blipFill rotWithShape="1">
          <a:blip r:embed="rId3">
            <a:alphaModFix/>
          </a:blip>
          <a:srcRect/>
          <a:stretch/>
        </p:blipFill>
        <p:spPr>
          <a:xfrm>
            <a:off x="5253487" y="0"/>
            <a:ext cx="12192000" cy="6857975"/>
          </a:xfrm>
          <a:prstGeom prst="rect">
            <a:avLst/>
          </a:prstGeom>
          <a:noFill/>
          <a:ln>
            <a:noFill/>
          </a:ln>
        </p:spPr>
      </p:pic>
      <p:sp>
        <p:nvSpPr>
          <p:cNvPr id="5" name="Rectangle 6">
            <a:extLst>
              <a:ext uri="{FF2B5EF4-FFF2-40B4-BE49-F238E27FC236}">
                <a16:creationId xmlns:a16="http://schemas.microsoft.com/office/drawing/2014/main" id="{96EDBDE0-DF3A-152C-6A94-14FF1EED7820}"/>
              </a:ext>
            </a:extLst>
          </p:cNvPr>
          <p:cNvSpPr>
            <a:spLocks noChangeArrowheads="1"/>
          </p:cNvSpPr>
          <p:nvPr/>
        </p:nvSpPr>
        <p:spPr bwMode="auto">
          <a:xfrm>
            <a:off x="6847269" y="1"/>
            <a:ext cx="5344733"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Hybrid Scattering</a:t>
            </a:r>
          </a:p>
          <a:p>
            <a:pPr algn="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 “A LIFE OF A BOKEH” [Abadie 2018]</a:t>
            </a:r>
            <a:endPar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6" name="Google Shape;1479;p139">
            <a:extLst>
              <a:ext uri="{FF2B5EF4-FFF2-40B4-BE49-F238E27FC236}">
                <a16:creationId xmlns:a16="http://schemas.microsoft.com/office/drawing/2014/main" id="{7B4281D1-8241-3A2B-59FB-97EBF0759DB3}"/>
              </a:ext>
            </a:extLst>
          </p:cNvPr>
          <p:cNvPicPr preferRelativeResize="0">
            <a:picLocks noChangeAspect="1"/>
          </p:cNvPicPr>
          <p:nvPr/>
        </p:nvPicPr>
        <p:blipFill rotWithShape="1">
          <a:blip r:embed="rId4">
            <a:alphaModFix/>
          </a:blip>
          <a:srcRect l="16638" r="34466" b="418"/>
          <a:stretch/>
        </p:blipFill>
        <p:spPr>
          <a:xfrm>
            <a:off x="0" y="0"/>
            <a:ext cx="6254151" cy="6858000"/>
          </a:xfrm>
          <a:prstGeom prst="rect">
            <a:avLst/>
          </a:prstGeom>
          <a:noFill/>
          <a:ln>
            <a:noFill/>
          </a:ln>
        </p:spPr>
      </p:pic>
      <p:cxnSp>
        <p:nvCxnSpPr>
          <p:cNvPr id="7" name="直線コネクタ 6">
            <a:extLst>
              <a:ext uri="{FF2B5EF4-FFF2-40B4-BE49-F238E27FC236}">
                <a16:creationId xmlns:a16="http://schemas.microsoft.com/office/drawing/2014/main" id="{ED20EDCC-11B6-94BB-E596-E355DD3B84BA}"/>
              </a:ext>
            </a:extLst>
          </p:cNvPr>
          <p:cNvCxnSpPr>
            <a:cxnSpLocks/>
          </p:cNvCxnSpPr>
          <p:nvPr/>
        </p:nvCxnSpPr>
        <p:spPr>
          <a:xfrm flipV="1">
            <a:off x="6254151"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2642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580nm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580nm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4" name="コンテンツ プレースホルダー 27">
            <a:extLst>
              <a:ext uri="{FF2B5EF4-FFF2-40B4-BE49-F238E27FC236}">
                <a16:creationId xmlns:a16="http://schemas.microsoft.com/office/drawing/2014/main" id="{0432716D-A58A-D172-CC9A-3A56F784C6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2"/>
            <a:ext cx="10103149" cy="2743117"/>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353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555nm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555nm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3" name="コンテンツ プレースホルダー 27">
            <a:extLst>
              <a:ext uri="{FF2B5EF4-FFF2-40B4-BE49-F238E27FC236}">
                <a16:creationId xmlns:a16="http://schemas.microsoft.com/office/drawing/2014/main" id="{CCE7C644-94B7-D8F0-E863-099BE5F13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87826" y="3611964"/>
            <a:ext cx="10094405"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9055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530nm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530nm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6" name="コンテンツ プレースホルダー 27">
            <a:extLst>
              <a:ext uri="{FF2B5EF4-FFF2-40B4-BE49-F238E27FC236}">
                <a16:creationId xmlns:a16="http://schemas.microsoft.com/office/drawing/2014/main" id="{CCE7C644-94B7-D8F0-E863-099BE5F13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87826" y="3611964"/>
            <a:ext cx="10094405"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4739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505nm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505nm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6" name="コンテンツ プレースホルダー 27">
            <a:extLst>
              <a:ext uri="{FF2B5EF4-FFF2-40B4-BE49-F238E27FC236}">
                <a16:creationId xmlns:a16="http://schemas.microsoft.com/office/drawing/2014/main" id="{CCE7C644-94B7-D8F0-E863-099BE5F13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87826" y="3611964"/>
            <a:ext cx="10094405"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5220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27">
            <a:extLst>
              <a:ext uri="{FF2B5EF4-FFF2-40B4-BE49-F238E27FC236}">
                <a16:creationId xmlns:a16="http://schemas.microsoft.com/office/drawing/2014/main" id="{0AC37A6D-F991-60A7-8319-96AE3CE441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4"/>
            <a:ext cx="10103149" cy="2743116"/>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480nm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480nm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spTree>
    <p:extLst>
      <p:ext uri="{BB962C8B-B14F-4D97-AF65-F5344CB8AC3E}">
        <p14:creationId xmlns:p14="http://schemas.microsoft.com/office/powerpoint/2010/main" val="37442198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en-US" altLang="ja-JP" dirty="0"/>
              <a:t>455nm</a:t>
            </a:r>
            <a:r>
              <a:rPr lang="ja-JP" altLang="en-US" dirty="0"/>
              <a:t>の</a:t>
            </a:r>
            <a:r>
              <a:rPr kumimoji="1" lang="ja-JP" altLang="en-US" dirty="0"/>
              <a:t>スケーリング結果</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これを可視波長全域で積分</a:t>
            </a:r>
            <a:endParaRPr lang="en-US" altLang="ja-JP" dirty="0"/>
          </a:p>
          <a:p>
            <a:pPr lvl="1"/>
            <a:r>
              <a:rPr lang="ja-JP" altLang="en-US" dirty="0">
                <a:solidFill>
                  <a:srgbClr val="FF5050"/>
                </a:solidFill>
              </a:rPr>
              <a:t>どの波長でも幾何</a:t>
            </a:r>
            <a:r>
              <a:rPr lang="en-US" altLang="ja-JP" dirty="0">
                <a:solidFill>
                  <a:srgbClr val="FF5050"/>
                </a:solidFill>
              </a:rPr>
              <a:t>CoC</a:t>
            </a:r>
            <a:r>
              <a:rPr lang="ja-JP" altLang="en-US" dirty="0">
                <a:solidFill>
                  <a:srgbClr val="FF5050"/>
                </a:solidFill>
              </a:rPr>
              <a:t>エッジが一致していることに注意</a:t>
            </a:r>
            <a:endParaRPr lang="en-US" altLang="ja-JP" dirty="0">
              <a:solidFill>
                <a:srgbClr val="FF5050"/>
              </a:solidFill>
            </a:endParaRPr>
          </a:p>
          <a:p>
            <a:pPr lvl="1"/>
            <a:r>
              <a:rPr kumimoji="1" lang="en-US" altLang="ja-JP" dirty="0">
                <a:solidFill>
                  <a:srgbClr val="FF5050"/>
                </a:solidFill>
              </a:rPr>
              <a:t>455nm</a:t>
            </a:r>
          </a:p>
          <a:p>
            <a:pPr lvl="2"/>
            <a:r>
              <a:rPr lang="en-US" altLang="ja-JP" dirty="0"/>
              <a:t>※</a:t>
            </a:r>
            <a:r>
              <a:rPr lang="ja-JP" altLang="en-US" dirty="0"/>
              <a:t>ここでは</a:t>
            </a:r>
            <a:r>
              <a:rPr lang="en-US" altLang="ja-JP" dirty="0"/>
              <a:t>sRGB</a:t>
            </a:r>
            <a:r>
              <a:rPr lang="ja-JP" altLang="en-US" dirty="0"/>
              <a:t>に変換し明るさも調整</a:t>
            </a:r>
            <a:r>
              <a:rPr lang="en-US" altLang="ja-JP" dirty="0"/>
              <a:t>(</a:t>
            </a:r>
            <a:r>
              <a:rPr lang="ja-JP" altLang="en-US" dirty="0"/>
              <a:t>実際には</a:t>
            </a:r>
            <a:r>
              <a:rPr lang="en-US" altLang="ja-JP" dirty="0"/>
              <a:t>XYZ</a:t>
            </a:r>
            <a:r>
              <a:rPr lang="ja-JP" altLang="en-US" dirty="0"/>
              <a:t>のまま積分</a:t>
            </a:r>
            <a:r>
              <a:rPr lang="en-US" altLang="ja-JP" dirty="0"/>
              <a:t>)</a:t>
            </a:r>
          </a:p>
        </p:txBody>
      </p:sp>
      <p:pic>
        <p:nvPicPr>
          <p:cNvPr id="3" name="コンテンツ プレースホルダー 27">
            <a:extLst>
              <a:ext uri="{FF2B5EF4-FFF2-40B4-BE49-F238E27FC236}">
                <a16:creationId xmlns:a16="http://schemas.microsoft.com/office/drawing/2014/main" id="{9E9E0FD4-38A5-CCAD-EAA1-A137BBB0E1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1479082" y="3611962"/>
            <a:ext cx="10103149" cy="2743117"/>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9465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可視光波長全域で積分した回折マップ</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kumimoji="1" lang="ja-JP" altLang="en-US" dirty="0">
                <a:solidFill>
                  <a:srgbClr val="FF5050"/>
                </a:solidFill>
              </a:rPr>
              <a:t>積分結果の</a:t>
            </a:r>
            <a:r>
              <a:rPr kumimoji="1" lang="en-US" altLang="ja-JP" dirty="0">
                <a:solidFill>
                  <a:srgbClr val="FF5050"/>
                </a:solidFill>
              </a:rPr>
              <a:t>XYZ</a:t>
            </a:r>
            <a:r>
              <a:rPr kumimoji="1" lang="ja-JP" altLang="en-US" dirty="0">
                <a:solidFill>
                  <a:srgbClr val="FF5050"/>
                </a:solidFill>
              </a:rPr>
              <a:t>刺激値を目的の色域に変換</a:t>
            </a:r>
            <a:endParaRPr kumimoji="1" lang="en-US" altLang="ja-JP" dirty="0">
              <a:solidFill>
                <a:srgbClr val="FF5050"/>
              </a:solidFill>
            </a:endParaRPr>
          </a:p>
          <a:p>
            <a:pPr lvl="1"/>
            <a:r>
              <a:rPr lang="ja-JP" altLang="en-US" dirty="0"/>
              <a:t>ここでは</a:t>
            </a:r>
            <a:r>
              <a:rPr lang="en-US" altLang="ja-JP" dirty="0"/>
              <a:t>sRGB</a:t>
            </a:r>
          </a:p>
          <a:p>
            <a:pPr lvl="1"/>
            <a:r>
              <a:rPr kumimoji="1" lang="ja-JP" altLang="en-US" dirty="0"/>
              <a:t>この図は最大が</a:t>
            </a:r>
            <a:r>
              <a:rPr kumimoji="1" lang="en-US" altLang="ja-JP" dirty="0"/>
              <a:t>1.0</a:t>
            </a:r>
            <a:r>
              <a:rPr kumimoji="1" lang="ja-JP" altLang="en-US" dirty="0"/>
              <a:t>程度になるよう正規化して表示</a:t>
            </a:r>
            <a:endParaRPr kumimoji="1" lang="en-US" altLang="ja-JP" dirty="0"/>
          </a:p>
          <a:p>
            <a:pPr lvl="1"/>
            <a:r>
              <a:rPr kumimoji="1" lang="en-US" altLang="ja-JP" dirty="0"/>
              <a:t>※</a:t>
            </a:r>
            <a:r>
              <a:rPr kumimoji="1" lang="ja-JP" altLang="en-US" dirty="0"/>
              <a:t>フォーカス付近はおそらく誤差が大きい</a:t>
            </a:r>
            <a:endParaRPr kumimoji="1" lang="en-US" altLang="ja-JP" dirty="0"/>
          </a:p>
        </p:txBody>
      </p:sp>
      <p:pic>
        <p:nvPicPr>
          <p:cNvPr id="5" name="図 4">
            <a:extLst>
              <a:ext uri="{FF2B5EF4-FFF2-40B4-BE49-F238E27FC236}">
                <a16:creationId xmlns:a16="http://schemas.microsoft.com/office/drawing/2014/main" id="{404A44E1-1A18-BCAB-EBC6-4FAAFFD180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1487829" y="3611964"/>
            <a:ext cx="10094401" cy="2743116"/>
          </a:xfrm>
          <a:prstGeom prst="rect">
            <a:avLst/>
          </a:prstGeom>
          <a:noFill/>
          <a:ln w="9525" algn="ctr">
            <a:noFill/>
            <a:miter lim="800000"/>
            <a:headEnd/>
            <a:tailEnd/>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5240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可視光波長全域で積分した回折マップ</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kumimoji="1" lang="ja-JP" altLang="en-US" dirty="0"/>
              <a:t>最終的に左側はマップ外サンプルのため破棄</a:t>
            </a:r>
            <a:endParaRPr kumimoji="1" lang="en-US" altLang="ja-JP" dirty="0"/>
          </a:p>
          <a:p>
            <a:pPr lvl="1"/>
            <a:r>
              <a:rPr kumimoji="1" lang="ja-JP" altLang="en-US" dirty="0"/>
              <a:t>波長を縮めるため左方向にサンプリングを進め</a:t>
            </a:r>
            <a:r>
              <a:rPr lang="ja-JP" altLang="en-US" dirty="0"/>
              <a:t>た</a:t>
            </a:r>
            <a:r>
              <a:rPr kumimoji="1" lang="ja-JP" altLang="en-US" dirty="0"/>
              <a:t>ため</a:t>
            </a:r>
            <a:endParaRPr kumimoji="1" lang="en-US" altLang="ja-JP" dirty="0"/>
          </a:p>
          <a:p>
            <a:pPr lvl="1"/>
            <a:endParaRPr kumimoji="1" lang="en-US" altLang="ja-JP" dirty="0"/>
          </a:p>
        </p:txBody>
      </p:sp>
      <p:pic>
        <p:nvPicPr>
          <p:cNvPr id="3" name="図 2">
            <a:extLst>
              <a:ext uri="{FF2B5EF4-FFF2-40B4-BE49-F238E27FC236}">
                <a16:creationId xmlns:a16="http://schemas.microsoft.com/office/drawing/2014/main" id="{4883B3F5-B7E3-B5CF-880A-E0DB3BCFB9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1487829" y="3611964"/>
            <a:ext cx="10094401" cy="274311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06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可視光波長全域で積分した回折マップ</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kumimoji="1" lang="ja-JP" altLang="en-US" dirty="0"/>
              <a:t>最終的に左側はマップ外サンプルのため破棄</a:t>
            </a:r>
            <a:endParaRPr kumimoji="1" lang="en-US" altLang="ja-JP" dirty="0"/>
          </a:p>
          <a:p>
            <a:pPr lvl="1"/>
            <a:r>
              <a:rPr kumimoji="1" lang="ja-JP" altLang="en-US" dirty="0"/>
              <a:t>波長を縮めるため左方向にサンプリングを進め</a:t>
            </a:r>
            <a:r>
              <a:rPr lang="ja-JP" altLang="en-US" dirty="0"/>
              <a:t>た</a:t>
            </a:r>
            <a:r>
              <a:rPr kumimoji="1" lang="ja-JP" altLang="en-US" dirty="0"/>
              <a:t>ため</a:t>
            </a:r>
            <a:endParaRPr kumimoji="1" lang="en-US" altLang="ja-JP" dirty="0"/>
          </a:p>
          <a:p>
            <a:pPr lvl="2"/>
            <a:r>
              <a:rPr kumimoji="1" lang="ja-JP" altLang="en-US" dirty="0">
                <a:solidFill>
                  <a:srgbClr val="FF5050"/>
                </a:solidFill>
              </a:rPr>
              <a:t>内容は実質的に</a:t>
            </a:r>
            <a:r>
              <a:rPr lang="en-US" altLang="ja-JP" dirty="0">
                <a:solidFill>
                  <a:srgbClr val="FF5050"/>
                </a:solidFill>
              </a:rPr>
              <a:t>(</a:t>
            </a:r>
            <a:r>
              <a:rPr kumimoji="1" lang="en-US" altLang="ja-JP" dirty="0">
                <a:solidFill>
                  <a:srgbClr val="FF5050"/>
                </a:solidFill>
              </a:rPr>
              <a:t>400/710)</a:t>
            </a:r>
            <a:r>
              <a:rPr kumimoji="1" lang="en-US" altLang="ja-JP" baseline="30000" dirty="0">
                <a:solidFill>
                  <a:srgbClr val="FF5050"/>
                </a:solidFill>
              </a:rPr>
              <a:t>0.5</a:t>
            </a:r>
            <a:r>
              <a:rPr lang="ja-JP" altLang="en-US" dirty="0">
                <a:solidFill>
                  <a:srgbClr val="FF5050"/>
                </a:solidFill>
              </a:rPr>
              <a:t>のスケール範囲に縮んでいる</a:t>
            </a:r>
            <a:endParaRPr lang="en-US" altLang="ja-JP" dirty="0">
              <a:solidFill>
                <a:srgbClr val="FF5050"/>
              </a:solidFill>
            </a:endParaRPr>
          </a:p>
          <a:p>
            <a:pPr lvl="2"/>
            <a:r>
              <a:rPr lang="ja-JP" altLang="en-US" dirty="0"/>
              <a:t>ちょうど対象波長のスケール分が破棄される</a:t>
            </a:r>
            <a:endParaRPr lang="en-US" altLang="ja-JP" dirty="0"/>
          </a:p>
        </p:txBody>
      </p:sp>
      <p:pic>
        <p:nvPicPr>
          <p:cNvPr id="4" name="図 3" descr="背景パターン&#10;&#10;自動的に生成された説明">
            <a:extLst>
              <a:ext uri="{FF2B5EF4-FFF2-40B4-BE49-F238E27FC236}">
                <a16:creationId xmlns:a16="http://schemas.microsoft.com/office/drawing/2014/main" id="{31294834-DF69-C46A-A37B-BD3F2FD2C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25" y="3611964"/>
            <a:ext cx="886801" cy="2743116"/>
          </a:xfrm>
          <a:prstGeom prst="rect">
            <a:avLst/>
          </a:prstGeom>
          <a:noFill/>
          <a:ln>
            <a:noFill/>
          </a:ln>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404A44E1-1A18-BCAB-EBC6-4FAAFFD180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V="1">
            <a:off x="1487829" y="3611964"/>
            <a:ext cx="10094401" cy="274311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44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6D9502-567A-7448-8AE2-C61E51D225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5" y="3611964"/>
            <a:ext cx="10972465" cy="2743116"/>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可視光波長全域で積分した回折マップ</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kumimoji="1" lang="ja-JP" altLang="en-US" dirty="0"/>
              <a:t>最終的に左側はマップ外サンプルのため破棄</a:t>
            </a:r>
            <a:endParaRPr kumimoji="1" lang="en-US" altLang="ja-JP" dirty="0"/>
          </a:p>
          <a:p>
            <a:pPr lvl="1"/>
            <a:r>
              <a:rPr kumimoji="1" lang="ja-JP" altLang="en-US" dirty="0"/>
              <a:t>波長を縮めるため左方向にサンプリングを進め</a:t>
            </a:r>
            <a:r>
              <a:rPr lang="ja-JP" altLang="en-US" dirty="0"/>
              <a:t>た</a:t>
            </a:r>
            <a:r>
              <a:rPr kumimoji="1" lang="ja-JP" altLang="en-US" dirty="0"/>
              <a:t>ため</a:t>
            </a:r>
            <a:endParaRPr kumimoji="1" lang="en-US" altLang="ja-JP" dirty="0"/>
          </a:p>
          <a:p>
            <a:pPr lvl="2"/>
            <a:r>
              <a:rPr kumimoji="1" lang="ja-JP" altLang="en-US" dirty="0">
                <a:solidFill>
                  <a:srgbClr val="FF5050"/>
                </a:solidFill>
              </a:rPr>
              <a:t>内容は実質的に</a:t>
            </a:r>
            <a:r>
              <a:rPr lang="en-US" altLang="ja-JP" dirty="0">
                <a:solidFill>
                  <a:srgbClr val="FF5050"/>
                </a:solidFill>
              </a:rPr>
              <a:t>(</a:t>
            </a:r>
            <a:r>
              <a:rPr kumimoji="1" lang="en-US" altLang="ja-JP" dirty="0">
                <a:solidFill>
                  <a:srgbClr val="FF5050"/>
                </a:solidFill>
              </a:rPr>
              <a:t>400/710)</a:t>
            </a:r>
            <a:r>
              <a:rPr kumimoji="1" lang="en-US" altLang="ja-JP" baseline="30000" dirty="0">
                <a:solidFill>
                  <a:srgbClr val="FF5050"/>
                </a:solidFill>
              </a:rPr>
              <a:t>0.5</a:t>
            </a:r>
            <a:r>
              <a:rPr lang="ja-JP" altLang="en-US" dirty="0">
                <a:solidFill>
                  <a:srgbClr val="FF5050"/>
                </a:solidFill>
              </a:rPr>
              <a:t>のスケール範囲に縮んでいる</a:t>
            </a:r>
            <a:endParaRPr lang="en-US" altLang="ja-JP" dirty="0">
              <a:solidFill>
                <a:srgbClr val="FF5050"/>
              </a:solidFill>
            </a:endParaRPr>
          </a:p>
          <a:p>
            <a:pPr lvl="1"/>
            <a:r>
              <a:rPr kumimoji="1" lang="en-US" altLang="ja-JP" dirty="0"/>
              <a:t>※GPU</a:t>
            </a:r>
            <a:r>
              <a:rPr kumimoji="1" lang="ja-JP" altLang="en-US" dirty="0"/>
              <a:t>リソースとしては同じサイズのため実際は</a:t>
            </a:r>
            <a:r>
              <a:rPr lang="ja-JP" altLang="en-US" dirty="0"/>
              <a:t>この状態</a:t>
            </a:r>
            <a:endParaRPr kumimoji="1" lang="en-US" altLang="ja-JP" dirty="0"/>
          </a:p>
        </p:txBody>
      </p:sp>
    </p:spTree>
    <p:extLst>
      <p:ext uri="{BB962C8B-B14F-4D97-AF65-F5344CB8AC3E}">
        <p14:creationId xmlns:p14="http://schemas.microsoft.com/office/powerpoint/2010/main" val="10793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4" descr="海洋生物 が含まれている画像&#10;&#10;自動的に生成された説明">
            <a:extLst>
              <a:ext uri="{FF2B5EF4-FFF2-40B4-BE49-F238E27FC236}">
                <a16:creationId xmlns:a16="http://schemas.microsoft.com/office/drawing/2014/main" id="{9821C299-DB0D-237D-9E53-CD7434D0D44D}"/>
              </a:ext>
            </a:extLst>
          </p:cNvPr>
          <p:cNvPicPr>
            <a:picLocks noChangeAspect="1"/>
          </p:cNvPicPr>
          <p:nvPr/>
        </p:nvPicPr>
        <p:blipFill>
          <a:blip r:embed="rId3"/>
          <a:stretch>
            <a:fillRect/>
          </a:stretch>
        </p:blipFill>
        <p:spPr bwMode="auto">
          <a:xfrm>
            <a:off x="-1" y="0"/>
            <a:ext cx="12244039" cy="68872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8929570" y="1"/>
            <a:ext cx="326243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幾何光学によるボケ味</a:t>
            </a:r>
          </a:p>
        </p:txBody>
      </p:sp>
    </p:spTree>
    <p:extLst>
      <p:ext uri="{BB962C8B-B14F-4D97-AF65-F5344CB8AC3E}">
        <p14:creationId xmlns:p14="http://schemas.microsoft.com/office/powerpoint/2010/main" val="18504899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白色への正規化</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solidFill>
                  <a:srgbClr val="FF5050"/>
                </a:solidFill>
              </a:rPr>
              <a:t>色に偏りがある</a:t>
            </a:r>
            <a:r>
              <a:rPr lang="en-US" altLang="ja-JP" dirty="0">
                <a:solidFill>
                  <a:srgbClr val="FF5050"/>
                </a:solidFill>
              </a:rPr>
              <a:t>…</a:t>
            </a:r>
          </a:p>
          <a:p>
            <a:pPr lvl="1"/>
            <a:r>
              <a:rPr lang="en-US" altLang="ja-JP" dirty="0"/>
              <a:t>XYZ</a:t>
            </a:r>
            <a:r>
              <a:rPr lang="ja-JP" altLang="en-US" dirty="0"/>
              <a:t>の白色点の違いなどに起因</a:t>
            </a:r>
            <a:endParaRPr lang="en-US" altLang="ja-JP" dirty="0"/>
          </a:p>
          <a:p>
            <a:r>
              <a:rPr kumimoji="1" lang="ja-JP" altLang="en-US" dirty="0"/>
              <a:t>縦</a:t>
            </a:r>
            <a:r>
              <a:rPr lang="ja-JP" altLang="en-US" dirty="0"/>
              <a:t>一列毎に</a:t>
            </a:r>
            <a:r>
              <a:rPr lang="en-US" altLang="ja-JP" dirty="0"/>
              <a:t>RGB</a:t>
            </a:r>
            <a:r>
              <a:rPr lang="ja-JP" altLang="en-US" dirty="0"/>
              <a:t>合計が白になるように再度正規化</a:t>
            </a:r>
            <a:endParaRPr lang="en-US" altLang="ja-JP" dirty="0"/>
          </a:p>
          <a:p>
            <a:pPr lvl="1"/>
            <a:r>
              <a:rPr lang="ja-JP" altLang="en-US" dirty="0">
                <a:solidFill>
                  <a:srgbClr val="FF5050"/>
                </a:solidFill>
              </a:rPr>
              <a:t>縦一列を絞り形状にマッピングした総計を白にするため</a:t>
            </a:r>
            <a:endParaRPr lang="en-US" altLang="ja-JP" dirty="0">
              <a:solidFill>
                <a:srgbClr val="FF5050"/>
              </a:solidFill>
            </a:endParaRPr>
          </a:p>
        </p:txBody>
      </p:sp>
      <p:pic>
        <p:nvPicPr>
          <p:cNvPr id="4" name="図 3">
            <a:extLst>
              <a:ext uri="{FF2B5EF4-FFF2-40B4-BE49-F238E27FC236}">
                <a16:creationId xmlns:a16="http://schemas.microsoft.com/office/drawing/2014/main" id="{6706CC22-BA30-EF35-D9A1-69A6EBCBF5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5" y="3611964"/>
            <a:ext cx="10972465" cy="274311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14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1"/>
            <a:ext cx="10972464" cy="2446300"/>
          </a:xfrm>
        </p:spPr>
        <p:txBody>
          <a:bodyPr>
            <a:normAutofit fontScale="92500" lnSpcReduction="10000"/>
          </a:bodyPr>
          <a:lstStyle/>
          <a:p>
            <a:r>
              <a:rPr lang="en-US" altLang="ja-JP" dirty="0">
                <a:solidFill>
                  <a:srgbClr val="FF5050"/>
                </a:solidFill>
              </a:rPr>
              <a:t>2</a:t>
            </a:r>
            <a:r>
              <a:rPr lang="ja-JP" altLang="en-US" dirty="0">
                <a:solidFill>
                  <a:srgbClr val="FF5050"/>
                </a:solidFill>
              </a:rPr>
              <a:t>次元にマッピングされることを考慮</a:t>
            </a:r>
            <a:endParaRPr lang="en-US" altLang="ja-JP" dirty="0">
              <a:solidFill>
                <a:srgbClr val="FF5050"/>
              </a:solidFill>
            </a:endParaRPr>
          </a:p>
          <a:p>
            <a:pPr lvl="1"/>
            <a:r>
              <a:rPr lang="ja-JP" altLang="en-US" dirty="0"/>
              <a:t>ボケにマッピングされる際の色分布に注意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元のテクスチャの輝度平均はどちらも</a:t>
            </a:r>
            <a:endParaRPr lang="en-US" altLang="ja-JP" dirty="0"/>
          </a:p>
          <a:p>
            <a:pPr lvl="3"/>
            <a:r>
              <a:rPr lang="en-US" altLang="ja-JP" dirty="0">
                <a:solidFill>
                  <a:srgbClr val="FF5050"/>
                </a:solidFill>
              </a:rPr>
              <a:t>((1,0,1)+(0,1,0))/2 = (0.5, 0.5, 0.5)</a:t>
            </a:r>
          </a:p>
          <a:p>
            <a:pPr lvl="2"/>
            <a:endParaRPr kumimoji="1"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白色への正規化時</a:t>
            </a:r>
            <a:r>
              <a:rPr kumimoji="1" lang="ja-JP" altLang="en-US" dirty="0"/>
              <a:t>の注意</a:t>
            </a:r>
          </a:p>
        </p:txBody>
      </p:sp>
      <p:grpSp>
        <p:nvGrpSpPr>
          <p:cNvPr id="4" name="グループ化 3">
            <a:extLst>
              <a:ext uri="{FF2B5EF4-FFF2-40B4-BE49-F238E27FC236}">
                <a16:creationId xmlns:a16="http://schemas.microsoft.com/office/drawing/2014/main" id="{0E73DFF9-4934-73B8-96F1-E22F634CB39B}"/>
              </a:ext>
            </a:extLst>
          </p:cNvPr>
          <p:cNvGrpSpPr>
            <a:grpSpLocks noChangeAspect="1"/>
          </p:cNvGrpSpPr>
          <p:nvPr/>
        </p:nvGrpSpPr>
        <p:grpSpPr>
          <a:xfrm>
            <a:off x="8445992" y="4074618"/>
            <a:ext cx="467669" cy="935338"/>
            <a:chOff x="5749082" y="3890554"/>
            <a:chExt cx="720000" cy="1440000"/>
          </a:xfrm>
          <a:effectLst>
            <a:outerShdw blurRad="50800" dist="38100" dir="2700000" algn="tl" rotWithShape="0">
              <a:prstClr val="black">
                <a:alpha val="40000"/>
              </a:prstClr>
            </a:outerShdw>
          </a:effectLst>
        </p:grpSpPr>
        <p:sp>
          <p:nvSpPr>
            <p:cNvPr id="12" name="正方形/長方形 11">
              <a:extLst>
                <a:ext uri="{FF2B5EF4-FFF2-40B4-BE49-F238E27FC236}">
                  <a16:creationId xmlns:a16="http://schemas.microsoft.com/office/drawing/2014/main" id="{B75B2DBD-237A-4D4B-3D77-6C1F9E185B07}"/>
                </a:ext>
              </a:extLst>
            </p:cNvPr>
            <p:cNvSpPr/>
            <p:nvPr/>
          </p:nvSpPr>
          <p:spPr>
            <a:xfrm>
              <a:off x="5749082" y="3890554"/>
              <a:ext cx="720000" cy="720000"/>
            </a:xfrm>
            <a:prstGeom prst="rect">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9B950B7-B548-3586-A0C6-473DD97E5C33}"/>
                </a:ext>
              </a:extLst>
            </p:cNvPr>
            <p:cNvSpPr/>
            <p:nvPr/>
          </p:nvSpPr>
          <p:spPr>
            <a:xfrm>
              <a:off x="5749082" y="4610554"/>
              <a:ext cx="720000" cy="720000"/>
            </a:xfrm>
            <a:prstGeom prst="rect">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 name="グループ化 14">
            <a:extLst>
              <a:ext uri="{FF2B5EF4-FFF2-40B4-BE49-F238E27FC236}">
                <a16:creationId xmlns:a16="http://schemas.microsoft.com/office/drawing/2014/main" id="{C1B08BE1-0D68-5E68-26AA-5A5F4569B6B9}"/>
              </a:ext>
            </a:extLst>
          </p:cNvPr>
          <p:cNvGrpSpPr>
            <a:grpSpLocks noChangeAspect="1"/>
          </p:cNvGrpSpPr>
          <p:nvPr/>
        </p:nvGrpSpPr>
        <p:grpSpPr>
          <a:xfrm>
            <a:off x="8445992" y="1810064"/>
            <a:ext cx="467669" cy="935338"/>
            <a:chOff x="5749082" y="3890554"/>
            <a:chExt cx="720000" cy="1440000"/>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5E5BE1A7-DD28-86D8-3310-910F74372730}"/>
                </a:ext>
              </a:extLst>
            </p:cNvPr>
            <p:cNvSpPr/>
            <p:nvPr/>
          </p:nvSpPr>
          <p:spPr>
            <a:xfrm>
              <a:off x="5749082" y="3890554"/>
              <a:ext cx="720000" cy="720000"/>
            </a:xfrm>
            <a:prstGeom prst="rect">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6BD6E15-89DE-E448-AD00-CB78F56607F4}"/>
                </a:ext>
              </a:extLst>
            </p:cNvPr>
            <p:cNvSpPr/>
            <p:nvPr/>
          </p:nvSpPr>
          <p:spPr>
            <a:xfrm>
              <a:off x="5749082" y="4610554"/>
              <a:ext cx="720000" cy="720000"/>
            </a:xfrm>
            <a:prstGeom prst="rect">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7435161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39"/>
            <a:ext cx="10972464" cy="3208021"/>
          </a:xfrm>
        </p:spPr>
        <p:txBody>
          <a:bodyPr>
            <a:normAutofit fontScale="92500" lnSpcReduction="10000"/>
          </a:bodyPr>
          <a:lstStyle/>
          <a:p>
            <a:r>
              <a:rPr lang="en-US" altLang="ja-JP" dirty="0">
                <a:solidFill>
                  <a:srgbClr val="FF5050"/>
                </a:solidFill>
              </a:rPr>
              <a:t>2</a:t>
            </a:r>
            <a:r>
              <a:rPr lang="ja-JP" altLang="en-US" dirty="0">
                <a:solidFill>
                  <a:srgbClr val="FF5050"/>
                </a:solidFill>
              </a:rPr>
              <a:t>次元にマッピングされることを考慮</a:t>
            </a:r>
            <a:endParaRPr lang="en-US" altLang="ja-JP" dirty="0">
              <a:solidFill>
                <a:srgbClr val="FF5050"/>
              </a:solidFill>
            </a:endParaRPr>
          </a:p>
          <a:p>
            <a:pPr lvl="1"/>
            <a:r>
              <a:rPr lang="ja-JP" altLang="en-US" dirty="0"/>
              <a:t>ボケにマッピングされる際の色分布に注意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元のテクスチャの輝度平均はどちらも</a:t>
            </a:r>
            <a:endParaRPr lang="en-US" altLang="ja-JP" dirty="0"/>
          </a:p>
          <a:p>
            <a:pPr lvl="3"/>
            <a:r>
              <a:rPr lang="en-US" altLang="ja-JP" dirty="0"/>
              <a:t>((1,0,1)+(0,1,0))/2 = (0.5, 0.5, 0.5)</a:t>
            </a:r>
          </a:p>
          <a:p>
            <a:pPr lvl="2"/>
            <a:r>
              <a:rPr lang="ja-JP" altLang="en-US" dirty="0">
                <a:solidFill>
                  <a:srgbClr val="FF5050"/>
                </a:solidFill>
              </a:rPr>
              <a:t>円形マッピング結果の平均色は異なる</a:t>
            </a:r>
            <a:endParaRPr lang="en-US" altLang="ja-JP" dirty="0">
              <a:solidFill>
                <a:srgbClr val="FF5050"/>
              </a:solidFill>
            </a:endParaRPr>
          </a:p>
          <a:p>
            <a:pPr lvl="3"/>
            <a:r>
              <a:rPr lang="ja-JP" altLang="en-US" dirty="0">
                <a:solidFill>
                  <a:srgbClr val="FF5050"/>
                </a:solidFill>
              </a:rPr>
              <a:t>外側は内側の</a:t>
            </a:r>
            <a:r>
              <a:rPr lang="en-US" altLang="ja-JP" dirty="0">
                <a:solidFill>
                  <a:srgbClr val="FF5050"/>
                </a:solidFill>
              </a:rPr>
              <a:t>3</a:t>
            </a:r>
            <a:r>
              <a:rPr lang="ja-JP" altLang="en-US" dirty="0">
                <a:solidFill>
                  <a:srgbClr val="FF5050"/>
                </a:solidFill>
              </a:rPr>
              <a:t>倍の面積にマッピングされる</a:t>
            </a:r>
            <a:endParaRPr lang="en-US" altLang="ja-JP" dirty="0">
              <a:solidFill>
                <a:srgbClr val="FF5050"/>
              </a:solidFill>
            </a:endParaRPr>
          </a:p>
          <a:p>
            <a:pPr lvl="3"/>
            <a:endParaRPr lang="en-US" altLang="ja-JP" dirty="0">
              <a:solidFill>
                <a:srgbClr val="FF5050"/>
              </a:solidFill>
            </a:endParaRPr>
          </a:p>
          <a:p>
            <a:pPr lvl="2"/>
            <a:endParaRPr kumimoji="1"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白色への正規化時</a:t>
            </a:r>
            <a:r>
              <a:rPr kumimoji="1" lang="ja-JP" altLang="en-US" dirty="0"/>
              <a:t>の注意</a:t>
            </a:r>
          </a:p>
        </p:txBody>
      </p:sp>
      <p:grpSp>
        <p:nvGrpSpPr>
          <p:cNvPr id="3" name="グループ化 2">
            <a:extLst>
              <a:ext uri="{FF2B5EF4-FFF2-40B4-BE49-F238E27FC236}">
                <a16:creationId xmlns:a16="http://schemas.microsoft.com/office/drawing/2014/main" id="{D6BF53FF-0242-62CD-8B19-B1BCE9006327}"/>
              </a:ext>
            </a:extLst>
          </p:cNvPr>
          <p:cNvGrpSpPr>
            <a:grpSpLocks noChangeAspect="1"/>
          </p:cNvGrpSpPr>
          <p:nvPr/>
        </p:nvGrpSpPr>
        <p:grpSpPr>
          <a:xfrm>
            <a:off x="8445992" y="4074618"/>
            <a:ext cx="3370076" cy="1870676"/>
            <a:chOff x="7777066" y="4038422"/>
            <a:chExt cx="3953562" cy="2194560"/>
          </a:xfrm>
        </p:grpSpPr>
        <p:grpSp>
          <p:nvGrpSpPr>
            <p:cNvPr id="4" name="グループ化 3">
              <a:extLst>
                <a:ext uri="{FF2B5EF4-FFF2-40B4-BE49-F238E27FC236}">
                  <a16:creationId xmlns:a16="http://schemas.microsoft.com/office/drawing/2014/main" id="{0E73DFF9-4934-73B8-96F1-E22F634CB39B}"/>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12" name="正方形/長方形 11">
                <a:extLst>
                  <a:ext uri="{FF2B5EF4-FFF2-40B4-BE49-F238E27FC236}">
                    <a16:creationId xmlns:a16="http://schemas.microsoft.com/office/drawing/2014/main" id="{B75B2DBD-237A-4D4B-3D77-6C1F9E185B07}"/>
                  </a:ext>
                </a:extLst>
              </p:cNvPr>
              <p:cNvSpPr/>
              <p:nvPr/>
            </p:nvSpPr>
            <p:spPr>
              <a:xfrm>
                <a:off x="5749082" y="3890554"/>
                <a:ext cx="720000" cy="720000"/>
              </a:xfrm>
              <a:prstGeom prst="rect">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9B950B7-B548-3586-A0C6-473DD97E5C33}"/>
                  </a:ext>
                </a:extLst>
              </p:cNvPr>
              <p:cNvSpPr/>
              <p:nvPr/>
            </p:nvSpPr>
            <p:spPr>
              <a:xfrm>
                <a:off x="5749082" y="4610554"/>
                <a:ext cx="720000" cy="720000"/>
              </a:xfrm>
              <a:prstGeom prst="rect">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E63C2751-5CCC-AEA0-4425-DEBF159D100A}"/>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10" name="楕円 9">
                <a:extLst>
                  <a:ext uri="{FF2B5EF4-FFF2-40B4-BE49-F238E27FC236}">
                    <a16:creationId xmlns:a16="http://schemas.microsoft.com/office/drawing/2014/main" id="{91DCF2B1-222E-271F-AE1F-F79F523E89ED}"/>
                  </a:ext>
                </a:extLst>
              </p:cNvPr>
              <p:cNvSpPr>
                <a:spLocks noChangeAspect="1"/>
              </p:cNvSpPr>
              <p:nvPr/>
            </p:nvSpPr>
            <p:spPr>
              <a:xfrm>
                <a:off x="7211156" y="3925456"/>
                <a:ext cx="2880000" cy="2880000"/>
              </a:xfrm>
              <a:prstGeom prst="ellipse">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E294F07E-0810-DAED-F23D-7E760A4CF6B9}"/>
                  </a:ext>
                </a:extLst>
              </p:cNvPr>
              <p:cNvSpPr>
                <a:spLocks noChangeAspect="1"/>
              </p:cNvSpPr>
              <p:nvPr/>
            </p:nvSpPr>
            <p:spPr>
              <a:xfrm>
                <a:off x="7931156" y="4645456"/>
                <a:ext cx="1440000" cy="1440000"/>
              </a:xfrm>
              <a:prstGeom prst="ellipse">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grpSp>
          <p:nvGrpSpPr>
            <p:cNvPr id="6" name="グループ化 5">
              <a:extLst>
                <a:ext uri="{FF2B5EF4-FFF2-40B4-BE49-F238E27FC236}">
                  <a16:creationId xmlns:a16="http://schemas.microsoft.com/office/drawing/2014/main" id="{64A893A4-8D7D-4086-1E22-ADB1EEEAC45F}"/>
                </a:ext>
              </a:extLst>
            </p:cNvPr>
            <p:cNvGrpSpPr/>
            <p:nvPr/>
          </p:nvGrpSpPr>
          <p:grpSpPr>
            <a:xfrm>
              <a:off x="8431235" y="4593126"/>
              <a:ext cx="999304" cy="1085152"/>
              <a:chOff x="8671216" y="3802614"/>
              <a:chExt cx="999304" cy="1085152"/>
            </a:xfrm>
          </p:grpSpPr>
          <p:sp>
            <p:nvSpPr>
              <p:cNvPr id="7" name="AutoShape 6">
                <a:extLst>
                  <a:ext uri="{FF2B5EF4-FFF2-40B4-BE49-F238E27FC236}">
                    <a16:creationId xmlns:a16="http://schemas.microsoft.com/office/drawing/2014/main" id="{243F3277-DBB8-858D-2C52-73664FD07F13}"/>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9" name="環状矢印 9">
                <a:extLst>
                  <a:ext uri="{FF2B5EF4-FFF2-40B4-BE49-F238E27FC236}">
                    <a16:creationId xmlns:a16="http://schemas.microsoft.com/office/drawing/2014/main" id="{5D105F1D-36FD-8076-3AC7-47DD91C75ACB}"/>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nvGrpSpPr>
          <p:cNvPr id="14" name="グループ化 13">
            <a:extLst>
              <a:ext uri="{FF2B5EF4-FFF2-40B4-BE49-F238E27FC236}">
                <a16:creationId xmlns:a16="http://schemas.microsoft.com/office/drawing/2014/main" id="{E5B1BBAA-F5C2-B3C1-30B9-9C94A8ED9F37}"/>
              </a:ext>
            </a:extLst>
          </p:cNvPr>
          <p:cNvGrpSpPr>
            <a:grpSpLocks noChangeAspect="1"/>
          </p:cNvGrpSpPr>
          <p:nvPr/>
        </p:nvGrpSpPr>
        <p:grpSpPr>
          <a:xfrm>
            <a:off x="8445992" y="1810064"/>
            <a:ext cx="3370076" cy="1870676"/>
            <a:chOff x="7777066" y="4038422"/>
            <a:chExt cx="3953562" cy="2194560"/>
          </a:xfrm>
        </p:grpSpPr>
        <p:grpSp>
          <p:nvGrpSpPr>
            <p:cNvPr id="15" name="グループ化 14">
              <a:extLst>
                <a:ext uri="{FF2B5EF4-FFF2-40B4-BE49-F238E27FC236}">
                  <a16:creationId xmlns:a16="http://schemas.microsoft.com/office/drawing/2014/main" id="{C1B08BE1-0D68-5E68-26AA-5A5F4569B6B9}"/>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5E5BE1A7-DD28-86D8-3310-910F74372730}"/>
                  </a:ext>
                </a:extLst>
              </p:cNvPr>
              <p:cNvSpPr/>
              <p:nvPr/>
            </p:nvSpPr>
            <p:spPr>
              <a:xfrm>
                <a:off x="5749082" y="3890554"/>
                <a:ext cx="720000" cy="720000"/>
              </a:xfrm>
              <a:prstGeom prst="rect">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6BD6E15-89DE-E448-AD00-CB78F56607F4}"/>
                  </a:ext>
                </a:extLst>
              </p:cNvPr>
              <p:cNvSpPr/>
              <p:nvPr/>
            </p:nvSpPr>
            <p:spPr>
              <a:xfrm>
                <a:off x="5749082" y="4610554"/>
                <a:ext cx="720000" cy="720000"/>
              </a:xfrm>
              <a:prstGeom prst="rect">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5447EFC5-2ADA-0C8A-9687-417DA467DA74}"/>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20" name="楕円 19">
                <a:extLst>
                  <a:ext uri="{FF2B5EF4-FFF2-40B4-BE49-F238E27FC236}">
                    <a16:creationId xmlns:a16="http://schemas.microsoft.com/office/drawing/2014/main" id="{62720BE9-4192-9A81-E19A-92D827843C26}"/>
                  </a:ext>
                </a:extLst>
              </p:cNvPr>
              <p:cNvSpPr>
                <a:spLocks noChangeAspect="1"/>
              </p:cNvSpPr>
              <p:nvPr/>
            </p:nvSpPr>
            <p:spPr>
              <a:xfrm>
                <a:off x="7211156" y="3925456"/>
                <a:ext cx="2880000" cy="2880000"/>
              </a:xfrm>
              <a:prstGeom prst="ellipse">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1" name="楕円 20">
                <a:extLst>
                  <a:ext uri="{FF2B5EF4-FFF2-40B4-BE49-F238E27FC236}">
                    <a16:creationId xmlns:a16="http://schemas.microsoft.com/office/drawing/2014/main" id="{1A16C9A4-4142-DF4A-C3C5-262D8F1DE1C9}"/>
                  </a:ext>
                </a:extLst>
              </p:cNvPr>
              <p:cNvSpPr>
                <a:spLocks noChangeAspect="1"/>
              </p:cNvSpPr>
              <p:nvPr/>
            </p:nvSpPr>
            <p:spPr>
              <a:xfrm>
                <a:off x="7931156" y="4645456"/>
                <a:ext cx="1440000" cy="1440000"/>
              </a:xfrm>
              <a:prstGeom prst="ellipse">
                <a:avLst/>
              </a:prstGeom>
              <a:solidFill>
                <a:srgbClr val="00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 name="グループ化 16">
              <a:extLst>
                <a:ext uri="{FF2B5EF4-FFF2-40B4-BE49-F238E27FC236}">
                  <a16:creationId xmlns:a16="http://schemas.microsoft.com/office/drawing/2014/main" id="{91A6A7E1-F14A-D04A-C291-6538E601DBE1}"/>
                </a:ext>
              </a:extLst>
            </p:cNvPr>
            <p:cNvGrpSpPr/>
            <p:nvPr/>
          </p:nvGrpSpPr>
          <p:grpSpPr>
            <a:xfrm>
              <a:off x="8431235" y="4593126"/>
              <a:ext cx="999304" cy="1085152"/>
              <a:chOff x="8671216" y="3802614"/>
              <a:chExt cx="999304" cy="1085152"/>
            </a:xfrm>
          </p:grpSpPr>
          <p:sp>
            <p:nvSpPr>
              <p:cNvPr id="18" name="AutoShape 6">
                <a:extLst>
                  <a:ext uri="{FF2B5EF4-FFF2-40B4-BE49-F238E27FC236}">
                    <a16:creationId xmlns:a16="http://schemas.microsoft.com/office/drawing/2014/main" id="{71235193-4036-0971-E70D-076B1BB89866}"/>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9" name="環状矢印 9">
                <a:extLst>
                  <a:ext uri="{FF2B5EF4-FFF2-40B4-BE49-F238E27FC236}">
                    <a16:creationId xmlns:a16="http://schemas.microsoft.com/office/drawing/2014/main" id="{256B7BAD-6462-B147-0CA0-D05574E07CA7}"/>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spTree>
    <p:extLst>
      <p:ext uri="{BB962C8B-B14F-4D97-AF65-F5344CB8AC3E}">
        <p14:creationId xmlns:p14="http://schemas.microsoft.com/office/powerpoint/2010/main" val="361744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4600CA01-5299-4386-ACD0-4664936511E6}"/>
              </a:ext>
            </a:extLst>
          </p:cNvPr>
          <p:cNvGrpSpPr>
            <a:grpSpLocks noChangeAspect="1"/>
          </p:cNvGrpSpPr>
          <p:nvPr/>
        </p:nvGrpSpPr>
        <p:grpSpPr>
          <a:xfrm>
            <a:off x="8445992" y="4074618"/>
            <a:ext cx="3370076" cy="1870676"/>
            <a:chOff x="7777066" y="4038422"/>
            <a:chExt cx="3953562" cy="2194560"/>
          </a:xfrm>
        </p:grpSpPr>
        <p:grpSp>
          <p:nvGrpSpPr>
            <p:cNvPr id="35" name="グループ化 34">
              <a:extLst>
                <a:ext uri="{FF2B5EF4-FFF2-40B4-BE49-F238E27FC236}">
                  <a16:creationId xmlns:a16="http://schemas.microsoft.com/office/drawing/2014/main" id="{8E15164F-CF9B-0AAD-11B0-0BCB1074F8C6}"/>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F5E2CE39-C748-8685-A1FE-9B37DDE426FA}"/>
                  </a:ext>
                </a:extLst>
              </p:cNvPr>
              <p:cNvSpPr/>
              <p:nvPr/>
            </p:nvSpPr>
            <p:spPr>
              <a:xfrm>
                <a:off x="5749082" y="389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BF56FC2-8B2A-2F82-10E9-716D323D948E}"/>
                  </a:ext>
                </a:extLst>
              </p:cNvPr>
              <p:cNvSpPr/>
              <p:nvPr/>
            </p:nvSpPr>
            <p:spPr>
              <a:xfrm>
                <a:off x="5749082" y="461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 name="グループ化 35">
              <a:extLst>
                <a:ext uri="{FF2B5EF4-FFF2-40B4-BE49-F238E27FC236}">
                  <a16:creationId xmlns:a16="http://schemas.microsoft.com/office/drawing/2014/main" id="{CB1813E4-2746-6EC0-E37A-FA489298131B}"/>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40" name="楕円 39">
                <a:extLst>
                  <a:ext uri="{FF2B5EF4-FFF2-40B4-BE49-F238E27FC236}">
                    <a16:creationId xmlns:a16="http://schemas.microsoft.com/office/drawing/2014/main" id="{FD9A3C29-5871-FB01-CF22-A7F708AB5D95}"/>
                  </a:ext>
                </a:extLst>
              </p:cNvPr>
              <p:cNvSpPr>
                <a:spLocks noChangeAspect="1"/>
              </p:cNvSpPr>
              <p:nvPr/>
            </p:nvSpPr>
            <p:spPr>
              <a:xfrm>
                <a:off x="7211156" y="3925456"/>
                <a:ext cx="2880000" cy="2880000"/>
              </a:xfrm>
              <a:prstGeom prst="ellipse">
                <a:avLst/>
              </a:prstGeom>
              <a:solidFill>
                <a:srgbClr val="88E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1" name="楕円 40">
                <a:extLst>
                  <a:ext uri="{FF2B5EF4-FFF2-40B4-BE49-F238E27FC236}">
                    <a16:creationId xmlns:a16="http://schemas.microsoft.com/office/drawing/2014/main" id="{3676949A-7E75-F1ED-FE67-4F26D339CB07}"/>
                  </a:ext>
                </a:extLst>
              </p:cNvPr>
              <p:cNvSpPr>
                <a:spLocks noChangeAspect="1"/>
              </p:cNvSpPr>
              <p:nvPr/>
            </p:nvSpPr>
            <p:spPr>
              <a:xfrm>
                <a:off x="7931156" y="4645456"/>
                <a:ext cx="1440000" cy="1440000"/>
              </a:xfrm>
              <a:prstGeom prst="ellipse">
                <a:avLst/>
              </a:prstGeom>
              <a:solidFill>
                <a:srgbClr val="88E08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grpSp>
          <p:nvGrpSpPr>
            <p:cNvPr id="37" name="グループ化 36">
              <a:extLst>
                <a:ext uri="{FF2B5EF4-FFF2-40B4-BE49-F238E27FC236}">
                  <a16:creationId xmlns:a16="http://schemas.microsoft.com/office/drawing/2014/main" id="{6F29C5F9-E619-6864-B2B7-7B6352C6917A}"/>
                </a:ext>
              </a:extLst>
            </p:cNvPr>
            <p:cNvGrpSpPr/>
            <p:nvPr/>
          </p:nvGrpSpPr>
          <p:grpSpPr>
            <a:xfrm>
              <a:off x="8431235" y="4593126"/>
              <a:ext cx="999304" cy="1085152"/>
              <a:chOff x="8671216" y="3802614"/>
              <a:chExt cx="999304" cy="1085152"/>
            </a:xfrm>
          </p:grpSpPr>
          <p:sp>
            <p:nvSpPr>
              <p:cNvPr id="38" name="AutoShape 6">
                <a:extLst>
                  <a:ext uri="{FF2B5EF4-FFF2-40B4-BE49-F238E27FC236}">
                    <a16:creationId xmlns:a16="http://schemas.microsoft.com/office/drawing/2014/main" id="{5B5F44BA-0CA0-62C0-326C-CC9B5ED9ECC6}"/>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39" name="環状矢印 9">
                <a:extLst>
                  <a:ext uri="{FF2B5EF4-FFF2-40B4-BE49-F238E27FC236}">
                    <a16:creationId xmlns:a16="http://schemas.microsoft.com/office/drawing/2014/main" id="{D3780C24-0426-8170-47F8-27013AE974EC}"/>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nvGrpSpPr>
          <p:cNvPr id="24" name="グループ化 23">
            <a:extLst>
              <a:ext uri="{FF2B5EF4-FFF2-40B4-BE49-F238E27FC236}">
                <a16:creationId xmlns:a16="http://schemas.microsoft.com/office/drawing/2014/main" id="{704C36BF-DDA5-4B80-90E2-4CBDC03617B2}"/>
              </a:ext>
            </a:extLst>
          </p:cNvPr>
          <p:cNvGrpSpPr>
            <a:grpSpLocks noChangeAspect="1"/>
          </p:cNvGrpSpPr>
          <p:nvPr/>
        </p:nvGrpSpPr>
        <p:grpSpPr>
          <a:xfrm>
            <a:off x="8445992" y="1810064"/>
            <a:ext cx="3370076" cy="1870676"/>
            <a:chOff x="7777066" y="4038422"/>
            <a:chExt cx="3953562" cy="2194560"/>
          </a:xfrm>
        </p:grpSpPr>
        <p:grpSp>
          <p:nvGrpSpPr>
            <p:cNvPr id="25" name="グループ化 24">
              <a:extLst>
                <a:ext uri="{FF2B5EF4-FFF2-40B4-BE49-F238E27FC236}">
                  <a16:creationId xmlns:a16="http://schemas.microsoft.com/office/drawing/2014/main" id="{AB0BF1CA-F464-E5B1-9999-C8C4D26F260A}"/>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32" name="正方形/長方形 31">
                <a:extLst>
                  <a:ext uri="{FF2B5EF4-FFF2-40B4-BE49-F238E27FC236}">
                    <a16:creationId xmlns:a16="http://schemas.microsoft.com/office/drawing/2014/main" id="{46AA8FA2-3413-38AB-9CFD-5FC114586CEE}"/>
                  </a:ext>
                </a:extLst>
              </p:cNvPr>
              <p:cNvSpPr/>
              <p:nvPr/>
            </p:nvSpPr>
            <p:spPr>
              <a:xfrm>
                <a:off x="5749082" y="389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6C6E4D4F-4444-DB64-B3B8-53F3AEEE1FF8}"/>
                  </a:ext>
                </a:extLst>
              </p:cNvPr>
              <p:cNvSpPr/>
              <p:nvPr/>
            </p:nvSpPr>
            <p:spPr>
              <a:xfrm>
                <a:off x="5749082" y="4610554"/>
                <a:ext cx="720000" cy="720000"/>
              </a:xfrm>
              <a:prstGeom prst="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6" name="グループ化 25">
              <a:extLst>
                <a:ext uri="{FF2B5EF4-FFF2-40B4-BE49-F238E27FC236}">
                  <a16:creationId xmlns:a16="http://schemas.microsoft.com/office/drawing/2014/main" id="{CB532299-468F-BC9B-E20B-E41A856B5BA4}"/>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30" name="楕円 29">
                <a:extLst>
                  <a:ext uri="{FF2B5EF4-FFF2-40B4-BE49-F238E27FC236}">
                    <a16:creationId xmlns:a16="http://schemas.microsoft.com/office/drawing/2014/main" id="{40E2B769-485E-D55B-5F10-57F1ACA9EB4C}"/>
                  </a:ext>
                </a:extLst>
              </p:cNvPr>
              <p:cNvSpPr>
                <a:spLocks noChangeAspect="1"/>
              </p:cNvSpPr>
              <p:nvPr/>
            </p:nvSpPr>
            <p:spPr>
              <a:xfrm>
                <a:off x="7211156" y="3925456"/>
                <a:ext cx="2880000" cy="2880000"/>
              </a:xfrm>
              <a:prstGeom prst="ellipse">
                <a:avLst/>
              </a:prstGeom>
              <a:solidFill>
                <a:srgbClr val="E088E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31" name="楕円 30">
                <a:extLst>
                  <a:ext uri="{FF2B5EF4-FFF2-40B4-BE49-F238E27FC236}">
                    <a16:creationId xmlns:a16="http://schemas.microsoft.com/office/drawing/2014/main" id="{9CA10F31-6947-7F65-2478-698C2CB7C864}"/>
                  </a:ext>
                </a:extLst>
              </p:cNvPr>
              <p:cNvSpPr>
                <a:spLocks noChangeAspect="1"/>
              </p:cNvSpPr>
              <p:nvPr/>
            </p:nvSpPr>
            <p:spPr>
              <a:xfrm>
                <a:off x="7931156" y="4645456"/>
                <a:ext cx="1440000" cy="1440000"/>
              </a:xfrm>
              <a:prstGeom prst="ellipse">
                <a:avLst/>
              </a:prstGeom>
              <a:solidFill>
                <a:srgbClr val="E088E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7" name="グループ化 26">
              <a:extLst>
                <a:ext uri="{FF2B5EF4-FFF2-40B4-BE49-F238E27FC236}">
                  <a16:creationId xmlns:a16="http://schemas.microsoft.com/office/drawing/2014/main" id="{92731894-25DD-3941-DACE-3C1F41718EB0}"/>
                </a:ext>
              </a:extLst>
            </p:cNvPr>
            <p:cNvGrpSpPr/>
            <p:nvPr/>
          </p:nvGrpSpPr>
          <p:grpSpPr>
            <a:xfrm>
              <a:off x="8431235" y="4593126"/>
              <a:ext cx="999304" cy="1085152"/>
              <a:chOff x="8671216" y="3802614"/>
              <a:chExt cx="999304" cy="1085152"/>
            </a:xfrm>
          </p:grpSpPr>
          <p:sp>
            <p:nvSpPr>
              <p:cNvPr id="28" name="AutoShape 6">
                <a:extLst>
                  <a:ext uri="{FF2B5EF4-FFF2-40B4-BE49-F238E27FC236}">
                    <a16:creationId xmlns:a16="http://schemas.microsoft.com/office/drawing/2014/main" id="{9F11D3C1-F1CB-CF25-D952-89DC9AB8EF05}"/>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29" name="環状矢印 9">
                <a:extLst>
                  <a:ext uri="{FF2B5EF4-FFF2-40B4-BE49-F238E27FC236}">
                    <a16:creationId xmlns:a16="http://schemas.microsoft.com/office/drawing/2014/main" id="{A852A63C-0FF1-91BF-FA25-97DCEB42DF36}"/>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a:xfrm>
            <a:off x="609769" y="213360"/>
            <a:ext cx="10972464" cy="870970"/>
          </a:xfrm>
        </p:spPr>
        <p:txBody>
          <a:bodyPr/>
          <a:lstStyle/>
          <a:p>
            <a:r>
              <a:rPr lang="ja-JP" altLang="en-US" dirty="0"/>
              <a:t>白色への正規化時の注意</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0"/>
            <a:ext cx="10972464" cy="5120640"/>
          </a:xfrm>
        </p:spPr>
        <p:txBody>
          <a:bodyPr>
            <a:normAutofit fontScale="92500" lnSpcReduction="10000"/>
          </a:bodyPr>
          <a:lstStyle/>
          <a:p>
            <a:r>
              <a:rPr lang="en-US" altLang="ja-JP" dirty="0">
                <a:solidFill>
                  <a:srgbClr val="FF5050"/>
                </a:solidFill>
              </a:rPr>
              <a:t>2</a:t>
            </a:r>
            <a:r>
              <a:rPr lang="ja-JP" altLang="en-US" dirty="0">
                <a:solidFill>
                  <a:srgbClr val="FF5050"/>
                </a:solidFill>
              </a:rPr>
              <a:t>次元にマッピングされることを考慮</a:t>
            </a:r>
            <a:endParaRPr lang="en-US" altLang="ja-JP" dirty="0">
              <a:solidFill>
                <a:srgbClr val="FF5050"/>
              </a:solidFill>
            </a:endParaRPr>
          </a:p>
          <a:p>
            <a:pPr lvl="1"/>
            <a:r>
              <a:rPr lang="ja-JP" altLang="en-US" dirty="0"/>
              <a:t>ボケにマッピングされる際の色分布に注意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元のテクスチャの輝度平均はどちらも</a:t>
            </a:r>
            <a:endParaRPr lang="en-US" altLang="ja-JP" dirty="0"/>
          </a:p>
          <a:p>
            <a:pPr lvl="3"/>
            <a:r>
              <a:rPr lang="en-US" altLang="ja-JP" dirty="0">
                <a:solidFill>
                  <a:srgbClr val="FF5050"/>
                </a:solidFill>
              </a:rPr>
              <a:t>((1,0,1)+(0,1,0))/2 = (0.5, 0.5, 0.5)</a:t>
            </a:r>
          </a:p>
          <a:p>
            <a:pPr lvl="2"/>
            <a:r>
              <a:rPr lang="ja-JP" altLang="en-US" dirty="0"/>
              <a:t>円形マッピング結果の平均色は異なる</a:t>
            </a:r>
            <a:endParaRPr lang="en-US" altLang="ja-JP" dirty="0"/>
          </a:p>
          <a:p>
            <a:pPr lvl="3"/>
            <a:r>
              <a:rPr lang="ja-JP" altLang="en-US" dirty="0"/>
              <a:t>外側は内側の</a:t>
            </a:r>
            <a:r>
              <a:rPr lang="en-US" altLang="ja-JP" dirty="0"/>
              <a:t>3</a:t>
            </a:r>
            <a:r>
              <a:rPr lang="ja-JP" altLang="en-US" dirty="0"/>
              <a:t>倍の面積にマッピングされる</a:t>
            </a:r>
            <a:endParaRPr lang="en-US" altLang="ja-JP" dirty="0"/>
          </a:p>
          <a:p>
            <a:pPr lvl="3"/>
            <a:r>
              <a:rPr lang="en-US" altLang="ja-JP" dirty="0">
                <a:solidFill>
                  <a:srgbClr val="FF5050"/>
                </a:solidFill>
              </a:rPr>
              <a:t>((1,0,1)x3+(0,1,0))/4 = (0.75, 0.25, 0.75)</a:t>
            </a:r>
          </a:p>
          <a:p>
            <a:pPr lvl="3"/>
            <a:r>
              <a:rPr lang="en-US" altLang="ja-JP" dirty="0">
                <a:solidFill>
                  <a:srgbClr val="FF5050"/>
                </a:solidFill>
              </a:rPr>
              <a:t>((0,1,0)x3+(1,0,1))/4 = (0.25, 0.75, 0.25)</a:t>
            </a:r>
          </a:p>
          <a:p>
            <a:pPr lvl="6"/>
            <a:endParaRPr lang="en-US" altLang="ja-JP" dirty="0"/>
          </a:p>
          <a:p>
            <a:pPr lvl="1"/>
            <a:r>
              <a:rPr lang="ja-JP" altLang="en-US" dirty="0">
                <a:solidFill>
                  <a:srgbClr val="FF5050"/>
                </a:solidFill>
              </a:rPr>
              <a:t>中心からの距離に比例して面積が増加</a:t>
            </a:r>
            <a:endParaRPr lang="en-US" altLang="ja-JP" dirty="0">
              <a:solidFill>
                <a:srgbClr val="FF5050"/>
              </a:solidFill>
            </a:endParaRPr>
          </a:p>
          <a:p>
            <a:pPr lvl="2"/>
            <a:r>
              <a:rPr lang="ja-JP" altLang="en-US" dirty="0"/>
              <a:t>よってその分を考慮した加重平均結果での正規化が必要</a:t>
            </a:r>
            <a:endParaRPr lang="en-US" altLang="ja-JP" dirty="0"/>
          </a:p>
          <a:p>
            <a:pPr lvl="2"/>
            <a:endParaRPr kumimoji="1" lang="en-US" altLang="ja-JP" dirty="0"/>
          </a:p>
        </p:txBody>
      </p:sp>
    </p:spTree>
    <p:extLst>
      <p:ext uri="{BB962C8B-B14F-4D97-AF65-F5344CB8AC3E}">
        <p14:creationId xmlns:p14="http://schemas.microsoft.com/office/powerpoint/2010/main" val="12445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6A6C2E4-85AF-5D54-E9DF-CF8E0A4A11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5" y="3611964"/>
            <a:ext cx="10972465" cy="2743116"/>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白色への正規化</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kumimoji="1" lang="ja-JP" altLang="en-US" dirty="0"/>
              <a:t>縦</a:t>
            </a:r>
            <a:r>
              <a:rPr lang="ja-JP" altLang="en-US" dirty="0"/>
              <a:t>一列毎に</a:t>
            </a:r>
            <a:r>
              <a:rPr lang="en-US" altLang="ja-JP" dirty="0"/>
              <a:t>RGB</a:t>
            </a:r>
            <a:r>
              <a:rPr lang="ja-JP" altLang="en-US" dirty="0"/>
              <a:t>合計が白になるように正規化</a:t>
            </a:r>
            <a:r>
              <a:rPr lang="en-US" altLang="ja-JP" dirty="0"/>
              <a:t>…</a:t>
            </a:r>
          </a:p>
        </p:txBody>
      </p:sp>
    </p:spTree>
    <p:extLst>
      <p:ext uri="{BB962C8B-B14F-4D97-AF65-F5344CB8AC3E}">
        <p14:creationId xmlns:p14="http://schemas.microsoft.com/office/powerpoint/2010/main" val="7036700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白色への正規化</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lstStyle/>
          <a:p>
            <a:r>
              <a:rPr lang="ja-JP" altLang="en-US" dirty="0"/>
              <a:t>この図では結果を</a:t>
            </a:r>
            <a:r>
              <a:rPr lang="en-US" altLang="ja-JP" dirty="0"/>
              <a:t>1/10</a:t>
            </a:r>
            <a:r>
              <a:rPr lang="ja-JP" altLang="en-US" dirty="0"/>
              <a:t>程度に圧縮して</a:t>
            </a:r>
            <a:r>
              <a:rPr lang="en-US" altLang="ja-JP" dirty="0"/>
              <a:t>sRGB</a:t>
            </a:r>
            <a:r>
              <a:rPr lang="ja-JP" altLang="en-US" dirty="0"/>
              <a:t>で表示</a:t>
            </a:r>
            <a:endParaRPr lang="en-US" altLang="ja-JP" dirty="0"/>
          </a:p>
          <a:p>
            <a:pPr lvl="1"/>
            <a:r>
              <a:rPr lang="ja-JP" altLang="en-US" dirty="0"/>
              <a:t>実際には浮動小数点で白を平均とするためもっと明るい</a:t>
            </a:r>
            <a:endParaRPr lang="en-US" altLang="ja-JP" dirty="0"/>
          </a:p>
          <a:p>
            <a:pPr lvl="1"/>
            <a:endParaRPr lang="en-US" altLang="ja-JP" dirty="0"/>
          </a:p>
        </p:txBody>
      </p:sp>
      <p:pic>
        <p:nvPicPr>
          <p:cNvPr id="3" name="図 2">
            <a:extLst>
              <a:ext uri="{FF2B5EF4-FFF2-40B4-BE49-F238E27FC236}">
                <a16:creationId xmlns:a16="http://schemas.microsoft.com/office/drawing/2014/main" id="{51ABEC89-110F-0E95-64B8-30F6650215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7" y="3611964"/>
            <a:ext cx="10972464" cy="274311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805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555FEE-C96C-F825-4C70-AF23131E4204}"/>
              </a:ext>
            </a:extLst>
          </p:cNvPr>
          <p:cNvSpPr>
            <a:spLocks noGrp="1"/>
          </p:cNvSpPr>
          <p:nvPr>
            <p:ph type="title"/>
          </p:nvPr>
        </p:nvSpPr>
        <p:spPr/>
        <p:txBody>
          <a:bodyPr/>
          <a:lstStyle/>
          <a:p>
            <a:r>
              <a:rPr lang="ja-JP" altLang="en-US" dirty="0"/>
              <a:t>回折マップの完成</a:t>
            </a:r>
            <a:endParaRPr kumimoji="1" lang="ja-JP" altLang="en-US" dirty="0"/>
          </a:p>
        </p:txBody>
      </p:sp>
      <p:sp>
        <p:nvSpPr>
          <p:cNvPr id="3" name="コンテンツ プレースホルダー 2">
            <a:extLst>
              <a:ext uri="{FF2B5EF4-FFF2-40B4-BE49-F238E27FC236}">
                <a16:creationId xmlns:a16="http://schemas.microsoft.com/office/drawing/2014/main" id="{C919ADAE-E9CD-E4DA-804C-B9DD994965B9}"/>
              </a:ext>
            </a:extLst>
          </p:cNvPr>
          <p:cNvSpPr>
            <a:spLocks noGrp="1"/>
          </p:cNvSpPr>
          <p:nvPr>
            <p:ph idx="1"/>
          </p:nvPr>
        </p:nvSpPr>
        <p:spPr/>
        <p:txBody>
          <a:bodyPr/>
          <a:lstStyle/>
          <a:p>
            <a:r>
              <a:rPr kumimoji="1" lang="en-US" altLang="ja-JP" dirty="0"/>
              <a:t>※</a:t>
            </a:r>
            <a:r>
              <a:rPr lang="ja-JP" altLang="en-US" dirty="0"/>
              <a:t>フォーカス付近はおそらく誤差が大きい</a:t>
            </a:r>
            <a:endParaRPr lang="en-US" altLang="ja-JP" dirty="0"/>
          </a:p>
          <a:p>
            <a:pPr lvl="1"/>
            <a:r>
              <a:rPr lang="ja-JP" altLang="en-US" dirty="0"/>
              <a:t>ほぼ可視化されない領域なので実用上は問題はない</a:t>
            </a:r>
            <a:endParaRPr lang="en-US" altLang="ja-JP" dirty="0"/>
          </a:p>
          <a:p>
            <a:endParaRPr lang="en-US" altLang="ja-JP" dirty="0"/>
          </a:p>
          <a:p>
            <a:endParaRPr kumimoji="1" lang="ja-JP" altLang="en-US" dirty="0"/>
          </a:p>
        </p:txBody>
      </p:sp>
      <p:pic>
        <p:nvPicPr>
          <p:cNvPr id="4" name="図 3">
            <a:extLst>
              <a:ext uri="{FF2B5EF4-FFF2-40B4-BE49-F238E27FC236}">
                <a16:creationId xmlns:a16="http://schemas.microsoft.com/office/drawing/2014/main" id="{DA57B574-3878-5910-BD2D-0D25AB33EB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7" y="3611964"/>
            <a:ext cx="10972464" cy="274311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13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kumimoji="1" lang="ja-JP" altLang="en-US" dirty="0"/>
              <a:t>ボケにマッピング</a:t>
            </a:r>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t>完成</a:t>
            </a:r>
            <a:r>
              <a:rPr kumimoji="1" lang="ja-JP" altLang="en-US" dirty="0"/>
              <a:t>した回折マップをボケにマッピング</a:t>
            </a:r>
            <a:endParaRPr kumimoji="1" lang="en-US" altLang="ja-JP" dirty="0"/>
          </a:p>
          <a:p>
            <a:pPr lvl="1"/>
            <a:r>
              <a:rPr lang="ja-JP" altLang="en-US" dirty="0">
                <a:solidFill>
                  <a:srgbClr val="FF5050"/>
                </a:solidFill>
              </a:rPr>
              <a:t>光軸方向</a:t>
            </a:r>
            <a:r>
              <a:rPr lang="en-US" altLang="ja-JP" dirty="0">
                <a:solidFill>
                  <a:srgbClr val="FF5050"/>
                </a:solidFill>
              </a:rPr>
              <a:t>(=</a:t>
            </a:r>
            <a:r>
              <a:rPr lang="ja-JP" altLang="en-US" dirty="0">
                <a:solidFill>
                  <a:srgbClr val="FF5050"/>
                </a:solidFill>
              </a:rPr>
              <a:t>深度方向</a:t>
            </a:r>
            <a:r>
              <a:rPr lang="en-US" altLang="ja-JP" dirty="0">
                <a:solidFill>
                  <a:srgbClr val="FF5050"/>
                </a:solidFill>
              </a:rPr>
              <a:t>)</a:t>
            </a:r>
            <a:r>
              <a:rPr lang="ja-JP" altLang="en-US" dirty="0">
                <a:solidFill>
                  <a:srgbClr val="FF5050"/>
                </a:solidFill>
              </a:rPr>
              <a:t>の</a:t>
            </a:r>
            <a:r>
              <a:rPr lang="en-US" altLang="ja-JP" dirty="0">
                <a:solidFill>
                  <a:srgbClr val="FF5050"/>
                </a:solidFill>
              </a:rPr>
              <a:t>U</a:t>
            </a:r>
            <a:r>
              <a:rPr lang="ja-JP" altLang="en-US" dirty="0">
                <a:solidFill>
                  <a:srgbClr val="FF5050"/>
                </a:solidFill>
              </a:rPr>
              <a:t>座標をどう求めるか？</a:t>
            </a:r>
            <a:endParaRPr lang="en-US" altLang="ja-JP" dirty="0">
              <a:solidFill>
                <a:srgbClr val="FF5050"/>
              </a:solidFill>
            </a:endParaRPr>
          </a:p>
          <a:p>
            <a:pPr lvl="1"/>
            <a:r>
              <a:rPr lang="ja-JP" altLang="en-US" dirty="0"/>
              <a:t>回折縞幅を基準に生成した回折マップ</a:t>
            </a:r>
            <a:endParaRPr lang="en-US" altLang="ja-JP" dirty="0"/>
          </a:p>
          <a:p>
            <a:pPr lvl="2"/>
            <a:r>
              <a:rPr lang="ja-JP" altLang="en-US" dirty="0"/>
              <a:t>適切なスケールでマッピングする必要がある</a:t>
            </a:r>
            <a:endParaRPr lang="en-US" altLang="ja-JP" dirty="0"/>
          </a:p>
        </p:txBody>
      </p:sp>
      <p:grpSp>
        <p:nvGrpSpPr>
          <p:cNvPr id="11" name="グループ化 10">
            <a:extLst>
              <a:ext uri="{FF2B5EF4-FFF2-40B4-BE49-F238E27FC236}">
                <a16:creationId xmlns:a16="http://schemas.microsoft.com/office/drawing/2014/main" id="{CAD99DF8-78D7-B2D1-24B3-05A51E5DB86B}"/>
              </a:ext>
            </a:extLst>
          </p:cNvPr>
          <p:cNvGrpSpPr/>
          <p:nvPr/>
        </p:nvGrpSpPr>
        <p:grpSpPr>
          <a:xfrm>
            <a:off x="1033085" y="3573201"/>
            <a:ext cx="10125830" cy="2931989"/>
            <a:chOff x="1033085" y="3573201"/>
            <a:chExt cx="10125830" cy="2931989"/>
          </a:xfrm>
        </p:grpSpPr>
        <p:pic>
          <p:nvPicPr>
            <p:cNvPr id="10" name="図 9">
              <a:extLst>
                <a:ext uri="{FF2B5EF4-FFF2-40B4-BE49-F238E27FC236}">
                  <a16:creationId xmlns:a16="http://schemas.microsoft.com/office/drawing/2014/main" id="{8C630635-FD44-9DA2-A912-01E3444E59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1699336" y="3577408"/>
              <a:ext cx="9459568" cy="2364892"/>
            </a:xfrm>
            <a:prstGeom prst="rect">
              <a:avLst/>
            </a:prstGeom>
            <a:noFill/>
            <a:ln>
              <a:noFill/>
            </a:ln>
            <a:effectLst>
              <a:outerShdw blurRad="50800" dist="38100" dir="2700000" algn="tl" rotWithShape="0">
                <a:prstClr val="black">
                  <a:alpha val="40000"/>
                </a:prstClr>
              </a:outerShdw>
            </a:effectLst>
          </p:spPr>
        </p:pic>
        <p:grpSp>
          <p:nvGrpSpPr>
            <p:cNvPr id="9" name="グループ化 8">
              <a:extLst>
                <a:ext uri="{FF2B5EF4-FFF2-40B4-BE49-F238E27FC236}">
                  <a16:creationId xmlns:a16="http://schemas.microsoft.com/office/drawing/2014/main" id="{386D776C-CC64-E08A-5B2C-E0E2DC5BDDBD}"/>
                </a:ext>
              </a:extLst>
            </p:cNvPr>
            <p:cNvGrpSpPr/>
            <p:nvPr/>
          </p:nvGrpSpPr>
          <p:grpSpPr>
            <a:xfrm>
              <a:off x="1033085" y="3573201"/>
              <a:ext cx="10125830" cy="2931989"/>
              <a:chOff x="1033085" y="3573201"/>
              <a:chExt cx="10125830" cy="2931989"/>
            </a:xfrm>
          </p:grpSpPr>
          <p:sp>
            <p:nvSpPr>
              <p:cNvPr id="5" name="Text Box 7">
                <a:extLst>
                  <a:ext uri="{FF2B5EF4-FFF2-40B4-BE49-F238E27FC236}">
                    <a16:creationId xmlns:a16="http://schemas.microsoft.com/office/drawing/2014/main" id="{193D80B1-C53F-B4EE-6CF3-68975BA1D09A}"/>
                  </a:ext>
                </a:extLst>
              </p:cNvPr>
              <p:cNvSpPr txBox="1">
                <a:spLocks noChangeArrowheads="1"/>
              </p:cNvSpPr>
              <p:nvPr/>
            </p:nvSpPr>
            <p:spPr bwMode="auto">
              <a:xfrm>
                <a:off x="1614192" y="6135858"/>
                <a:ext cx="789880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U</a:t>
                </a:r>
                <a:r>
                  <a:rPr lang="ja-JP" altLang="en-US" sz="1800" dirty="0">
                    <a:latin typeface="游ゴシック Medium" panose="020B0500000000000000" pitchFamily="50" charset="-128"/>
                    <a:ea typeface="游ゴシック Medium" panose="020B0500000000000000" pitchFamily="50" charset="-128"/>
                  </a:rPr>
                  <a:t>方向</a:t>
                </a:r>
                <a:r>
                  <a:rPr lang="en-US" altLang="ja-JP" sz="1800" dirty="0">
                    <a:latin typeface="游ゴシック Medium" panose="020B0500000000000000" pitchFamily="50" charset="-128"/>
                    <a:ea typeface="游ゴシック Medium" panose="020B0500000000000000" pitchFamily="50" charset="-128"/>
                  </a:rPr>
                  <a:t>: </a:t>
                </a:r>
                <a:r>
                  <a:rPr lang="ja-JP" altLang="en-US" sz="1800" dirty="0">
                    <a:latin typeface="游ゴシック Medium" panose="020B0500000000000000" pitchFamily="50" charset="-128"/>
                    <a:ea typeface="游ゴシック Medium" panose="020B0500000000000000" pitchFamily="50" charset="-128"/>
                  </a:rPr>
                  <a:t>焦点深度や</a:t>
                </a:r>
                <a:r>
                  <a:rPr lang="en-US" altLang="ja-JP" sz="1800" dirty="0">
                    <a:latin typeface="游ゴシック Medium" panose="020B0500000000000000" pitchFamily="50" charset="-128"/>
                    <a:ea typeface="游ゴシック Medium" panose="020B0500000000000000" pitchFamily="50" charset="-128"/>
                  </a:rPr>
                  <a:t>CoC(</a:t>
                </a:r>
                <a:r>
                  <a:rPr lang="ja-JP" altLang="en-US" sz="1800" dirty="0">
                    <a:latin typeface="游ゴシック Medium" panose="020B0500000000000000" pitchFamily="50" charset="-128"/>
                    <a:ea typeface="游ゴシック Medium" panose="020B0500000000000000" pitchFamily="50" charset="-128"/>
                  </a:rPr>
                  <a:t>ボケサイズ</a:t>
                </a:r>
                <a:r>
                  <a:rPr lang="en-US" altLang="ja-JP" sz="1800" dirty="0">
                    <a:latin typeface="游ゴシック Medium" panose="020B0500000000000000" pitchFamily="50" charset="-128"/>
                    <a:ea typeface="游ゴシック Medium" panose="020B0500000000000000" pitchFamily="50" charset="-128"/>
                  </a:rPr>
                  <a:t>)</a:t>
                </a:r>
                <a:r>
                  <a:rPr lang="ja-JP" altLang="en-US" sz="1800" dirty="0">
                    <a:latin typeface="游ゴシック Medium" panose="020B0500000000000000" pitchFamily="50" charset="-128"/>
                    <a:ea typeface="游ゴシック Medium" panose="020B0500000000000000" pitchFamily="50" charset="-128"/>
                  </a:rPr>
                  <a:t>による回折パターンのスケール方向</a:t>
                </a:r>
              </a:p>
            </p:txBody>
          </p:sp>
          <p:sp>
            <p:nvSpPr>
              <p:cNvPr id="6" name="Line 22">
                <a:extLst>
                  <a:ext uri="{FF2B5EF4-FFF2-40B4-BE49-F238E27FC236}">
                    <a16:creationId xmlns:a16="http://schemas.microsoft.com/office/drawing/2014/main" id="{6EDEA6A0-ACAD-1D67-124C-0D221145EFBD}"/>
                  </a:ext>
                </a:extLst>
              </p:cNvPr>
              <p:cNvSpPr>
                <a:spLocks noChangeAspect="1" noChangeShapeType="1"/>
              </p:cNvSpPr>
              <p:nvPr/>
            </p:nvSpPr>
            <p:spPr bwMode="auto">
              <a:xfrm flipH="1">
                <a:off x="1554471" y="6088205"/>
                <a:ext cx="9604444" cy="0"/>
              </a:xfrm>
              <a:prstGeom prst="line">
                <a:avLst/>
              </a:prstGeom>
              <a:noFill/>
              <a:ln w="38100" cap="rnd">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dirty="0"/>
              </a:p>
            </p:txBody>
          </p:sp>
          <p:sp>
            <p:nvSpPr>
              <p:cNvPr id="7" name="Line 23">
                <a:extLst>
                  <a:ext uri="{FF2B5EF4-FFF2-40B4-BE49-F238E27FC236}">
                    <a16:creationId xmlns:a16="http://schemas.microsoft.com/office/drawing/2014/main" id="{3E5256BE-0463-344D-98C0-7BA4E729A740}"/>
                  </a:ext>
                </a:extLst>
              </p:cNvPr>
              <p:cNvSpPr>
                <a:spLocks noChangeAspect="1" noChangeShapeType="1"/>
              </p:cNvSpPr>
              <p:nvPr/>
            </p:nvSpPr>
            <p:spPr bwMode="auto">
              <a:xfrm flipH="1">
                <a:off x="1554471" y="3573201"/>
                <a:ext cx="0" cy="2515004"/>
              </a:xfrm>
              <a:prstGeom prst="line">
                <a:avLst/>
              </a:prstGeom>
              <a:noFill/>
              <a:ln w="38100" cap="rnd">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8" name="Text Box 7">
                <a:extLst>
                  <a:ext uri="{FF2B5EF4-FFF2-40B4-BE49-F238E27FC236}">
                    <a16:creationId xmlns:a16="http://schemas.microsoft.com/office/drawing/2014/main" id="{084CA3C5-F79A-B7D0-A0BA-5BC8E7C3FB13}"/>
                  </a:ext>
                </a:extLst>
              </p:cNvPr>
              <p:cNvSpPr txBox="1">
                <a:spLocks noChangeArrowheads="1"/>
              </p:cNvSpPr>
              <p:nvPr/>
            </p:nvSpPr>
            <p:spPr bwMode="auto">
              <a:xfrm>
                <a:off x="1033085" y="3666311"/>
                <a:ext cx="461665" cy="26135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V</a:t>
                </a:r>
                <a:r>
                  <a:rPr lang="ja-JP" altLang="en-US" sz="1800" dirty="0">
                    <a:latin typeface="游ゴシック Medium" panose="020B0500000000000000" pitchFamily="50" charset="-128"/>
                    <a:ea typeface="游ゴシック Medium" panose="020B0500000000000000" pitchFamily="50" charset="-128"/>
                  </a:rPr>
                  <a:t>方向</a:t>
                </a:r>
                <a:r>
                  <a:rPr lang="en-US" altLang="ja-JP" sz="1800" dirty="0">
                    <a:latin typeface="游ゴシック Medium" panose="020B0500000000000000" pitchFamily="50" charset="-128"/>
                    <a:ea typeface="游ゴシック Medium" panose="020B0500000000000000" pitchFamily="50" charset="-128"/>
                  </a:rPr>
                  <a:t>: </a:t>
                </a:r>
                <a:r>
                  <a:rPr lang="ja-JP" altLang="en-US" sz="1800" dirty="0">
                    <a:latin typeface="游ゴシック Medium" panose="020B0500000000000000" pitchFamily="50" charset="-128"/>
                    <a:ea typeface="游ゴシック Medium" panose="020B0500000000000000" pitchFamily="50" charset="-128"/>
                  </a:rPr>
                  <a:t>ボケの動径方向</a:t>
                </a:r>
              </a:p>
            </p:txBody>
          </p:sp>
        </p:grpSp>
      </p:grpSp>
    </p:spTree>
    <p:extLst>
      <p:ext uri="{BB962C8B-B14F-4D97-AF65-F5344CB8AC3E}">
        <p14:creationId xmlns:p14="http://schemas.microsoft.com/office/powerpoint/2010/main" val="24979187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疑問編</a:t>
            </a:r>
            <a:r>
              <a:rPr lang="en-US" altLang="ja-JP" dirty="0"/>
              <a:t>)</a:t>
            </a:r>
            <a:endParaRPr kumimoji="1" lang="ja-JP" altLang="en-US" dirty="0"/>
          </a:p>
        </p:txBody>
      </p:sp>
    </p:spTree>
    <p:extLst>
      <p:ext uri="{BB962C8B-B14F-4D97-AF65-F5344CB8AC3E}">
        <p14:creationId xmlns:p14="http://schemas.microsoft.com/office/powerpoint/2010/main" val="29098888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solidFill>
                  <a:srgbClr val="FF5050"/>
                </a:solidFill>
              </a:rPr>
              <a:t>一画面内で深度</a:t>
            </a:r>
            <a:r>
              <a:rPr lang="en-US" altLang="ja-JP" dirty="0">
                <a:solidFill>
                  <a:srgbClr val="FF5050"/>
                </a:solidFill>
              </a:rPr>
              <a:t>(CoC:</a:t>
            </a:r>
            <a:r>
              <a:rPr lang="ja-JP" altLang="en-US" dirty="0">
                <a:solidFill>
                  <a:srgbClr val="FF5050"/>
                </a:solidFill>
              </a:rPr>
              <a:t>ボケサイズ</a:t>
            </a:r>
            <a:r>
              <a:rPr lang="en-US" altLang="ja-JP" dirty="0">
                <a:solidFill>
                  <a:srgbClr val="FF5050"/>
                </a:solidFill>
              </a:rPr>
              <a:t>)</a:t>
            </a:r>
            <a:r>
              <a:rPr lang="ja-JP" altLang="en-US" dirty="0">
                <a:solidFill>
                  <a:srgbClr val="FF5050"/>
                </a:solidFill>
              </a:rPr>
              <a:t>だけが異なる場合</a:t>
            </a:r>
            <a:endParaRPr lang="en-US" altLang="ja-JP" dirty="0">
              <a:solidFill>
                <a:srgbClr val="FF5050"/>
              </a:solidFill>
            </a:endParaRPr>
          </a:p>
          <a:p>
            <a:pPr lvl="1"/>
            <a:r>
              <a:rPr lang="ja-JP" altLang="en-US" dirty="0"/>
              <a:t>エッジ側から見た回折</a:t>
            </a:r>
            <a:r>
              <a:rPr kumimoji="1" lang="ja-JP" altLang="en-US" dirty="0"/>
              <a:t>縞の</a:t>
            </a:r>
            <a:r>
              <a:rPr lang="ja-JP" altLang="en-US" dirty="0"/>
              <a:t>物理的な幅が変化</a:t>
            </a:r>
            <a:endParaRPr lang="en-US" altLang="ja-JP" dirty="0"/>
          </a:p>
        </p:txBody>
      </p:sp>
      <p:grpSp>
        <p:nvGrpSpPr>
          <p:cNvPr id="10" name="グループ化 9">
            <a:extLst>
              <a:ext uri="{FF2B5EF4-FFF2-40B4-BE49-F238E27FC236}">
                <a16:creationId xmlns:a16="http://schemas.microsoft.com/office/drawing/2014/main" id="{F24024EC-CB89-9402-E017-DBEC3593614F}"/>
              </a:ext>
            </a:extLst>
          </p:cNvPr>
          <p:cNvGrpSpPr/>
          <p:nvPr/>
        </p:nvGrpSpPr>
        <p:grpSpPr>
          <a:xfrm>
            <a:off x="704426" y="3794760"/>
            <a:ext cx="10783148" cy="2680397"/>
            <a:chOff x="704426" y="3794760"/>
            <a:chExt cx="10783148" cy="2680397"/>
          </a:xfrm>
        </p:grpSpPr>
        <p:pic>
          <p:nvPicPr>
            <p:cNvPr id="6" name="図 5" descr="黒い背景と白い文字&#10;&#10;自動的に生成された説明">
              <a:extLst>
                <a:ext uri="{FF2B5EF4-FFF2-40B4-BE49-F238E27FC236}">
                  <a16:creationId xmlns:a16="http://schemas.microsoft.com/office/drawing/2014/main" id="{54DFA9F4-91C5-2AEA-FC1C-7DE314CFE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6" y="3797636"/>
              <a:ext cx="6176351" cy="204282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9" name="グループ化 8">
              <a:extLst>
                <a:ext uri="{FF2B5EF4-FFF2-40B4-BE49-F238E27FC236}">
                  <a16:creationId xmlns:a16="http://schemas.microsoft.com/office/drawing/2014/main" id="{8C1179AE-4DD3-640B-830C-EAA5B1778382}"/>
                </a:ext>
              </a:extLst>
            </p:cNvPr>
            <p:cNvGrpSpPr/>
            <p:nvPr/>
          </p:nvGrpSpPr>
          <p:grpSpPr>
            <a:xfrm>
              <a:off x="704426" y="3794760"/>
              <a:ext cx="10783148" cy="2680397"/>
              <a:chOff x="603800" y="3824793"/>
              <a:chExt cx="10783148" cy="2680397"/>
            </a:xfrm>
          </p:grpSpPr>
          <p:pic>
            <p:nvPicPr>
              <p:cNvPr id="5" name="Picture 4" descr="Spherical-aberration-slice">
                <a:extLst>
                  <a:ext uri="{FF2B5EF4-FFF2-40B4-BE49-F238E27FC236}">
                    <a16:creationId xmlns:a16="http://schemas.microsoft.com/office/drawing/2014/main" id="{AFC59B9F-D365-B4A9-350E-51D82EE2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7013852" y="3824793"/>
                <a:ext cx="4373096" cy="20457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BAFDE768-5DB9-0CC2-1F7A-9EC24506F90E}"/>
                  </a:ext>
                </a:extLst>
              </p:cNvPr>
              <p:cNvSpPr>
                <a:spLocks noChangeArrowheads="1"/>
              </p:cNvSpPr>
              <p:nvPr/>
            </p:nvSpPr>
            <p:spPr bwMode="auto">
              <a:xfrm>
                <a:off x="603800" y="592041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grpSp>
    </p:spTree>
    <p:extLst>
      <p:ext uri="{BB962C8B-B14F-4D97-AF65-F5344CB8AC3E}">
        <p14:creationId xmlns:p14="http://schemas.microsoft.com/office/powerpoint/2010/main" val="31040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kumimoji="1" lang="ja-JP" altLang="en-US" dirty="0"/>
              <a:t>光学エフェクトと実写の隔たり</a:t>
            </a:r>
            <a:endParaRPr kumimoji="1"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r>
              <a:rPr kumimoji="1" lang="ja-JP" altLang="en-US" dirty="0"/>
              <a:t>実写のボケと何が異なる</a:t>
            </a:r>
            <a:r>
              <a:rPr lang="ja-JP" altLang="en-US" dirty="0"/>
              <a:t>の</a:t>
            </a:r>
            <a:r>
              <a:rPr kumimoji="1" lang="ja-JP" altLang="en-US" dirty="0"/>
              <a:t>か？</a:t>
            </a:r>
            <a:endParaRPr kumimoji="1" lang="en-US" altLang="ja-JP" dirty="0"/>
          </a:p>
          <a:p>
            <a:r>
              <a:rPr kumimoji="1" lang="ja-JP" altLang="en-US" dirty="0"/>
              <a:t>何が足りないのか？</a:t>
            </a:r>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16</a:t>
            </a:fld>
            <a:endParaRPr kumimoji="1" lang="ja-JP" altLang="en-US"/>
          </a:p>
        </p:txBody>
      </p:sp>
    </p:spTree>
    <p:extLst>
      <p:ext uri="{BB962C8B-B14F-4D97-AF65-F5344CB8AC3E}">
        <p14:creationId xmlns:p14="http://schemas.microsoft.com/office/powerpoint/2010/main" val="388979457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0CFB60E-EDDF-03A7-3897-3B9D5385D39B}"/>
              </a:ext>
            </a:extLst>
          </p:cNvPr>
          <p:cNvGrpSpPr>
            <a:grpSpLocks noChangeAspect="1"/>
          </p:cNvGrpSpPr>
          <p:nvPr/>
        </p:nvGrpSpPr>
        <p:grpSpPr>
          <a:xfrm>
            <a:off x="7114478" y="3794760"/>
            <a:ext cx="4366956" cy="2042824"/>
            <a:chOff x="7878624" y="2027817"/>
            <a:chExt cx="3703607" cy="1732515"/>
          </a:xfrm>
        </p:grpSpPr>
        <p:grpSp>
          <p:nvGrpSpPr>
            <p:cNvPr id="7" name="グループ化 6">
              <a:extLst>
                <a:ext uri="{FF2B5EF4-FFF2-40B4-BE49-F238E27FC236}">
                  <a16:creationId xmlns:a16="http://schemas.microsoft.com/office/drawing/2014/main" id="{51C626A1-B0F4-001D-A071-FC14D0933D6C}"/>
                </a:ext>
              </a:extLst>
            </p:cNvPr>
            <p:cNvGrpSpPr>
              <a:grpSpLocks noChangeAspect="1"/>
            </p:cNvGrpSpPr>
            <p:nvPr/>
          </p:nvGrpSpPr>
          <p:grpSpPr>
            <a:xfrm>
              <a:off x="7878627" y="2027817"/>
              <a:ext cx="3703604" cy="1732515"/>
              <a:chOff x="8840709" y="1574337"/>
              <a:chExt cx="2656114" cy="1242508"/>
            </a:xfrm>
          </p:grpSpPr>
          <p:pic>
            <p:nvPicPr>
              <p:cNvPr id="17" name="Picture 4" descr="Spherical-aberration-slice">
                <a:extLst>
                  <a:ext uri="{FF2B5EF4-FFF2-40B4-BE49-F238E27FC236}">
                    <a16:creationId xmlns:a16="http://schemas.microsoft.com/office/drawing/2014/main" id="{79ECDCC5-94A0-706E-3DA6-D1363A704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0D4C8A56-5CA9-14CD-35A0-C37279F89F8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3B9F9D8-0C68-37D5-EF3C-37C6C92166F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EA317BC9-071B-1891-E641-051B51DC079F}"/>
                </a:ext>
              </a:extLst>
            </p:cNvPr>
            <p:cNvGrpSpPr/>
            <p:nvPr/>
          </p:nvGrpSpPr>
          <p:grpSpPr>
            <a:xfrm>
              <a:off x="7878624" y="2294887"/>
              <a:ext cx="1635383" cy="1198372"/>
              <a:chOff x="7878624" y="2294887"/>
              <a:chExt cx="1635383" cy="1198372"/>
            </a:xfrm>
          </p:grpSpPr>
          <p:sp>
            <p:nvSpPr>
              <p:cNvPr id="15" name="Line 11">
                <a:extLst>
                  <a:ext uri="{FF2B5EF4-FFF2-40B4-BE49-F238E27FC236}">
                    <a16:creationId xmlns:a16="http://schemas.microsoft.com/office/drawing/2014/main" id="{4E60D84E-BBC1-91C8-6A3E-CE0855D3532C}"/>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6" name="Line 11">
                <a:extLst>
                  <a:ext uri="{FF2B5EF4-FFF2-40B4-BE49-F238E27FC236}">
                    <a16:creationId xmlns:a16="http://schemas.microsoft.com/office/drawing/2014/main" id="{FE28768C-3D3C-E73D-0C0D-F78A83E262FD}"/>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12" name="グループ化 11">
              <a:extLst>
                <a:ext uri="{FF2B5EF4-FFF2-40B4-BE49-F238E27FC236}">
                  <a16:creationId xmlns:a16="http://schemas.microsoft.com/office/drawing/2014/main" id="{9462B3FC-7511-B1C4-9706-DB5DD9CB3D7B}"/>
                </a:ext>
              </a:extLst>
            </p:cNvPr>
            <p:cNvGrpSpPr>
              <a:grpSpLocks noChangeAspect="1"/>
            </p:cNvGrpSpPr>
            <p:nvPr/>
          </p:nvGrpSpPr>
          <p:grpSpPr>
            <a:xfrm flipH="1">
              <a:off x="9946849" y="2303781"/>
              <a:ext cx="1635382" cy="1198372"/>
              <a:chOff x="7878624" y="4371703"/>
              <a:chExt cx="1391582" cy="1019720"/>
            </a:xfrm>
          </p:grpSpPr>
          <p:sp>
            <p:nvSpPr>
              <p:cNvPr id="13" name="Line 11">
                <a:extLst>
                  <a:ext uri="{FF2B5EF4-FFF2-40B4-BE49-F238E27FC236}">
                    <a16:creationId xmlns:a16="http://schemas.microsoft.com/office/drawing/2014/main" id="{418814DD-9765-947F-4A4F-7D8C3D76170F}"/>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4" name="Line 11">
                <a:extLst>
                  <a:ext uri="{FF2B5EF4-FFF2-40B4-BE49-F238E27FC236}">
                    <a16:creationId xmlns:a16="http://schemas.microsoft.com/office/drawing/2014/main" id="{47DB90D0-AC1F-9244-5EA5-7BB49DE70B34}"/>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solidFill>
                  <a:srgbClr val="FF5050"/>
                </a:solidFill>
              </a:rPr>
              <a:t>一画面内で深度</a:t>
            </a:r>
            <a:r>
              <a:rPr lang="en-US" altLang="ja-JP" dirty="0">
                <a:solidFill>
                  <a:srgbClr val="FF5050"/>
                </a:solidFill>
              </a:rPr>
              <a:t>(CoC:</a:t>
            </a:r>
            <a:r>
              <a:rPr lang="ja-JP" altLang="en-US" dirty="0">
                <a:solidFill>
                  <a:srgbClr val="FF5050"/>
                </a:solidFill>
              </a:rPr>
              <a:t>ボケサイズ</a:t>
            </a:r>
            <a:r>
              <a:rPr lang="en-US" altLang="ja-JP" dirty="0">
                <a:solidFill>
                  <a:srgbClr val="FF5050"/>
                </a:solidFill>
              </a:rPr>
              <a:t>)</a:t>
            </a:r>
            <a:r>
              <a:rPr lang="ja-JP" altLang="en-US" dirty="0">
                <a:solidFill>
                  <a:srgbClr val="FF5050"/>
                </a:solidFill>
              </a:rPr>
              <a:t>だけが異なる場合</a:t>
            </a:r>
            <a:endParaRPr lang="en-US" altLang="ja-JP" dirty="0">
              <a:solidFill>
                <a:srgbClr val="FF5050"/>
              </a:solidFill>
            </a:endParaRPr>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a:t>
            </a:r>
            <a:r>
              <a:rPr kumimoji="1" lang="ja-JP" altLang="en-US" dirty="0"/>
              <a:t>縞</a:t>
            </a:r>
            <a:r>
              <a:rPr lang="ja-JP" altLang="en-US" dirty="0"/>
              <a:t>の幅は</a:t>
            </a:r>
            <a:r>
              <a:rPr lang="en-US" altLang="ja-JP" dirty="0"/>
              <a:t>CoC</a:t>
            </a:r>
            <a:r>
              <a:rPr lang="ja-JP" altLang="en-US" dirty="0"/>
              <a:t>に対して線形までは変化していない</a:t>
            </a:r>
            <a:endParaRPr lang="en-US" altLang="ja-JP" dirty="0"/>
          </a:p>
          <a:p>
            <a:pPr lvl="2"/>
            <a:r>
              <a:rPr lang="ja-JP" altLang="en-US" dirty="0">
                <a:solidFill>
                  <a:srgbClr val="FF5050"/>
                </a:solidFill>
              </a:rPr>
              <a:t>では実際には</a:t>
            </a:r>
            <a:r>
              <a:rPr lang="en-US" altLang="ja-JP" dirty="0">
                <a:solidFill>
                  <a:srgbClr val="FF5050"/>
                </a:solidFill>
              </a:rPr>
              <a:t>CoC</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p:txBody>
      </p:sp>
      <p:grpSp>
        <p:nvGrpSpPr>
          <p:cNvPr id="10" name="グループ化 9">
            <a:extLst>
              <a:ext uri="{FF2B5EF4-FFF2-40B4-BE49-F238E27FC236}">
                <a16:creationId xmlns:a16="http://schemas.microsoft.com/office/drawing/2014/main" id="{F24024EC-CB89-9402-E017-DBEC3593614F}"/>
              </a:ext>
            </a:extLst>
          </p:cNvPr>
          <p:cNvGrpSpPr/>
          <p:nvPr/>
        </p:nvGrpSpPr>
        <p:grpSpPr>
          <a:xfrm>
            <a:off x="704426" y="3797636"/>
            <a:ext cx="10783146" cy="2677521"/>
            <a:chOff x="704426" y="3797636"/>
            <a:chExt cx="10783146" cy="2677521"/>
          </a:xfrm>
        </p:grpSpPr>
        <p:pic>
          <p:nvPicPr>
            <p:cNvPr id="6" name="図 5" descr="黒い背景と白い文字&#10;&#10;自動的に生成された説明">
              <a:extLst>
                <a:ext uri="{FF2B5EF4-FFF2-40B4-BE49-F238E27FC236}">
                  <a16:creationId xmlns:a16="http://schemas.microsoft.com/office/drawing/2014/main" id="{54DFA9F4-91C5-2AEA-FC1C-7DE314CFE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26" y="3797636"/>
              <a:ext cx="6176351" cy="204282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8" name="Rectangle 6">
              <a:extLst>
                <a:ext uri="{FF2B5EF4-FFF2-40B4-BE49-F238E27FC236}">
                  <a16:creationId xmlns:a16="http://schemas.microsoft.com/office/drawing/2014/main" id="{BAFDE768-5DB9-0CC2-1F7A-9EC24506F90E}"/>
                </a:ext>
              </a:extLst>
            </p:cNvPr>
            <p:cNvSpPr>
              <a:spLocks noChangeArrowheads="1"/>
            </p:cNvSpPr>
            <p:nvPr/>
          </p:nvSpPr>
          <p:spPr bwMode="auto">
            <a:xfrm>
              <a:off x="704426" y="5890382"/>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grpSp>
        <p:nvGrpSpPr>
          <p:cNvPr id="23" name="グループ化 22">
            <a:extLst>
              <a:ext uri="{FF2B5EF4-FFF2-40B4-BE49-F238E27FC236}">
                <a16:creationId xmlns:a16="http://schemas.microsoft.com/office/drawing/2014/main" id="{B76A979B-BF8F-1702-B123-FC8DE9C8F52A}"/>
              </a:ext>
            </a:extLst>
          </p:cNvPr>
          <p:cNvGrpSpPr>
            <a:grpSpLocks noChangeAspect="1"/>
          </p:cNvGrpSpPr>
          <p:nvPr/>
        </p:nvGrpSpPr>
        <p:grpSpPr>
          <a:xfrm>
            <a:off x="1149004" y="4241936"/>
            <a:ext cx="1173671" cy="1173671"/>
            <a:chOff x="682956" y="4409329"/>
            <a:chExt cx="1288293" cy="1288293"/>
          </a:xfrm>
        </p:grpSpPr>
        <p:sp>
          <p:nvSpPr>
            <p:cNvPr id="24" name="楕円 23">
              <a:extLst>
                <a:ext uri="{FF2B5EF4-FFF2-40B4-BE49-F238E27FC236}">
                  <a16:creationId xmlns:a16="http://schemas.microsoft.com/office/drawing/2014/main" id="{D2E73A8E-9A6A-7C90-BB0E-0B855DEB380B}"/>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BED0A779-2F83-EE8C-99B9-C9F05CD02D87}"/>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6" name="Line 11">
              <a:extLst>
                <a:ext uri="{FF2B5EF4-FFF2-40B4-BE49-F238E27FC236}">
                  <a16:creationId xmlns:a16="http://schemas.microsoft.com/office/drawing/2014/main" id="{CAE27954-B79D-1AA9-A3E0-F1B8ECEDB0C0}"/>
                </a:ext>
              </a:extLst>
            </p:cNvPr>
            <p:cNvSpPr>
              <a:spLocks noChangeShapeType="1"/>
            </p:cNvSpPr>
            <p:nvPr/>
          </p:nvSpPr>
          <p:spPr bwMode="auto">
            <a:xfrm flipH="1">
              <a:off x="1324105" y="4409330"/>
              <a:ext cx="4762" cy="225028"/>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7" name="グループ化 26">
            <a:extLst>
              <a:ext uri="{FF2B5EF4-FFF2-40B4-BE49-F238E27FC236}">
                <a16:creationId xmlns:a16="http://schemas.microsoft.com/office/drawing/2014/main" id="{5DF45B0D-8F64-6A8B-AF3D-810A743DE1C2}"/>
              </a:ext>
            </a:extLst>
          </p:cNvPr>
          <p:cNvGrpSpPr>
            <a:grpSpLocks noChangeAspect="1"/>
          </p:cNvGrpSpPr>
          <p:nvPr/>
        </p:nvGrpSpPr>
        <p:grpSpPr>
          <a:xfrm>
            <a:off x="3468673" y="4503991"/>
            <a:ext cx="647955" cy="647955"/>
            <a:chOff x="6434020" y="4411795"/>
            <a:chExt cx="1288293" cy="1288293"/>
          </a:xfrm>
        </p:grpSpPr>
        <p:sp>
          <p:nvSpPr>
            <p:cNvPr id="28" name="楕円 27">
              <a:extLst>
                <a:ext uri="{FF2B5EF4-FFF2-40B4-BE49-F238E27FC236}">
                  <a16:creationId xmlns:a16="http://schemas.microsoft.com/office/drawing/2014/main" id="{315A8F5F-7310-1AD5-4E25-96B1B5446035}"/>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12E58EA-1697-C5EB-41DD-BF96E4A87E73}"/>
                </a:ext>
              </a:extLst>
            </p:cNvPr>
            <p:cNvSpPr>
              <a:spLocks noChangeAspect="1"/>
            </p:cNvSpPr>
            <p:nvPr/>
          </p:nvSpPr>
          <p:spPr>
            <a:xfrm>
              <a:off x="6756769" y="4729820"/>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30" name="Line 11">
              <a:extLst>
                <a:ext uri="{FF2B5EF4-FFF2-40B4-BE49-F238E27FC236}">
                  <a16:creationId xmlns:a16="http://schemas.microsoft.com/office/drawing/2014/main" id="{BCFF8C58-B736-81A8-F526-A418104ECC8D}"/>
                </a:ext>
              </a:extLst>
            </p:cNvPr>
            <p:cNvSpPr>
              <a:spLocks noChangeShapeType="1"/>
            </p:cNvSpPr>
            <p:nvPr/>
          </p:nvSpPr>
          <p:spPr bwMode="auto">
            <a:xfrm flipH="1">
              <a:off x="7079343" y="4413758"/>
              <a:ext cx="4762" cy="311418"/>
            </a:xfrm>
            <a:prstGeom prst="line">
              <a:avLst/>
            </a:prstGeom>
            <a:noFill/>
            <a:ln w="12700" cap="rnd">
              <a:solidFill>
                <a:srgbClr val="00B0F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Tree>
    <p:extLst>
      <p:ext uri="{BB962C8B-B14F-4D97-AF65-F5344CB8AC3E}">
        <p14:creationId xmlns:p14="http://schemas.microsoft.com/office/powerpoint/2010/main" val="212134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solidFill>
                  <a:srgbClr val="FF5050"/>
                </a:solidFill>
              </a:rPr>
              <a:t>同一の深度</a:t>
            </a:r>
            <a:r>
              <a:rPr lang="en-US" altLang="ja-JP" dirty="0">
                <a:solidFill>
                  <a:srgbClr val="FF5050"/>
                </a:solidFill>
              </a:rPr>
              <a:t>(CoC)</a:t>
            </a:r>
            <a:r>
              <a:rPr lang="ja-JP" altLang="en-US" dirty="0">
                <a:solidFill>
                  <a:srgbClr val="FF5050"/>
                </a:solidFill>
              </a:rPr>
              <a:t>で波長だけが変化した場合</a:t>
            </a:r>
            <a:r>
              <a:rPr lang="en-US" altLang="ja-JP" dirty="0">
                <a:solidFill>
                  <a:srgbClr val="FF5050"/>
                </a:solidFill>
              </a:rPr>
              <a:t>(</a:t>
            </a:r>
            <a:r>
              <a:rPr lang="ja-JP" altLang="en-US" dirty="0">
                <a:solidFill>
                  <a:srgbClr val="FF5050"/>
                </a:solidFill>
              </a:rPr>
              <a:t>色変化</a:t>
            </a:r>
            <a:r>
              <a:rPr lang="en-US" altLang="ja-JP" dirty="0">
                <a:solidFill>
                  <a:srgbClr val="FF5050"/>
                </a:solidFill>
              </a:rPr>
              <a:t>)</a:t>
            </a:r>
          </a:p>
          <a:p>
            <a:pPr lvl="1"/>
            <a:r>
              <a:rPr lang="ja-JP" altLang="en-US" dirty="0"/>
              <a:t>エッジ側から見た回折</a:t>
            </a:r>
            <a:r>
              <a:rPr kumimoji="1" lang="ja-JP" altLang="en-US" dirty="0"/>
              <a:t>縞の</a:t>
            </a:r>
            <a:r>
              <a:rPr lang="ja-JP" altLang="en-US" dirty="0"/>
              <a:t>物理的な幅が変化</a:t>
            </a:r>
            <a:endParaRPr lang="en-US" altLang="ja-JP" dirty="0"/>
          </a:p>
          <a:p>
            <a:pPr lvl="2"/>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2)</a:t>
            </a:r>
            <a:endParaRPr kumimoji="1" lang="ja-JP" altLang="en-US" dirty="0"/>
          </a:p>
        </p:txBody>
      </p:sp>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2282834" y="4178324"/>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5" t="42114" r="24862" b="42114"/>
          <a:stretch/>
        </p:blipFill>
        <p:spPr bwMode="auto">
          <a:xfrm>
            <a:off x="8037985" y="4178325"/>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6">
            <a:extLst>
              <a:ext uri="{FF2B5EF4-FFF2-40B4-BE49-F238E27FC236}">
                <a16:creationId xmlns:a16="http://schemas.microsoft.com/office/drawing/2014/main" id="{2DB1CD1B-59BC-D9C1-3839-61BD49F7477F}"/>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023838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solidFill>
                  <a:srgbClr val="FF5050"/>
                </a:solidFill>
              </a:rPr>
              <a:t>同一の深度</a:t>
            </a:r>
            <a:r>
              <a:rPr lang="en-US" altLang="ja-JP" dirty="0">
                <a:solidFill>
                  <a:srgbClr val="FF5050"/>
                </a:solidFill>
              </a:rPr>
              <a:t>(CoC)</a:t>
            </a:r>
            <a:r>
              <a:rPr lang="ja-JP" altLang="en-US" dirty="0">
                <a:solidFill>
                  <a:srgbClr val="FF5050"/>
                </a:solidFill>
              </a:rPr>
              <a:t>で波長だけが変化した場合</a:t>
            </a:r>
            <a:r>
              <a:rPr lang="en-US" altLang="ja-JP" dirty="0">
                <a:solidFill>
                  <a:srgbClr val="FF5050"/>
                </a:solidFill>
              </a:rPr>
              <a:t>(</a:t>
            </a:r>
            <a:r>
              <a:rPr lang="ja-JP" altLang="en-US" dirty="0">
                <a:solidFill>
                  <a:srgbClr val="FF5050"/>
                </a:solidFill>
              </a:rPr>
              <a:t>色変化</a:t>
            </a:r>
            <a:r>
              <a:rPr lang="en-US" altLang="ja-JP" dirty="0">
                <a:solidFill>
                  <a:srgbClr val="FF5050"/>
                </a:solidFill>
              </a:rPr>
              <a:t>)</a:t>
            </a:r>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ただし波長に線形までは変化していない</a:t>
            </a:r>
            <a:endParaRPr lang="en-US" altLang="ja-JP" dirty="0"/>
          </a:p>
          <a:p>
            <a:pPr lvl="3"/>
            <a:r>
              <a:rPr lang="ja-JP" altLang="en-US" dirty="0"/>
              <a:t>波長は伝搬全体の等方性スケールなので</a:t>
            </a:r>
            <a:br>
              <a:rPr lang="en-US" altLang="ja-JP" dirty="0"/>
            </a:br>
            <a:r>
              <a:rPr lang="ja-JP" altLang="en-US" dirty="0"/>
              <a:t>波長に線形比例ならフォーカスからの距離にも線形比例のはず</a:t>
            </a:r>
            <a:r>
              <a:rPr lang="en-US" altLang="ja-JP" dirty="0"/>
              <a:t>(</a:t>
            </a:r>
            <a:r>
              <a:rPr lang="ja-JP" altLang="en-US" dirty="0"/>
              <a:t>実際は違う</a:t>
            </a:r>
            <a:r>
              <a:rPr lang="en-US" altLang="ja-JP" dirty="0"/>
              <a:t>)</a:t>
            </a:r>
          </a:p>
          <a:p>
            <a:pPr lvl="2"/>
            <a:r>
              <a:rPr lang="ja-JP" altLang="en-US" dirty="0">
                <a:solidFill>
                  <a:srgbClr val="FF5050"/>
                </a:solidFill>
              </a:rPr>
              <a:t>では実際には波長が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a:p>
            <a:pPr lvl="2"/>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2)</a:t>
            </a:r>
            <a:endParaRPr kumimoji="1" lang="ja-JP" altLang="en-US" dirty="0"/>
          </a:p>
        </p:txBody>
      </p:sp>
      <p:grpSp>
        <p:nvGrpSpPr>
          <p:cNvPr id="18" name="グループ化 17">
            <a:extLst>
              <a:ext uri="{FF2B5EF4-FFF2-40B4-BE49-F238E27FC236}">
                <a16:creationId xmlns:a16="http://schemas.microsoft.com/office/drawing/2014/main" id="{B1DD23F0-7EDE-5D50-E73B-D327DF14CDC5}"/>
              </a:ext>
            </a:extLst>
          </p:cNvPr>
          <p:cNvGrpSpPr/>
          <p:nvPr/>
        </p:nvGrpSpPr>
        <p:grpSpPr>
          <a:xfrm>
            <a:off x="450410" y="4178324"/>
            <a:ext cx="5536028" cy="1732515"/>
            <a:chOff x="450410" y="4178324"/>
            <a:chExt cx="5536028" cy="1732515"/>
          </a:xfrm>
        </p:grpSpPr>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44" name="グループ化 43">
              <a:extLst>
                <a:ext uri="{FF2B5EF4-FFF2-40B4-BE49-F238E27FC236}">
                  <a16:creationId xmlns:a16="http://schemas.microsoft.com/office/drawing/2014/main" id="{33A6D3A2-1E42-B3A3-CFA3-756E1F489218}"/>
                </a:ext>
              </a:extLst>
            </p:cNvPr>
            <p:cNvGrpSpPr/>
            <p:nvPr/>
          </p:nvGrpSpPr>
          <p:grpSpPr>
            <a:xfrm>
              <a:off x="682956" y="4409329"/>
              <a:ext cx="1288293" cy="1288293"/>
              <a:chOff x="682956" y="4409329"/>
              <a:chExt cx="1288293" cy="1288293"/>
            </a:xfrm>
          </p:grpSpPr>
          <p:sp>
            <p:nvSpPr>
              <p:cNvPr id="17" name="楕円 16">
                <a:extLst>
                  <a:ext uri="{FF2B5EF4-FFF2-40B4-BE49-F238E27FC236}">
                    <a16:creationId xmlns:a16="http://schemas.microsoft.com/office/drawing/2014/main" id="{0578514E-9F09-EF42-E3C7-0061413BEDBD}"/>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5730377B-E300-0A09-F889-594199533D1D}"/>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39" name="Line 11">
                <a:extLst>
                  <a:ext uri="{FF2B5EF4-FFF2-40B4-BE49-F238E27FC236}">
                    <a16:creationId xmlns:a16="http://schemas.microsoft.com/office/drawing/2014/main" id="{1FB9B9B1-5A23-A254-3C72-6C4ECF6A7BFE}"/>
                  </a:ext>
                </a:extLst>
              </p:cNvPr>
              <p:cNvSpPr>
                <a:spLocks noChangeShapeType="1"/>
              </p:cNvSpPr>
              <p:nvPr/>
            </p:nvSpPr>
            <p:spPr bwMode="auto">
              <a:xfrm flipH="1">
                <a:off x="1324105" y="4409330"/>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9AEBBF30-036E-1A19-A594-1B4E478FCCDE}"/>
                </a:ext>
              </a:extLst>
            </p:cNvPr>
            <p:cNvGrpSpPr/>
            <p:nvPr/>
          </p:nvGrpSpPr>
          <p:grpSpPr>
            <a:xfrm>
              <a:off x="2282831" y="4178324"/>
              <a:ext cx="3703607" cy="1732515"/>
              <a:chOff x="7878624" y="2027817"/>
              <a:chExt cx="3703607" cy="1732515"/>
            </a:xfrm>
          </p:grpSpPr>
          <p:grpSp>
            <p:nvGrpSpPr>
              <p:cNvPr id="35" name="グループ化 34">
                <a:extLst>
                  <a:ext uri="{FF2B5EF4-FFF2-40B4-BE49-F238E27FC236}">
                    <a16:creationId xmlns:a16="http://schemas.microsoft.com/office/drawing/2014/main" id="{F7584002-A86B-F3E7-F5A8-A2E86CBD1138}"/>
                  </a:ext>
                </a:extLst>
              </p:cNvPr>
              <p:cNvGrpSpPr/>
              <p:nvPr/>
            </p:nvGrpSpPr>
            <p:grpSpPr>
              <a:xfrm>
                <a:off x="7878624" y="2027817"/>
                <a:ext cx="3703607" cy="1732515"/>
                <a:chOff x="7878624" y="2027817"/>
                <a:chExt cx="3703607" cy="1732515"/>
              </a:xfrm>
            </p:grpSpPr>
            <p:grpSp>
              <p:nvGrpSpPr>
                <p:cNvPr id="5" name="グループ化 4">
                  <a:extLst>
                    <a:ext uri="{FF2B5EF4-FFF2-40B4-BE49-F238E27FC236}">
                      <a16:creationId xmlns:a16="http://schemas.microsoft.com/office/drawing/2014/main" id="{9A3ABF43-C835-7474-9494-EAFFFF79A749}"/>
                    </a:ext>
                  </a:extLst>
                </p:cNvPr>
                <p:cNvGrpSpPr>
                  <a:grpSpLocks noChangeAspect="1"/>
                </p:cNvGrpSpPr>
                <p:nvPr/>
              </p:nvGrpSpPr>
              <p:grpSpPr>
                <a:xfrm>
                  <a:off x="7878627" y="2027817"/>
                  <a:ext cx="3703604" cy="1732515"/>
                  <a:chOff x="8840709" y="1574337"/>
                  <a:chExt cx="2656114" cy="1242508"/>
                </a:xfrm>
              </p:grpSpPr>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21C6982C-F076-DA39-42DE-1E8202650AE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FB7E6C9-971F-B5BE-F065-8B4B484CB3D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8A66243B-11C2-545D-3EDB-B9B608A4E3F2}"/>
                    </a:ext>
                  </a:extLst>
                </p:cNvPr>
                <p:cNvGrpSpPr/>
                <p:nvPr/>
              </p:nvGrpSpPr>
              <p:grpSpPr>
                <a:xfrm>
                  <a:off x="7878624" y="2294887"/>
                  <a:ext cx="1635383" cy="1198372"/>
                  <a:chOff x="7878624" y="2294887"/>
                  <a:chExt cx="1635383" cy="1198372"/>
                </a:xfrm>
              </p:grpSpPr>
              <p:sp>
                <p:nvSpPr>
                  <p:cNvPr id="30" name="Line 11">
                    <a:extLst>
                      <a:ext uri="{FF2B5EF4-FFF2-40B4-BE49-F238E27FC236}">
                        <a16:creationId xmlns:a16="http://schemas.microsoft.com/office/drawing/2014/main" id="{920E7452-BC8E-0392-B3C7-EA472DB678DE}"/>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1" name="Line 11">
                    <a:extLst>
                      <a:ext uri="{FF2B5EF4-FFF2-40B4-BE49-F238E27FC236}">
                        <a16:creationId xmlns:a16="http://schemas.microsoft.com/office/drawing/2014/main" id="{CC492AC2-FB83-2299-3151-0A8CDFD01E83}"/>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32" name="グループ化 31">
                  <a:extLst>
                    <a:ext uri="{FF2B5EF4-FFF2-40B4-BE49-F238E27FC236}">
                      <a16:creationId xmlns:a16="http://schemas.microsoft.com/office/drawing/2014/main" id="{1E28AE14-521B-4C73-2327-3C2CCB0A264B}"/>
                    </a:ext>
                  </a:extLst>
                </p:cNvPr>
                <p:cNvGrpSpPr>
                  <a:grpSpLocks noChangeAspect="1"/>
                </p:cNvGrpSpPr>
                <p:nvPr/>
              </p:nvGrpSpPr>
              <p:grpSpPr>
                <a:xfrm flipH="1">
                  <a:off x="9946849" y="2303781"/>
                  <a:ext cx="1635382" cy="1198372"/>
                  <a:chOff x="7878624" y="4371703"/>
                  <a:chExt cx="1391582" cy="1019720"/>
                </a:xfrm>
              </p:grpSpPr>
              <p:sp>
                <p:nvSpPr>
                  <p:cNvPr id="33" name="Line 11">
                    <a:extLst>
                      <a:ext uri="{FF2B5EF4-FFF2-40B4-BE49-F238E27FC236}">
                        <a16:creationId xmlns:a16="http://schemas.microsoft.com/office/drawing/2014/main" id="{93A0DC89-DB24-25B8-5E7F-BFEDD2EE032D}"/>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4" name="Line 11">
                    <a:extLst>
                      <a:ext uri="{FF2B5EF4-FFF2-40B4-BE49-F238E27FC236}">
                        <a16:creationId xmlns:a16="http://schemas.microsoft.com/office/drawing/2014/main" id="{6C31941A-8F46-7513-6BE2-9F36A72BB8C9}"/>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0" name="Line 11">
                <a:extLst>
                  <a:ext uri="{FF2B5EF4-FFF2-40B4-BE49-F238E27FC236}">
                    <a16:creationId xmlns:a16="http://schemas.microsoft.com/office/drawing/2014/main" id="{BF90B5A8-8003-4153-6771-2ECCB9308A53}"/>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grpSp>
        <p:nvGrpSpPr>
          <p:cNvPr id="15" name="グループ化 14">
            <a:extLst>
              <a:ext uri="{FF2B5EF4-FFF2-40B4-BE49-F238E27FC236}">
                <a16:creationId xmlns:a16="http://schemas.microsoft.com/office/drawing/2014/main" id="{F910CB21-22FC-D101-2C9A-232717F0DCF8}"/>
              </a:ext>
            </a:extLst>
          </p:cNvPr>
          <p:cNvGrpSpPr/>
          <p:nvPr/>
        </p:nvGrpSpPr>
        <p:grpSpPr>
          <a:xfrm>
            <a:off x="6205649" y="4178325"/>
            <a:ext cx="5535941" cy="1732515"/>
            <a:chOff x="6205649" y="4178325"/>
            <a:chExt cx="5535941" cy="1732515"/>
          </a:xfrm>
        </p:grpSpPr>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45" name="グループ化 44">
              <a:extLst>
                <a:ext uri="{FF2B5EF4-FFF2-40B4-BE49-F238E27FC236}">
                  <a16:creationId xmlns:a16="http://schemas.microsoft.com/office/drawing/2014/main" id="{F332797A-062B-34AA-799A-90D75487EFF3}"/>
                </a:ext>
              </a:extLst>
            </p:cNvPr>
            <p:cNvGrpSpPr/>
            <p:nvPr/>
          </p:nvGrpSpPr>
          <p:grpSpPr>
            <a:xfrm>
              <a:off x="6434020" y="4404793"/>
              <a:ext cx="1288293" cy="1295295"/>
              <a:chOff x="6434020" y="4404793"/>
              <a:chExt cx="1288293" cy="1295295"/>
            </a:xfrm>
          </p:grpSpPr>
          <p:sp>
            <p:nvSpPr>
              <p:cNvPr id="20" name="楕円 19">
                <a:extLst>
                  <a:ext uri="{FF2B5EF4-FFF2-40B4-BE49-F238E27FC236}">
                    <a16:creationId xmlns:a16="http://schemas.microsoft.com/office/drawing/2014/main" id="{B3C915D6-846D-82C0-1D6D-A02CEDB64A72}"/>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97BCA955-3F81-3D9B-F92A-97249C7E331D}"/>
                  </a:ext>
                </a:extLst>
              </p:cNvPr>
              <p:cNvSpPr>
                <a:spLocks noChangeAspect="1"/>
              </p:cNvSpPr>
              <p:nvPr/>
            </p:nvSpPr>
            <p:spPr>
              <a:xfrm>
                <a:off x="6747804" y="4720855"/>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41" name="Line 11">
                <a:extLst>
                  <a:ext uri="{FF2B5EF4-FFF2-40B4-BE49-F238E27FC236}">
                    <a16:creationId xmlns:a16="http://schemas.microsoft.com/office/drawing/2014/main" id="{843E4FEA-6A05-22C6-0CF6-3A5ADB864F89}"/>
                  </a:ext>
                </a:extLst>
              </p:cNvPr>
              <p:cNvSpPr>
                <a:spLocks noChangeShapeType="1"/>
              </p:cNvSpPr>
              <p:nvPr/>
            </p:nvSpPr>
            <p:spPr bwMode="auto">
              <a:xfrm flipH="1">
                <a:off x="7070378" y="4404793"/>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36" name="グループ化 35">
              <a:extLst>
                <a:ext uri="{FF2B5EF4-FFF2-40B4-BE49-F238E27FC236}">
                  <a16:creationId xmlns:a16="http://schemas.microsoft.com/office/drawing/2014/main" id="{65915D5C-2FC0-EFE3-E6A7-E46DDA701B6C}"/>
                </a:ext>
              </a:extLst>
            </p:cNvPr>
            <p:cNvGrpSpPr/>
            <p:nvPr/>
          </p:nvGrpSpPr>
          <p:grpSpPr>
            <a:xfrm>
              <a:off x="8037982" y="4178325"/>
              <a:ext cx="3703608" cy="1732515"/>
              <a:chOff x="7878624" y="4006856"/>
              <a:chExt cx="3703608" cy="1732515"/>
            </a:xfrm>
          </p:grpSpPr>
          <p:grpSp>
            <p:nvGrpSpPr>
              <p:cNvPr id="10" name="グループ化 9">
                <a:extLst>
                  <a:ext uri="{FF2B5EF4-FFF2-40B4-BE49-F238E27FC236}">
                    <a16:creationId xmlns:a16="http://schemas.microsoft.com/office/drawing/2014/main" id="{0FF29FFE-0674-FF41-972F-91C13AC88CDE}"/>
                  </a:ext>
                </a:extLst>
              </p:cNvPr>
              <p:cNvGrpSpPr>
                <a:grpSpLocks noChangeAspect="1"/>
              </p:cNvGrpSpPr>
              <p:nvPr/>
            </p:nvGrpSpPr>
            <p:grpSpPr>
              <a:xfrm>
                <a:off x="7878627" y="4006856"/>
                <a:ext cx="3703604" cy="1732515"/>
                <a:chOff x="8840709" y="4100228"/>
                <a:chExt cx="2656114" cy="1242508"/>
              </a:xfrm>
            </p:grpSpPr>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9555E4EC-F6E3-3381-0D37-7D2C95080FF9}"/>
                    </a:ext>
                  </a:extLst>
                </p:cNvPr>
                <p:cNvGrpSpPr/>
                <p:nvPr/>
              </p:nvGrpSpPr>
              <p:grpSpPr>
                <a:xfrm>
                  <a:off x="8840709" y="4100228"/>
                  <a:ext cx="2656114" cy="1242508"/>
                  <a:chOff x="8838465" y="4100229"/>
                  <a:chExt cx="2656114" cy="1242508"/>
                </a:xfrm>
              </p:grpSpPr>
              <p:cxnSp>
                <p:nvCxnSpPr>
                  <p:cNvPr id="13" name="直線コネクタ 12">
                    <a:extLst>
                      <a:ext uri="{FF2B5EF4-FFF2-40B4-BE49-F238E27FC236}">
                        <a16:creationId xmlns:a16="http://schemas.microsoft.com/office/drawing/2014/main" id="{396A01F5-DDB2-BBBC-A006-B11511CE3098}"/>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F3B875-11E5-2EB1-6FD7-F626400C1607}"/>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25" name="グループ化 24">
                <a:extLst>
                  <a:ext uri="{FF2B5EF4-FFF2-40B4-BE49-F238E27FC236}">
                    <a16:creationId xmlns:a16="http://schemas.microsoft.com/office/drawing/2014/main" id="{D0A83C52-CC49-DDE1-B4C3-06BA083B18A3}"/>
                  </a:ext>
                </a:extLst>
              </p:cNvPr>
              <p:cNvGrpSpPr/>
              <p:nvPr/>
            </p:nvGrpSpPr>
            <p:grpSpPr>
              <a:xfrm>
                <a:off x="7878624" y="4371703"/>
                <a:ext cx="1391582" cy="1019720"/>
                <a:chOff x="7878624" y="4371703"/>
                <a:chExt cx="1391582" cy="1019720"/>
              </a:xfrm>
            </p:grpSpPr>
            <p:sp>
              <p:nvSpPr>
                <p:cNvPr id="4" name="Line 11">
                  <a:extLst>
                    <a:ext uri="{FF2B5EF4-FFF2-40B4-BE49-F238E27FC236}">
                      <a16:creationId xmlns:a16="http://schemas.microsoft.com/office/drawing/2014/main" id="{EC30F860-BACE-A50C-22EC-48E8CD77207A}"/>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2" name="Line 11">
                  <a:extLst>
                    <a:ext uri="{FF2B5EF4-FFF2-40B4-BE49-F238E27FC236}">
                      <a16:creationId xmlns:a16="http://schemas.microsoft.com/office/drawing/2014/main" id="{4F750E2A-F91B-1353-4ACE-B4FC7441A2CB}"/>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26" name="グループ化 25">
                <a:extLst>
                  <a:ext uri="{FF2B5EF4-FFF2-40B4-BE49-F238E27FC236}">
                    <a16:creationId xmlns:a16="http://schemas.microsoft.com/office/drawing/2014/main" id="{3B8EAB50-A30D-3510-E57C-D48D79B61304}"/>
                  </a:ext>
                </a:extLst>
              </p:cNvPr>
              <p:cNvGrpSpPr/>
              <p:nvPr/>
            </p:nvGrpSpPr>
            <p:grpSpPr>
              <a:xfrm flipH="1">
                <a:off x="10190648" y="4371703"/>
                <a:ext cx="1391584" cy="1019720"/>
                <a:chOff x="7878624" y="4371703"/>
                <a:chExt cx="1391582" cy="1019720"/>
              </a:xfrm>
            </p:grpSpPr>
            <p:sp>
              <p:nvSpPr>
                <p:cNvPr id="27" name="Line 11">
                  <a:extLst>
                    <a:ext uri="{FF2B5EF4-FFF2-40B4-BE49-F238E27FC236}">
                      <a16:creationId xmlns:a16="http://schemas.microsoft.com/office/drawing/2014/main" id="{0A3E0241-5768-51BD-C748-F099C2CB2C8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8" name="Line 11">
                  <a:extLst>
                    <a:ext uri="{FF2B5EF4-FFF2-40B4-BE49-F238E27FC236}">
                      <a16:creationId xmlns:a16="http://schemas.microsoft.com/office/drawing/2014/main" id="{F4EF6CAB-E493-F4FB-2954-C56030F8CDF0}"/>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2" name="Line 11">
              <a:extLst>
                <a:ext uri="{FF2B5EF4-FFF2-40B4-BE49-F238E27FC236}">
                  <a16:creationId xmlns:a16="http://schemas.microsoft.com/office/drawing/2014/main" id="{2E679DD4-D879-C05A-E6BC-2904457F5B65}"/>
                </a:ext>
              </a:extLst>
            </p:cNvPr>
            <p:cNvSpPr>
              <a:spLocks noChangeShapeType="1"/>
            </p:cNvSpPr>
            <p:nvPr/>
          </p:nvSpPr>
          <p:spPr bwMode="auto">
            <a:xfrm flipH="1">
              <a:off x="8257196" y="4296648"/>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24" name="Rectangle 6">
            <a:extLst>
              <a:ext uri="{FF2B5EF4-FFF2-40B4-BE49-F238E27FC236}">
                <a16:creationId xmlns:a16="http://schemas.microsoft.com/office/drawing/2014/main" id="{77F3FFE5-8287-E58C-982E-0659727BF8D0}"/>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23628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事前知識</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a:xfrm>
            <a:off x="609769" y="1234440"/>
            <a:ext cx="10972464" cy="2577982"/>
          </a:xfrm>
        </p:spPr>
        <p:txBody>
          <a:bodyPr>
            <a:normAutofit fontScale="92500"/>
          </a:bodyPr>
          <a:lstStyle/>
          <a:p>
            <a:r>
              <a:rPr lang="ja-JP" altLang="en-US" dirty="0"/>
              <a:t>近軸近似により回折パターンは常に同じ</a:t>
            </a:r>
            <a:r>
              <a:rPr lang="en-US" altLang="ja-JP" dirty="0"/>
              <a:t>(</a:t>
            </a:r>
            <a:r>
              <a:rPr lang="ja-JP" altLang="en-US" dirty="0"/>
              <a:t>前述</a:t>
            </a:r>
            <a:r>
              <a:rPr lang="en-US" altLang="ja-JP" dirty="0"/>
              <a:t>)</a:t>
            </a:r>
          </a:p>
          <a:p>
            <a:pPr lvl="1"/>
            <a:r>
              <a:rPr lang="ja-JP" altLang="en-US" dirty="0"/>
              <a:t>下図は実効</a:t>
            </a:r>
            <a:r>
              <a:rPr lang="en-US" altLang="ja-JP" dirty="0"/>
              <a:t>F</a:t>
            </a:r>
            <a:r>
              <a:rPr lang="ja-JP" altLang="en-US" dirty="0"/>
              <a:t>値</a:t>
            </a:r>
            <a:r>
              <a:rPr lang="en-US" altLang="ja-JP" dirty="0"/>
              <a:t>Fe=1</a:t>
            </a:r>
            <a:r>
              <a:rPr lang="ja-JP" altLang="en-US" dirty="0"/>
              <a:t>と</a:t>
            </a:r>
            <a:r>
              <a:rPr lang="en-US" altLang="ja-JP" dirty="0"/>
              <a:t>Fe=2</a:t>
            </a:r>
            <a:r>
              <a:rPr lang="ja-JP" altLang="en-US" dirty="0"/>
              <a:t>の状態を比較したもの</a:t>
            </a:r>
            <a:endParaRPr lang="en-US" altLang="ja-JP" dirty="0"/>
          </a:p>
          <a:p>
            <a:pPr lvl="1"/>
            <a:r>
              <a:rPr lang="ja-JP" altLang="en-US" dirty="0">
                <a:solidFill>
                  <a:srgbClr val="FF5050"/>
                </a:solidFill>
              </a:rPr>
              <a:t>縦</a:t>
            </a:r>
            <a:r>
              <a:rPr lang="en-US" altLang="ja-JP" dirty="0">
                <a:solidFill>
                  <a:srgbClr val="FF5050"/>
                </a:solidFill>
              </a:rPr>
              <a:t>(</a:t>
            </a:r>
            <a:r>
              <a:rPr lang="ja-JP" altLang="en-US" dirty="0">
                <a:solidFill>
                  <a:srgbClr val="FF5050"/>
                </a:solidFill>
              </a:rPr>
              <a:t>動径方向</a:t>
            </a:r>
            <a:r>
              <a:rPr lang="en-US" altLang="ja-JP" dirty="0">
                <a:solidFill>
                  <a:srgbClr val="FF5050"/>
                </a:solidFill>
              </a:rPr>
              <a:t>)</a:t>
            </a:r>
            <a:r>
              <a:rPr lang="ja-JP" altLang="en-US" dirty="0">
                <a:solidFill>
                  <a:srgbClr val="FF5050"/>
                </a:solidFill>
              </a:rPr>
              <a:t>のスケールは</a:t>
            </a:r>
            <a:r>
              <a:rPr lang="en-US" altLang="ja-JP" dirty="0">
                <a:solidFill>
                  <a:srgbClr val="FF5050"/>
                </a:solidFill>
              </a:rPr>
              <a:t>Fe</a:t>
            </a:r>
            <a:r>
              <a:rPr lang="ja-JP" altLang="en-US" dirty="0">
                <a:solidFill>
                  <a:srgbClr val="FF5050"/>
                </a:solidFill>
              </a:rPr>
              <a:t>に比例、横</a:t>
            </a:r>
            <a:r>
              <a:rPr lang="en-US" altLang="ja-JP" dirty="0">
                <a:solidFill>
                  <a:srgbClr val="FF5050"/>
                </a:solidFill>
              </a:rPr>
              <a:t>(</a:t>
            </a:r>
            <a:r>
              <a:rPr lang="ja-JP" altLang="en-US" dirty="0">
                <a:solidFill>
                  <a:srgbClr val="FF5050"/>
                </a:solidFill>
              </a:rPr>
              <a:t>光軸</a:t>
            </a:r>
            <a:r>
              <a:rPr lang="en-US" altLang="ja-JP" dirty="0">
                <a:solidFill>
                  <a:srgbClr val="FF5050"/>
                </a:solidFill>
              </a:rPr>
              <a:t>)</a:t>
            </a:r>
            <a:r>
              <a:rPr lang="ja-JP" altLang="en-US" dirty="0">
                <a:solidFill>
                  <a:srgbClr val="FF5050"/>
                </a:solidFill>
              </a:rPr>
              <a:t>方向は</a:t>
            </a:r>
            <a:r>
              <a:rPr lang="en-US" altLang="ja-JP" dirty="0">
                <a:solidFill>
                  <a:srgbClr val="FF5050"/>
                </a:solidFill>
              </a:rPr>
              <a:t>Fe</a:t>
            </a:r>
            <a:r>
              <a:rPr lang="en-US" altLang="ja-JP" baseline="30000" dirty="0">
                <a:solidFill>
                  <a:srgbClr val="FF5050"/>
                </a:solidFill>
              </a:rPr>
              <a:t>2</a:t>
            </a:r>
            <a:r>
              <a:rPr lang="ja-JP" altLang="en-US" dirty="0">
                <a:solidFill>
                  <a:srgbClr val="FF5050"/>
                </a:solidFill>
              </a:rPr>
              <a:t>に比例</a:t>
            </a:r>
            <a:endParaRPr lang="en-US" altLang="ja-JP" dirty="0">
              <a:solidFill>
                <a:srgbClr val="FF5050"/>
              </a:solidFill>
            </a:endParaRPr>
          </a:p>
          <a:p>
            <a:pPr lvl="2"/>
            <a:r>
              <a:rPr lang="en-US" altLang="ja-JP" dirty="0"/>
              <a:t>Fe</a:t>
            </a:r>
            <a:r>
              <a:rPr lang="ja-JP" altLang="en-US" dirty="0"/>
              <a:t>を</a:t>
            </a:r>
            <a:r>
              <a:rPr lang="en-US" altLang="ja-JP" dirty="0"/>
              <a:t>2</a:t>
            </a:r>
            <a:r>
              <a:rPr lang="ja-JP" altLang="en-US" dirty="0"/>
              <a:t>倍</a:t>
            </a:r>
            <a:r>
              <a:rPr lang="en-US" altLang="ja-JP" dirty="0"/>
              <a:t>(</a:t>
            </a:r>
            <a:r>
              <a:rPr lang="ja-JP" altLang="en-US" dirty="0"/>
              <a:t>絞り径半分</a:t>
            </a:r>
            <a:r>
              <a:rPr lang="en-US" altLang="ja-JP" dirty="0"/>
              <a:t>)</a:t>
            </a:r>
            <a:r>
              <a:rPr lang="ja-JP" altLang="en-US" dirty="0"/>
              <a:t>に絞ることで縦が</a:t>
            </a:r>
            <a:r>
              <a:rPr lang="en-US" altLang="ja-JP" dirty="0"/>
              <a:t>2</a:t>
            </a:r>
            <a:r>
              <a:rPr lang="ja-JP" altLang="en-US" dirty="0"/>
              <a:t>倍になったため、横は</a:t>
            </a:r>
            <a:r>
              <a:rPr lang="en-US" altLang="ja-JP" dirty="0"/>
              <a:t>4</a:t>
            </a:r>
            <a:r>
              <a:rPr lang="ja-JP" altLang="en-US" dirty="0"/>
              <a:t>倍になる</a:t>
            </a:r>
            <a:endParaRPr lang="en-US" altLang="ja-JP" dirty="0"/>
          </a:p>
          <a:p>
            <a:pPr lvl="3"/>
            <a:r>
              <a:rPr lang="en-US" altLang="ja-JP" dirty="0">
                <a:solidFill>
                  <a:srgbClr val="FF5050"/>
                </a:solidFill>
              </a:rPr>
              <a:t>Fe=x/y</a:t>
            </a:r>
            <a:r>
              <a:rPr lang="ja-JP" altLang="en-US" dirty="0"/>
              <a:t>により</a:t>
            </a:r>
            <a:endParaRPr lang="en-US" altLang="ja-JP" dirty="0"/>
          </a:p>
        </p:txBody>
      </p:sp>
      <p:sp>
        <p:nvSpPr>
          <p:cNvPr id="11" name="Rectangle 6">
            <a:extLst>
              <a:ext uri="{FF2B5EF4-FFF2-40B4-BE49-F238E27FC236}">
                <a16:creationId xmlns:a16="http://schemas.microsoft.com/office/drawing/2014/main" id="{9C889A72-4DCF-CBA2-526F-0234AF81E8FF}"/>
              </a:ext>
            </a:extLst>
          </p:cNvPr>
          <p:cNvSpPr>
            <a:spLocks noChangeArrowheads="1"/>
          </p:cNvSpPr>
          <p:nvPr/>
        </p:nvSpPr>
        <p:spPr bwMode="auto">
          <a:xfrm>
            <a:off x="5686782" y="5832566"/>
            <a:ext cx="549862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en-US" altLang="ja-JP"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33" name="グループ化 132">
            <a:extLst>
              <a:ext uri="{FF2B5EF4-FFF2-40B4-BE49-F238E27FC236}">
                <a16:creationId xmlns:a16="http://schemas.microsoft.com/office/drawing/2014/main" id="{E2F74374-5E83-A6B1-5734-B30FABD6BCC4}"/>
              </a:ext>
            </a:extLst>
          </p:cNvPr>
          <p:cNvGrpSpPr/>
          <p:nvPr/>
        </p:nvGrpSpPr>
        <p:grpSpPr>
          <a:xfrm>
            <a:off x="3659958" y="3816857"/>
            <a:ext cx="7632700" cy="2325696"/>
            <a:chOff x="3497021" y="4034712"/>
            <a:chExt cx="7632700" cy="2325696"/>
          </a:xfrm>
        </p:grpSpPr>
        <p:grpSp>
          <p:nvGrpSpPr>
            <p:cNvPr id="130" name="グループ化 129">
              <a:extLst>
                <a:ext uri="{FF2B5EF4-FFF2-40B4-BE49-F238E27FC236}">
                  <a16:creationId xmlns:a16="http://schemas.microsoft.com/office/drawing/2014/main" id="{407453BD-CB34-42DE-84C1-16070C35CD8D}"/>
                </a:ext>
              </a:extLst>
            </p:cNvPr>
            <p:cNvGrpSpPr/>
            <p:nvPr/>
          </p:nvGrpSpPr>
          <p:grpSpPr>
            <a:xfrm>
              <a:off x="3497021" y="4034712"/>
              <a:ext cx="7632700" cy="2325696"/>
              <a:chOff x="3340100" y="4080599"/>
              <a:chExt cx="7632700" cy="2325696"/>
            </a:xfrm>
          </p:grpSpPr>
          <p:grpSp>
            <p:nvGrpSpPr>
              <p:cNvPr id="36" name="グループ化 35">
                <a:extLst>
                  <a:ext uri="{FF2B5EF4-FFF2-40B4-BE49-F238E27FC236}">
                    <a16:creationId xmlns:a16="http://schemas.microsoft.com/office/drawing/2014/main" id="{8F19C521-C9C1-2884-EDD6-626A1D58D0B4}"/>
                  </a:ext>
                </a:extLst>
              </p:cNvPr>
              <p:cNvGrpSpPr/>
              <p:nvPr/>
            </p:nvGrpSpPr>
            <p:grpSpPr>
              <a:xfrm>
                <a:off x="3492745" y="4118306"/>
                <a:ext cx="7372800" cy="2287989"/>
                <a:chOff x="3492745" y="3483387"/>
                <a:chExt cx="7372800" cy="2287989"/>
              </a:xfrm>
            </p:grpSpPr>
            <p:pic>
              <p:nvPicPr>
                <p:cNvPr id="15" name="Picture 4" descr="Spherical-aberration-slice">
                  <a:extLst>
                    <a:ext uri="{FF2B5EF4-FFF2-40B4-BE49-F238E27FC236}">
                      <a16:creationId xmlns:a16="http://schemas.microsoft.com/office/drawing/2014/main" id="{83AF3781-13CE-7F42-CE39-9EBE1814F86F}"/>
                    </a:ext>
                  </a:extLst>
                </p:cNvPr>
                <p:cNvPicPr>
                  <a:picLocks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4315" b="34315"/>
                <a:stretch>
                  <a:fillRect/>
                </a:stretch>
              </p:blipFill>
              <p:spPr bwMode="auto">
                <a:xfrm>
                  <a:off x="3492745" y="3483387"/>
                  <a:ext cx="7372800" cy="184299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 Box 7">
                  <a:extLst>
                    <a:ext uri="{FF2B5EF4-FFF2-40B4-BE49-F238E27FC236}">
                      <a16:creationId xmlns:a16="http://schemas.microsoft.com/office/drawing/2014/main" id="{BBD36159-D8C3-5A42-6FC5-B7DEAB2AD2B0}"/>
                    </a:ext>
                  </a:extLst>
                </p:cNvPr>
                <p:cNvSpPr txBox="1">
                  <a:spLocks noChangeArrowheads="1"/>
                </p:cNvSpPr>
                <p:nvPr/>
              </p:nvSpPr>
              <p:spPr bwMode="auto">
                <a:xfrm>
                  <a:off x="3492745" y="5402044"/>
                  <a:ext cx="1044863"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Fe=2</a:t>
                  </a:r>
                  <a:endParaRPr lang="ja-JP" altLang="en-US" sz="1800" dirty="0">
                    <a:latin typeface="游ゴシック Medium" panose="020B0500000000000000" pitchFamily="50" charset="-128"/>
                    <a:ea typeface="游ゴシック Medium" panose="020B0500000000000000" pitchFamily="50" charset="-128"/>
                  </a:endParaRPr>
                </a:p>
              </p:txBody>
            </p:sp>
          </p:grpSp>
          <p:grpSp>
            <p:nvGrpSpPr>
              <p:cNvPr id="66" name="グループ化 65">
                <a:extLst>
                  <a:ext uri="{FF2B5EF4-FFF2-40B4-BE49-F238E27FC236}">
                    <a16:creationId xmlns:a16="http://schemas.microsoft.com/office/drawing/2014/main" id="{97F9B333-59C2-E26A-797B-B7BDCA815C56}"/>
                  </a:ext>
                </a:extLst>
              </p:cNvPr>
              <p:cNvGrpSpPr/>
              <p:nvPr/>
            </p:nvGrpSpPr>
            <p:grpSpPr>
              <a:xfrm>
                <a:off x="3736813" y="4182035"/>
                <a:ext cx="899427" cy="1717200"/>
                <a:chOff x="7064286" y="3813464"/>
                <a:chExt cx="505604" cy="1946011"/>
              </a:xfrm>
            </p:grpSpPr>
            <p:sp>
              <p:nvSpPr>
                <p:cNvPr id="67" name="Line 27">
                  <a:extLst>
                    <a:ext uri="{FF2B5EF4-FFF2-40B4-BE49-F238E27FC236}">
                      <a16:creationId xmlns:a16="http://schemas.microsoft.com/office/drawing/2014/main" id="{5E7CAB72-D563-EA73-835F-3487303ECEB6}"/>
                    </a:ext>
                  </a:extLst>
                </p:cNvPr>
                <p:cNvSpPr>
                  <a:spLocks noChangeAspect="1" noChangeShapeType="1"/>
                </p:cNvSpPr>
                <p:nvPr/>
              </p:nvSpPr>
              <p:spPr bwMode="auto">
                <a:xfrm>
                  <a:off x="7067320" y="3813464"/>
                  <a:ext cx="0" cy="1946011"/>
                </a:xfrm>
                <a:prstGeom prst="line">
                  <a:avLst/>
                </a:prstGeom>
                <a:noFill/>
                <a:ln w="19050" cap="rnd">
                  <a:solidFill>
                    <a:srgbClr val="FFC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8" name="Rectangle 31">
                  <a:extLst>
                    <a:ext uri="{FF2B5EF4-FFF2-40B4-BE49-F238E27FC236}">
                      <a16:creationId xmlns:a16="http://schemas.microsoft.com/office/drawing/2014/main" id="{01A1B3C3-33E1-1163-CB69-B172762878BF}"/>
                    </a:ext>
                  </a:extLst>
                </p:cNvPr>
                <p:cNvSpPr>
                  <a:spLocks noChangeAspect="1" noChangeArrowheads="1"/>
                </p:cNvSpPr>
                <p:nvPr/>
              </p:nvSpPr>
              <p:spPr bwMode="auto">
                <a:xfrm>
                  <a:off x="7064286" y="3969992"/>
                  <a:ext cx="193019" cy="59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FFC00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y</a:t>
                  </a:r>
                </a:p>
              </p:txBody>
            </p:sp>
            <p:sp>
              <p:nvSpPr>
                <p:cNvPr id="69" name="Rectangle 31">
                  <a:extLst>
                    <a:ext uri="{FF2B5EF4-FFF2-40B4-BE49-F238E27FC236}">
                      <a16:creationId xmlns:a16="http://schemas.microsoft.com/office/drawing/2014/main" id="{1A6ADA45-DE54-0A63-C1D1-5D7378C90B43}"/>
                    </a:ext>
                  </a:extLst>
                </p:cNvPr>
                <p:cNvSpPr>
                  <a:spLocks noChangeAspect="1" noChangeArrowheads="1"/>
                </p:cNvSpPr>
                <p:nvPr/>
              </p:nvSpPr>
              <p:spPr bwMode="auto">
                <a:xfrm>
                  <a:off x="7376871" y="4266461"/>
                  <a:ext cx="193019" cy="59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i="1" dirty="0">
                      <a:solidFill>
                        <a:srgbClr val="92D050"/>
                      </a:solidFill>
                      <a:effectLst>
                        <a:outerShdw blurRad="38100" dist="38100" dir="2700000" algn="tl">
                          <a:srgbClr val="000000">
                            <a:alpha val="43137"/>
                          </a:srgbClr>
                        </a:outerShdw>
                      </a:effectLst>
                      <a:latin typeface="Times New Roman" panose="02020603050405020304" pitchFamily="18" charset="0"/>
                      <a:ea typeface="Cambria Math" panose="02040503050406030204" pitchFamily="18" charset="0"/>
                      <a:cs typeface="Times New Roman" panose="02020603050405020304" pitchFamily="18" charset="0"/>
                    </a:rPr>
                    <a:t>x</a:t>
                  </a:r>
                </a:p>
              </p:txBody>
            </p:sp>
          </p:grp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2AD3E5BE-D468-3288-ADD7-12B6B5C4FDBA}"/>
                      </a:ext>
                    </a:extLst>
                  </p:cNvPr>
                  <p:cNvSpPr txBox="1"/>
                  <p:nvPr/>
                </p:nvSpPr>
                <p:spPr>
                  <a:xfrm>
                    <a:off x="3736813" y="5095758"/>
                    <a:ext cx="138841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FFFF99"/>
                              </a:solidFill>
                              <a:effectLst>
                                <a:outerShdw blurRad="38100" dist="38100" dir="2700000" algn="tl">
                                  <a:srgbClr val="000000">
                                    <a:alpha val="43137"/>
                                  </a:srgbClr>
                                </a:outerShdw>
                              </a:effectLst>
                              <a:latin typeface="Cambria Math" panose="02040503050406030204" pitchFamily="18" charset="0"/>
                            </a:rPr>
                            <m:t>𝐹𝑒</m:t>
                          </m:r>
                          <m:r>
                            <a:rPr kumimoji="1" lang="en-US" altLang="ja-JP" sz="2400" b="0" i="1" smtClean="0">
                              <a:solidFill>
                                <a:srgbClr val="FFFF99"/>
                              </a:solidFill>
                              <a:effectLst>
                                <a:outerShdw blurRad="38100" dist="38100" dir="2700000" algn="tl">
                                  <a:srgbClr val="000000">
                                    <a:alpha val="43137"/>
                                  </a:srgbClr>
                                </a:outerShdw>
                              </a:effectLst>
                              <a:latin typeface="Cambria Math" panose="02040503050406030204" pitchFamily="18" charset="0"/>
                            </a:rPr>
                            <m:t>=</m:t>
                          </m:r>
                          <m:r>
                            <a:rPr kumimoji="1" lang="en-US" altLang="ja-JP" sz="2400" b="0" i="1" smtClean="0">
                              <a:solidFill>
                                <a:srgbClr val="FFFF99"/>
                              </a:solidFill>
                              <a:effectLst>
                                <a:outerShdw blurRad="38100" dist="38100" dir="2700000" algn="tl">
                                  <a:srgbClr val="000000">
                                    <a:alpha val="43137"/>
                                  </a:srgbClr>
                                </a:outerShdw>
                              </a:effectLst>
                              <a:latin typeface="Cambria Math" panose="02040503050406030204" pitchFamily="18" charset="0"/>
                            </a:rPr>
                            <m:t>𝑥</m:t>
                          </m:r>
                          <m:r>
                            <a:rPr kumimoji="1" lang="en-US" altLang="ja-JP" sz="2400" b="0" i="1" smtClean="0">
                              <a:solidFill>
                                <a:srgbClr val="FFFF99"/>
                              </a:solidFill>
                              <a:effectLst>
                                <a:outerShdw blurRad="38100" dist="38100" dir="2700000" algn="tl">
                                  <a:srgbClr val="000000">
                                    <a:alpha val="43137"/>
                                  </a:srgbClr>
                                </a:outerShdw>
                              </a:effectLst>
                              <a:latin typeface="Cambria Math" panose="02040503050406030204" pitchFamily="18" charset="0"/>
                            </a:rPr>
                            <m:t>/</m:t>
                          </m:r>
                          <m:r>
                            <a:rPr kumimoji="1" lang="en-US" altLang="ja-JP" sz="2400" b="0" i="1" smtClean="0">
                              <a:solidFill>
                                <a:srgbClr val="FFFF99"/>
                              </a:solidFill>
                              <a:effectLst>
                                <a:outerShdw blurRad="38100" dist="38100" dir="2700000" algn="tl">
                                  <a:srgbClr val="000000">
                                    <a:alpha val="43137"/>
                                  </a:srgbClr>
                                </a:outerShdw>
                              </a:effectLst>
                              <a:latin typeface="Cambria Math" panose="02040503050406030204" pitchFamily="18" charset="0"/>
                            </a:rPr>
                            <m:t>𝑦</m:t>
                          </m:r>
                        </m:oMath>
                      </m:oMathPara>
                    </a14:m>
                    <a:endParaRPr kumimoji="1" lang="ja-JP" altLang="en-US" sz="2400" dirty="0">
                      <a:solidFill>
                        <a:srgbClr val="FFFF99"/>
                      </a:solidFill>
                      <a:effectLst>
                        <a:outerShdw blurRad="38100" dist="38100" dir="2700000" algn="tl">
                          <a:srgbClr val="000000">
                            <a:alpha val="43137"/>
                          </a:srgbClr>
                        </a:outerShdw>
                      </a:effectLst>
                    </a:endParaRPr>
                  </a:p>
                </p:txBody>
              </p:sp>
            </mc:Choice>
            <mc:Fallback xmlns="">
              <p:sp>
                <p:nvSpPr>
                  <p:cNvPr id="79" name="テキスト ボックス 78">
                    <a:extLst>
                      <a:ext uri="{FF2B5EF4-FFF2-40B4-BE49-F238E27FC236}">
                        <a16:creationId xmlns:a16="http://schemas.microsoft.com/office/drawing/2014/main" id="{2AD3E5BE-D468-3288-ADD7-12B6B5C4FDBA}"/>
                      </a:ext>
                    </a:extLst>
                  </p:cNvPr>
                  <p:cNvSpPr txBox="1">
                    <a:spLocks noRot="1" noChangeAspect="1" noMove="1" noResize="1" noEditPoints="1" noAdjustHandles="1" noChangeArrowheads="1" noChangeShapeType="1" noTextEdit="1"/>
                  </p:cNvSpPr>
                  <p:nvPr/>
                </p:nvSpPr>
                <p:spPr>
                  <a:xfrm>
                    <a:off x="3736813" y="5095758"/>
                    <a:ext cx="1388412" cy="369332"/>
                  </a:xfrm>
                  <a:prstGeom prst="rect">
                    <a:avLst/>
                  </a:prstGeom>
                  <a:blipFill>
                    <a:blip r:embed="rId5"/>
                    <a:stretch>
                      <a:fillRect l="-2643" r="-4846" b="-45902"/>
                    </a:stretch>
                  </a:blipFill>
                </p:spPr>
                <p:txBody>
                  <a:bodyPr/>
                  <a:lstStyle/>
                  <a:p>
                    <a:r>
                      <a:rPr lang="ja-JP" altLang="en-US">
                        <a:noFill/>
                      </a:rPr>
                      <a:t> </a:t>
                    </a:r>
                  </a:p>
                </p:txBody>
              </p:sp>
            </mc:Fallback>
          </mc:AlternateContent>
          <p:sp>
            <p:nvSpPr>
              <p:cNvPr id="64" name="Line 11">
                <a:extLst>
                  <a:ext uri="{FF2B5EF4-FFF2-40B4-BE49-F238E27FC236}">
                    <a16:creationId xmlns:a16="http://schemas.microsoft.com/office/drawing/2014/main" id="{F8617D77-4C4B-2899-C8E2-540F1D1D61AE}"/>
                  </a:ext>
                </a:extLst>
              </p:cNvPr>
              <p:cNvSpPr>
                <a:spLocks noChangeAspect="1" noChangeShapeType="1"/>
              </p:cNvSpPr>
              <p:nvPr/>
            </p:nvSpPr>
            <p:spPr bwMode="auto">
              <a:xfrm>
                <a:off x="3742210" y="5040845"/>
                <a:ext cx="3435200" cy="0"/>
              </a:xfrm>
              <a:prstGeom prst="line">
                <a:avLst/>
              </a:prstGeom>
              <a:noFill/>
              <a:ln w="19050" cap="rnd">
                <a:solidFill>
                  <a:srgbClr val="92D050"/>
                </a:solidFill>
                <a:round/>
                <a:headEnd type="triangle"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cxnSp>
            <p:nvCxnSpPr>
              <p:cNvPr id="72" name="直線コネクタ 71">
                <a:extLst>
                  <a:ext uri="{FF2B5EF4-FFF2-40B4-BE49-F238E27FC236}">
                    <a16:creationId xmlns:a16="http://schemas.microsoft.com/office/drawing/2014/main" id="{AD886970-1969-FCBB-6F72-BD5C1A2557CC}"/>
                  </a:ext>
                </a:extLst>
              </p:cNvPr>
              <p:cNvCxnSpPr>
                <a:cxnSpLocks noChangeAspect="1"/>
              </p:cNvCxnSpPr>
              <p:nvPr/>
            </p:nvCxnSpPr>
            <p:spPr>
              <a:xfrm flipH="1">
                <a:off x="3340100" y="4086768"/>
                <a:ext cx="7632700" cy="191206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75B51FE9-90D1-9DD0-08F8-65E28D166774}"/>
                  </a:ext>
                </a:extLst>
              </p:cNvPr>
              <p:cNvCxnSpPr>
                <a:cxnSpLocks noChangeAspect="1"/>
              </p:cNvCxnSpPr>
              <p:nvPr/>
            </p:nvCxnSpPr>
            <p:spPr>
              <a:xfrm flipH="1" flipV="1">
                <a:off x="3359150" y="4080599"/>
                <a:ext cx="7613650" cy="1907573"/>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grpSp>
        <p:sp>
          <p:nvSpPr>
            <p:cNvPr id="119" name="Line 11">
              <a:extLst>
                <a:ext uri="{FF2B5EF4-FFF2-40B4-BE49-F238E27FC236}">
                  <a16:creationId xmlns:a16="http://schemas.microsoft.com/office/drawing/2014/main" id="{BCB936E6-6D35-126A-B276-7A843B0A6C49}"/>
                </a:ext>
              </a:extLst>
            </p:cNvPr>
            <p:cNvSpPr>
              <a:spLocks noChangeAspect="1" noChangeShapeType="1"/>
            </p:cNvSpPr>
            <p:nvPr/>
          </p:nvSpPr>
          <p:spPr bwMode="auto">
            <a:xfrm rot="5400000">
              <a:off x="6764105" y="4965910"/>
              <a:ext cx="1150620" cy="0"/>
            </a:xfrm>
            <a:prstGeom prst="line">
              <a:avLst/>
            </a:prstGeom>
            <a:noFill/>
            <a:ln w="19050" cap="rnd">
              <a:solidFill>
                <a:srgbClr val="92D050"/>
              </a:solidFill>
              <a:round/>
              <a:headEnd type="non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134" name="グループ化 133">
            <a:extLst>
              <a:ext uri="{FF2B5EF4-FFF2-40B4-BE49-F238E27FC236}">
                <a16:creationId xmlns:a16="http://schemas.microsoft.com/office/drawing/2014/main" id="{E3FC85EA-CD4E-169D-4EDB-3F40DFA291DA}"/>
              </a:ext>
            </a:extLst>
          </p:cNvPr>
          <p:cNvGrpSpPr/>
          <p:nvPr/>
        </p:nvGrpSpPr>
        <p:grpSpPr>
          <a:xfrm>
            <a:off x="696853" y="3877544"/>
            <a:ext cx="2595154" cy="1671700"/>
            <a:chOff x="607122" y="4095399"/>
            <a:chExt cx="2595154" cy="1671700"/>
          </a:xfrm>
        </p:grpSpPr>
        <p:grpSp>
          <p:nvGrpSpPr>
            <p:cNvPr id="132" name="グループ化 131">
              <a:extLst>
                <a:ext uri="{FF2B5EF4-FFF2-40B4-BE49-F238E27FC236}">
                  <a16:creationId xmlns:a16="http://schemas.microsoft.com/office/drawing/2014/main" id="{B421FA44-F4B4-10EA-3ED3-0769024417C8}"/>
                </a:ext>
              </a:extLst>
            </p:cNvPr>
            <p:cNvGrpSpPr/>
            <p:nvPr/>
          </p:nvGrpSpPr>
          <p:grpSpPr>
            <a:xfrm>
              <a:off x="607122" y="4095399"/>
              <a:ext cx="2595154" cy="1671700"/>
              <a:chOff x="452846" y="4601650"/>
              <a:chExt cx="2595154" cy="1671700"/>
            </a:xfrm>
          </p:grpSpPr>
          <p:grpSp>
            <p:nvGrpSpPr>
              <p:cNvPr id="131" name="グループ化 130">
                <a:extLst>
                  <a:ext uri="{FF2B5EF4-FFF2-40B4-BE49-F238E27FC236}">
                    <a16:creationId xmlns:a16="http://schemas.microsoft.com/office/drawing/2014/main" id="{F920CBC3-DED9-FA35-E8F5-CB8E73BDFD4F}"/>
                  </a:ext>
                </a:extLst>
              </p:cNvPr>
              <p:cNvGrpSpPr/>
              <p:nvPr/>
            </p:nvGrpSpPr>
            <p:grpSpPr>
              <a:xfrm>
                <a:off x="1075897" y="4601650"/>
                <a:ext cx="1843200" cy="1359650"/>
                <a:chOff x="1075897" y="4601650"/>
                <a:chExt cx="1843200" cy="1359650"/>
              </a:xfrm>
            </p:grpSpPr>
            <p:pic>
              <p:nvPicPr>
                <p:cNvPr id="12" name="Picture 4" descr="Spherical-aberration-slice">
                  <a:extLst>
                    <a:ext uri="{FF2B5EF4-FFF2-40B4-BE49-F238E27FC236}">
                      <a16:creationId xmlns:a16="http://schemas.microsoft.com/office/drawing/2014/main" id="{71166AE0-A440-5204-5E12-189BE99FCEF4}"/>
                    </a:ext>
                  </a:extLst>
                </p:cNvPr>
                <p:cNvPicPr>
                  <a:picLocks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4315" b="34315"/>
                <a:stretch>
                  <a:fillRect/>
                </a:stretch>
              </p:blipFill>
              <p:spPr bwMode="auto">
                <a:xfrm>
                  <a:off x="1075897" y="5039803"/>
                  <a:ext cx="1843200" cy="92149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 Box 7">
                  <a:extLst>
                    <a:ext uri="{FF2B5EF4-FFF2-40B4-BE49-F238E27FC236}">
                      <a16:creationId xmlns:a16="http://schemas.microsoft.com/office/drawing/2014/main" id="{B12B1074-9415-A1C5-49B6-933809439196}"/>
                    </a:ext>
                  </a:extLst>
                </p:cNvPr>
                <p:cNvSpPr txBox="1">
                  <a:spLocks noChangeArrowheads="1"/>
                </p:cNvSpPr>
                <p:nvPr/>
              </p:nvSpPr>
              <p:spPr bwMode="auto">
                <a:xfrm>
                  <a:off x="1075897" y="4601650"/>
                  <a:ext cx="1044863"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Fe=1</a:t>
                  </a:r>
                  <a:endParaRPr lang="ja-JP" altLang="en-US" sz="1800" dirty="0">
                    <a:latin typeface="游ゴシック Medium" panose="020B0500000000000000" pitchFamily="50" charset="-128"/>
                    <a:ea typeface="游ゴシック Medium" panose="020B0500000000000000" pitchFamily="50" charset="-128"/>
                  </a:endParaRPr>
                </a:p>
              </p:txBody>
            </p:sp>
          </p:grpSp>
          <p:grpSp>
            <p:nvGrpSpPr>
              <p:cNvPr id="100" name="グループ化 99">
                <a:extLst>
                  <a:ext uri="{FF2B5EF4-FFF2-40B4-BE49-F238E27FC236}">
                    <a16:creationId xmlns:a16="http://schemas.microsoft.com/office/drawing/2014/main" id="{26FC59AE-0059-BB56-E139-8013F74D4501}"/>
                  </a:ext>
                </a:extLst>
              </p:cNvPr>
              <p:cNvGrpSpPr/>
              <p:nvPr/>
            </p:nvGrpSpPr>
            <p:grpSpPr>
              <a:xfrm>
                <a:off x="452846" y="4725096"/>
                <a:ext cx="2595154" cy="1548254"/>
                <a:chOff x="452846" y="4828901"/>
                <a:chExt cx="2595154" cy="1548254"/>
              </a:xfrm>
            </p:grpSpPr>
            <p:grpSp>
              <p:nvGrpSpPr>
                <p:cNvPr id="80" name="グループ化 79">
                  <a:extLst>
                    <a:ext uri="{FF2B5EF4-FFF2-40B4-BE49-F238E27FC236}">
                      <a16:creationId xmlns:a16="http://schemas.microsoft.com/office/drawing/2014/main" id="{FC701DB7-FA1A-66BF-8101-DF3810808A96}"/>
                    </a:ext>
                  </a:extLst>
                </p:cNvPr>
                <p:cNvGrpSpPr/>
                <p:nvPr/>
              </p:nvGrpSpPr>
              <p:grpSpPr>
                <a:xfrm>
                  <a:off x="1132485" y="5171277"/>
                  <a:ext cx="865018" cy="864000"/>
                  <a:chOff x="7064286" y="3789636"/>
                  <a:chExt cx="486261" cy="1974100"/>
                </a:xfrm>
              </p:grpSpPr>
              <p:sp>
                <p:nvSpPr>
                  <p:cNvPr id="83" name="Line 27">
                    <a:extLst>
                      <a:ext uri="{FF2B5EF4-FFF2-40B4-BE49-F238E27FC236}">
                        <a16:creationId xmlns:a16="http://schemas.microsoft.com/office/drawing/2014/main" id="{989919D9-EEDF-D660-0DB5-1A6865502072}"/>
                      </a:ext>
                    </a:extLst>
                  </p:cNvPr>
                  <p:cNvSpPr>
                    <a:spLocks noChangeAspect="1" noChangeShapeType="1"/>
                  </p:cNvSpPr>
                  <p:nvPr/>
                </p:nvSpPr>
                <p:spPr bwMode="auto">
                  <a:xfrm>
                    <a:off x="7064286" y="3789636"/>
                    <a:ext cx="0" cy="1974100"/>
                  </a:xfrm>
                  <a:prstGeom prst="line">
                    <a:avLst/>
                  </a:prstGeom>
                  <a:noFill/>
                  <a:ln w="9525" cap="rnd">
                    <a:solidFill>
                      <a:srgbClr val="FFC00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81" name="Line 11">
                    <a:extLst>
                      <a:ext uri="{FF2B5EF4-FFF2-40B4-BE49-F238E27FC236}">
                        <a16:creationId xmlns:a16="http://schemas.microsoft.com/office/drawing/2014/main" id="{09C2D822-16C3-417F-68DD-E34A55B75722}"/>
                      </a:ext>
                    </a:extLst>
                  </p:cNvPr>
                  <p:cNvSpPr>
                    <a:spLocks noChangeAspect="1" noChangeShapeType="1"/>
                  </p:cNvSpPr>
                  <p:nvPr/>
                </p:nvSpPr>
                <p:spPr bwMode="auto">
                  <a:xfrm>
                    <a:off x="7064287" y="4786707"/>
                    <a:ext cx="486260" cy="0"/>
                  </a:xfrm>
                  <a:prstGeom prst="line">
                    <a:avLst/>
                  </a:prstGeom>
                  <a:noFill/>
                  <a:ln w="9525" cap="rnd">
                    <a:solidFill>
                      <a:srgbClr val="92D05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cxnSp>
              <p:nvCxnSpPr>
                <p:cNvPr id="86" name="直線コネクタ 85">
                  <a:extLst>
                    <a:ext uri="{FF2B5EF4-FFF2-40B4-BE49-F238E27FC236}">
                      <a16:creationId xmlns:a16="http://schemas.microsoft.com/office/drawing/2014/main" id="{0C30A6B0-91B6-F761-5BDF-D789BB684027}"/>
                    </a:ext>
                  </a:extLst>
                </p:cNvPr>
                <p:cNvCxnSpPr>
                  <a:cxnSpLocks noChangeAspect="1"/>
                </p:cNvCxnSpPr>
                <p:nvPr/>
              </p:nvCxnSpPr>
              <p:spPr>
                <a:xfrm flipH="1">
                  <a:off x="452846" y="5076240"/>
                  <a:ext cx="2595154" cy="1300915"/>
                </a:xfrm>
                <a:prstGeom prst="line">
                  <a:avLst/>
                </a:prstGeom>
                <a:ln w="952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E13E4FA8-CCBE-1D28-BB82-861594C8B207}"/>
                    </a:ext>
                  </a:extLst>
                </p:cNvPr>
                <p:cNvCxnSpPr>
                  <a:cxnSpLocks noChangeAspect="1"/>
                </p:cNvCxnSpPr>
                <p:nvPr/>
              </p:nvCxnSpPr>
              <p:spPr>
                <a:xfrm flipH="1" flipV="1">
                  <a:off x="452846" y="4828901"/>
                  <a:ext cx="2595154" cy="1300525"/>
                </a:xfrm>
                <a:prstGeom prst="line">
                  <a:avLst/>
                </a:prstGeom>
                <a:ln w="9525">
                  <a:solidFill>
                    <a:srgbClr val="FF5050"/>
                  </a:solidFill>
                </a:ln>
              </p:spPr>
              <p:style>
                <a:lnRef idx="1">
                  <a:schemeClr val="accent1"/>
                </a:lnRef>
                <a:fillRef idx="0">
                  <a:schemeClr val="accent1"/>
                </a:fillRef>
                <a:effectRef idx="0">
                  <a:schemeClr val="accent1"/>
                </a:effectRef>
                <a:fontRef idx="minor">
                  <a:schemeClr val="tx1"/>
                </a:fontRef>
              </p:style>
            </p:cxnSp>
          </p:grpSp>
        </p:grpSp>
        <p:sp>
          <p:nvSpPr>
            <p:cNvPr id="120" name="Line 11">
              <a:extLst>
                <a:ext uri="{FF2B5EF4-FFF2-40B4-BE49-F238E27FC236}">
                  <a16:creationId xmlns:a16="http://schemas.microsoft.com/office/drawing/2014/main" id="{AF72A0F8-30D5-290E-D048-C4912B1B0602}"/>
                </a:ext>
              </a:extLst>
            </p:cNvPr>
            <p:cNvSpPr>
              <a:spLocks noChangeAspect="1" noChangeShapeType="1"/>
            </p:cNvSpPr>
            <p:nvPr/>
          </p:nvSpPr>
          <p:spPr bwMode="auto">
            <a:xfrm rot="5400000">
              <a:off x="1823378" y="4994958"/>
              <a:ext cx="656801" cy="0"/>
            </a:xfrm>
            <a:prstGeom prst="line">
              <a:avLst/>
            </a:prstGeom>
            <a:noFill/>
            <a:ln w="9525" cap="rnd">
              <a:solidFill>
                <a:srgbClr val="92D050"/>
              </a:solidFill>
              <a:round/>
              <a:headEnd type="non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6" name="Text Box 7">
            <a:extLst>
              <a:ext uri="{FF2B5EF4-FFF2-40B4-BE49-F238E27FC236}">
                <a16:creationId xmlns:a16="http://schemas.microsoft.com/office/drawing/2014/main" id="{7130F043-B19A-0788-5389-42E321490740}"/>
              </a:ext>
            </a:extLst>
          </p:cNvPr>
          <p:cNvSpPr txBox="1">
            <a:spLocks noChangeArrowheads="1"/>
          </p:cNvSpPr>
          <p:nvPr/>
        </p:nvSpPr>
        <p:spPr bwMode="auto">
          <a:xfrm>
            <a:off x="315642" y="5614366"/>
            <a:ext cx="3356957"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600" dirty="0">
                <a:latin typeface="游ゴシック Medium" panose="020B0500000000000000" pitchFamily="50" charset="-128"/>
                <a:ea typeface="游ゴシック Medium" panose="020B0500000000000000" pitchFamily="50" charset="-128"/>
              </a:rPr>
              <a:t>※</a:t>
            </a:r>
            <a:r>
              <a:rPr lang="ja-JP" altLang="en-US" sz="1600" dirty="0">
                <a:latin typeface="游ゴシック Medium" panose="020B0500000000000000" pitchFamily="50" charset="-128"/>
                <a:ea typeface="游ゴシック Medium" panose="020B0500000000000000" pitchFamily="50" charset="-128"/>
              </a:rPr>
              <a:t>画像の都合で</a:t>
            </a:r>
            <a:r>
              <a:rPr lang="en-US" altLang="ja-JP" sz="1600" dirty="0">
                <a:latin typeface="游ゴシック Medium" panose="020B0500000000000000" pitchFamily="50" charset="-128"/>
                <a:ea typeface="游ゴシック Medium" panose="020B0500000000000000" pitchFamily="50" charset="-128"/>
              </a:rPr>
              <a:t>Fe=1</a:t>
            </a:r>
            <a:r>
              <a:rPr lang="ja-JP" altLang="en-US" sz="1600" dirty="0">
                <a:latin typeface="游ゴシック Medium" panose="020B0500000000000000" pitchFamily="50" charset="-128"/>
                <a:ea typeface="游ゴシック Medium" panose="020B0500000000000000" pitchFamily="50" charset="-128"/>
              </a:rPr>
              <a:t>の方が短いが 実際には左右方向にずっと続く</a:t>
            </a:r>
            <a:endParaRPr lang="ja-JP" altLang="en-US"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085522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8E8895-CED6-BB2C-B587-BA362D6D1AE7}"/>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C99C9655-9D89-8D27-6128-BA63861AF430}"/>
              </a:ext>
            </a:extLst>
          </p:cNvPr>
          <p:cNvSpPr>
            <a:spLocks noGrp="1"/>
          </p:cNvSpPr>
          <p:nvPr>
            <p:ph idx="1"/>
          </p:nvPr>
        </p:nvSpPr>
        <p:spPr/>
        <p:txBody>
          <a:bodyPr/>
          <a:lstStyle/>
          <a:p>
            <a:r>
              <a:rPr lang="ja-JP" altLang="en-US" dirty="0">
                <a:solidFill>
                  <a:srgbClr val="FF5050"/>
                </a:solidFill>
              </a:rPr>
              <a:t>同じボケのサイズで実効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(Fe)</a:t>
            </a:r>
            <a:r>
              <a:rPr lang="ja-JP" altLang="en-US" dirty="0">
                <a:solidFill>
                  <a:srgbClr val="FF5050"/>
                </a:solidFill>
              </a:rPr>
              <a:t>のみが異なる場合</a:t>
            </a:r>
            <a:endParaRPr lang="en-US" altLang="ja-JP" dirty="0">
              <a:solidFill>
                <a:srgbClr val="FF5050"/>
              </a:solidFill>
            </a:endParaRPr>
          </a:p>
          <a:p>
            <a:pPr lvl="1"/>
            <a:r>
              <a:rPr lang="ja-JP" altLang="en-US" dirty="0"/>
              <a:t>絞りが変化しても深度等の違いで同じ</a:t>
            </a:r>
            <a:r>
              <a:rPr lang="en-US" altLang="ja-JP" dirty="0"/>
              <a:t>CoC</a:t>
            </a:r>
            <a:r>
              <a:rPr lang="ja-JP" altLang="en-US" dirty="0"/>
              <a:t>となるケース</a:t>
            </a:r>
            <a:endParaRPr lang="en-US" altLang="ja-JP" dirty="0"/>
          </a:p>
          <a:p>
            <a:endParaRPr kumimoji="1" lang="ja-JP" altLang="en-US" dirty="0"/>
          </a:p>
        </p:txBody>
      </p:sp>
      <p:sp>
        <p:nvSpPr>
          <p:cNvPr id="4" name="Rectangle 6">
            <a:extLst>
              <a:ext uri="{FF2B5EF4-FFF2-40B4-BE49-F238E27FC236}">
                <a16:creationId xmlns:a16="http://schemas.microsoft.com/office/drawing/2014/main" id="{D3B97040-DB4A-5737-97A4-F70744398A4D}"/>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7" name="グループ化 16">
            <a:extLst>
              <a:ext uri="{FF2B5EF4-FFF2-40B4-BE49-F238E27FC236}">
                <a16:creationId xmlns:a16="http://schemas.microsoft.com/office/drawing/2014/main" id="{EDAEE520-3C24-378F-819F-839FFBE135AB}"/>
              </a:ext>
            </a:extLst>
          </p:cNvPr>
          <p:cNvGrpSpPr>
            <a:grpSpLocks noChangeAspect="1"/>
          </p:cNvGrpSpPr>
          <p:nvPr/>
        </p:nvGrpSpPr>
        <p:grpSpPr>
          <a:xfrm>
            <a:off x="6205649" y="4178326"/>
            <a:ext cx="5535941" cy="1732516"/>
            <a:chOff x="6399925" y="4226633"/>
            <a:chExt cx="3970211" cy="1242509"/>
          </a:xfrm>
        </p:grpSpPr>
        <p:pic>
          <p:nvPicPr>
            <p:cNvPr id="18" name="Picture 4" descr="Spherical-aberration-slice">
              <a:extLst>
                <a:ext uri="{FF2B5EF4-FFF2-40B4-BE49-F238E27FC236}">
                  <a16:creationId xmlns:a16="http://schemas.microsoft.com/office/drawing/2014/main" id="{9F9AAAEB-3D40-37E6-8057-2B66F0A931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1" t="42155" r="49978" b="42154"/>
            <a:stretch/>
          </p:blipFill>
          <p:spPr bwMode="auto">
            <a:xfrm>
              <a:off x="7714022" y="4226633"/>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図 19" descr="電子機器, コンパクトディスク が含まれている画像&#10;&#10;自動的に生成された説明">
              <a:extLst>
                <a:ext uri="{FF2B5EF4-FFF2-40B4-BE49-F238E27FC236}">
                  <a16:creationId xmlns:a16="http://schemas.microsoft.com/office/drawing/2014/main" id="{A226BF47-591D-7D19-E926-12CDF3DFC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925" y="422663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nvGrpSpPr>
          <p:cNvPr id="23" name="グループ化 22">
            <a:extLst>
              <a:ext uri="{FF2B5EF4-FFF2-40B4-BE49-F238E27FC236}">
                <a16:creationId xmlns:a16="http://schemas.microsoft.com/office/drawing/2014/main" id="{CB58FC35-68E3-C6DB-A449-85044ACA6C67}"/>
              </a:ext>
            </a:extLst>
          </p:cNvPr>
          <p:cNvGrpSpPr>
            <a:grpSpLocks noChangeAspect="1"/>
          </p:cNvGrpSpPr>
          <p:nvPr/>
        </p:nvGrpSpPr>
        <p:grpSpPr>
          <a:xfrm>
            <a:off x="450410" y="4178324"/>
            <a:ext cx="5536028" cy="1732521"/>
            <a:chOff x="1002224" y="4235485"/>
            <a:chExt cx="3970274" cy="1242512"/>
          </a:xfrm>
        </p:grpSpPr>
        <p:pic>
          <p:nvPicPr>
            <p:cNvPr id="24" name="Picture 4" descr="Spherical-aberration-slice">
              <a:extLst>
                <a:ext uri="{FF2B5EF4-FFF2-40B4-BE49-F238E27FC236}">
                  <a16:creationId xmlns:a16="http://schemas.microsoft.com/office/drawing/2014/main" id="{3A0F2CF3-1838-F1B0-54C4-1FF0BBC18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2316384" y="4235485"/>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B6B46605-8A34-D248-C259-B73BB558F9D0}"/>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259345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Spherical-aberration-slice">
            <a:extLst>
              <a:ext uri="{FF2B5EF4-FFF2-40B4-BE49-F238E27FC236}">
                <a16:creationId xmlns:a16="http://schemas.microsoft.com/office/drawing/2014/main" id="{D52B6365-C86E-A654-D4CC-5F11F8399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1" t="42155" r="49978" b="42154"/>
          <a:stretch/>
        </p:blipFill>
        <p:spPr bwMode="auto">
          <a:xfrm>
            <a:off x="8037986" y="4178326"/>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1" name="グループ化 60">
            <a:extLst>
              <a:ext uri="{FF2B5EF4-FFF2-40B4-BE49-F238E27FC236}">
                <a16:creationId xmlns:a16="http://schemas.microsoft.com/office/drawing/2014/main" id="{4D260AF7-5A2B-DA6B-845F-ED46A5BF1948}"/>
              </a:ext>
            </a:extLst>
          </p:cNvPr>
          <p:cNvGrpSpPr/>
          <p:nvPr/>
        </p:nvGrpSpPr>
        <p:grpSpPr>
          <a:xfrm>
            <a:off x="450410" y="4178324"/>
            <a:ext cx="5536028" cy="1732515"/>
            <a:chOff x="450410" y="4178324"/>
            <a:chExt cx="5536028" cy="1732515"/>
          </a:xfrm>
        </p:grpSpPr>
        <p:pic>
          <p:nvPicPr>
            <p:cNvPr id="62" name="図 61">
              <a:extLst>
                <a:ext uri="{FF2B5EF4-FFF2-40B4-BE49-F238E27FC236}">
                  <a16:creationId xmlns:a16="http://schemas.microsoft.com/office/drawing/2014/main" id="{3B12763F-B60A-37E7-BE6A-891608478BBC}"/>
                </a:ext>
              </a:extLst>
            </p:cNvPr>
            <p:cNvPicPr>
              <a:picLocks noChangeAspect="1"/>
            </p:cNvPicPr>
            <p:nvPr/>
          </p:nvPicPr>
          <p:blipFill>
            <a:blip r:embed="rId3">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63" name="グループ化 62">
              <a:extLst>
                <a:ext uri="{FF2B5EF4-FFF2-40B4-BE49-F238E27FC236}">
                  <a16:creationId xmlns:a16="http://schemas.microsoft.com/office/drawing/2014/main" id="{FBE42869-4A5A-1D35-C71D-A8D5AE7C15B2}"/>
                </a:ext>
              </a:extLst>
            </p:cNvPr>
            <p:cNvGrpSpPr/>
            <p:nvPr/>
          </p:nvGrpSpPr>
          <p:grpSpPr>
            <a:xfrm>
              <a:off x="682956" y="4409329"/>
              <a:ext cx="1288293" cy="1288293"/>
              <a:chOff x="682956" y="4409329"/>
              <a:chExt cx="1288293" cy="1288293"/>
            </a:xfrm>
          </p:grpSpPr>
          <p:sp>
            <p:nvSpPr>
              <p:cNvPr id="77" name="楕円 76">
                <a:extLst>
                  <a:ext uri="{FF2B5EF4-FFF2-40B4-BE49-F238E27FC236}">
                    <a16:creationId xmlns:a16="http://schemas.microsoft.com/office/drawing/2014/main" id="{FAD8AB12-EEC5-3850-8760-CF4A18FC8CBA}"/>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D6259C86-C130-B737-1038-491ACEFFBDEE}"/>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79" name="Line 11">
                <a:extLst>
                  <a:ext uri="{FF2B5EF4-FFF2-40B4-BE49-F238E27FC236}">
                    <a16:creationId xmlns:a16="http://schemas.microsoft.com/office/drawing/2014/main" id="{EE92AF5B-D7EF-F8BD-578D-C9FC4A505A07}"/>
                  </a:ext>
                </a:extLst>
              </p:cNvPr>
              <p:cNvSpPr>
                <a:spLocks noChangeShapeType="1"/>
              </p:cNvSpPr>
              <p:nvPr/>
            </p:nvSpPr>
            <p:spPr bwMode="auto">
              <a:xfrm flipH="1">
                <a:off x="1324105" y="4409330"/>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64" name="グループ化 63">
              <a:extLst>
                <a:ext uri="{FF2B5EF4-FFF2-40B4-BE49-F238E27FC236}">
                  <a16:creationId xmlns:a16="http://schemas.microsoft.com/office/drawing/2014/main" id="{1F09BD17-3CCA-6EF8-1FF8-6FE17B25F69B}"/>
                </a:ext>
              </a:extLst>
            </p:cNvPr>
            <p:cNvGrpSpPr/>
            <p:nvPr/>
          </p:nvGrpSpPr>
          <p:grpSpPr>
            <a:xfrm>
              <a:off x="2282831" y="4178324"/>
              <a:ext cx="3703607" cy="1732515"/>
              <a:chOff x="7878624" y="2027817"/>
              <a:chExt cx="3703607" cy="1732515"/>
            </a:xfrm>
          </p:grpSpPr>
          <p:grpSp>
            <p:nvGrpSpPr>
              <p:cNvPr id="65" name="グループ化 64">
                <a:extLst>
                  <a:ext uri="{FF2B5EF4-FFF2-40B4-BE49-F238E27FC236}">
                    <a16:creationId xmlns:a16="http://schemas.microsoft.com/office/drawing/2014/main" id="{1973E743-8156-1742-C2F7-9BB2AC846FF1}"/>
                  </a:ext>
                </a:extLst>
              </p:cNvPr>
              <p:cNvGrpSpPr/>
              <p:nvPr/>
            </p:nvGrpSpPr>
            <p:grpSpPr>
              <a:xfrm>
                <a:off x="7878624" y="2027817"/>
                <a:ext cx="3703607" cy="1732515"/>
                <a:chOff x="7878624" y="2027817"/>
                <a:chExt cx="3703607" cy="1732515"/>
              </a:xfrm>
            </p:grpSpPr>
            <p:grpSp>
              <p:nvGrpSpPr>
                <p:cNvPr id="67" name="グループ化 66">
                  <a:extLst>
                    <a:ext uri="{FF2B5EF4-FFF2-40B4-BE49-F238E27FC236}">
                      <a16:creationId xmlns:a16="http://schemas.microsoft.com/office/drawing/2014/main" id="{EDD8A04F-ABCA-BF2C-759B-42B3C869DF9A}"/>
                    </a:ext>
                  </a:extLst>
                </p:cNvPr>
                <p:cNvGrpSpPr>
                  <a:grpSpLocks noChangeAspect="1"/>
                </p:cNvGrpSpPr>
                <p:nvPr/>
              </p:nvGrpSpPr>
              <p:grpSpPr>
                <a:xfrm>
                  <a:off x="7878627" y="2027817"/>
                  <a:ext cx="3703604" cy="1732515"/>
                  <a:chOff x="8840709" y="1574337"/>
                  <a:chExt cx="2656114" cy="1242508"/>
                </a:xfrm>
              </p:grpSpPr>
              <p:pic>
                <p:nvPicPr>
                  <p:cNvPr id="74" name="Picture 4" descr="Spherical-aberration-slice">
                    <a:extLst>
                      <a:ext uri="{FF2B5EF4-FFF2-40B4-BE49-F238E27FC236}">
                        <a16:creationId xmlns:a16="http://schemas.microsoft.com/office/drawing/2014/main" id="{80B69D3D-4911-ABD3-3118-CD9BC91C1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5" name="直線コネクタ 74">
                    <a:extLst>
                      <a:ext uri="{FF2B5EF4-FFF2-40B4-BE49-F238E27FC236}">
                        <a16:creationId xmlns:a16="http://schemas.microsoft.com/office/drawing/2014/main" id="{171791CD-44BF-49C0-6D26-37ACBF91E501}"/>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E47725C3-AEBC-FF17-A22B-87BC10C6FCAE}"/>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E985FD37-095B-894E-C068-40F990AE8FF1}"/>
                    </a:ext>
                  </a:extLst>
                </p:cNvPr>
                <p:cNvGrpSpPr/>
                <p:nvPr/>
              </p:nvGrpSpPr>
              <p:grpSpPr>
                <a:xfrm>
                  <a:off x="7878624" y="2294887"/>
                  <a:ext cx="1635383" cy="1198372"/>
                  <a:chOff x="7878624" y="2294887"/>
                  <a:chExt cx="1635383" cy="1198372"/>
                </a:xfrm>
              </p:grpSpPr>
              <p:sp>
                <p:nvSpPr>
                  <p:cNvPr id="72" name="Line 11">
                    <a:extLst>
                      <a:ext uri="{FF2B5EF4-FFF2-40B4-BE49-F238E27FC236}">
                        <a16:creationId xmlns:a16="http://schemas.microsoft.com/office/drawing/2014/main" id="{9A9DF242-C4B1-957A-1742-8957A89341F6}"/>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3" name="Line 11">
                    <a:extLst>
                      <a:ext uri="{FF2B5EF4-FFF2-40B4-BE49-F238E27FC236}">
                        <a16:creationId xmlns:a16="http://schemas.microsoft.com/office/drawing/2014/main" id="{89BC724D-B088-2927-BB76-68F8D7078A6C}"/>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69" name="グループ化 68">
                  <a:extLst>
                    <a:ext uri="{FF2B5EF4-FFF2-40B4-BE49-F238E27FC236}">
                      <a16:creationId xmlns:a16="http://schemas.microsoft.com/office/drawing/2014/main" id="{A660BF60-6842-D2D8-514A-B4124426B5CF}"/>
                    </a:ext>
                  </a:extLst>
                </p:cNvPr>
                <p:cNvGrpSpPr>
                  <a:grpSpLocks noChangeAspect="1"/>
                </p:cNvGrpSpPr>
                <p:nvPr/>
              </p:nvGrpSpPr>
              <p:grpSpPr>
                <a:xfrm flipH="1">
                  <a:off x="9946849" y="2303781"/>
                  <a:ext cx="1635382" cy="1198372"/>
                  <a:chOff x="7878624" y="4371703"/>
                  <a:chExt cx="1391582" cy="1019720"/>
                </a:xfrm>
              </p:grpSpPr>
              <p:sp>
                <p:nvSpPr>
                  <p:cNvPr id="70" name="Line 11">
                    <a:extLst>
                      <a:ext uri="{FF2B5EF4-FFF2-40B4-BE49-F238E27FC236}">
                        <a16:creationId xmlns:a16="http://schemas.microsoft.com/office/drawing/2014/main" id="{E63C623D-688F-593B-1162-5AFD4C11B53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1" name="Line 11">
                    <a:extLst>
                      <a:ext uri="{FF2B5EF4-FFF2-40B4-BE49-F238E27FC236}">
                        <a16:creationId xmlns:a16="http://schemas.microsoft.com/office/drawing/2014/main" id="{E857255C-BA0D-09E1-1D42-6981CFC8EC0C}"/>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66" name="Line 11">
                <a:extLst>
                  <a:ext uri="{FF2B5EF4-FFF2-40B4-BE49-F238E27FC236}">
                    <a16:creationId xmlns:a16="http://schemas.microsoft.com/office/drawing/2014/main" id="{3D9446DF-C954-DCC7-DC95-36F3A4F9C3B2}"/>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pic>
        <p:nvPicPr>
          <p:cNvPr id="81" name="図 80" descr="電子機器, コンパクトディスク が含まれている画像&#10;&#10;自動的に生成された説明">
            <a:extLst>
              <a:ext uri="{FF2B5EF4-FFF2-40B4-BE49-F238E27FC236}">
                <a16:creationId xmlns:a16="http://schemas.microsoft.com/office/drawing/2014/main" id="{652F8EF5-8C96-DCBD-6945-17C784972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82" name="グループ化 81">
            <a:extLst>
              <a:ext uri="{FF2B5EF4-FFF2-40B4-BE49-F238E27FC236}">
                <a16:creationId xmlns:a16="http://schemas.microsoft.com/office/drawing/2014/main" id="{7A05DB8A-93C5-4247-A991-EF39E8B42A33}"/>
              </a:ext>
            </a:extLst>
          </p:cNvPr>
          <p:cNvGrpSpPr/>
          <p:nvPr/>
        </p:nvGrpSpPr>
        <p:grpSpPr>
          <a:xfrm>
            <a:off x="6434020" y="4410580"/>
            <a:ext cx="1288293" cy="1289508"/>
            <a:chOff x="6434020" y="4410580"/>
            <a:chExt cx="1288293" cy="1289508"/>
          </a:xfrm>
        </p:grpSpPr>
        <p:sp>
          <p:nvSpPr>
            <p:cNvPr id="96" name="楕円 95">
              <a:extLst>
                <a:ext uri="{FF2B5EF4-FFF2-40B4-BE49-F238E27FC236}">
                  <a16:creationId xmlns:a16="http://schemas.microsoft.com/office/drawing/2014/main" id="{57BFED7B-F4DE-C245-194A-B610E5EC4E5D}"/>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9AA71014-E2B5-5D38-BE44-610FE4B17C90}"/>
                </a:ext>
              </a:extLst>
            </p:cNvPr>
            <p:cNvSpPr>
              <a:spLocks noChangeAspect="1"/>
            </p:cNvSpPr>
            <p:nvPr/>
          </p:nvSpPr>
          <p:spPr>
            <a:xfrm>
              <a:off x="6759378" y="4726642"/>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8" name="Line 11">
              <a:extLst>
                <a:ext uri="{FF2B5EF4-FFF2-40B4-BE49-F238E27FC236}">
                  <a16:creationId xmlns:a16="http://schemas.microsoft.com/office/drawing/2014/main" id="{C3A3F5C3-BDE1-7EE2-6D2D-21BA8E46870D}"/>
                </a:ext>
              </a:extLst>
            </p:cNvPr>
            <p:cNvSpPr>
              <a:spLocks noChangeShapeType="1"/>
            </p:cNvSpPr>
            <p:nvPr/>
          </p:nvSpPr>
          <p:spPr bwMode="auto">
            <a:xfrm flipH="1">
              <a:off x="7076165" y="4410580"/>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83" name="グループ化 82">
            <a:extLst>
              <a:ext uri="{FF2B5EF4-FFF2-40B4-BE49-F238E27FC236}">
                <a16:creationId xmlns:a16="http://schemas.microsoft.com/office/drawing/2014/main" id="{C93DCE26-F62F-7A45-438B-235C929E14C4}"/>
              </a:ext>
            </a:extLst>
          </p:cNvPr>
          <p:cNvGrpSpPr/>
          <p:nvPr/>
        </p:nvGrpSpPr>
        <p:grpSpPr>
          <a:xfrm>
            <a:off x="8037982" y="4178325"/>
            <a:ext cx="3703611" cy="1732515"/>
            <a:chOff x="7878624" y="4006856"/>
            <a:chExt cx="1851558" cy="1732515"/>
          </a:xfrm>
        </p:grpSpPr>
        <p:grpSp>
          <p:nvGrpSpPr>
            <p:cNvPr id="93" name="グループ化 92">
              <a:extLst>
                <a:ext uri="{FF2B5EF4-FFF2-40B4-BE49-F238E27FC236}">
                  <a16:creationId xmlns:a16="http://schemas.microsoft.com/office/drawing/2014/main" id="{ECB730F0-C679-AEB3-0CDD-4ADF86B65C56}"/>
                </a:ext>
              </a:extLst>
            </p:cNvPr>
            <p:cNvGrpSpPr/>
            <p:nvPr/>
          </p:nvGrpSpPr>
          <p:grpSpPr>
            <a:xfrm>
              <a:off x="7878628" y="4006856"/>
              <a:ext cx="1851554" cy="1732515"/>
              <a:chOff x="8838465" y="4100229"/>
              <a:chExt cx="1327879" cy="1242508"/>
            </a:xfrm>
          </p:grpSpPr>
          <p:cxnSp>
            <p:nvCxnSpPr>
              <p:cNvPr id="94" name="直線コネクタ 93">
                <a:extLst>
                  <a:ext uri="{FF2B5EF4-FFF2-40B4-BE49-F238E27FC236}">
                    <a16:creationId xmlns:a16="http://schemas.microsoft.com/office/drawing/2014/main" id="{61E3EAF7-0582-B382-C1BE-09EF77234697}"/>
                  </a:ext>
                </a:extLst>
              </p:cNvPr>
              <p:cNvCxnSpPr>
                <a:cxnSpLocks/>
                <a:stCxn id="43" idx="3"/>
              </p:cNvCxnSpPr>
              <p:nvPr/>
            </p:nvCxnSpPr>
            <p:spPr>
              <a:xfrm flipH="1">
                <a:off x="8838465" y="4721484"/>
                <a:ext cx="1327878" cy="621253"/>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C557112-94BC-C668-004B-827460336287}"/>
                  </a:ext>
                </a:extLst>
              </p:cNvPr>
              <p:cNvCxnSpPr>
                <a:cxnSpLocks/>
                <a:stCxn id="43" idx="3"/>
              </p:cNvCxnSpPr>
              <p:nvPr/>
            </p:nvCxnSpPr>
            <p:spPr>
              <a:xfrm flipH="1" flipV="1">
                <a:off x="8838465" y="4100229"/>
                <a:ext cx="1327879" cy="62125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86" name="グループ化 85">
              <a:extLst>
                <a:ext uri="{FF2B5EF4-FFF2-40B4-BE49-F238E27FC236}">
                  <a16:creationId xmlns:a16="http://schemas.microsoft.com/office/drawing/2014/main" id="{B0222209-0B26-4A2F-E1CD-CCFD7EE0CA66}"/>
                </a:ext>
              </a:extLst>
            </p:cNvPr>
            <p:cNvGrpSpPr/>
            <p:nvPr/>
          </p:nvGrpSpPr>
          <p:grpSpPr>
            <a:xfrm>
              <a:off x="7878624" y="4371703"/>
              <a:ext cx="1391582" cy="1019720"/>
              <a:chOff x="7878624" y="4371703"/>
              <a:chExt cx="1391582" cy="1019720"/>
            </a:xfrm>
          </p:grpSpPr>
          <p:sp>
            <p:nvSpPr>
              <p:cNvPr id="90" name="Line 11">
                <a:extLst>
                  <a:ext uri="{FF2B5EF4-FFF2-40B4-BE49-F238E27FC236}">
                    <a16:creationId xmlns:a16="http://schemas.microsoft.com/office/drawing/2014/main" id="{4C7B2B87-AF56-1A3C-FB4F-C93B7C8ABAC7}"/>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91" name="Line 11">
                <a:extLst>
                  <a:ext uri="{FF2B5EF4-FFF2-40B4-BE49-F238E27FC236}">
                    <a16:creationId xmlns:a16="http://schemas.microsoft.com/office/drawing/2014/main" id="{F837CD59-8954-DC55-4449-3BBAFBB2D80D}"/>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84" name="Line 11">
            <a:extLst>
              <a:ext uri="{FF2B5EF4-FFF2-40B4-BE49-F238E27FC236}">
                <a16:creationId xmlns:a16="http://schemas.microsoft.com/office/drawing/2014/main" id="{32B3CE73-B958-6E85-75AC-06BFC5B2E1AB}"/>
              </a:ext>
            </a:extLst>
          </p:cNvPr>
          <p:cNvSpPr>
            <a:spLocks noChangeShapeType="1"/>
          </p:cNvSpPr>
          <p:nvPr/>
        </p:nvSpPr>
        <p:spPr bwMode="auto">
          <a:xfrm>
            <a:off x="8471647" y="4294015"/>
            <a:ext cx="2887" cy="331800"/>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 name="タイトル 1">
            <a:extLst>
              <a:ext uri="{FF2B5EF4-FFF2-40B4-BE49-F238E27FC236}">
                <a16:creationId xmlns:a16="http://schemas.microsoft.com/office/drawing/2014/main" id="{408E8895-CED6-BB2C-B587-BA362D6D1AE7}"/>
              </a:ext>
            </a:extLst>
          </p:cNvPr>
          <p:cNvSpPr>
            <a:spLocks noGrp="1"/>
          </p:cNvSpPr>
          <p:nvPr>
            <p:ph type="title"/>
          </p:nvPr>
        </p:nvSpPr>
        <p:spPr/>
        <p:txBody>
          <a:bodyPr/>
          <a:lstStyle/>
          <a:p>
            <a:r>
              <a:rPr lang="ja-JP" altLang="en-US" dirty="0"/>
              <a:t>回折スケールの考察</a:t>
            </a:r>
            <a:r>
              <a:rPr lang="en-US" altLang="ja-JP" dirty="0"/>
              <a:t>(</a:t>
            </a:r>
            <a:r>
              <a:rPr lang="ja-JP" altLang="en-US" dirty="0"/>
              <a:t>疑問</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C99C9655-9D89-8D27-6128-BA63861AF430}"/>
              </a:ext>
            </a:extLst>
          </p:cNvPr>
          <p:cNvSpPr>
            <a:spLocks noGrp="1"/>
          </p:cNvSpPr>
          <p:nvPr>
            <p:ph idx="1"/>
          </p:nvPr>
        </p:nvSpPr>
        <p:spPr/>
        <p:txBody>
          <a:bodyPr/>
          <a:lstStyle/>
          <a:p>
            <a:r>
              <a:rPr lang="ja-JP" altLang="en-US" dirty="0">
                <a:solidFill>
                  <a:srgbClr val="FF5050"/>
                </a:solidFill>
              </a:rPr>
              <a:t>同じボケのサイズで実効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(Fe)</a:t>
            </a:r>
            <a:r>
              <a:rPr lang="ja-JP" altLang="en-US" dirty="0">
                <a:solidFill>
                  <a:srgbClr val="FF5050"/>
                </a:solidFill>
              </a:rPr>
              <a:t>のみが異なる場合</a:t>
            </a:r>
            <a:endParaRPr lang="en-US" altLang="ja-JP" dirty="0">
              <a:solidFill>
                <a:srgbClr val="FF5050"/>
              </a:solidFill>
            </a:endParaRPr>
          </a:p>
          <a:p>
            <a:pPr lvl="1"/>
            <a:r>
              <a:rPr lang="ja-JP" altLang="en-US" dirty="0"/>
              <a:t>絞りが変化しても深度等の違いで同じ</a:t>
            </a:r>
            <a:r>
              <a:rPr lang="en-US" altLang="ja-JP" dirty="0"/>
              <a:t>CoC</a:t>
            </a:r>
            <a:r>
              <a:rPr lang="ja-JP" altLang="en-US" dirty="0"/>
              <a:t>となるケース</a:t>
            </a:r>
            <a:endParaRPr lang="en-US" altLang="ja-JP" dirty="0"/>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a:t>
            </a:r>
            <a:r>
              <a:rPr lang="en-US" altLang="ja-JP" dirty="0"/>
              <a:t>Fe</a:t>
            </a:r>
            <a:r>
              <a:rPr lang="ja-JP" altLang="en-US" dirty="0"/>
              <a:t>値に線形までは変化していない</a:t>
            </a:r>
            <a:endParaRPr lang="en-US" altLang="ja-JP" dirty="0"/>
          </a:p>
          <a:p>
            <a:pPr lvl="2"/>
            <a:r>
              <a:rPr lang="ja-JP" altLang="en-US" dirty="0">
                <a:solidFill>
                  <a:srgbClr val="FF5050"/>
                </a:solidFill>
              </a:rPr>
              <a:t>では実際には</a:t>
            </a:r>
            <a:r>
              <a:rPr lang="en-US" altLang="ja-JP" dirty="0">
                <a:solidFill>
                  <a:srgbClr val="FF5050"/>
                </a:solidFill>
              </a:rPr>
              <a:t>Fe</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a:p>
            <a:endParaRPr kumimoji="1" lang="ja-JP" altLang="en-US" dirty="0"/>
          </a:p>
        </p:txBody>
      </p:sp>
      <p:sp>
        <p:nvSpPr>
          <p:cNvPr id="4" name="Rectangle 6">
            <a:extLst>
              <a:ext uri="{FF2B5EF4-FFF2-40B4-BE49-F238E27FC236}">
                <a16:creationId xmlns:a16="http://schemas.microsoft.com/office/drawing/2014/main" id="{D3B97040-DB4A-5737-97A4-F70744398A4D}"/>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0487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事前知識</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t>他の光学パラメタを変えずに絞りのみ変更した場合</a:t>
            </a:r>
            <a:endParaRPr lang="en-US" altLang="ja-JP" dirty="0"/>
          </a:p>
          <a:p>
            <a:pPr lvl="1"/>
            <a:r>
              <a:rPr lang="ja-JP" altLang="en-US" dirty="0"/>
              <a:t>ボケサイズ</a:t>
            </a:r>
            <a:r>
              <a:rPr lang="en-US" altLang="ja-JP" dirty="0"/>
              <a:t>(CoC)</a:t>
            </a:r>
            <a:r>
              <a:rPr lang="ja-JP" altLang="en-US" dirty="0"/>
              <a:t>は絞り径に比例して変化</a:t>
            </a:r>
            <a:r>
              <a:rPr lang="en-US" altLang="ja-JP" dirty="0"/>
              <a:t>(</a:t>
            </a:r>
            <a:r>
              <a:rPr lang="ja-JP" altLang="en-US" dirty="0"/>
              <a:t>これは必然</a:t>
            </a:r>
            <a:r>
              <a:rPr lang="en-US" altLang="ja-JP" dirty="0"/>
              <a:t>)</a:t>
            </a:r>
          </a:p>
          <a:p>
            <a:pPr lvl="1"/>
            <a:r>
              <a:rPr lang="ja-JP" altLang="en-US" dirty="0">
                <a:solidFill>
                  <a:srgbClr val="FF5050"/>
                </a:solidFill>
              </a:rPr>
              <a:t>エッジ部分に見える回折縞の幅は一定</a:t>
            </a:r>
            <a:endParaRPr lang="en-US" altLang="ja-JP" dirty="0">
              <a:solidFill>
                <a:srgbClr val="FF5050"/>
              </a:solidFill>
            </a:endParaRPr>
          </a:p>
          <a:p>
            <a:pPr lvl="2"/>
            <a:r>
              <a:rPr lang="en-US" altLang="ja-JP" dirty="0"/>
              <a:t>※</a:t>
            </a:r>
            <a:r>
              <a:rPr lang="ja-JP" altLang="en-US" dirty="0"/>
              <a:t>画面内の異なる深度のボケ間では異なる</a:t>
            </a:r>
            <a:endParaRPr lang="en-US" altLang="ja-JP" dirty="0"/>
          </a:p>
        </p:txBody>
      </p:sp>
      <p:grpSp>
        <p:nvGrpSpPr>
          <p:cNvPr id="4" name="グループ化 3">
            <a:extLst>
              <a:ext uri="{FF2B5EF4-FFF2-40B4-BE49-F238E27FC236}">
                <a16:creationId xmlns:a16="http://schemas.microsoft.com/office/drawing/2014/main" id="{61244AB7-2E68-6AB8-93B6-6509A5AC842E}"/>
              </a:ext>
            </a:extLst>
          </p:cNvPr>
          <p:cNvGrpSpPr/>
          <p:nvPr/>
        </p:nvGrpSpPr>
        <p:grpSpPr>
          <a:xfrm>
            <a:off x="2168905" y="3131820"/>
            <a:ext cx="9413326" cy="3434617"/>
            <a:chOff x="2151017" y="3291625"/>
            <a:chExt cx="9413326" cy="3434617"/>
          </a:xfrm>
        </p:grpSpPr>
        <p:sp>
          <p:nvSpPr>
            <p:cNvPr id="5" name="テキスト ボックス 4">
              <a:extLst>
                <a:ext uri="{FF2B5EF4-FFF2-40B4-BE49-F238E27FC236}">
                  <a16:creationId xmlns:a16="http://schemas.microsoft.com/office/drawing/2014/main" id="{B81388EA-7C2A-1DD3-226D-1AA7D032FAB0}"/>
                </a:ext>
              </a:extLst>
            </p:cNvPr>
            <p:cNvSpPr txBox="1"/>
            <p:nvPr/>
          </p:nvSpPr>
          <p:spPr>
            <a:xfrm>
              <a:off x="2151017" y="6110689"/>
              <a:ext cx="9413326" cy="615553"/>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altLang="ja-JP" dirty="0">
                  <a:latin typeface="游ゴシック Medium" panose="020B0500000000000000" pitchFamily="50" charset="-128"/>
                  <a:ea typeface="游ゴシック Medium" panose="020B0500000000000000" pitchFamily="50" charset="-128"/>
                </a:rPr>
                <a:t>f/22, f/11, f/5.6</a:t>
              </a:r>
              <a:r>
                <a:rPr lang="ja-JP" altLang="en-US" dirty="0">
                  <a:latin typeface="游ゴシック Medium" panose="020B0500000000000000" pitchFamily="50" charset="-128"/>
                  <a:ea typeface="游ゴシック Medium" panose="020B0500000000000000" pitchFamily="50" charset="-128"/>
                </a:rPr>
                <a:t>の実写のボケ像の比較</a:t>
              </a:r>
              <a:br>
                <a:rPr lang="en-US" altLang="ja-JP" dirty="0">
                  <a:latin typeface="游ゴシック Medium" panose="020B0500000000000000" pitchFamily="50" charset="-128"/>
                  <a:ea typeface="游ゴシック Medium" panose="020B0500000000000000" pitchFamily="50" charset="-128"/>
                </a:rPr>
              </a:br>
              <a:r>
                <a:rPr lang="en-US" altLang="ja-JP" sz="1600"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6" name="Picture 2">
              <a:extLst>
                <a:ext uri="{FF2B5EF4-FFF2-40B4-BE49-F238E27FC236}">
                  <a16:creationId xmlns:a16="http://schemas.microsoft.com/office/drawing/2014/main" id="{47BFCE35-7EFA-E652-665A-024C17EF5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146" y="3291625"/>
              <a:ext cx="2685197" cy="274189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384111A-8A41-53BA-D41B-903CEB45B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336" y="5224158"/>
              <a:ext cx="771341" cy="80936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39F070C-CA58-20A6-AF01-1880550F4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531" y="4504711"/>
              <a:ext cx="1586761" cy="153282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31676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t>他の光学パラメタを変えずに絞りのみ変更した場合</a:t>
            </a:r>
            <a:endParaRPr lang="en-US" altLang="ja-JP" dirty="0"/>
          </a:p>
          <a:p>
            <a:pPr lvl="1"/>
            <a:r>
              <a:rPr lang="ja-JP" altLang="en-US" dirty="0"/>
              <a:t>ボケサイズ</a:t>
            </a:r>
            <a:r>
              <a:rPr lang="en-US" altLang="ja-JP" dirty="0"/>
              <a:t>(CoC)</a:t>
            </a:r>
            <a:r>
              <a:rPr lang="ja-JP" altLang="en-US" dirty="0"/>
              <a:t>は絞り径に比例して変化</a:t>
            </a:r>
            <a:r>
              <a:rPr lang="en-US" altLang="ja-JP" dirty="0"/>
              <a:t>(</a:t>
            </a:r>
            <a:r>
              <a:rPr lang="ja-JP" altLang="en-US" dirty="0"/>
              <a:t>これは必然</a:t>
            </a:r>
            <a:r>
              <a:rPr lang="en-US" altLang="ja-JP" dirty="0"/>
              <a:t>)</a:t>
            </a:r>
          </a:p>
          <a:p>
            <a:pPr lvl="1"/>
            <a:r>
              <a:rPr lang="ja-JP" altLang="en-US" dirty="0">
                <a:solidFill>
                  <a:srgbClr val="FF5050"/>
                </a:solidFill>
              </a:rPr>
              <a:t>エッジ部分に見える回折縞の幅は一定</a:t>
            </a:r>
            <a:endParaRPr lang="en-US" altLang="ja-JP" dirty="0">
              <a:solidFill>
                <a:srgbClr val="FF5050"/>
              </a:solidFill>
            </a:endParaRPr>
          </a:p>
          <a:p>
            <a:pPr lvl="2"/>
            <a:r>
              <a:rPr lang="en-US" altLang="ja-JP" dirty="0"/>
              <a:t>※</a:t>
            </a:r>
            <a:r>
              <a:rPr lang="ja-JP" altLang="en-US" dirty="0"/>
              <a:t>画面内の異なる深度のボケ間では異なる</a:t>
            </a:r>
            <a:endParaRPr lang="en-US" altLang="ja-JP" dirty="0"/>
          </a:p>
        </p:txBody>
      </p:sp>
      <p:grpSp>
        <p:nvGrpSpPr>
          <p:cNvPr id="17" name="グループ化 16">
            <a:extLst>
              <a:ext uri="{FF2B5EF4-FFF2-40B4-BE49-F238E27FC236}">
                <a16:creationId xmlns:a16="http://schemas.microsoft.com/office/drawing/2014/main" id="{12CD5475-DD6D-961F-A6C5-8C05E81FFAF2}"/>
              </a:ext>
            </a:extLst>
          </p:cNvPr>
          <p:cNvGrpSpPr/>
          <p:nvPr/>
        </p:nvGrpSpPr>
        <p:grpSpPr>
          <a:xfrm>
            <a:off x="2168905" y="3131820"/>
            <a:ext cx="9413326" cy="3434617"/>
            <a:chOff x="2151017" y="3291625"/>
            <a:chExt cx="9413326" cy="3434617"/>
          </a:xfrm>
        </p:grpSpPr>
        <p:sp>
          <p:nvSpPr>
            <p:cNvPr id="18" name="テキスト ボックス 17">
              <a:extLst>
                <a:ext uri="{FF2B5EF4-FFF2-40B4-BE49-F238E27FC236}">
                  <a16:creationId xmlns:a16="http://schemas.microsoft.com/office/drawing/2014/main" id="{FF6083E2-ED00-0A42-B7C8-2EAC4B3124E2}"/>
                </a:ext>
              </a:extLst>
            </p:cNvPr>
            <p:cNvSpPr txBox="1"/>
            <p:nvPr/>
          </p:nvSpPr>
          <p:spPr>
            <a:xfrm>
              <a:off x="2151017" y="6110689"/>
              <a:ext cx="9413326" cy="615553"/>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altLang="ja-JP" dirty="0">
                  <a:latin typeface="游ゴシック Medium" panose="020B0500000000000000" pitchFamily="50" charset="-128"/>
                  <a:ea typeface="游ゴシック Medium" panose="020B0500000000000000" pitchFamily="50" charset="-128"/>
                </a:rPr>
                <a:t>f/22, f/11, f/5.6</a:t>
              </a:r>
              <a:r>
                <a:rPr lang="ja-JP" altLang="en-US" dirty="0">
                  <a:latin typeface="游ゴシック Medium" panose="020B0500000000000000" pitchFamily="50" charset="-128"/>
                  <a:ea typeface="游ゴシック Medium" panose="020B0500000000000000" pitchFamily="50" charset="-128"/>
                </a:rPr>
                <a:t>の実写のボケ像の比較</a:t>
              </a:r>
              <a:br>
                <a:rPr lang="en-US" altLang="ja-JP" dirty="0">
                  <a:latin typeface="游ゴシック Medium" panose="020B0500000000000000" pitchFamily="50" charset="-128"/>
                  <a:ea typeface="游ゴシック Medium" panose="020B0500000000000000" pitchFamily="50" charset="-128"/>
                </a:rPr>
              </a:br>
              <a:r>
                <a:rPr lang="en-US" altLang="ja-JP" sz="1600"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19" name="Picture 2">
              <a:extLst>
                <a:ext uri="{FF2B5EF4-FFF2-40B4-BE49-F238E27FC236}">
                  <a16:creationId xmlns:a16="http://schemas.microsoft.com/office/drawing/2014/main" id="{D8EAC3DE-0D71-521F-7DCD-42DEB9F4A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146" y="3291625"/>
              <a:ext cx="2685197" cy="274189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D2D5113-5371-CE71-BF14-A2120B96F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336" y="5224158"/>
              <a:ext cx="771341" cy="80936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4773729-F2E7-6CC7-64C9-3AFC338E2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531" y="4504711"/>
              <a:ext cx="1586761" cy="153282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事前知識</a:t>
            </a:r>
            <a:r>
              <a:rPr lang="en-US" altLang="ja-JP" dirty="0"/>
              <a:t>)</a:t>
            </a:r>
            <a:endParaRPr kumimoji="1" lang="ja-JP" altLang="en-US" dirty="0"/>
          </a:p>
        </p:txBody>
      </p:sp>
      <p:sp>
        <p:nvSpPr>
          <p:cNvPr id="5" name="テキスト ボックス 4">
            <a:extLst>
              <a:ext uri="{FF2B5EF4-FFF2-40B4-BE49-F238E27FC236}">
                <a16:creationId xmlns:a16="http://schemas.microsoft.com/office/drawing/2014/main" id="{240A5415-5527-7F81-2645-22029ADBE4DE}"/>
              </a:ext>
            </a:extLst>
          </p:cNvPr>
          <p:cNvSpPr txBox="1"/>
          <p:nvPr/>
        </p:nvSpPr>
        <p:spPr>
          <a:xfrm>
            <a:off x="930876" y="5142567"/>
            <a:ext cx="4203508" cy="646331"/>
          </a:xfrm>
          <a:prstGeom prst="rect">
            <a:avLst/>
          </a:prstGeom>
          <a:noFill/>
          <a:effectLst>
            <a:outerShdw blurRad="50800" dist="38100" dir="2700000" algn="tl" rotWithShape="0">
              <a:prstClr val="black">
                <a:alpha val="40000"/>
              </a:prstClr>
            </a:outerShdw>
          </a:effectLst>
        </p:spPr>
        <p:txBody>
          <a:bodyPr wrap="square">
            <a:spAutoFit/>
          </a:bodyPr>
          <a:lstStyle/>
          <a:p>
            <a:r>
              <a:rPr lang="ja-JP" altLang="en-US" dirty="0">
                <a:latin typeface="游ゴシック Medium" panose="020B0500000000000000" pitchFamily="50" charset="-128"/>
                <a:ea typeface="游ゴシック Medium" panose="020B0500000000000000" pitchFamily="50" charset="-128"/>
              </a:rPr>
              <a:t>絞りが変わっても回折パターンは</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同じ模様でかつ物理的に同じスケール</a:t>
            </a:r>
            <a:endParaRPr lang="en-US" altLang="ja-JP" sz="1200" dirty="0">
              <a:latin typeface="游ゴシック Medium" panose="020B0500000000000000" pitchFamily="50" charset="-128"/>
              <a:ea typeface="游ゴシック Medium" panose="020B0500000000000000" pitchFamily="50" charset="-128"/>
            </a:endParaRPr>
          </a:p>
        </p:txBody>
      </p:sp>
      <p:grpSp>
        <p:nvGrpSpPr>
          <p:cNvPr id="22" name="グループ化 21">
            <a:extLst>
              <a:ext uri="{FF2B5EF4-FFF2-40B4-BE49-F238E27FC236}">
                <a16:creationId xmlns:a16="http://schemas.microsoft.com/office/drawing/2014/main" id="{CB22271E-AE7F-F6F9-D33D-16B133DAF452}"/>
              </a:ext>
            </a:extLst>
          </p:cNvPr>
          <p:cNvGrpSpPr/>
          <p:nvPr/>
        </p:nvGrpSpPr>
        <p:grpSpPr>
          <a:xfrm>
            <a:off x="930876" y="904970"/>
            <a:ext cx="4203508" cy="4075611"/>
            <a:chOff x="930876" y="1391194"/>
            <a:chExt cx="4203508" cy="4075611"/>
          </a:xfrm>
        </p:grpSpPr>
        <p:grpSp>
          <p:nvGrpSpPr>
            <p:cNvPr id="12" name="グループ化 11">
              <a:extLst>
                <a:ext uri="{FF2B5EF4-FFF2-40B4-BE49-F238E27FC236}">
                  <a16:creationId xmlns:a16="http://schemas.microsoft.com/office/drawing/2014/main" id="{8357A1B6-0363-1A12-0D0D-248161F9C7A3}"/>
                </a:ext>
              </a:extLst>
            </p:cNvPr>
            <p:cNvGrpSpPr>
              <a:grpSpLocks noChangeAspect="1"/>
            </p:cNvGrpSpPr>
            <p:nvPr/>
          </p:nvGrpSpPr>
          <p:grpSpPr>
            <a:xfrm>
              <a:off x="930876" y="1391194"/>
              <a:ext cx="4203508" cy="4075611"/>
              <a:chOff x="1351408" y="-498037"/>
              <a:chExt cx="4203508" cy="4075611"/>
            </a:xfrm>
          </p:grpSpPr>
          <p:pic>
            <p:nvPicPr>
              <p:cNvPr id="13" name="Picture 4">
                <a:extLst>
                  <a:ext uri="{FF2B5EF4-FFF2-40B4-BE49-F238E27FC236}">
                    <a16:creationId xmlns:a16="http://schemas.microsoft.com/office/drawing/2014/main" id="{15920F8E-588F-FDBD-CE90-9C6F5BA753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86" t="8453" r="11470" b="8397"/>
              <a:stretch/>
            </p:blipFill>
            <p:spPr bwMode="auto">
              <a:xfrm>
                <a:off x="1351408" y="-498037"/>
                <a:ext cx="4203508" cy="407561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186B5E-B920-827C-0AD1-5231D9C4D6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082"/>
              <a:stretch/>
            </p:blipFill>
            <p:spPr bwMode="auto">
              <a:xfrm>
                <a:off x="3060060" y="1539768"/>
                <a:ext cx="2466511" cy="13695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直線コネクタ 5">
              <a:extLst>
                <a:ext uri="{FF2B5EF4-FFF2-40B4-BE49-F238E27FC236}">
                  <a16:creationId xmlns:a16="http://schemas.microsoft.com/office/drawing/2014/main" id="{B6A82CBA-5659-BF9F-4FD4-30B630EE28F3}"/>
                </a:ext>
              </a:extLst>
            </p:cNvPr>
            <p:cNvCxnSpPr>
              <a:cxnSpLocks/>
              <a:stCxn id="13" idx="3"/>
            </p:cNvCxnSpPr>
            <p:nvPr/>
          </p:nvCxnSpPr>
          <p:spPr>
            <a:xfrm flipH="1" flipV="1">
              <a:off x="2639528" y="3428999"/>
              <a:ext cx="249485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28042EC3-49FE-BBB3-5132-A4180C1CE9C0}"/>
              </a:ext>
            </a:extLst>
          </p:cNvPr>
          <p:cNvGrpSpPr/>
          <p:nvPr/>
        </p:nvGrpSpPr>
        <p:grpSpPr>
          <a:xfrm>
            <a:off x="5455490" y="904970"/>
            <a:ext cx="5947954" cy="5022972"/>
            <a:chOff x="5455490" y="904970"/>
            <a:chExt cx="5947954" cy="5022972"/>
          </a:xfrm>
        </p:grpSpPr>
        <p:grpSp>
          <p:nvGrpSpPr>
            <p:cNvPr id="4" name="グループ化 3">
              <a:extLst>
                <a:ext uri="{FF2B5EF4-FFF2-40B4-BE49-F238E27FC236}">
                  <a16:creationId xmlns:a16="http://schemas.microsoft.com/office/drawing/2014/main" id="{53E5F755-4F82-659C-7AAF-69BE1A62FC41}"/>
                </a:ext>
              </a:extLst>
            </p:cNvPr>
            <p:cNvGrpSpPr/>
            <p:nvPr/>
          </p:nvGrpSpPr>
          <p:grpSpPr>
            <a:xfrm>
              <a:off x="5455490" y="904970"/>
              <a:ext cx="5947954" cy="5022972"/>
              <a:chOff x="5455490" y="775700"/>
              <a:chExt cx="5947954" cy="5022972"/>
            </a:xfrm>
          </p:grpSpPr>
          <p:pic>
            <p:nvPicPr>
              <p:cNvPr id="10" name="Picture 2">
                <a:extLst>
                  <a:ext uri="{FF2B5EF4-FFF2-40B4-BE49-F238E27FC236}">
                    <a16:creationId xmlns:a16="http://schemas.microsoft.com/office/drawing/2014/main" id="{AF9938FF-DD92-378F-26B7-E0203621A0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95" t="34169" r="2934" b="8543"/>
              <a:stretch/>
            </p:blipFill>
            <p:spPr bwMode="auto">
              <a:xfrm>
                <a:off x="5455490" y="775700"/>
                <a:ext cx="5947954" cy="502297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B1D6E9D-C8F5-DDC8-EF44-4F80FDFDF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45" t="8758" r="34870" b="7597"/>
              <a:stretch/>
            </p:blipFill>
            <p:spPr bwMode="auto">
              <a:xfrm>
                <a:off x="6063589" y="1698808"/>
                <a:ext cx="2962416" cy="409986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直線コネクタ 8">
              <a:extLst>
                <a:ext uri="{FF2B5EF4-FFF2-40B4-BE49-F238E27FC236}">
                  <a16:creationId xmlns:a16="http://schemas.microsoft.com/office/drawing/2014/main" id="{A4679DD6-2DD1-9FE0-501C-B8C1E0A46DEE}"/>
                </a:ext>
              </a:extLst>
            </p:cNvPr>
            <p:cNvCxnSpPr>
              <a:cxnSpLocks/>
            </p:cNvCxnSpPr>
            <p:nvPr/>
          </p:nvCxnSpPr>
          <p:spPr>
            <a:xfrm flipV="1">
              <a:off x="9026005" y="1828077"/>
              <a:ext cx="0" cy="4099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4046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kumimoji="1" lang="ja-JP" altLang="en-US" dirty="0"/>
          </a:p>
        </p:txBody>
      </p:sp>
    </p:spTree>
    <p:extLst>
      <p:ext uri="{BB962C8B-B14F-4D97-AF65-F5344CB8AC3E}">
        <p14:creationId xmlns:p14="http://schemas.microsoft.com/office/powerpoint/2010/main" val="3312855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(Fe):</a:t>
            </a:r>
            <a:endParaRPr kumimoji="1" lang="en-US" altLang="ja-JP" dirty="0"/>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3" name="グループ化 42">
            <a:extLst>
              <a:ext uri="{FF2B5EF4-FFF2-40B4-BE49-F238E27FC236}">
                <a16:creationId xmlns:a16="http://schemas.microsoft.com/office/drawing/2014/main" id="{F5C29E36-05BE-A3A2-06C2-C5D1891FF1AE}"/>
              </a:ext>
            </a:extLst>
          </p:cNvPr>
          <p:cNvGrpSpPr/>
          <p:nvPr/>
        </p:nvGrpSpPr>
        <p:grpSpPr>
          <a:xfrm>
            <a:off x="1002224" y="4235489"/>
            <a:ext cx="3898622" cy="1242508"/>
            <a:chOff x="-263345" y="4048984"/>
            <a:chExt cx="3898622" cy="1242508"/>
          </a:xfrm>
        </p:grpSpPr>
        <p:pic>
          <p:nvPicPr>
            <p:cNvPr id="44" name="Picture 4" descr="Spherical-aberration-slice">
              <a:extLst>
                <a:ext uri="{FF2B5EF4-FFF2-40B4-BE49-F238E27FC236}">
                  <a16:creationId xmlns:a16="http://schemas.microsoft.com/office/drawing/2014/main" id="{DBA9D01D-3062-64C5-3670-5B6C58A7B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20D7A2C3-78FB-0ED1-A313-4A51B7D1166A}"/>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4396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55C2B-9DB4-DD30-E51B-9D8B03F8AB4D}"/>
              </a:ext>
            </a:extLst>
          </p:cNvPr>
          <p:cNvSpPr>
            <a:spLocks noGrp="1"/>
          </p:cNvSpPr>
          <p:nvPr>
            <p:ph type="title"/>
          </p:nvPr>
        </p:nvSpPr>
        <p:spPr/>
        <p:txBody>
          <a:bodyPr/>
          <a:lstStyle/>
          <a:p>
            <a:r>
              <a:rPr kumimoji="1" lang="ja-JP" altLang="en-US" dirty="0"/>
              <a:t>ボケの大きさ</a:t>
            </a:r>
          </a:p>
        </p:txBody>
      </p:sp>
      <p:sp>
        <p:nvSpPr>
          <p:cNvPr id="3" name="コンテンツ プレースホルダー 2">
            <a:extLst>
              <a:ext uri="{FF2B5EF4-FFF2-40B4-BE49-F238E27FC236}">
                <a16:creationId xmlns:a16="http://schemas.microsoft.com/office/drawing/2014/main" id="{1E6A60C6-E2FB-B898-CAA5-7862B7717FDD}"/>
              </a:ext>
            </a:extLst>
          </p:cNvPr>
          <p:cNvSpPr>
            <a:spLocks noGrp="1"/>
          </p:cNvSpPr>
          <p:nvPr>
            <p:ph idx="1"/>
          </p:nvPr>
        </p:nvSpPr>
        <p:spPr/>
        <p:txBody>
          <a:bodyPr/>
          <a:lstStyle/>
          <a:p>
            <a:r>
              <a:rPr lang="ja-JP" altLang="en-US" dirty="0"/>
              <a:t>一般的なリアルタイム実装の被写界深度表現</a:t>
            </a:r>
            <a:endParaRPr lang="en-US" altLang="ja-JP" dirty="0"/>
          </a:p>
          <a:p>
            <a:pPr lvl="1"/>
            <a:r>
              <a:rPr kumimoji="1" lang="ja-JP" altLang="en-US" dirty="0">
                <a:solidFill>
                  <a:srgbClr val="FF5050"/>
                </a:solidFill>
              </a:rPr>
              <a:t>ボケの大きさを画面縦サイズの</a:t>
            </a:r>
            <a:r>
              <a:rPr kumimoji="1" lang="en-US" altLang="ja-JP" dirty="0">
                <a:solidFill>
                  <a:srgbClr val="FF5050"/>
                </a:solidFill>
              </a:rPr>
              <a:t>5</a:t>
            </a:r>
            <a:r>
              <a:rPr kumimoji="1" lang="ja-JP" altLang="en-US" dirty="0">
                <a:solidFill>
                  <a:srgbClr val="FF5050"/>
                </a:solidFill>
              </a:rPr>
              <a:t>～</a:t>
            </a:r>
            <a:r>
              <a:rPr kumimoji="1" lang="en-US" altLang="ja-JP" dirty="0">
                <a:solidFill>
                  <a:srgbClr val="FF5050"/>
                </a:solidFill>
              </a:rPr>
              <a:t>10%</a:t>
            </a:r>
            <a:r>
              <a:rPr kumimoji="1" lang="ja-JP" altLang="en-US" dirty="0">
                <a:solidFill>
                  <a:srgbClr val="FF5050"/>
                </a:solidFill>
              </a:rPr>
              <a:t>程度に</a:t>
            </a:r>
            <a:r>
              <a:rPr lang="ja-JP" altLang="en-US" dirty="0">
                <a:solidFill>
                  <a:srgbClr val="FF5050"/>
                </a:solidFill>
              </a:rPr>
              <a:t>制限</a:t>
            </a:r>
            <a:endParaRPr kumimoji="1" lang="en-US" altLang="ja-JP" dirty="0">
              <a:solidFill>
                <a:srgbClr val="FF5050"/>
              </a:solidFill>
            </a:endParaRPr>
          </a:p>
          <a:p>
            <a:pPr lvl="2"/>
            <a:r>
              <a:rPr lang="ja-JP" altLang="en-US" dirty="0"/>
              <a:t>レイヤー数の少ない</a:t>
            </a:r>
            <a:r>
              <a:rPr lang="en-US" altLang="ja-JP" dirty="0"/>
              <a:t>Scatter-as-Gather</a:t>
            </a:r>
            <a:r>
              <a:rPr lang="ja-JP" altLang="en-US" dirty="0"/>
              <a:t>実装が主流</a:t>
            </a:r>
            <a:endParaRPr kumimoji="1" lang="en-US" altLang="ja-JP" dirty="0"/>
          </a:p>
          <a:p>
            <a:pPr lvl="2"/>
            <a:r>
              <a:rPr lang="ja-JP" altLang="en-US" dirty="0"/>
              <a:t>多くのゲーム用途では充分なサイズ</a:t>
            </a:r>
            <a:endParaRPr lang="en-US" altLang="ja-JP" dirty="0"/>
          </a:p>
          <a:p>
            <a:pPr lvl="5"/>
            <a:endParaRPr kumimoji="1" lang="en-US" altLang="ja-JP" dirty="0"/>
          </a:p>
          <a:p>
            <a:r>
              <a:rPr lang="ja-JP" altLang="en-US" dirty="0"/>
              <a:t>実写のボケの大きさ</a:t>
            </a:r>
            <a:endParaRPr lang="en-US" altLang="ja-JP" dirty="0"/>
          </a:p>
          <a:p>
            <a:pPr lvl="1"/>
            <a:r>
              <a:rPr lang="ja-JP" altLang="en-US" dirty="0">
                <a:solidFill>
                  <a:srgbClr val="FF5050"/>
                </a:solidFill>
              </a:rPr>
              <a:t>画面の</a:t>
            </a:r>
            <a:r>
              <a:rPr lang="en-US" altLang="ja-JP" dirty="0">
                <a:solidFill>
                  <a:srgbClr val="FF5050"/>
                </a:solidFill>
              </a:rPr>
              <a:t>20</a:t>
            </a:r>
            <a:r>
              <a:rPr lang="ja-JP" altLang="en-US" dirty="0">
                <a:solidFill>
                  <a:srgbClr val="FF5050"/>
                </a:solidFill>
              </a:rPr>
              <a:t>～</a:t>
            </a:r>
            <a:r>
              <a:rPr lang="en-US" altLang="ja-JP" dirty="0">
                <a:solidFill>
                  <a:srgbClr val="FF5050"/>
                </a:solidFill>
              </a:rPr>
              <a:t>50%</a:t>
            </a:r>
            <a:r>
              <a:rPr lang="ja-JP" altLang="en-US" dirty="0">
                <a:solidFill>
                  <a:srgbClr val="FF5050"/>
                </a:solidFill>
              </a:rPr>
              <a:t>を超えるボケも生じる</a:t>
            </a:r>
            <a:endParaRPr lang="en-US" altLang="ja-JP" dirty="0">
              <a:solidFill>
                <a:srgbClr val="FF5050"/>
              </a:solidFill>
            </a:endParaRPr>
          </a:p>
          <a:p>
            <a:pPr lvl="2"/>
            <a:r>
              <a:rPr lang="ja-JP" altLang="en-US" dirty="0"/>
              <a:t>マクロ撮影や望遠のポートレート撮影を見ると判りやすい</a:t>
            </a:r>
            <a:endParaRPr kumimoji="1" lang="ja-JP" altLang="en-US" dirty="0"/>
          </a:p>
          <a:p>
            <a:pPr lvl="1"/>
            <a:r>
              <a:rPr lang="ja-JP" altLang="en-US" dirty="0"/>
              <a:t>画面全体を占めるようなボケも生じ得る</a:t>
            </a:r>
            <a:endParaRPr lang="en-US" altLang="ja-JP" dirty="0"/>
          </a:p>
        </p:txBody>
      </p:sp>
    </p:spTree>
    <p:extLst>
      <p:ext uri="{BB962C8B-B14F-4D97-AF65-F5344CB8AC3E}">
        <p14:creationId xmlns:p14="http://schemas.microsoft.com/office/powerpoint/2010/main" val="25494696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lang="en-US" altLang="ja-JP" dirty="0"/>
          </a:p>
          <a:p>
            <a:pPr lvl="1"/>
            <a:r>
              <a:rPr kumimoji="1" lang="ja-JP" altLang="en-US" dirty="0"/>
              <a:t>伝搬のスケールは動径方向に</a:t>
            </a:r>
            <a:r>
              <a:rPr kumimoji="1" lang="en-US" altLang="ja-JP" dirty="0"/>
              <a:t>n</a:t>
            </a:r>
            <a:r>
              <a:rPr kumimoji="1" lang="ja-JP" altLang="en-US" dirty="0"/>
              <a:t>倍、光軸方向には</a:t>
            </a:r>
            <a:r>
              <a:rPr kumimoji="1" lang="en-US" altLang="ja-JP" dirty="0"/>
              <a:t>n</a:t>
            </a:r>
            <a:r>
              <a:rPr kumimoji="1" lang="en-US" altLang="ja-JP" baseline="30000" dirty="0"/>
              <a:t>2</a:t>
            </a:r>
            <a:r>
              <a:rPr kumimoji="1" lang="ja-JP" altLang="en-US" dirty="0"/>
              <a:t>倍</a:t>
            </a:r>
            <a:r>
              <a:rPr kumimoji="1" lang="en-US" altLang="ja-JP" dirty="0"/>
              <a:t>(</a:t>
            </a:r>
            <a:r>
              <a:rPr kumimoji="1" lang="ja-JP" altLang="en-US" dirty="0"/>
              <a:t>前述</a:t>
            </a:r>
            <a:r>
              <a:rPr kumimoji="1" lang="en-US" altLang="ja-JP" dirty="0"/>
              <a:t>)</a:t>
            </a:r>
          </a:p>
          <a:p>
            <a:pPr lvl="2"/>
            <a:r>
              <a:rPr lang="ja-JP" altLang="en-US" dirty="0">
                <a:solidFill>
                  <a:srgbClr val="FF5050"/>
                </a:solidFill>
              </a:rPr>
              <a:t>この図では</a:t>
            </a:r>
            <a:r>
              <a:rPr lang="en-US" altLang="ja-JP" dirty="0">
                <a:solidFill>
                  <a:srgbClr val="FF5050"/>
                </a:solidFill>
              </a:rPr>
              <a:t>2</a:t>
            </a:r>
            <a:r>
              <a:rPr lang="ja-JP" altLang="en-US" dirty="0">
                <a:solidFill>
                  <a:srgbClr val="FF5050"/>
                </a:solidFill>
              </a:rPr>
              <a:t>倍のため縦</a:t>
            </a:r>
            <a:r>
              <a:rPr lang="en-US" altLang="ja-JP" dirty="0">
                <a:solidFill>
                  <a:srgbClr val="FF5050"/>
                </a:solidFill>
              </a:rPr>
              <a:t>2</a:t>
            </a:r>
            <a:r>
              <a:rPr lang="ja-JP" altLang="en-US" dirty="0">
                <a:solidFill>
                  <a:srgbClr val="FF5050"/>
                </a:solidFill>
              </a:rPr>
              <a:t>倍、横</a:t>
            </a:r>
            <a:r>
              <a:rPr lang="en-US" altLang="ja-JP" dirty="0">
                <a:solidFill>
                  <a:srgbClr val="FF5050"/>
                </a:solidFill>
              </a:rPr>
              <a:t>4</a:t>
            </a:r>
            <a:r>
              <a:rPr lang="ja-JP" altLang="en-US" dirty="0">
                <a:solidFill>
                  <a:srgbClr val="FF5050"/>
                </a:solidFill>
              </a:rPr>
              <a:t>倍に拡大される</a:t>
            </a:r>
            <a:endParaRPr kumimoji="1" lang="en-US" altLang="ja-JP"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31" name="グループ化 30">
            <a:extLst>
              <a:ext uri="{FF2B5EF4-FFF2-40B4-BE49-F238E27FC236}">
                <a16:creationId xmlns:a16="http://schemas.microsoft.com/office/drawing/2014/main" id="{8DBB6FB0-BE69-FA35-1F4A-858F39459A2A}"/>
              </a:ext>
            </a:extLst>
          </p:cNvPr>
          <p:cNvGrpSpPr/>
          <p:nvPr/>
        </p:nvGrpSpPr>
        <p:grpSpPr>
          <a:xfrm>
            <a:off x="1002224" y="3611848"/>
            <a:ext cx="10187551" cy="2484000"/>
            <a:chOff x="376937" y="3489905"/>
            <a:chExt cx="10187551" cy="2484000"/>
          </a:xfrm>
        </p:grpSpPr>
        <p:grpSp>
          <p:nvGrpSpPr>
            <p:cNvPr id="33" name="グループ化 32">
              <a:extLst>
                <a:ext uri="{FF2B5EF4-FFF2-40B4-BE49-F238E27FC236}">
                  <a16:creationId xmlns:a16="http://schemas.microsoft.com/office/drawing/2014/main" id="{6D0B4047-E2D9-A780-D3C7-0FFEE6325011}"/>
                </a:ext>
              </a:extLst>
            </p:cNvPr>
            <p:cNvGrpSpPr/>
            <p:nvPr/>
          </p:nvGrpSpPr>
          <p:grpSpPr>
            <a:xfrm>
              <a:off x="376937" y="4113546"/>
              <a:ext cx="4708641" cy="1242508"/>
              <a:chOff x="376937" y="4113546"/>
              <a:chExt cx="4708641" cy="1242508"/>
            </a:xfrm>
          </p:grpSpPr>
          <p:sp>
            <p:nvSpPr>
              <p:cNvPr id="35" name="AutoShape 6">
                <a:extLst>
                  <a:ext uri="{FF2B5EF4-FFF2-40B4-BE49-F238E27FC236}">
                    <a16:creationId xmlns:a16="http://schemas.microsoft.com/office/drawing/2014/main" id="{19A3AC43-D2FB-536A-675C-9C8541F13858}"/>
                  </a:ext>
                </a:extLst>
              </p:cNvPr>
              <p:cNvSpPr>
                <a:spLocks noChangeArrowheads="1"/>
              </p:cNvSpPr>
              <p:nvPr/>
            </p:nvSpPr>
            <p:spPr bwMode="auto">
              <a:xfrm>
                <a:off x="4448991" y="4440287"/>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36" name="グループ化 35">
                <a:extLst>
                  <a:ext uri="{FF2B5EF4-FFF2-40B4-BE49-F238E27FC236}">
                    <a16:creationId xmlns:a16="http://schemas.microsoft.com/office/drawing/2014/main" id="{D8EED803-0668-D7F1-B633-6375B59FAFF2}"/>
                  </a:ext>
                </a:extLst>
              </p:cNvPr>
              <p:cNvGrpSpPr/>
              <p:nvPr/>
            </p:nvGrpSpPr>
            <p:grpSpPr>
              <a:xfrm>
                <a:off x="376937" y="4113546"/>
                <a:ext cx="3898622" cy="1242508"/>
                <a:chOff x="-263345" y="4048984"/>
                <a:chExt cx="3898622" cy="1242508"/>
              </a:xfrm>
            </p:grpSpPr>
            <p:pic>
              <p:nvPicPr>
                <p:cNvPr id="37" name="Picture 4" descr="Spherical-aberration-slice">
                  <a:extLst>
                    <a:ext uri="{FF2B5EF4-FFF2-40B4-BE49-F238E27FC236}">
                      <a16:creationId xmlns:a16="http://schemas.microsoft.com/office/drawing/2014/main" id="{0B49D298-01D4-A7DE-5712-65F9DAC8D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C44E79DC-203D-A959-4BC8-A1B01D8CF43D}"/>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pic>
          <p:nvPicPr>
            <p:cNvPr id="34" name="Picture 4" descr="Spherical-aberration-slice">
              <a:extLst>
                <a:ext uri="{FF2B5EF4-FFF2-40B4-BE49-F238E27FC236}">
                  <a16:creationId xmlns:a16="http://schemas.microsoft.com/office/drawing/2014/main" id="{38DFE096-F5ED-6860-0042-004054DE5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15" r="49978" b="34315"/>
            <a:stretch/>
          </p:blipFill>
          <p:spPr bwMode="auto">
            <a:xfrm>
              <a:off x="5254435" y="3489905"/>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557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lang="en-US" altLang="ja-JP" dirty="0"/>
          </a:p>
          <a:p>
            <a:pPr lvl="1"/>
            <a:r>
              <a:rPr lang="ja-JP" altLang="en-US" dirty="0"/>
              <a:t>ボケのサイズは</a:t>
            </a:r>
            <a:r>
              <a:rPr lang="en-US" altLang="ja-JP" dirty="0"/>
              <a:t>1/n</a:t>
            </a:r>
            <a:r>
              <a:rPr lang="ja-JP" altLang="en-US" dirty="0"/>
              <a:t>になる</a:t>
            </a:r>
            <a:endParaRPr kumimoji="1" lang="ja-JP" altLang="en-US" dirty="0"/>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5" name="グループ化 14">
            <a:extLst>
              <a:ext uri="{FF2B5EF4-FFF2-40B4-BE49-F238E27FC236}">
                <a16:creationId xmlns:a16="http://schemas.microsoft.com/office/drawing/2014/main" id="{73E6888D-0CA3-B34E-B93B-6E01624B060F}"/>
              </a:ext>
            </a:extLst>
          </p:cNvPr>
          <p:cNvGrpSpPr/>
          <p:nvPr/>
        </p:nvGrpSpPr>
        <p:grpSpPr>
          <a:xfrm>
            <a:off x="1002224" y="3611848"/>
            <a:ext cx="10187551" cy="2484000"/>
            <a:chOff x="1002224" y="3611848"/>
            <a:chExt cx="10187551" cy="2484000"/>
          </a:xfrm>
        </p:grpSpPr>
        <p:grpSp>
          <p:nvGrpSpPr>
            <p:cNvPr id="10" name="グループ化 9">
              <a:extLst>
                <a:ext uri="{FF2B5EF4-FFF2-40B4-BE49-F238E27FC236}">
                  <a16:creationId xmlns:a16="http://schemas.microsoft.com/office/drawing/2014/main" id="{7D92D755-DDD8-E04D-6B31-FFA333FD1F3A}"/>
                </a:ext>
              </a:extLst>
            </p:cNvPr>
            <p:cNvGrpSpPr/>
            <p:nvPr/>
          </p:nvGrpSpPr>
          <p:grpSpPr>
            <a:xfrm>
              <a:off x="1002224" y="4235489"/>
              <a:ext cx="3898622" cy="1242508"/>
              <a:chOff x="1002224" y="4235489"/>
              <a:chExt cx="3898622" cy="1242508"/>
            </a:xfrm>
          </p:grpSpPr>
          <p:pic>
            <p:nvPicPr>
              <p:cNvPr id="56" name="Picture 4" descr="Spherical-aberration-slice">
                <a:extLst>
                  <a:ext uri="{FF2B5EF4-FFF2-40B4-BE49-F238E27FC236}">
                    <a16:creationId xmlns:a16="http://schemas.microsoft.com/office/drawing/2014/main" id="{EF99586D-A09A-D516-257A-F538AEB43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87111A3F-4ADE-43E2-FC30-E3CBE0B2FD8B}"/>
                  </a:ext>
                </a:extLst>
              </p:cNvPr>
              <p:cNvGrpSpPr/>
              <p:nvPr/>
            </p:nvGrpSpPr>
            <p:grpSpPr>
              <a:xfrm>
                <a:off x="1002224" y="4235489"/>
                <a:ext cx="1242508" cy="1242508"/>
                <a:chOff x="1002224" y="4235489"/>
                <a:chExt cx="1242508" cy="1242508"/>
              </a:xfrm>
            </p:grpSpPr>
            <p:pic>
              <p:nvPicPr>
                <p:cNvPr id="57" name="図 56">
                  <a:extLst>
                    <a:ext uri="{FF2B5EF4-FFF2-40B4-BE49-F238E27FC236}">
                      <a16:creationId xmlns:a16="http://schemas.microsoft.com/office/drawing/2014/main" id="{6D6E0C56-9CB1-F8D8-BCEE-ED8F085CE362}"/>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8B30C381-72AD-7003-7420-85F7A79181CD}"/>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4" name="グループ化 13">
              <a:extLst>
                <a:ext uri="{FF2B5EF4-FFF2-40B4-BE49-F238E27FC236}">
                  <a16:creationId xmlns:a16="http://schemas.microsoft.com/office/drawing/2014/main" id="{3CDABEA8-C792-F00F-7921-342BF11E4C8C}"/>
                </a:ext>
              </a:extLst>
            </p:cNvPr>
            <p:cNvGrpSpPr/>
            <p:nvPr/>
          </p:nvGrpSpPr>
          <p:grpSpPr>
            <a:xfrm>
              <a:off x="5074278" y="3611848"/>
              <a:ext cx="6115497" cy="2484000"/>
              <a:chOff x="5074278" y="3611848"/>
              <a:chExt cx="6115497" cy="2484000"/>
            </a:xfrm>
          </p:grpSpPr>
          <p:grpSp>
            <p:nvGrpSpPr>
              <p:cNvPr id="11" name="グループ化 10">
                <a:extLst>
                  <a:ext uri="{FF2B5EF4-FFF2-40B4-BE49-F238E27FC236}">
                    <a16:creationId xmlns:a16="http://schemas.microsoft.com/office/drawing/2014/main" id="{9C042BD6-A320-E4A9-E02C-1D254A82FBC4}"/>
                  </a:ext>
                </a:extLst>
              </p:cNvPr>
              <p:cNvGrpSpPr/>
              <p:nvPr/>
            </p:nvGrpSpPr>
            <p:grpSpPr>
              <a:xfrm>
                <a:off x="5074278" y="3611848"/>
                <a:ext cx="6115497" cy="2484000"/>
                <a:chOff x="5074278" y="3611848"/>
                <a:chExt cx="6115497" cy="2484000"/>
              </a:xfrm>
            </p:grpSpPr>
            <p:sp>
              <p:nvSpPr>
                <p:cNvPr id="54" name="AutoShape 6">
                  <a:extLst>
                    <a:ext uri="{FF2B5EF4-FFF2-40B4-BE49-F238E27FC236}">
                      <a16:creationId xmlns:a16="http://schemas.microsoft.com/office/drawing/2014/main" id="{49AE2BFC-6A1F-94EB-77A0-A8BEC3A32E49}"/>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53" name="Picture 4" descr="Spherical-aberration-slice">
                  <a:extLst>
                    <a:ext uri="{FF2B5EF4-FFF2-40B4-BE49-F238E27FC236}">
                      <a16:creationId xmlns:a16="http://schemas.microsoft.com/office/drawing/2014/main" id="{EF2DF895-0B8C-867E-8BFD-288CA87C47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15" r="49978" b="34315"/>
                <a:stretch/>
              </p:blipFill>
              <p:spPr bwMode="auto">
                <a:xfrm>
                  <a:off x="5879722" y="3611848"/>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グループ化 12">
                <a:extLst>
                  <a:ext uri="{FF2B5EF4-FFF2-40B4-BE49-F238E27FC236}">
                    <a16:creationId xmlns:a16="http://schemas.microsoft.com/office/drawing/2014/main" id="{A8E23B35-E903-0CFD-04D2-D406D9ACC345}"/>
                  </a:ext>
                </a:extLst>
              </p:cNvPr>
              <p:cNvGrpSpPr/>
              <p:nvPr/>
            </p:nvGrpSpPr>
            <p:grpSpPr>
              <a:xfrm>
                <a:off x="9213469" y="4391836"/>
                <a:ext cx="958860" cy="958860"/>
                <a:chOff x="9213469" y="4391836"/>
                <a:chExt cx="958860" cy="958860"/>
              </a:xfrm>
            </p:grpSpPr>
            <p:pic>
              <p:nvPicPr>
                <p:cNvPr id="51" name="図 50" descr="星 が含まれている画像&#10;&#10;自動的に生成された説明">
                  <a:extLst>
                    <a:ext uri="{FF2B5EF4-FFF2-40B4-BE49-F238E27FC236}">
                      <a16:creationId xmlns:a16="http://schemas.microsoft.com/office/drawing/2014/main" id="{E2A51425-8845-F881-EA10-585A5F5A90B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9213469" y="4391836"/>
                  <a:ext cx="958860" cy="958860"/>
                </a:xfrm>
                <a:prstGeom prst="rect">
                  <a:avLst/>
                </a:prstGeom>
                <a:noFill/>
                <a:ln w="9525" algn="ctr">
                  <a:solidFill>
                    <a:schemeClr val="tx1"/>
                  </a:solidFill>
                  <a:miter lim="800000"/>
                  <a:headEnd/>
                  <a:tailEnd/>
                </a:ln>
                <a:effectLst/>
              </p:spPr>
            </p:pic>
            <p:sp>
              <p:nvSpPr>
                <p:cNvPr id="8" name="楕円 7">
                  <a:extLst>
                    <a:ext uri="{FF2B5EF4-FFF2-40B4-BE49-F238E27FC236}">
                      <a16:creationId xmlns:a16="http://schemas.microsoft.com/office/drawing/2014/main" id="{E69E2AE6-FFA0-9AA5-CEED-55BA78DFCD80}"/>
                    </a:ext>
                  </a:extLst>
                </p:cNvPr>
                <p:cNvSpPr>
                  <a:spLocks noChangeAspect="1"/>
                </p:cNvSpPr>
                <p:nvPr/>
              </p:nvSpPr>
              <p:spPr>
                <a:xfrm>
                  <a:off x="9461381" y="4639748"/>
                  <a:ext cx="463036" cy="463036"/>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5" name="Line 11">
            <a:extLst>
              <a:ext uri="{FF2B5EF4-FFF2-40B4-BE49-F238E27FC236}">
                <a16:creationId xmlns:a16="http://schemas.microsoft.com/office/drawing/2014/main" id="{A04FB235-1E89-811A-95C0-15B00E317530}"/>
              </a:ext>
            </a:extLst>
          </p:cNvPr>
          <p:cNvSpPr>
            <a:spLocks noChangeShapeType="1"/>
          </p:cNvSpPr>
          <p:nvPr/>
        </p:nvSpPr>
        <p:spPr bwMode="auto">
          <a:xfrm flipV="1">
            <a:off x="1626266" y="4637206"/>
            <a:ext cx="8066373" cy="217665"/>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7" name="Line 11">
            <a:extLst>
              <a:ext uri="{FF2B5EF4-FFF2-40B4-BE49-F238E27FC236}">
                <a16:creationId xmlns:a16="http://schemas.microsoft.com/office/drawing/2014/main" id="{FF3A55DE-E233-BA7F-F278-F4BA30C468D3}"/>
              </a:ext>
            </a:extLst>
          </p:cNvPr>
          <p:cNvSpPr>
            <a:spLocks noChangeShapeType="1"/>
          </p:cNvSpPr>
          <p:nvPr/>
        </p:nvSpPr>
        <p:spPr bwMode="auto">
          <a:xfrm flipV="1">
            <a:off x="1626266" y="5102784"/>
            <a:ext cx="8061667" cy="229173"/>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175155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kumimoji="1" lang="en-US" altLang="ja-JP" dirty="0"/>
          </a:p>
          <a:p>
            <a:pPr lvl="1"/>
            <a:r>
              <a:rPr lang="ja-JP" altLang="en-US" dirty="0">
                <a:solidFill>
                  <a:srgbClr val="FF5050"/>
                </a:solidFill>
              </a:rPr>
              <a:t>ボケのサイズは</a:t>
            </a:r>
            <a:r>
              <a:rPr lang="en-US" altLang="ja-JP" dirty="0">
                <a:solidFill>
                  <a:srgbClr val="FF5050"/>
                </a:solidFill>
              </a:rPr>
              <a:t>1/n</a:t>
            </a:r>
            <a:r>
              <a:rPr lang="ja-JP" altLang="en-US" dirty="0">
                <a:solidFill>
                  <a:srgbClr val="FF5050"/>
                </a:solidFill>
              </a:rPr>
              <a:t>になるが回折縞の幅は同じ</a:t>
            </a:r>
            <a:r>
              <a:rPr lang="en-US" altLang="ja-JP" dirty="0"/>
              <a:t>(</a:t>
            </a:r>
            <a:r>
              <a:rPr lang="ja-JP" altLang="en-US" dirty="0"/>
              <a:t>前述</a:t>
            </a:r>
            <a:r>
              <a:rPr lang="en-US" altLang="ja-JP" dirty="0"/>
              <a:t>)</a:t>
            </a:r>
            <a:endParaRPr lang="ja-JP" altLang="en-US" dirty="0"/>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5" name="グループ化 14">
            <a:extLst>
              <a:ext uri="{FF2B5EF4-FFF2-40B4-BE49-F238E27FC236}">
                <a16:creationId xmlns:a16="http://schemas.microsoft.com/office/drawing/2014/main" id="{73E6888D-0CA3-B34E-B93B-6E01624B060F}"/>
              </a:ext>
            </a:extLst>
          </p:cNvPr>
          <p:cNvGrpSpPr/>
          <p:nvPr/>
        </p:nvGrpSpPr>
        <p:grpSpPr>
          <a:xfrm>
            <a:off x="1002224" y="3611848"/>
            <a:ext cx="10187551" cy="2484000"/>
            <a:chOff x="1002224" y="3611848"/>
            <a:chExt cx="10187551" cy="2484000"/>
          </a:xfrm>
        </p:grpSpPr>
        <p:grpSp>
          <p:nvGrpSpPr>
            <p:cNvPr id="10" name="グループ化 9">
              <a:extLst>
                <a:ext uri="{FF2B5EF4-FFF2-40B4-BE49-F238E27FC236}">
                  <a16:creationId xmlns:a16="http://schemas.microsoft.com/office/drawing/2014/main" id="{7D92D755-DDD8-E04D-6B31-FFA333FD1F3A}"/>
                </a:ext>
              </a:extLst>
            </p:cNvPr>
            <p:cNvGrpSpPr/>
            <p:nvPr/>
          </p:nvGrpSpPr>
          <p:grpSpPr>
            <a:xfrm>
              <a:off x="1002224" y="4235489"/>
              <a:ext cx="3898622" cy="1242508"/>
              <a:chOff x="1002224" y="4235489"/>
              <a:chExt cx="3898622" cy="1242508"/>
            </a:xfrm>
          </p:grpSpPr>
          <p:pic>
            <p:nvPicPr>
              <p:cNvPr id="56" name="Picture 4" descr="Spherical-aberration-slice">
                <a:extLst>
                  <a:ext uri="{FF2B5EF4-FFF2-40B4-BE49-F238E27FC236}">
                    <a16:creationId xmlns:a16="http://schemas.microsoft.com/office/drawing/2014/main" id="{EF99586D-A09A-D516-257A-F538AEB43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図 56">
                <a:extLst>
                  <a:ext uri="{FF2B5EF4-FFF2-40B4-BE49-F238E27FC236}">
                    <a16:creationId xmlns:a16="http://schemas.microsoft.com/office/drawing/2014/main" id="{6D6E0C56-9CB1-F8D8-BCEE-ED8F085CE362}"/>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nvGrpSpPr>
            <p:cNvPr id="14" name="グループ化 13">
              <a:extLst>
                <a:ext uri="{FF2B5EF4-FFF2-40B4-BE49-F238E27FC236}">
                  <a16:creationId xmlns:a16="http://schemas.microsoft.com/office/drawing/2014/main" id="{3CDABEA8-C792-F00F-7921-342BF11E4C8C}"/>
                </a:ext>
              </a:extLst>
            </p:cNvPr>
            <p:cNvGrpSpPr/>
            <p:nvPr/>
          </p:nvGrpSpPr>
          <p:grpSpPr>
            <a:xfrm>
              <a:off x="5074278" y="3611848"/>
              <a:ext cx="6115497" cy="2484000"/>
              <a:chOff x="5074278" y="3611848"/>
              <a:chExt cx="6115497" cy="2484000"/>
            </a:xfrm>
          </p:grpSpPr>
          <p:grpSp>
            <p:nvGrpSpPr>
              <p:cNvPr id="11" name="グループ化 10">
                <a:extLst>
                  <a:ext uri="{FF2B5EF4-FFF2-40B4-BE49-F238E27FC236}">
                    <a16:creationId xmlns:a16="http://schemas.microsoft.com/office/drawing/2014/main" id="{9C042BD6-A320-E4A9-E02C-1D254A82FBC4}"/>
                  </a:ext>
                </a:extLst>
              </p:cNvPr>
              <p:cNvGrpSpPr/>
              <p:nvPr/>
            </p:nvGrpSpPr>
            <p:grpSpPr>
              <a:xfrm>
                <a:off x="5074278" y="3611848"/>
                <a:ext cx="6115497" cy="2484000"/>
                <a:chOff x="5074278" y="3611848"/>
                <a:chExt cx="6115497" cy="2484000"/>
              </a:xfrm>
            </p:grpSpPr>
            <p:sp>
              <p:nvSpPr>
                <p:cNvPr id="54" name="AutoShape 6">
                  <a:extLst>
                    <a:ext uri="{FF2B5EF4-FFF2-40B4-BE49-F238E27FC236}">
                      <a16:creationId xmlns:a16="http://schemas.microsoft.com/office/drawing/2014/main" id="{49AE2BFC-6A1F-94EB-77A0-A8BEC3A32E49}"/>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53" name="Picture 4" descr="Spherical-aberration-slice">
                  <a:extLst>
                    <a:ext uri="{FF2B5EF4-FFF2-40B4-BE49-F238E27FC236}">
                      <a16:creationId xmlns:a16="http://schemas.microsoft.com/office/drawing/2014/main" id="{EF2DF895-0B8C-867E-8BFD-288CA87C47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15" r="49978" b="34315"/>
                <a:stretch/>
              </p:blipFill>
              <p:spPr bwMode="auto">
                <a:xfrm>
                  <a:off x="5879722" y="3611848"/>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51" name="図 50" descr="星 が含まれている画像&#10;&#10;自動的に生成された説明">
                <a:extLst>
                  <a:ext uri="{FF2B5EF4-FFF2-40B4-BE49-F238E27FC236}">
                    <a16:creationId xmlns:a16="http://schemas.microsoft.com/office/drawing/2014/main" id="{E2A51425-8845-F881-EA10-585A5F5A90B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9213469" y="4391836"/>
                <a:ext cx="958860" cy="958860"/>
              </a:xfrm>
              <a:prstGeom prst="rect">
                <a:avLst/>
              </a:prstGeom>
              <a:noFill/>
              <a:ln w="9525" algn="ctr">
                <a:solidFill>
                  <a:schemeClr val="tx1"/>
                </a:solidFill>
                <a:miter lim="800000"/>
                <a:headEnd/>
                <a:tailEnd/>
              </a:ln>
              <a:effectLst/>
            </p:spPr>
          </p:pic>
        </p:grpSp>
      </p:grpSp>
      <p:sp>
        <p:nvSpPr>
          <p:cNvPr id="6" name="楕円 5">
            <a:extLst>
              <a:ext uri="{FF2B5EF4-FFF2-40B4-BE49-F238E27FC236}">
                <a16:creationId xmlns:a16="http://schemas.microsoft.com/office/drawing/2014/main" id="{9A7B024A-0738-86B5-2B44-9AF01864A1E9}"/>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7" name="Line 11">
            <a:extLst>
              <a:ext uri="{FF2B5EF4-FFF2-40B4-BE49-F238E27FC236}">
                <a16:creationId xmlns:a16="http://schemas.microsoft.com/office/drawing/2014/main" id="{EAC3DA95-1AF6-38F7-D41B-E393F0087DBF}"/>
              </a:ext>
            </a:extLst>
          </p:cNvPr>
          <p:cNvSpPr>
            <a:spLocks noChangeShapeType="1"/>
          </p:cNvSpPr>
          <p:nvPr/>
        </p:nvSpPr>
        <p:spPr bwMode="auto">
          <a:xfrm flipH="1">
            <a:off x="1618665" y="4413318"/>
            <a:ext cx="1459" cy="152152"/>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8" name="楕円 7">
            <a:extLst>
              <a:ext uri="{FF2B5EF4-FFF2-40B4-BE49-F238E27FC236}">
                <a16:creationId xmlns:a16="http://schemas.microsoft.com/office/drawing/2014/main" id="{2C1A804F-8F35-D0A9-73FF-2A2551490D50}"/>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FC2FE048-C56A-1BAC-1A27-C2EDA58625F6}"/>
              </a:ext>
            </a:extLst>
          </p:cNvPr>
          <p:cNvSpPr>
            <a:spLocks noChangeAspect="1"/>
          </p:cNvSpPr>
          <p:nvPr/>
        </p:nvSpPr>
        <p:spPr>
          <a:xfrm>
            <a:off x="9603732" y="4788275"/>
            <a:ext cx="173681" cy="17368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2" name="楕円 21">
            <a:extLst>
              <a:ext uri="{FF2B5EF4-FFF2-40B4-BE49-F238E27FC236}">
                <a16:creationId xmlns:a16="http://schemas.microsoft.com/office/drawing/2014/main" id="{C78C7E9F-255E-1660-8B82-B77C32E03BA7}"/>
              </a:ext>
            </a:extLst>
          </p:cNvPr>
          <p:cNvSpPr>
            <a:spLocks noChangeAspect="1"/>
          </p:cNvSpPr>
          <p:nvPr/>
        </p:nvSpPr>
        <p:spPr>
          <a:xfrm>
            <a:off x="9461381" y="4639748"/>
            <a:ext cx="463036" cy="463036"/>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Line 11">
            <a:extLst>
              <a:ext uri="{FF2B5EF4-FFF2-40B4-BE49-F238E27FC236}">
                <a16:creationId xmlns:a16="http://schemas.microsoft.com/office/drawing/2014/main" id="{587AAC15-678C-E87C-C7B4-4DDC5CB978BB}"/>
              </a:ext>
            </a:extLst>
          </p:cNvPr>
          <p:cNvSpPr>
            <a:spLocks noChangeShapeType="1"/>
          </p:cNvSpPr>
          <p:nvPr/>
        </p:nvSpPr>
        <p:spPr bwMode="auto">
          <a:xfrm>
            <a:off x="1618665" y="4562230"/>
            <a:ext cx="8072439" cy="227628"/>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1" name="Line 11">
            <a:extLst>
              <a:ext uri="{FF2B5EF4-FFF2-40B4-BE49-F238E27FC236}">
                <a16:creationId xmlns:a16="http://schemas.microsoft.com/office/drawing/2014/main" id="{923BB865-7B15-336D-9DFB-C0218FF48997}"/>
              </a:ext>
            </a:extLst>
          </p:cNvPr>
          <p:cNvSpPr>
            <a:spLocks noChangeShapeType="1"/>
          </p:cNvSpPr>
          <p:nvPr/>
        </p:nvSpPr>
        <p:spPr bwMode="auto">
          <a:xfrm>
            <a:off x="9690177" y="4644747"/>
            <a:ext cx="0" cy="143528"/>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8" name="Line 11">
            <a:extLst>
              <a:ext uri="{FF2B5EF4-FFF2-40B4-BE49-F238E27FC236}">
                <a16:creationId xmlns:a16="http://schemas.microsoft.com/office/drawing/2014/main" id="{1ED25C28-E5B6-F68E-7065-03A0BB116958}"/>
              </a:ext>
            </a:extLst>
          </p:cNvPr>
          <p:cNvSpPr>
            <a:spLocks noChangeShapeType="1"/>
          </p:cNvSpPr>
          <p:nvPr/>
        </p:nvSpPr>
        <p:spPr bwMode="auto">
          <a:xfrm>
            <a:off x="1627306" y="4413318"/>
            <a:ext cx="8063798" cy="226430"/>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35097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769" y="1234440"/>
            <a:ext cx="10972464" cy="5120640"/>
          </a:xfrm>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lang="en-US" altLang="ja-JP" dirty="0"/>
          </a:p>
          <a:p>
            <a:pPr lvl="1"/>
            <a:r>
              <a:rPr lang="ja-JP" altLang="en-US" dirty="0"/>
              <a:t>ボケのサイズは</a:t>
            </a:r>
            <a:r>
              <a:rPr lang="en-US" altLang="ja-JP" dirty="0"/>
              <a:t>1/n</a:t>
            </a:r>
            <a:r>
              <a:rPr lang="ja-JP" altLang="en-US" dirty="0"/>
              <a:t>になるが回折縞の幅は同じ</a:t>
            </a:r>
            <a:r>
              <a:rPr lang="en-US" altLang="ja-JP" dirty="0"/>
              <a:t>(</a:t>
            </a:r>
            <a:r>
              <a:rPr lang="ja-JP" altLang="en-US" dirty="0"/>
              <a:t>前述</a:t>
            </a:r>
            <a:r>
              <a:rPr lang="en-US" altLang="ja-JP" dirty="0"/>
              <a:t>)</a:t>
            </a:r>
            <a:endParaRPr lang="ja-JP" altLang="en-US" dirty="0"/>
          </a:p>
          <a:p>
            <a:pPr lvl="1"/>
            <a:r>
              <a:rPr lang="ja-JP" altLang="en-US" dirty="0">
                <a:solidFill>
                  <a:srgbClr val="FF5050"/>
                </a:solidFill>
              </a:rPr>
              <a:t>元の</a:t>
            </a:r>
            <a:r>
              <a:rPr lang="en-US" altLang="ja-JP" dirty="0">
                <a:solidFill>
                  <a:srgbClr val="FF5050"/>
                </a:solidFill>
              </a:rPr>
              <a:t>Fe</a:t>
            </a:r>
            <a:r>
              <a:rPr lang="ja-JP" altLang="en-US" dirty="0">
                <a:solidFill>
                  <a:srgbClr val="FF5050"/>
                </a:solidFill>
              </a:rPr>
              <a:t>時の</a:t>
            </a:r>
            <a:r>
              <a:rPr lang="en-US" altLang="ja-JP" dirty="0">
                <a:solidFill>
                  <a:srgbClr val="FF5050"/>
                </a:solidFill>
              </a:rPr>
              <a:t>n</a:t>
            </a:r>
            <a:r>
              <a:rPr lang="ja-JP" altLang="en-US" dirty="0">
                <a:solidFill>
                  <a:srgbClr val="FF5050"/>
                </a:solidFill>
              </a:rPr>
              <a:t>倍サイズのボケがあると</a:t>
            </a:r>
            <a:endParaRPr lang="en-US" altLang="ja-JP"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8" name="グループ化 17">
            <a:extLst>
              <a:ext uri="{FF2B5EF4-FFF2-40B4-BE49-F238E27FC236}">
                <a16:creationId xmlns:a16="http://schemas.microsoft.com/office/drawing/2014/main" id="{65F71311-503A-9B3E-61E2-1D22EC3F2E55}"/>
              </a:ext>
            </a:extLst>
          </p:cNvPr>
          <p:cNvGrpSpPr/>
          <p:nvPr/>
        </p:nvGrpSpPr>
        <p:grpSpPr>
          <a:xfrm>
            <a:off x="1002224" y="3611848"/>
            <a:ext cx="10187551" cy="2484000"/>
            <a:chOff x="848946" y="3507345"/>
            <a:chExt cx="10187551" cy="2484000"/>
          </a:xfrm>
        </p:grpSpPr>
        <p:grpSp>
          <p:nvGrpSpPr>
            <p:cNvPr id="5" name="グループ化 4">
              <a:extLst>
                <a:ext uri="{FF2B5EF4-FFF2-40B4-BE49-F238E27FC236}">
                  <a16:creationId xmlns:a16="http://schemas.microsoft.com/office/drawing/2014/main" id="{8E9A3563-1FE1-2BF9-E1D6-B6CD23BFDC35}"/>
                </a:ext>
              </a:extLst>
            </p:cNvPr>
            <p:cNvGrpSpPr/>
            <p:nvPr/>
          </p:nvGrpSpPr>
          <p:grpSpPr>
            <a:xfrm>
              <a:off x="848946" y="3507345"/>
              <a:ext cx="10187551" cy="2484000"/>
              <a:chOff x="376937" y="3489905"/>
              <a:chExt cx="10187551" cy="2484000"/>
            </a:xfrm>
          </p:grpSpPr>
          <p:grpSp>
            <p:nvGrpSpPr>
              <p:cNvPr id="9" name="グループ化 8">
                <a:extLst>
                  <a:ext uri="{FF2B5EF4-FFF2-40B4-BE49-F238E27FC236}">
                    <a16:creationId xmlns:a16="http://schemas.microsoft.com/office/drawing/2014/main" id="{FB5C29AE-BBB1-8CC9-2D4C-E92C0DF16D1D}"/>
                  </a:ext>
                </a:extLst>
              </p:cNvPr>
              <p:cNvGrpSpPr/>
              <p:nvPr/>
            </p:nvGrpSpPr>
            <p:grpSpPr>
              <a:xfrm>
                <a:off x="376937" y="4113546"/>
                <a:ext cx="4708641" cy="1242508"/>
                <a:chOff x="376937" y="4113546"/>
                <a:chExt cx="4708641" cy="1242508"/>
              </a:xfrm>
            </p:grpSpPr>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4448991" y="4440287"/>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14" name="グループ化 13">
                  <a:extLst>
                    <a:ext uri="{FF2B5EF4-FFF2-40B4-BE49-F238E27FC236}">
                      <a16:creationId xmlns:a16="http://schemas.microsoft.com/office/drawing/2014/main" id="{256F7F95-B990-CFCB-00A4-C61FFF982CBC}"/>
                    </a:ext>
                  </a:extLst>
                </p:cNvPr>
                <p:cNvGrpSpPr/>
                <p:nvPr/>
              </p:nvGrpSpPr>
              <p:grpSpPr>
                <a:xfrm>
                  <a:off x="376937" y="4113546"/>
                  <a:ext cx="3898622" cy="1242508"/>
                  <a:chOff x="-263345" y="4048984"/>
                  <a:chExt cx="3898622" cy="1242508"/>
                </a:xfrm>
              </p:grpSpPr>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pic>
            <p:nvPicPr>
              <p:cNvPr id="11" name="Picture 4" descr="Spherical-aberration-slice">
                <a:extLst>
                  <a:ext uri="{FF2B5EF4-FFF2-40B4-BE49-F238E27FC236}">
                    <a16:creationId xmlns:a16="http://schemas.microsoft.com/office/drawing/2014/main" id="{3148FC35-A749-C1F3-18D3-94EA25C275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15" r="49978" b="34315"/>
              <a:stretch/>
            </p:blipFill>
            <p:spPr bwMode="auto">
              <a:xfrm>
                <a:off x="5254435" y="3489905"/>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 name="図 3">
              <a:extLst>
                <a:ext uri="{FF2B5EF4-FFF2-40B4-BE49-F238E27FC236}">
                  <a16:creationId xmlns:a16="http://schemas.microsoft.com/office/drawing/2014/main" id="{C9E4B5F8-8269-AA3B-771E-E58123055A4C}"/>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5727529" y="3507345"/>
              <a:ext cx="2484000" cy="2484000"/>
            </a:xfrm>
            <a:prstGeom prst="rect">
              <a:avLst/>
            </a:prstGeom>
            <a:noFill/>
            <a:ln w="9525" algn="ctr">
              <a:solidFill>
                <a:schemeClr val="tx1"/>
              </a:solidFill>
              <a:miter lim="800000"/>
              <a:headEnd/>
              <a:tailEnd/>
            </a:ln>
            <a:effectLst/>
          </p:spPr>
        </p:pic>
        <p:pic>
          <p:nvPicPr>
            <p:cNvPr id="17" name="図 16" descr="星 が含まれている画像&#10;&#10;自動的に生成された説明">
              <a:extLst>
                <a:ext uri="{FF2B5EF4-FFF2-40B4-BE49-F238E27FC236}">
                  <a16:creationId xmlns:a16="http://schemas.microsoft.com/office/drawing/2014/main" id="{94A26D5A-DD57-7725-600A-71FF9EFD461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9060191" y="4287333"/>
              <a:ext cx="958860" cy="958860"/>
            </a:xfrm>
            <a:prstGeom prst="rect">
              <a:avLst/>
            </a:prstGeom>
            <a:noFill/>
            <a:ln w="9525" algn="ctr">
              <a:solidFill>
                <a:schemeClr val="tx1"/>
              </a:solidFill>
              <a:miter lim="800000"/>
              <a:headEnd/>
              <a:tailEnd/>
            </a:ln>
            <a:effectLst/>
          </p:spPr>
        </p:pic>
      </p:grpSp>
      <p:sp>
        <p:nvSpPr>
          <p:cNvPr id="6" name="楕円 5">
            <a:extLst>
              <a:ext uri="{FF2B5EF4-FFF2-40B4-BE49-F238E27FC236}">
                <a16:creationId xmlns:a16="http://schemas.microsoft.com/office/drawing/2014/main" id="{7BEBC7DB-568B-DC71-4275-27BEEC4CB4B1}"/>
              </a:ext>
            </a:extLst>
          </p:cNvPr>
          <p:cNvSpPr>
            <a:spLocks noChangeAspect="1"/>
          </p:cNvSpPr>
          <p:nvPr/>
        </p:nvSpPr>
        <p:spPr>
          <a:xfrm>
            <a:off x="6214274" y="3956286"/>
            <a:ext cx="1847069" cy="1847094"/>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711EE03D-B9AB-28E5-BDBD-5B2889818B55}"/>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Line 11">
            <a:extLst>
              <a:ext uri="{FF2B5EF4-FFF2-40B4-BE49-F238E27FC236}">
                <a16:creationId xmlns:a16="http://schemas.microsoft.com/office/drawing/2014/main" id="{24E5641B-FFA2-B01C-DFEA-D1342D95A36B}"/>
              </a:ext>
            </a:extLst>
          </p:cNvPr>
          <p:cNvSpPr>
            <a:spLocks noChangeShapeType="1"/>
          </p:cNvSpPr>
          <p:nvPr/>
        </p:nvSpPr>
        <p:spPr bwMode="auto">
          <a:xfrm flipV="1">
            <a:off x="1630972" y="3955776"/>
            <a:ext cx="5510057" cy="452257"/>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0" name="Line 11">
            <a:extLst>
              <a:ext uri="{FF2B5EF4-FFF2-40B4-BE49-F238E27FC236}">
                <a16:creationId xmlns:a16="http://schemas.microsoft.com/office/drawing/2014/main" id="{14E9ECBE-DD84-D1CA-A06B-64BA3697D95D}"/>
              </a:ext>
            </a:extLst>
          </p:cNvPr>
          <p:cNvSpPr>
            <a:spLocks noChangeShapeType="1"/>
          </p:cNvSpPr>
          <p:nvPr/>
        </p:nvSpPr>
        <p:spPr bwMode="auto">
          <a:xfrm flipV="1">
            <a:off x="1612767" y="4879702"/>
            <a:ext cx="5528262" cy="452256"/>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39395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769" y="1234440"/>
            <a:ext cx="10972464" cy="5120640"/>
          </a:xfrm>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lang="en-US" altLang="ja-JP" dirty="0"/>
          </a:p>
          <a:p>
            <a:pPr lvl="1"/>
            <a:r>
              <a:rPr lang="ja-JP" altLang="en-US" dirty="0"/>
              <a:t>ボケのサイズは</a:t>
            </a:r>
            <a:r>
              <a:rPr lang="en-US" altLang="ja-JP" dirty="0"/>
              <a:t>1/n</a:t>
            </a:r>
            <a:r>
              <a:rPr lang="ja-JP" altLang="en-US" dirty="0"/>
              <a:t>になるが回折縞の幅は同じ</a:t>
            </a:r>
            <a:r>
              <a:rPr lang="en-US" altLang="ja-JP" dirty="0"/>
              <a:t>(</a:t>
            </a:r>
            <a:r>
              <a:rPr lang="ja-JP" altLang="en-US" dirty="0"/>
              <a:t>前述</a:t>
            </a:r>
            <a:r>
              <a:rPr lang="en-US" altLang="ja-JP" dirty="0"/>
              <a:t>)</a:t>
            </a:r>
            <a:endParaRPr lang="ja-JP" altLang="en-US" dirty="0"/>
          </a:p>
          <a:p>
            <a:pPr lvl="1"/>
            <a:r>
              <a:rPr lang="ja-JP" altLang="en-US" dirty="0">
                <a:solidFill>
                  <a:srgbClr val="FF5050"/>
                </a:solidFill>
              </a:rPr>
              <a:t>元の</a:t>
            </a:r>
            <a:r>
              <a:rPr lang="en-US" altLang="ja-JP" dirty="0">
                <a:solidFill>
                  <a:srgbClr val="FF5050"/>
                </a:solidFill>
              </a:rPr>
              <a:t>Fe</a:t>
            </a:r>
            <a:r>
              <a:rPr lang="ja-JP" altLang="en-US" dirty="0">
                <a:solidFill>
                  <a:srgbClr val="FF5050"/>
                </a:solidFill>
              </a:rPr>
              <a:t>時の</a:t>
            </a:r>
            <a:r>
              <a:rPr lang="en-US" altLang="ja-JP" dirty="0">
                <a:solidFill>
                  <a:srgbClr val="FF5050"/>
                </a:solidFill>
              </a:rPr>
              <a:t>n</a:t>
            </a:r>
            <a:r>
              <a:rPr lang="ja-JP" altLang="en-US" dirty="0">
                <a:solidFill>
                  <a:srgbClr val="FF5050"/>
                </a:solidFill>
              </a:rPr>
              <a:t>倍サイズのボケがあると回折模様は相似</a:t>
            </a:r>
            <a:r>
              <a:rPr lang="en-US" altLang="ja-JP" dirty="0"/>
              <a:t>(</a:t>
            </a:r>
            <a:r>
              <a:rPr lang="ja-JP" altLang="en-US" dirty="0"/>
              <a:t>必然</a:t>
            </a:r>
            <a:r>
              <a:rPr lang="en-US" altLang="ja-JP" dirty="0"/>
              <a:t>)</a:t>
            </a:r>
          </a:p>
          <a:p>
            <a:pPr lvl="2"/>
            <a:r>
              <a:rPr lang="ja-JP" altLang="en-US" dirty="0">
                <a:solidFill>
                  <a:srgbClr val="FF5050"/>
                </a:solidFill>
              </a:rPr>
              <a:t>伝搬の動径方向は</a:t>
            </a:r>
            <a:r>
              <a:rPr lang="en-US" altLang="ja-JP" dirty="0">
                <a:solidFill>
                  <a:srgbClr val="FF5050"/>
                </a:solidFill>
              </a:rPr>
              <a:t>n</a:t>
            </a:r>
            <a:r>
              <a:rPr lang="ja-JP" altLang="en-US" dirty="0">
                <a:solidFill>
                  <a:srgbClr val="FF5050"/>
                </a:solidFill>
              </a:rPr>
              <a:t>倍に拡大されているため</a:t>
            </a:r>
            <a:endParaRPr lang="en-US" altLang="ja-JP"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25D38030-14C6-F226-2C8B-1DCF6B6BDC50}"/>
              </a:ext>
            </a:extLst>
          </p:cNvPr>
          <p:cNvGrpSpPr/>
          <p:nvPr/>
        </p:nvGrpSpPr>
        <p:grpSpPr>
          <a:xfrm>
            <a:off x="1002224" y="3611339"/>
            <a:ext cx="10187551" cy="2484509"/>
            <a:chOff x="1002224" y="3611339"/>
            <a:chExt cx="10187551" cy="2484509"/>
          </a:xfrm>
        </p:grpSpPr>
        <p:pic>
          <p:nvPicPr>
            <p:cNvPr id="11" name="Picture 4" descr="Spherical-aberration-slice">
              <a:extLst>
                <a:ext uri="{FF2B5EF4-FFF2-40B4-BE49-F238E27FC236}">
                  <a16:creationId xmlns:a16="http://schemas.microsoft.com/office/drawing/2014/main" id="{3148FC35-A749-C1F3-18D3-94EA25C275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315" r="49978" b="34315"/>
            <a:stretch/>
          </p:blipFill>
          <p:spPr bwMode="auto">
            <a:xfrm>
              <a:off x="5879722" y="3611848"/>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5A373FB3-3B97-861E-04BE-C4B16B666B53}"/>
                </a:ext>
              </a:extLst>
            </p:cNvPr>
            <p:cNvGrpSpPr>
              <a:grpSpLocks noChangeAspect="1"/>
            </p:cNvGrpSpPr>
            <p:nvPr/>
          </p:nvGrpSpPr>
          <p:grpSpPr>
            <a:xfrm>
              <a:off x="5880841" y="3611339"/>
              <a:ext cx="2483966" cy="2483999"/>
              <a:chOff x="1002224" y="4235489"/>
              <a:chExt cx="1242508" cy="1242508"/>
            </a:xfrm>
          </p:grpSpPr>
          <p:pic>
            <p:nvPicPr>
              <p:cNvPr id="20" name="図 19">
                <a:extLst>
                  <a:ext uri="{FF2B5EF4-FFF2-40B4-BE49-F238E27FC236}">
                    <a16:creationId xmlns:a16="http://schemas.microsoft.com/office/drawing/2014/main" id="{854A4E2E-637E-574B-3677-78A4C3D27972}"/>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1" name="楕円 20">
                <a:extLst>
                  <a:ext uri="{FF2B5EF4-FFF2-40B4-BE49-F238E27FC236}">
                    <a16:creationId xmlns:a16="http://schemas.microsoft.com/office/drawing/2014/main" id="{D7B26E3C-2548-EE7F-3175-FAC9DCF487EA}"/>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図 16" descr="星 が含まれている画像&#10;&#10;自動的に生成された説明">
              <a:extLst>
                <a:ext uri="{FF2B5EF4-FFF2-40B4-BE49-F238E27FC236}">
                  <a16:creationId xmlns:a16="http://schemas.microsoft.com/office/drawing/2014/main" id="{94A26D5A-DD57-7725-600A-71FF9EFD461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9213469" y="4391836"/>
              <a:ext cx="958860" cy="958860"/>
            </a:xfrm>
            <a:prstGeom prst="rect">
              <a:avLst/>
            </a:prstGeom>
            <a:noFill/>
            <a:ln w="9525" algn="ctr">
              <a:solidFill>
                <a:schemeClr val="tx1"/>
              </a:solidFill>
              <a:miter lim="800000"/>
              <a:headEnd/>
              <a:tailEnd/>
            </a:ln>
            <a:effectLst/>
          </p:spPr>
        </p:pic>
        <p:grpSp>
          <p:nvGrpSpPr>
            <p:cNvPr id="10" name="グループ化 9">
              <a:extLst>
                <a:ext uri="{FF2B5EF4-FFF2-40B4-BE49-F238E27FC236}">
                  <a16:creationId xmlns:a16="http://schemas.microsoft.com/office/drawing/2014/main" id="{F278DDBF-F325-E602-EA73-2EB1E8EB1724}"/>
                </a:ext>
              </a:extLst>
            </p:cNvPr>
            <p:cNvGrpSpPr/>
            <p:nvPr/>
          </p:nvGrpSpPr>
          <p:grpSpPr>
            <a:xfrm>
              <a:off x="1002224" y="4235489"/>
              <a:ext cx="1242508" cy="1242508"/>
              <a:chOff x="1002224" y="4235489"/>
              <a:chExt cx="1242508" cy="1242508"/>
            </a:xfrm>
          </p:grpSpPr>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7" name="楕円 6">
                <a:extLst>
                  <a:ext uri="{FF2B5EF4-FFF2-40B4-BE49-F238E27FC236}">
                    <a16:creationId xmlns:a16="http://schemas.microsoft.com/office/drawing/2014/main" id="{CAC1E024-292F-9C39-BFCF-76017843BF5F}"/>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Line 11">
              <a:extLst>
                <a:ext uri="{FF2B5EF4-FFF2-40B4-BE49-F238E27FC236}">
                  <a16:creationId xmlns:a16="http://schemas.microsoft.com/office/drawing/2014/main" id="{E89FDE11-70F9-5734-7601-FBA9527CF569}"/>
                </a:ext>
              </a:extLst>
            </p:cNvPr>
            <p:cNvSpPr>
              <a:spLocks noChangeShapeType="1"/>
            </p:cNvSpPr>
            <p:nvPr/>
          </p:nvSpPr>
          <p:spPr bwMode="auto">
            <a:xfrm flipV="1">
              <a:off x="1630972" y="3955776"/>
              <a:ext cx="5510057" cy="452257"/>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2" name="Line 11">
              <a:extLst>
                <a:ext uri="{FF2B5EF4-FFF2-40B4-BE49-F238E27FC236}">
                  <a16:creationId xmlns:a16="http://schemas.microsoft.com/office/drawing/2014/main" id="{6E4BF859-9442-DBF3-B9FF-16C36F393654}"/>
                </a:ext>
              </a:extLst>
            </p:cNvPr>
            <p:cNvSpPr>
              <a:spLocks noChangeShapeType="1"/>
            </p:cNvSpPr>
            <p:nvPr/>
          </p:nvSpPr>
          <p:spPr bwMode="auto">
            <a:xfrm>
              <a:off x="1612767" y="5331957"/>
              <a:ext cx="5510057" cy="471423"/>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5" name="楕円 4">
            <a:extLst>
              <a:ext uri="{FF2B5EF4-FFF2-40B4-BE49-F238E27FC236}">
                <a16:creationId xmlns:a16="http://schemas.microsoft.com/office/drawing/2014/main" id="{20A7562B-9256-4482-3E4D-42B6CBA208B1}"/>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6" name="楕円 5">
            <a:extLst>
              <a:ext uri="{FF2B5EF4-FFF2-40B4-BE49-F238E27FC236}">
                <a16:creationId xmlns:a16="http://schemas.microsoft.com/office/drawing/2014/main" id="{BDB01C91-B34B-313E-1426-FBAA34EAE0EA}"/>
              </a:ext>
            </a:extLst>
          </p:cNvPr>
          <p:cNvSpPr>
            <a:spLocks noChangeAspect="1"/>
          </p:cNvSpPr>
          <p:nvPr/>
        </p:nvSpPr>
        <p:spPr>
          <a:xfrm>
            <a:off x="6528545" y="4250927"/>
            <a:ext cx="1204822" cy="120482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 name="Line 11">
            <a:extLst>
              <a:ext uri="{FF2B5EF4-FFF2-40B4-BE49-F238E27FC236}">
                <a16:creationId xmlns:a16="http://schemas.microsoft.com/office/drawing/2014/main" id="{722BBE4D-A4D6-C5CA-E21E-FAC831D153D4}"/>
              </a:ext>
            </a:extLst>
          </p:cNvPr>
          <p:cNvSpPr>
            <a:spLocks noChangeShapeType="1"/>
          </p:cNvSpPr>
          <p:nvPr/>
        </p:nvSpPr>
        <p:spPr bwMode="auto">
          <a:xfrm flipV="1">
            <a:off x="1630971" y="4250417"/>
            <a:ext cx="5510057" cy="305791"/>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4" name="Line 11">
            <a:extLst>
              <a:ext uri="{FF2B5EF4-FFF2-40B4-BE49-F238E27FC236}">
                <a16:creationId xmlns:a16="http://schemas.microsoft.com/office/drawing/2014/main" id="{CE8C0C0D-E109-359D-7FC0-DAEF28FAF7A2}"/>
              </a:ext>
            </a:extLst>
          </p:cNvPr>
          <p:cNvSpPr>
            <a:spLocks noChangeShapeType="1"/>
          </p:cNvSpPr>
          <p:nvPr/>
        </p:nvSpPr>
        <p:spPr bwMode="auto">
          <a:xfrm flipH="1">
            <a:off x="1618665" y="4413318"/>
            <a:ext cx="1459" cy="152152"/>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Tree>
    <p:extLst>
      <p:ext uri="{BB962C8B-B14F-4D97-AF65-F5344CB8AC3E}">
        <p14:creationId xmlns:p14="http://schemas.microsoft.com/office/powerpoint/2010/main" val="10437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回折スケールの考察</a:t>
            </a:r>
            <a:r>
              <a:rPr lang="en-US" altLang="ja-JP" dirty="0"/>
              <a:t>(</a:t>
            </a:r>
            <a:r>
              <a:rPr lang="ja-JP" altLang="en-US" dirty="0"/>
              <a:t>実効</a:t>
            </a:r>
            <a:r>
              <a:rPr lang="en-US" altLang="ja-JP" dirty="0"/>
              <a:t>F</a:t>
            </a:r>
            <a:r>
              <a:rPr lang="ja-JP" altLang="en-US" dirty="0"/>
              <a:t>値に関して</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769" y="1234440"/>
            <a:ext cx="10972464" cy="5120640"/>
          </a:xfrm>
        </p:spPr>
        <p:txBody>
          <a:bodyPr/>
          <a:lstStyle/>
          <a:p>
            <a:r>
              <a:rPr lang="ja-JP" altLang="en-US" dirty="0"/>
              <a:t>思考実験</a:t>
            </a:r>
            <a:r>
              <a:rPr lang="en-US" altLang="ja-JP" dirty="0"/>
              <a:t>(Fe): </a:t>
            </a:r>
            <a:r>
              <a:rPr lang="ja-JP" altLang="en-US" dirty="0"/>
              <a:t>絞りを</a:t>
            </a:r>
            <a:r>
              <a:rPr lang="en-US" altLang="ja-JP" dirty="0"/>
              <a:t>1/n(Fe</a:t>
            </a:r>
            <a:r>
              <a:rPr lang="ja-JP" altLang="en-US" dirty="0"/>
              <a:t>値を</a:t>
            </a:r>
            <a:r>
              <a:rPr lang="en-US" altLang="ja-JP" dirty="0"/>
              <a:t>n</a:t>
            </a:r>
            <a:r>
              <a:rPr lang="ja-JP" altLang="en-US" dirty="0"/>
              <a:t>倍</a:t>
            </a:r>
            <a:r>
              <a:rPr lang="en-US" altLang="ja-JP" dirty="0"/>
              <a:t>)</a:t>
            </a:r>
            <a:r>
              <a:rPr lang="ja-JP" altLang="en-US" dirty="0"/>
              <a:t>にした場合</a:t>
            </a:r>
            <a:endParaRPr lang="en-US" altLang="ja-JP" dirty="0"/>
          </a:p>
          <a:p>
            <a:pPr lvl="1"/>
            <a:r>
              <a:rPr lang="ja-JP" altLang="en-US" dirty="0"/>
              <a:t>ボケのサイズは</a:t>
            </a:r>
            <a:r>
              <a:rPr lang="en-US" altLang="ja-JP" dirty="0"/>
              <a:t>1/n</a:t>
            </a:r>
            <a:r>
              <a:rPr lang="ja-JP" altLang="en-US" dirty="0"/>
              <a:t>になるが回折縞の幅は同じ</a:t>
            </a:r>
            <a:r>
              <a:rPr lang="en-US" altLang="ja-JP" dirty="0"/>
              <a:t>(</a:t>
            </a:r>
            <a:r>
              <a:rPr lang="ja-JP" altLang="en-US" dirty="0"/>
              <a:t>前述</a:t>
            </a:r>
            <a:r>
              <a:rPr lang="en-US" altLang="ja-JP" dirty="0"/>
              <a:t>)</a:t>
            </a:r>
            <a:endParaRPr lang="ja-JP" altLang="en-US" dirty="0"/>
          </a:p>
          <a:p>
            <a:pPr lvl="1"/>
            <a:r>
              <a:rPr lang="ja-JP" altLang="en-US" dirty="0">
                <a:solidFill>
                  <a:srgbClr val="FF5050"/>
                </a:solidFill>
              </a:rPr>
              <a:t>元の</a:t>
            </a:r>
            <a:r>
              <a:rPr lang="en-US" altLang="ja-JP" dirty="0">
                <a:solidFill>
                  <a:srgbClr val="FF5050"/>
                </a:solidFill>
              </a:rPr>
              <a:t>Fe</a:t>
            </a:r>
            <a:r>
              <a:rPr lang="ja-JP" altLang="en-US" dirty="0">
                <a:solidFill>
                  <a:srgbClr val="FF5050"/>
                </a:solidFill>
              </a:rPr>
              <a:t>時の</a:t>
            </a:r>
            <a:r>
              <a:rPr lang="en-US" altLang="ja-JP" dirty="0">
                <a:solidFill>
                  <a:srgbClr val="FF5050"/>
                </a:solidFill>
              </a:rPr>
              <a:t>n</a:t>
            </a:r>
            <a:r>
              <a:rPr lang="ja-JP" altLang="en-US" dirty="0">
                <a:solidFill>
                  <a:srgbClr val="FF5050"/>
                </a:solidFill>
              </a:rPr>
              <a:t>倍サイズのボケがあると回折模様は相似</a:t>
            </a:r>
            <a:r>
              <a:rPr lang="en-US" altLang="ja-JP" dirty="0"/>
              <a:t>(</a:t>
            </a:r>
            <a:r>
              <a:rPr lang="ja-JP" altLang="en-US" dirty="0"/>
              <a:t>必然</a:t>
            </a:r>
            <a:r>
              <a:rPr lang="en-US" altLang="ja-JP" dirty="0"/>
              <a:t>)</a:t>
            </a:r>
          </a:p>
          <a:p>
            <a:pPr lvl="2"/>
            <a:r>
              <a:rPr lang="ja-JP" altLang="en-US" dirty="0"/>
              <a:t>伝搬の動径方向は</a:t>
            </a:r>
            <a:r>
              <a:rPr lang="en-US" altLang="ja-JP" dirty="0"/>
              <a:t>n</a:t>
            </a:r>
            <a:r>
              <a:rPr lang="ja-JP" altLang="en-US" dirty="0"/>
              <a:t>倍に拡大されているため</a:t>
            </a:r>
            <a:endParaRPr lang="en-US" altLang="ja-JP" dirty="0"/>
          </a:p>
          <a:p>
            <a:pPr lvl="2"/>
            <a:r>
              <a:rPr lang="ja-JP" altLang="en-US" dirty="0">
                <a:solidFill>
                  <a:srgbClr val="FF5050"/>
                </a:solidFill>
              </a:rPr>
              <a:t>よって回折縞の幅も</a:t>
            </a:r>
            <a:r>
              <a:rPr lang="en-US" altLang="ja-JP" dirty="0">
                <a:solidFill>
                  <a:srgbClr val="FF5050"/>
                </a:solidFill>
              </a:rPr>
              <a:t>n</a:t>
            </a:r>
            <a:r>
              <a:rPr lang="ja-JP" altLang="en-US" dirty="0">
                <a:solidFill>
                  <a:srgbClr val="FF5050"/>
                </a:solidFill>
              </a:rPr>
              <a:t>倍</a:t>
            </a:r>
            <a:endParaRPr lang="en-US" altLang="ja-JP"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25D38030-14C6-F226-2C8B-1DCF6B6BDC50}"/>
              </a:ext>
            </a:extLst>
          </p:cNvPr>
          <p:cNvGrpSpPr/>
          <p:nvPr/>
        </p:nvGrpSpPr>
        <p:grpSpPr>
          <a:xfrm>
            <a:off x="1002224" y="3611339"/>
            <a:ext cx="10187551" cy="2484509"/>
            <a:chOff x="1002224" y="3611339"/>
            <a:chExt cx="10187551" cy="2484509"/>
          </a:xfrm>
        </p:grpSpPr>
        <p:pic>
          <p:nvPicPr>
            <p:cNvPr id="11" name="Picture 4" descr="Spherical-aberration-slice">
              <a:extLst>
                <a:ext uri="{FF2B5EF4-FFF2-40B4-BE49-F238E27FC236}">
                  <a16:creationId xmlns:a16="http://schemas.microsoft.com/office/drawing/2014/main" id="{3148FC35-A749-C1F3-18D3-94EA25C275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315" r="49978" b="34315"/>
            <a:stretch/>
          </p:blipFill>
          <p:spPr bwMode="auto">
            <a:xfrm>
              <a:off x="5879722" y="3611848"/>
              <a:ext cx="5310053" cy="2484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5A373FB3-3B97-861E-04BE-C4B16B666B53}"/>
                </a:ext>
              </a:extLst>
            </p:cNvPr>
            <p:cNvGrpSpPr>
              <a:grpSpLocks noChangeAspect="1"/>
            </p:cNvGrpSpPr>
            <p:nvPr/>
          </p:nvGrpSpPr>
          <p:grpSpPr>
            <a:xfrm>
              <a:off x="5880841" y="3611339"/>
              <a:ext cx="2483966" cy="2483999"/>
              <a:chOff x="1002224" y="4235489"/>
              <a:chExt cx="1242508" cy="1242508"/>
            </a:xfrm>
          </p:grpSpPr>
          <p:pic>
            <p:nvPicPr>
              <p:cNvPr id="20" name="図 19">
                <a:extLst>
                  <a:ext uri="{FF2B5EF4-FFF2-40B4-BE49-F238E27FC236}">
                    <a16:creationId xmlns:a16="http://schemas.microsoft.com/office/drawing/2014/main" id="{854A4E2E-637E-574B-3677-78A4C3D27972}"/>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1" name="楕円 20">
                <a:extLst>
                  <a:ext uri="{FF2B5EF4-FFF2-40B4-BE49-F238E27FC236}">
                    <a16:creationId xmlns:a16="http://schemas.microsoft.com/office/drawing/2014/main" id="{D7B26E3C-2548-EE7F-3175-FAC9DCF487EA}"/>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図 16" descr="星 が含まれている画像&#10;&#10;自動的に生成された説明">
              <a:extLst>
                <a:ext uri="{FF2B5EF4-FFF2-40B4-BE49-F238E27FC236}">
                  <a16:creationId xmlns:a16="http://schemas.microsoft.com/office/drawing/2014/main" id="{94A26D5A-DD57-7725-600A-71FF9EFD461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9213469" y="4391836"/>
              <a:ext cx="958860" cy="958860"/>
            </a:xfrm>
            <a:prstGeom prst="rect">
              <a:avLst/>
            </a:prstGeom>
            <a:noFill/>
            <a:ln w="9525" algn="ctr">
              <a:solidFill>
                <a:schemeClr val="tx1"/>
              </a:solidFill>
              <a:miter lim="800000"/>
              <a:headEnd/>
              <a:tailEnd/>
            </a:ln>
            <a:effectLst/>
          </p:spPr>
        </p:pic>
        <p:grpSp>
          <p:nvGrpSpPr>
            <p:cNvPr id="10" name="グループ化 9">
              <a:extLst>
                <a:ext uri="{FF2B5EF4-FFF2-40B4-BE49-F238E27FC236}">
                  <a16:creationId xmlns:a16="http://schemas.microsoft.com/office/drawing/2014/main" id="{F278DDBF-F325-E602-EA73-2EB1E8EB1724}"/>
                </a:ext>
              </a:extLst>
            </p:cNvPr>
            <p:cNvGrpSpPr/>
            <p:nvPr/>
          </p:nvGrpSpPr>
          <p:grpSpPr>
            <a:xfrm>
              <a:off x="1002224" y="4235489"/>
              <a:ext cx="1242508" cy="1242508"/>
              <a:chOff x="1002224" y="4235489"/>
              <a:chExt cx="1242508" cy="1242508"/>
            </a:xfrm>
          </p:grpSpPr>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7" name="楕円 6">
                <a:extLst>
                  <a:ext uri="{FF2B5EF4-FFF2-40B4-BE49-F238E27FC236}">
                    <a16:creationId xmlns:a16="http://schemas.microsoft.com/office/drawing/2014/main" id="{CAC1E024-292F-9C39-BFCF-76017843BF5F}"/>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Line 11">
              <a:extLst>
                <a:ext uri="{FF2B5EF4-FFF2-40B4-BE49-F238E27FC236}">
                  <a16:creationId xmlns:a16="http://schemas.microsoft.com/office/drawing/2014/main" id="{E89FDE11-70F9-5734-7601-FBA9527CF569}"/>
                </a:ext>
              </a:extLst>
            </p:cNvPr>
            <p:cNvSpPr>
              <a:spLocks noChangeShapeType="1"/>
            </p:cNvSpPr>
            <p:nvPr/>
          </p:nvSpPr>
          <p:spPr bwMode="auto">
            <a:xfrm flipV="1">
              <a:off x="1630972" y="3955776"/>
              <a:ext cx="5510057" cy="452257"/>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2" name="Line 11">
              <a:extLst>
                <a:ext uri="{FF2B5EF4-FFF2-40B4-BE49-F238E27FC236}">
                  <a16:creationId xmlns:a16="http://schemas.microsoft.com/office/drawing/2014/main" id="{6E4BF859-9442-DBF3-B9FF-16C36F393654}"/>
                </a:ext>
              </a:extLst>
            </p:cNvPr>
            <p:cNvSpPr>
              <a:spLocks noChangeShapeType="1"/>
            </p:cNvSpPr>
            <p:nvPr/>
          </p:nvSpPr>
          <p:spPr bwMode="auto">
            <a:xfrm>
              <a:off x="1612767" y="5331957"/>
              <a:ext cx="5510057" cy="471423"/>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5" name="楕円 4">
            <a:extLst>
              <a:ext uri="{FF2B5EF4-FFF2-40B4-BE49-F238E27FC236}">
                <a16:creationId xmlns:a16="http://schemas.microsoft.com/office/drawing/2014/main" id="{20A7562B-9256-4482-3E4D-42B6CBA208B1}"/>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6" name="楕円 5">
            <a:extLst>
              <a:ext uri="{FF2B5EF4-FFF2-40B4-BE49-F238E27FC236}">
                <a16:creationId xmlns:a16="http://schemas.microsoft.com/office/drawing/2014/main" id="{BDB01C91-B34B-313E-1426-FBAA34EAE0EA}"/>
              </a:ext>
            </a:extLst>
          </p:cNvPr>
          <p:cNvSpPr>
            <a:spLocks noChangeAspect="1"/>
          </p:cNvSpPr>
          <p:nvPr/>
        </p:nvSpPr>
        <p:spPr>
          <a:xfrm>
            <a:off x="6528545" y="4250927"/>
            <a:ext cx="1204822" cy="120482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 name="Line 11">
            <a:extLst>
              <a:ext uri="{FF2B5EF4-FFF2-40B4-BE49-F238E27FC236}">
                <a16:creationId xmlns:a16="http://schemas.microsoft.com/office/drawing/2014/main" id="{722BBE4D-A4D6-C5CA-E21E-FAC831D153D4}"/>
              </a:ext>
            </a:extLst>
          </p:cNvPr>
          <p:cNvSpPr>
            <a:spLocks noChangeShapeType="1"/>
          </p:cNvSpPr>
          <p:nvPr/>
        </p:nvSpPr>
        <p:spPr bwMode="auto">
          <a:xfrm flipV="1">
            <a:off x="1630971" y="4250417"/>
            <a:ext cx="5510057" cy="305791"/>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8" name="Line 11">
            <a:extLst>
              <a:ext uri="{FF2B5EF4-FFF2-40B4-BE49-F238E27FC236}">
                <a16:creationId xmlns:a16="http://schemas.microsoft.com/office/drawing/2014/main" id="{8B264EA7-D58D-0CF0-5C81-4F3BD72AC03F}"/>
              </a:ext>
            </a:extLst>
          </p:cNvPr>
          <p:cNvSpPr>
            <a:spLocks noChangeShapeType="1"/>
          </p:cNvSpPr>
          <p:nvPr/>
        </p:nvSpPr>
        <p:spPr bwMode="auto">
          <a:xfrm flipH="1">
            <a:off x="1618665" y="4413318"/>
            <a:ext cx="1459" cy="152152"/>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3" name="Line 11">
            <a:extLst>
              <a:ext uri="{FF2B5EF4-FFF2-40B4-BE49-F238E27FC236}">
                <a16:creationId xmlns:a16="http://schemas.microsoft.com/office/drawing/2014/main" id="{DB92265C-5E60-621D-F43E-2C43E058B305}"/>
              </a:ext>
            </a:extLst>
          </p:cNvPr>
          <p:cNvSpPr>
            <a:spLocks noChangeShapeType="1"/>
          </p:cNvSpPr>
          <p:nvPr/>
        </p:nvSpPr>
        <p:spPr bwMode="auto">
          <a:xfrm flipH="1">
            <a:off x="7141027" y="3955267"/>
            <a:ext cx="1" cy="295660"/>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Tree>
    <p:extLst>
      <p:ext uri="{BB962C8B-B14F-4D97-AF65-F5344CB8AC3E}">
        <p14:creationId xmlns:p14="http://schemas.microsoft.com/office/powerpoint/2010/main" val="184271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これらの考察から回折縞の物理幅は</a:t>
            </a:r>
            <a:r>
              <a:rPr kumimoji="1" lang="en-US" altLang="ja-JP" dirty="0"/>
              <a:t>…</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fontScale="85000" lnSpcReduction="20000"/>
          </a:bodyPr>
          <a:lstStyle/>
          <a:p>
            <a:r>
              <a:rPr kumimoji="1" lang="ja-JP" altLang="en-US" dirty="0"/>
              <a:t>あらゆるスケールで成り立っているため回折縞の幅は</a:t>
            </a:r>
            <a:endParaRPr kumimoji="1" lang="en-US" altLang="ja-JP" dirty="0"/>
          </a:p>
          <a:p>
            <a:pPr lvl="1"/>
            <a:r>
              <a:rPr kumimoji="1" lang="en-US" altLang="ja-JP" i="1" dirty="0" err="1">
                <a:solidFill>
                  <a:srgbClr val="FF5050"/>
                </a:solidFill>
                <a:latin typeface="Times New Roman" panose="02020603050405020304" pitchFamily="18" charset="0"/>
                <a:cs typeface="Times New Roman" panose="02020603050405020304" pitchFamily="18" charset="0"/>
              </a:rPr>
              <a:t>Fe</a:t>
            </a:r>
            <a:r>
              <a:rPr kumimoji="1" lang="en-US" altLang="ja-JP" i="1" baseline="30000" dirty="0" err="1">
                <a:solidFill>
                  <a:srgbClr val="FF5050"/>
                </a:solidFill>
                <a:latin typeface="Times New Roman" panose="02020603050405020304" pitchFamily="18" charset="0"/>
                <a:cs typeface="Times New Roman" panose="02020603050405020304" pitchFamily="18" charset="0"/>
              </a:rPr>
              <a:t>a</a:t>
            </a:r>
            <a:r>
              <a:rPr kumimoji="1" lang="ja-JP" altLang="en-US"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CoC</a:t>
            </a:r>
            <a:r>
              <a:rPr kumimoji="1" lang="en-US" altLang="ja-JP" i="1" baseline="30000" dirty="0" err="1">
                <a:solidFill>
                  <a:srgbClr val="FF5050"/>
                </a:solidFill>
                <a:latin typeface="Times New Roman" panose="02020603050405020304" pitchFamily="18" charset="0"/>
                <a:cs typeface="Times New Roman" panose="02020603050405020304" pitchFamily="18" charset="0"/>
              </a:rPr>
              <a:t>b</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i="1" baseline="30000" dirty="0" err="1">
                <a:solidFill>
                  <a:srgbClr val="FF5050"/>
                </a:solidFill>
                <a:latin typeface="Times New Roman" panose="02020603050405020304" pitchFamily="18" charset="0"/>
                <a:cs typeface="Times New Roman" panose="02020603050405020304" pitchFamily="18" charset="0"/>
              </a:rPr>
              <a:t>c</a:t>
            </a:r>
            <a:r>
              <a:rPr kumimoji="1" lang="ja-JP" altLang="en-US" dirty="0">
                <a:solidFill>
                  <a:srgbClr val="FF5050"/>
                </a:solidFill>
              </a:rPr>
              <a:t> </a:t>
            </a:r>
            <a:r>
              <a:rPr lang="ja-JP" altLang="en-US" dirty="0"/>
              <a:t>に比例すると推測</a:t>
            </a:r>
            <a:endParaRPr lang="en-US" altLang="ja-JP" dirty="0"/>
          </a:p>
          <a:p>
            <a:pPr lvl="2"/>
            <a:r>
              <a:rPr kumimoji="1" lang="ja-JP" altLang="en-US" dirty="0"/>
              <a:t>波長</a:t>
            </a:r>
            <a:r>
              <a:rPr kumimoji="1" lang="en-US" altLang="ja-JP" dirty="0"/>
              <a:t>(λ)</a:t>
            </a:r>
            <a:r>
              <a:rPr kumimoji="1" lang="ja-JP" altLang="en-US" dirty="0"/>
              <a:t>と実効</a:t>
            </a:r>
            <a:r>
              <a:rPr kumimoji="1" lang="en-US" altLang="ja-JP" dirty="0"/>
              <a:t>F</a:t>
            </a:r>
            <a:r>
              <a:rPr kumimoji="1" lang="ja-JP" altLang="en-US" dirty="0"/>
              <a:t>値</a:t>
            </a:r>
            <a:r>
              <a:rPr kumimoji="1" lang="en-US" altLang="ja-JP" dirty="0"/>
              <a:t>(Fe)</a:t>
            </a:r>
            <a:r>
              <a:rPr kumimoji="1" lang="ja-JP" altLang="en-US" dirty="0"/>
              <a:t>とボケサイズ</a:t>
            </a:r>
            <a:r>
              <a:rPr kumimoji="1" lang="en-US" altLang="ja-JP" dirty="0"/>
              <a:t>(CoC)</a:t>
            </a:r>
            <a:r>
              <a:rPr kumimoji="1" lang="ja-JP" altLang="en-US" dirty="0"/>
              <a:t>のみに依存</a:t>
            </a:r>
            <a:endParaRPr lang="en-US" altLang="ja-JP" dirty="0"/>
          </a:p>
          <a:p>
            <a:pPr lvl="5"/>
            <a:endParaRPr lang="en-US" altLang="ja-JP" dirty="0"/>
          </a:p>
          <a:p>
            <a:r>
              <a:rPr kumimoji="1" lang="ja-JP" altLang="en-US" dirty="0"/>
              <a:t>前頁から、</a:t>
            </a:r>
            <a:r>
              <a:rPr kumimoji="1" lang="ja-JP" altLang="en-US" dirty="0">
                <a:solidFill>
                  <a:srgbClr val="FF5050"/>
                </a:solidFill>
              </a:rPr>
              <a:t>実行</a:t>
            </a:r>
            <a:r>
              <a:rPr kumimoji="1" lang="en-US" altLang="ja-JP" dirty="0">
                <a:solidFill>
                  <a:srgbClr val="FF5050"/>
                </a:solidFill>
              </a:rPr>
              <a:t>F</a:t>
            </a:r>
            <a:r>
              <a:rPr kumimoji="1" lang="ja-JP" altLang="en-US" dirty="0">
                <a:solidFill>
                  <a:srgbClr val="FF5050"/>
                </a:solidFill>
              </a:rPr>
              <a:t>値</a:t>
            </a:r>
            <a:r>
              <a:rPr lang="en-US" altLang="ja-JP" dirty="0">
                <a:solidFill>
                  <a:srgbClr val="FF5050"/>
                </a:solidFill>
              </a:rPr>
              <a:t>Fe</a:t>
            </a:r>
            <a:r>
              <a:rPr lang="ja-JP" altLang="en-US" dirty="0">
                <a:solidFill>
                  <a:srgbClr val="FF5050"/>
                </a:solidFill>
              </a:rPr>
              <a:t>を</a:t>
            </a:r>
            <a:r>
              <a:rPr lang="en-US" altLang="ja-JP" dirty="0">
                <a:solidFill>
                  <a:srgbClr val="FF5050"/>
                </a:solidFill>
              </a:rPr>
              <a:t>n</a:t>
            </a:r>
            <a:r>
              <a:rPr lang="ja-JP" altLang="en-US" dirty="0">
                <a:solidFill>
                  <a:srgbClr val="FF5050"/>
                </a:solidFill>
              </a:rPr>
              <a:t>倍した場合</a:t>
            </a:r>
            <a:endParaRPr kumimoji="1" lang="en-US" altLang="ja-JP" dirty="0">
              <a:solidFill>
                <a:srgbClr val="FF5050"/>
              </a:solidFill>
            </a:endParaRPr>
          </a:p>
          <a:p>
            <a:pPr lvl="1"/>
            <a:r>
              <a:rPr lang="ja-JP" altLang="en-US" dirty="0">
                <a:solidFill>
                  <a:srgbClr val="FF5050"/>
                </a:solidFill>
              </a:rPr>
              <a:t>元の</a:t>
            </a:r>
            <a:r>
              <a:rPr lang="en-US" altLang="ja-JP" dirty="0">
                <a:solidFill>
                  <a:srgbClr val="FF5050"/>
                </a:solidFill>
              </a:rPr>
              <a:t>n</a:t>
            </a:r>
            <a:r>
              <a:rPr lang="ja-JP" altLang="en-US" dirty="0">
                <a:solidFill>
                  <a:srgbClr val="FF5050"/>
                </a:solidFill>
              </a:rPr>
              <a:t>倍となる</a:t>
            </a:r>
            <a:r>
              <a:rPr lang="en-US" altLang="ja-JP" dirty="0">
                <a:solidFill>
                  <a:srgbClr val="FF5050"/>
                </a:solidFill>
              </a:rPr>
              <a:t>CoC</a:t>
            </a:r>
            <a:r>
              <a:rPr lang="ja-JP" altLang="en-US" dirty="0">
                <a:solidFill>
                  <a:srgbClr val="FF5050"/>
                </a:solidFill>
              </a:rPr>
              <a:t>のボケの回折縞は</a:t>
            </a:r>
            <a:r>
              <a:rPr lang="en-US" altLang="ja-JP" dirty="0">
                <a:solidFill>
                  <a:srgbClr val="FF5050"/>
                </a:solidFill>
              </a:rPr>
              <a:t>n</a:t>
            </a:r>
            <a:r>
              <a:rPr lang="ja-JP" altLang="en-US" dirty="0">
                <a:solidFill>
                  <a:srgbClr val="FF5050"/>
                </a:solidFill>
              </a:rPr>
              <a:t>倍になる</a:t>
            </a:r>
            <a:endParaRPr lang="en-US" altLang="ja-JP" dirty="0">
              <a:solidFill>
                <a:srgbClr val="FF5050"/>
              </a:solidFill>
            </a:endParaRPr>
          </a:p>
          <a:p>
            <a:pPr lvl="2"/>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Fe</a:t>
            </a:r>
            <a:r>
              <a:rPr kumimoji="1" lang="en-US" altLang="ja-JP" dirty="0">
                <a:latin typeface="Times New Roman" panose="02020603050405020304" pitchFamily="18" charset="0"/>
                <a:cs typeface="Times New Roman" panose="02020603050405020304" pitchFamily="18" charset="0"/>
              </a:rPr>
              <a:t>)</a:t>
            </a:r>
            <a:r>
              <a:rPr kumimoji="1" lang="en-US" altLang="ja-JP" i="1" baseline="30000" dirty="0">
                <a:latin typeface="Times New Roman" panose="02020603050405020304" pitchFamily="18" charset="0"/>
                <a:cs typeface="Times New Roman" panose="02020603050405020304" pitchFamily="18" charset="0"/>
              </a:rPr>
              <a:t>a</a:t>
            </a:r>
            <a:r>
              <a:rPr kumimoji="1" lang="ja-JP" altLang="en-US" i="1"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CoC</a:t>
            </a:r>
            <a:r>
              <a:rPr kumimoji="1" lang="en-US" altLang="ja-JP" dirty="0">
                <a:latin typeface="Times New Roman" panose="02020603050405020304" pitchFamily="18" charset="0"/>
                <a:cs typeface="Times New Roman" panose="02020603050405020304" pitchFamily="18" charset="0"/>
              </a:rPr>
              <a:t>)</a:t>
            </a:r>
            <a:r>
              <a:rPr kumimoji="1" lang="en-US" altLang="ja-JP" i="1" baseline="30000" dirty="0">
                <a:latin typeface="Times New Roman" panose="02020603050405020304" pitchFamily="18" charset="0"/>
                <a:cs typeface="Times New Roman" panose="02020603050405020304" pitchFamily="18" charset="0"/>
              </a:rPr>
              <a:t>b</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en-US" altLang="ja-JP" dirty="0">
                <a:latin typeface="Times New Roman" panose="02020603050405020304" pitchFamily="18" charset="0"/>
                <a:cs typeface="Times New Roman" panose="02020603050405020304" pitchFamily="18" charset="0"/>
              </a:rPr>
              <a:t> = (</a:t>
            </a:r>
            <a:r>
              <a:rPr kumimoji="1" lang="en-US" altLang="ja-JP" i="1" dirty="0" err="1">
                <a:latin typeface="Times New Roman" panose="02020603050405020304" pitchFamily="18" charset="0"/>
                <a:cs typeface="Times New Roman" panose="02020603050405020304" pitchFamily="18" charset="0"/>
              </a:rPr>
              <a:t>Fe</a:t>
            </a:r>
            <a:r>
              <a:rPr lang="en-US" altLang="ja-JP" i="1" baseline="30000" dirty="0" err="1">
                <a:latin typeface="Times New Roman" panose="02020603050405020304" pitchFamily="18" charset="0"/>
                <a:cs typeface="Times New Roman" panose="02020603050405020304" pitchFamily="18" charset="0"/>
              </a:rPr>
              <a:t>a</a:t>
            </a:r>
            <a:r>
              <a:rPr kumimoji="1" lang="ja-JP" altLang="en-US"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CoC</a:t>
            </a:r>
            <a:r>
              <a:rPr kumimoji="1" lang="en-US" altLang="ja-JP" i="1" baseline="30000" dirty="0" err="1">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n</a:t>
            </a:r>
            <a:r>
              <a:rPr kumimoji="1" lang="en-US" altLang="ja-JP" baseline="30000" dirty="0">
                <a:latin typeface="Times New Roman" panose="02020603050405020304" pitchFamily="18" charset="0"/>
                <a:cs typeface="Times New Roman" panose="02020603050405020304" pitchFamily="18" charset="0"/>
              </a:rPr>
              <a:t>(</a:t>
            </a:r>
            <a:r>
              <a:rPr kumimoji="1" lang="en-US" altLang="ja-JP" i="1" baseline="30000" dirty="0" err="1">
                <a:latin typeface="Times New Roman" panose="02020603050405020304" pitchFamily="18" charset="0"/>
                <a:cs typeface="Times New Roman" panose="02020603050405020304" pitchFamily="18" charset="0"/>
              </a:rPr>
              <a:t>a+b</a:t>
            </a:r>
            <a:r>
              <a:rPr kumimoji="1" lang="en-US" altLang="ja-JP" baseline="30000"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lang="ja-JP" altLang="en-US" i="1"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a:p>
            <a:pPr lvl="3"/>
            <a:r>
              <a:rPr kumimoji="1" lang="en-US" altLang="ja-JP" i="1" dirty="0">
                <a:latin typeface="Times New Roman" panose="02020603050405020304" pitchFamily="18" charset="0"/>
                <a:cs typeface="Times New Roman" panose="02020603050405020304" pitchFamily="18" charset="0"/>
              </a:rPr>
              <a:t>n</a:t>
            </a:r>
            <a:r>
              <a:rPr kumimoji="1" lang="en-US" altLang="ja-JP" i="1" baseline="30000" dirty="0">
                <a:latin typeface="Times New Roman" panose="02020603050405020304" pitchFamily="18" charset="0"/>
                <a:cs typeface="Times New Roman" panose="02020603050405020304" pitchFamily="18" charset="0"/>
              </a:rPr>
              <a:t>(</a:t>
            </a:r>
            <a:r>
              <a:rPr lang="en-US" altLang="ja-JP" i="1" baseline="30000" dirty="0" err="1">
                <a:latin typeface="Times New Roman" panose="02020603050405020304" pitchFamily="18" charset="0"/>
                <a:cs typeface="Times New Roman" panose="02020603050405020304" pitchFamily="18" charset="0"/>
              </a:rPr>
              <a:t>a</a:t>
            </a:r>
            <a:r>
              <a:rPr kumimoji="1" lang="en-US" altLang="ja-JP" i="1" baseline="30000" dirty="0" err="1">
                <a:latin typeface="Times New Roman" panose="02020603050405020304" pitchFamily="18" charset="0"/>
                <a:cs typeface="Times New Roman" panose="02020603050405020304" pitchFamily="18" charset="0"/>
              </a:rPr>
              <a:t>+b</a:t>
            </a:r>
            <a:r>
              <a:rPr kumimoji="1" lang="en-US" altLang="ja-JP" i="1" baseline="30000"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 n</a:t>
            </a:r>
            <a:r>
              <a:rPr lang="en-US" altLang="ja-JP" dirty="0"/>
              <a:t> </a:t>
            </a:r>
            <a:r>
              <a:rPr lang="ja-JP" altLang="en-US" dirty="0"/>
              <a:t>となるためには</a:t>
            </a:r>
            <a:r>
              <a:rPr lang="en-US" altLang="ja-JP" dirty="0"/>
              <a:t> </a:t>
            </a:r>
            <a:r>
              <a:rPr lang="en-US" altLang="ja-JP" i="1" dirty="0" err="1">
                <a:solidFill>
                  <a:srgbClr val="FF5050"/>
                </a:solidFill>
                <a:latin typeface="Times New Roman" panose="02020603050405020304" pitchFamily="18" charset="0"/>
                <a:cs typeface="Times New Roman" panose="02020603050405020304" pitchFamily="18" charset="0"/>
              </a:rPr>
              <a:t>a+b</a:t>
            </a:r>
            <a:r>
              <a:rPr lang="en-US" altLang="ja-JP" i="1" dirty="0">
                <a:solidFill>
                  <a:srgbClr val="FF5050"/>
                </a:solidFill>
                <a:latin typeface="Times New Roman" panose="02020603050405020304" pitchFamily="18" charset="0"/>
                <a:cs typeface="Times New Roman" panose="02020603050405020304" pitchFamily="18" charset="0"/>
              </a:rPr>
              <a:t> </a:t>
            </a:r>
            <a:r>
              <a:rPr lang="en-US" altLang="ja-JP" dirty="0">
                <a:solidFill>
                  <a:srgbClr val="FF5050"/>
                </a:solidFill>
                <a:latin typeface="Times New Roman" panose="02020603050405020304" pitchFamily="18" charset="0"/>
                <a:cs typeface="Times New Roman" panose="02020603050405020304" pitchFamily="18" charset="0"/>
              </a:rPr>
              <a:t>= 1 </a:t>
            </a:r>
            <a:r>
              <a:rPr lang="ja-JP" altLang="en-US" dirty="0"/>
              <a:t>でなければならない</a:t>
            </a:r>
            <a:endParaRPr lang="en-US" altLang="ja-JP" dirty="0"/>
          </a:p>
          <a:p>
            <a:pPr lvl="5"/>
            <a:endParaRPr lang="en-US" altLang="ja-JP" dirty="0"/>
          </a:p>
          <a:p>
            <a:pPr lvl="1"/>
            <a:r>
              <a:rPr lang="ja-JP" altLang="en-US" dirty="0">
                <a:solidFill>
                  <a:srgbClr val="FF5050"/>
                </a:solidFill>
              </a:rPr>
              <a:t>元の</a:t>
            </a:r>
            <a:r>
              <a:rPr lang="en-US" altLang="ja-JP" dirty="0">
                <a:solidFill>
                  <a:srgbClr val="FF5050"/>
                </a:solidFill>
              </a:rPr>
              <a:t>1/n</a:t>
            </a:r>
            <a:r>
              <a:rPr lang="ja-JP" altLang="en-US" dirty="0">
                <a:solidFill>
                  <a:srgbClr val="FF5050"/>
                </a:solidFill>
              </a:rPr>
              <a:t>倍となる</a:t>
            </a:r>
            <a:r>
              <a:rPr lang="en-US" altLang="ja-JP" dirty="0">
                <a:solidFill>
                  <a:srgbClr val="FF5050"/>
                </a:solidFill>
              </a:rPr>
              <a:t>CoC</a:t>
            </a:r>
            <a:r>
              <a:rPr lang="ja-JP" altLang="en-US" dirty="0">
                <a:solidFill>
                  <a:srgbClr val="FF5050"/>
                </a:solidFill>
              </a:rPr>
              <a:t>のボケの回折縞は変化しない</a:t>
            </a:r>
            <a:endParaRPr lang="en-US" altLang="ja-JP" dirty="0">
              <a:solidFill>
                <a:srgbClr val="FF5050"/>
              </a:solidFill>
            </a:endParaRPr>
          </a:p>
          <a:p>
            <a:pPr lvl="2"/>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Fe</a:t>
            </a:r>
            <a:r>
              <a:rPr kumimoji="1" lang="en-US" altLang="ja-JP" dirty="0">
                <a:latin typeface="Times New Roman" panose="02020603050405020304" pitchFamily="18" charset="0"/>
                <a:cs typeface="Times New Roman" panose="02020603050405020304" pitchFamily="18" charset="0"/>
              </a:rPr>
              <a:t>)</a:t>
            </a:r>
            <a:r>
              <a:rPr kumimoji="1" lang="en-US" altLang="ja-JP" i="1" baseline="30000" dirty="0">
                <a:latin typeface="Times New Roman" panose="02020603050405020304" pitchFamily="18" charset="0"/>
                <a:cs typeface="Times New Roman" panose="02020603050405020304" pitchFamily="18" charset="0"/>
              </a:rPr>
              <a:t>a</a:t>
            </a:r>
            <a:r>
              <a:rPr kumimoji="1" lang="ja-JP" altLang="en-US" i="1"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CoC/n)</a:t>
            </a:r>
            <a:r>
              <a:rPr lang="en-US" altLang="ja-JP" i="1" baseline="30000" dirty="0">
                <a:latin typeface="Times New Roman" panose="02020603050405020304" pitchFamily="18" charset="0"/>
                <a:cs typeface="Times New Roman" panose="02020603050405020304" pitchFamily="18" charset="0"/>
              </a:rPr>
              <a:t>b</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en-US" altLang="ja-JP" dirty="0">
                <a:latin typeface="Times New Roman" panose="02020603050405020304" pitchFamily="18" charset="0"/>
                <a:cs typeface="Times New Roman" panose="02020603050405020304" pitchFamily="18" charset="0"/>
              </a:rPr>
              <a:t> = (</a:t>
            </a:r>
            <a:r>
              <a:rPr kumimoji="1" lang="en-US" altLang="ja-JP" i="1" dirty="0" err="1">
                <a:latin typeface="Times New Roman" panose="02020603050405020304" pitchFamily="18" charset="0"/>
                <a:cs typeface="Times New Roman" panose="02020603050405020304" pitchFamily="18" charset="0"/>
              </a:rPr>
              <a:t>Fe</a:t>
            </a:r>
            <a:r>
              <a:rPr lang="en-US" altLang="ja-JP" i="1" baseline="30000" dirty="0" err="1">
                <a:latin typeface="Times New Roman" panose="02020603050405020304" pitchFamily="18" charset="0"/>
                <a:cs typeface="Times New Roman" panose="02020603050405020304" pitchFamily="18" charset="0"/>
              </a:rPr>
              <a:t>a</a:t>
            </a:r>
            <a:r>
              <a:rPr kumimoji="1" lang="ja-JP" altLang="en-US"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CoC</a:t>
            </a:r>
            <a:r>
              <a:rPr kumimoji="1" lang="en-US" altLang="ja-JP" i="1" baseline="30000" dirty="0" err="1">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n</a:t>
            </a:r>
            <a:r>
              <a:rPr lang="en-US" altLang="ja-JP" i="1" baseline="30000" dirty="0" err="1">
                <a:latin typeface="Times New Roman" panose="02020603050405020304" pitchFamily="18" charset="0"/>
                <a:cs typeface="Times New Roman" panose="02020603050405020304" pitchFamily="18" charset="0"/>
              </a:rPr>
              <a:t>a</a:t>
            </a:r>
            <a:r>
              <a:rPr kumimoji="1" lang="en-US" altLang="ja-JP" i="1" dirty="0">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n</a:t>
            </a:r>
            <a:r>
              <a:rPr lang="en-US" altLang="ja-JP" i="1" baseline="30000" dirty="0" err="1">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ja-JP" altLang="en-US" i="1"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Fe</a:t>
            </a:r>
            <a:r>
              <a:rPr kumimoji="1" lang="en-US" altLang="ja-JP" i="1" baseline="30000" dirty="0" err="1">
                <a:latin typeface="Times New Roman" panose="02020603050405020304" pitchFamily="18" charset="0"/>
                <a:cs typeface="Times New Roman" panose="02020603050405020304" pitchFamily="18" charset="0"/>
              </a:rPr>
              <a:t>a</a:t>
            </a:r>
            <a:r>
              <a:rPr kumimoji="1" lang="ja-JP" altLang="en-US"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CoC</a:t>
            </a:r>
            <a:r>
              <a:rPr lang="en-US" altLang="ja-JP" i="1" baseline="30000" dirty="0" err="1">
                <a:latin typeface="Times New Roman" panose="02020603050405020304" pitchFamily="18" charset="0"/>
                <a:cs typeface="Times New Roman" panose="02020603050405020304" pitchFamily="18" charset="0"/>
              </a:rPr>
              <a:t>b</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n</a:t>
            </a:r>
            <a:r>
              <a:rPr kumimoji="1" lang="en-US" altLang="ja-JP" baseline="30000" dirty="0">
                <a:latin typeface="Times New Roman" panose="02020603050405020304" pitchFamily="18" charset="0"/>
                <a:cs typeface="Times New Roman" panose="02020603050405020304" pitchFamily="18" charset="0"/>
              </a:rPr>
              <a:t>(</a:t>
            </a:r>
            <a:r>
              <a:rPr kumimoji="1" lang="en-US" altLang="ja-JP" i="1" baseline="30000" dirty="0">
                <a:latin typeface="Times New Roman" panose="02020603050405020304" pitchFamily="18" charset="0"/>
                <a:cs typeface="Times New Roman" panose="02020603050405020304" pitchFamily="18" charset="0"/>
              </a:rPr>
              <a:t>a/b</a:t>
            </a:r>
            <a:r>
              <a:rPr kumimoji="1" lang="en-US" altLang="ja-JP" baseline="30000"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endParaRPr lang="en-US" altLang="ja-JP" dirty="0">
              <a:latin typeface="Times New Roman" panose="02020603050405020304" pitchFamily="18" charset="0"/>
              <a:cs typeface="Times New Roman" panose="02020603050405020304" pitchFamily="18" charset="0"/>
            </a:endParaRPr>
          </a:p>
          <a:p>
            <a:pPr lvl="3"/>
            <a:r>
              <a:rPr kumimoji="1" lang="en-US" altLang="ja-JP" i="1" dirty="0">
                <a:latin typeface="Times New Roman" panose="02020603050405020304" pitchFamily="18" charset="0"/>
                <a:cs typeface="Times New Roman" panose="02020603050405020304" pitchFamily="18" charset="0"/>
              </a:rPr>
              <a:t>n</a:t>
            </a:r>
            <a:r>
              <a:rPr kumimoji="1" lang="en-US" altLang="ja-JP" baseline="30000" dirty="0">
                <a:latin typeface="Times New Roman" panose="02020603050405020304" pitchFamily="18" charset="0"/>
                <a:cs typeface="Times New Roman" panose="02020603050405020304" pitchFamily="18" charset="0"/>
              </a:rPr>
              <a:t>(</a:t>
            </a:r>
            <a:r>
              <a:rPr kumimoji="1" lang="en-US" altLang="ja-JP" i="1" baseline="30000" dirty="0">
                <a:latin typeface="Times New Roman" panose="02020603050405020304" pitchFamily="18" charset="0"/>
                <a:cs typeface="Times New Roman" panose="02020603050405020304" pitchFamily="18" charset="0"/>
              </a:rPr>
              <a:t>a/b</a:t>
            </a:r>
            <a:r>
              <a:rPr kumimoji="1" lang="en-US" altLang="ja-JP" baseline="30000"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 1</a:t>
            </a:r>
            <a:r>
              <a:rPr lang="en-US" altLang="ja-JP" i="1" dirty="0">
                <a:latin typeface="Times New Roman" panose="02020603050405020304" pitchFamily="18" charset="0"/>
                <a:cs typeface="Times New Roman" panose="02020603050405020304" pitchFamily="18" charset="0"/>
              </a:rPr>
              <a:t> </a:t>
            </a:r>
            <a:r>
              <a:rPr lang="ja-JP" altLang="en-US" dirty="0"/>
              <a:t>となるためには</a:t>
            </a:r>
            <a:r>
              <a:rPr lang="ja-JP" altLang="en-US" i="1" dirty="0"/>
              <a:t> </a:t>
            </a:r>
            <a:r>
              <a:rPr lang="en-US" altLang="ja-JP" i="1" dirty="0">
                <a:solidFill>
                  <a:srgbClr val="FF5050"/>
                </a:solidFill>
                <a:latin typeface="Times New Roman" panose="02020603050405020304" pitchFamily="18" charset="0"/>
                <a:cs typeface="Times New Roman" panose="02020603050405020304" pitchFamily="18" charset="0"/>
              </a:rPr>
              <a:t>a </a:t>
            </a:r>
            <a:r>
              <a:rPr lang="en-US" altLang="ja-JP" dirty="0">
                <a:solidFill>
                  <a:srgbClr val="FF5050"/>
                </a:solidFill>
                <a:latin typeface="Times New Roman" panose="02020603050405020304" pitchFamily="18" charset="0"/>
                <a:cs typeface="Times New Roman" panose="02020603050405020304" pitchFamily="18" charset="0"/>
              </a:rPr>
              <a:t>= </a:t>
            </a:r>
            <a:r>
              <a:rPr lang="en-US" altLang="ja-JP" i="1" dirty="0">
                <a:solidFill>
                  <a:srgbClr val="FF5050"/>
                </a:solidFill>
                <a:latin typeface="Times New Roman" panose="02020603050405020304" pitchFamily="18" charset="0"/>
                <a:cs typeface="Times New Roman" panose="02020603050405020304" pitchFamily="18" charset="0"/>
              </a:rPr>
              <a:t>b</a:t>
            </a:r>
            <a:r>
              <a:rPr lang="en-US" altLang="ja-JP" dirty="0">
                <a:solidFill>
                  <a:srgbClr val="FF5050"/>
                </a:solidFill>
              </a:rPr>
              <a:t> </a:t>
            </a:r>
            <a:r>
              <a:rPr lang="ja-JP" altLang="en-US" dirty="0"/>
              <a:t>でなければならない</a:t>
            </a:r>
            <a:endParaRPr lang="en-US" altLang="ja-JP" dirty="0"/>
          </a:p>
          <a:p>
            <a:pPr lvl="5"/>
            <a:endParaRPr lang="en-US" altLang="ja-JP" dirty="0"/>
          </a:p>
          <a:p>
            <a:r>
              <a:rPr lang="ja-JP" altLang="en-US" dirty="0"/>
              <a:t>よって </a:t>
            </a:r>
            <a:r>
              <a:rPr lang="en-US" altLang="ja-JP" i="1" dirty="0">
                <a:solidFill>
                  <a:srgbClr val="FF5050"/>
                </a:solidFill>
                <a:latin typeface="Times New Roman" panose="02020603050405020304" pitchFamily="18" charset="0"/>
                <a:cs typeface="Times New Roman" panose="02020603050405020304" pitchFamily="18" charset="0"/>
              </a:rPr>
              <a:t>a</a:t>
            </a:r>
            <a:r>
              <a:rPr lang="en-US" altLang="ja-JP" dirty="0">
                <a:solidFill>
                  <a:srgbClr val="FF5050"/>
                </a:solidFill>
                <a:latin typeface="Times New Roman" panose="02020603050405020304" pitchFamily="18" charset="0"/>
                <a:cs typeface="Times New Roman" panose="02020603050405020304" pitchFamily="18" charset="0"/>
              </a:rPr>
              <a:t> = </a:t>
            </a:r>
            <a:r>
              <a:rPr lang="en-US" altLang="ja-JP" i="1" dirty="0">
                <a:solidFill>
                  <a:srgbClr val="FF5050"/>
                </a:solidFill>
                <a:latin typeface="Times New Roman" panose="02020603050405020304" pitchFamily="18" charset="0"/>
                <a:cs typeface="Times New Roman" panose="02020603050405020304" pitchFamily="18" charset="0"/>
              </a:rPr>
              <a:t>b</a:t>
            </a:r>
            <a:r>
              <a:rPr lang="en-US" altLang="ja-JP" dirty="0">
                <a:solidFill>
                  <a:srgbClr val="FF5050"/>
                </a:solidFill>
                <a:latin typeface="Times New Roman" panose="02020603050405020304" pitchFamily="18" charset="0"/>
                <a:cs typeface="Times New Roman" panose="02020603050405020304" pitchFamily="18" charset="0"/>
              </a:rPr>
              <a:t> = 0.5</a:t>
            </a:r>
          </a:p>
        </p:txBody>
      </p:sp>
    </p:spTree>
    <p:extLst>
      <p:ext uri="{BB962C8B-B14F-4D97-AF65-F5344CB8AC3E}">
        <p14:creationId xmlns:p14="http://schemas.microsoft.com/office/powerpoint/2010/main" val="28226244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これらの考察から回折縞の物理幅は</a:t>
            </a:r>
            <a:r>
              <a:rPr kumimoji="1" lang="en-US" altLang="ja-JP" dirty="0"/>
              <a:t>…</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fontScale="92500" lnSpcReduction="10000"/>
          </a:bodyPr>
          <a:lstStyle/>
          <a:p>
            <a:r>
              <a:rPr lang="ja-JP" altLang="en-US" dirty="0"/>
              <a:t>以上から</a:t>
            </a:r>
            <a:r>
              <a:rPr kumimoji="1" lang="ja-JP" altLang="en-US" dirty="0"/>
              <a:t>回折縞の物理幅</a:t>
            </a:r>
            <a:r>
              <a:rPr lang="ja-JP" altLang="en-US" dirty="0"/>
              <a:t>はひとまず</a:t>
            </a:r>
            <a:br>
              <a:rPr lang="en-US" altLang="ja-JP" dirty="0"/>
            </a:b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i="1" baseline="30000" dirty="0" err="1">
                <a:solidFill>
                  <a:srgbClr val="FF5050"/>
                </a:solidFill>
                <a:latin typeface="Times New Roman" panose="02020603050405020304" pitchFamily="18" charset="0"/>
                <a:cs typeface="Times New Roman" panose="02020603050405020304" pitchFamily="18" charset="0"/>
              </a:rPr>
              <a:t>c</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i="1" baseline="30000" dirty="0" err="1">
                <a:solidFill>
                  <a:srgbClr val="FF5050"/>
                </a:solidFill>
                <a:latin typeface="Times New Roman" panose="02020603050405020304" pitchFamily="18" charset="0"/>
                <a:cs typeface="Times New Roman" panose="02020603050405020304" pitchFamily="18" charset="0"/>
              </a:rPr>
              <a:t>c</a:t>
            </a:r>
            <a:r>
              <a:rPr lang="ja-JP" altLang="en-US" dirty="0"/>
              <a:t> に比例すると考えられる</a:t>
            </a:r>
            <a:endParaRPr lang="en-US" altLang="ja-JP" dirty="0"/>
          </a:p>
          <a:p>
            <a:pPr lvl="5"/>
            <a:endParaRPr lang="en-US" altLang="ja-JP" dirty="0"/>
          </a:p>
          <a:p>
            <a:r>
              <a:rPr lang="ja-JP" altLang="en-US" dirty="0"/>
              <a:t>検算してみる</a:t>
            </a:r>
            <a:endParaRPr lang="en-US" altLang="ja-JP" dirty="0"/>
          </a:p>
          <a:p>
            <a:pPr lvl="1"/>
            <a:r>
              <a:rPr lang="en-US" altLang="ja-JP" dirty="0"/>
              <a:t>Fe</a:t>
            </a:r>
            <a:r>
              <a:rPr lang="ja-JP" altLang="en-US" dirty="0"/>
              <a:t>を</a:t>
            </a:r>
            <a:r>
              <a:rPr lang="en-US" altLang="ja-JP" dirty="0"/>
              <a:t>n</a:t>
            </a:r>
            <a:r>
              <a:rPr lang="ja-JP" altLang="en-US" dirty="0"/>
              <a:t>倍した場合</a:t>
            </a:r>
            <a:endParaRPr lang="en-US" altLang="ja-JP" dirty="0"/>
          </a:p>
          <a:p>
            <a:pPr lvl="2"/>
            <a:r>
              <a:rPr lang="ja-JP" altLang="en-US" dirty="0"/>
              <a:t>元の</a:t>
            </a:r>
            <a:r>
              <a:rPr lang="en-US" altLang="ja-JP" dirty="0"/>
              <a:t>n</a:t>
            </a:r>
            <a:r>
              <a:rPr lang="ja-JP" altLang="en-US" dirty="0"/>
              <a:t>倍</a:t>
            </a:r>
            <a:r>
              <a:rPr lang="en-US" altLang="ja-JP" dirty="0"/>
              <a:t>CoC</a:t>
            </a:r>
            <a:r>
              <a:rPr lang="ja-JP" altLang="en-US" dirty="0"/>
              <a:t>のボケの回折縞は</a:t>
            </a:r>
            <a:r>
              <a:rPr lang="en-US" altLang="ja-JP" dirty="0"/>
              <a:t>n</a:t>
            </a:r>
            <a:r>
              <a:rPr lang="ja-JP" altLang="en-US" dirty="0"/>
              <a:t>倍になる</a:t>
            </a:r>
            <a:endParaRPr lang="en-US" altLang="ja-JP" dirty="0"/>
          </a:p>
          <a:p>
            <a:pPr lvl="3"/>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Fe</a:t>
            </a:r>
            <a:r>
              <a:rPr kumimoji="1" lang="en-US" altLang="ja-JP" dirty="0">
                <a:latin typeface="Times New Roman" panose="02020603050405020304" pitchFamily="18" charset="0"/>
                <a:cs typeface="Times New Roman" panose="02020603050405020304" pitchFamily="18" charset="0"/>
              </a:rPr>
              <a:t>)</a:t>
            </a:r>
            <a:r>
              <a:rPr kumimoji="1" lang="en-US" altLang="ja-JP" baseline="30000" dirty="0">
                <a:latin typeface="Times New Roman" panose="02020603050405020304" pitchFamily="18" charset="0"/>
                <a:cs typeface="Times New Roman" panose="02020603050405020304" pitchFamily="18" charset="0"/>
              </a:rPr>
              <a:t>0.5</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CoC</a:t>
            </a:r>
            <a:r>
              <a:rPr kumimoji="1" lang="en-US" altLang="ja-JP" dirty="0">
                <a:latin typeface="Times New Roman" panose="02020603050405020304" pitchFamily="18" charset="0"/>
                <a:cs typeface="Times New Roman" panose="02020603050405020304" pitchFamily="18" charset="0"/>
              </a:rPr>
              <a:t>)</a:t>
            </a:r>
            <a:r>
              <a:rPr kumimoji="1" lang="en-US" altLang="ja-JP" baseline="30000" dirty="0">
                <a:latin typeface="Times New Roman" panose="02020603050405020304" pitchFamily="18" charset="0"/>
                <a:cs typeface="Times New Roman" panose="02020603050405020304" pitchFamily="18" charset="0"/>
              </a:rPr>
              <a:t>0.5</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en-US" altLang="ja-JP" dirty="0">
                <a:latin typeface="Times New Roman" panose="02020603050405020304" pitchFamily="18" charset="0"/>
                <a:cs typeface="Times New Roman" panose="02020603050405020304" pitchFamily="18" charset="0"/>
              </a:rPr>
              <a:t> =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ja-JP" altLang="en-US"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Fe</a:t>
            </a:r>
            <a:r>
              <a:rPr lang="en-US" altLang="ja-JP" baseline="30000" dirty="0">
                <a:latin typeface="Times New Roman" panose="02020603050405020304" pitchFamily="18" charset="0"/>
                <a:cs typeface="Times New Roman" panose="02020603050405020304" pitchFamily="18" charset="0"/>
              </a:rPr>
              <a:t>0.5</a:t>
            </a:r>
            <a:r>
              <a:rPr kumimoji="1" lang="ja-JP" altLang="en-US"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CoC</a:t>
            </a:r>
            <a:r>
              <a:rPr lang="en-US" altLang="ja-JP" baseline="30000" dirty="0">
                <a:latin typeface="Times New Roman" panose="02020603050405020304" pitchFamily="18" charset="0"/>
                <a:cs typeface="Times New Roman" panose="02020603050405020304" pitchFamily="18" charset="0"/>
              </a:rPr>
              <a:t>0.5</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n</a:t>
            </a:r>
            <a:r>
              <a:rPr kumimoji="1" lang="en-US" altLang="ja-JP" baseline="30000" dirty="0">
                <a:latin typeface="Times New Roman" panose="02020603050405020304" pitchFamily="18" charset="0"/>
                <a:cs typeface="Times New Roman" panose="02020603050405020304" pitchFamily="18" charset="0"/>
              </a:rPr>
              <a:t>(0.5+0.5)</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endParaRPr kumimoji="1" lang="en-US" altLang="ja-JP" dirty="0">
              <a:latin typeface="Times New Roman" panose="02020603050405020304" pitchFamily="18" charset="0"/>
              <a:cs typeface="Times New Roman" panose="02020603050405020304" pitchFamily="18" charset="0"/>
            </a:endParaRPr>
          </a:p>
          <a:p>
            <a:pPr lvl="3"/>
            <a:r>
              <a:rPr kumimoji="1" lang="en-US" altLang="ja-JP" i="1" dirty="0">
                <a:latin typeface="Times New Roman" panose="02020603050405020304" pitchFamily="18" charset="0"/>
                <a:cs typeface="Times New Roman" panose="02020603050405020304" pitchFamily="18" charset="0"/>
              </a:rPr>
              <a:t>n</a:t>
            </a:r>
            <a:r>
              <a:rPr kumimoji="1" lang="en-US" altLang="ja-JP" baseline="30000" dirty="0">
                <a:latin typeface="Times New Roman" panose="02020603050405020304" pitchFamily="18" charset="0"/>
                <a:cs typeface="Times New Roman" panose="02020603050405020304" pitchFamily="18" charset="0"/>
              </a:rPr>
              <a:t>(0.5+0.5)</a:t>
            </a:r>
            <a:r>
              <a:rPr kumimoji="1" lang="ja-JP" altLang="en-US" baseline="30000"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 </a:t>
            </a:r>
            <a:r>
              <a:rPr lang="en-US" altLang="ja-JP" i="1" dirty="0">
                <a:latin typeface="Times New Roman" panose="02020603050405020304" pitchFamily="18" charset="0"/>
                <a:cs typeface="Times New Roman" panose="02020603050405020304" pitchFamily="18" charset="0"/>
              </a:rPr>
              <a:t>n </a:t>
            </a:r>
            <a:r>
              <a:rPr lang="ja-JP" altLang="en-US" dirty="0"/>
              <a:t>のため </a:t>
            </a:r>
            <a:r>
              <a:rPr lang="en-US" altLang="ja-JP" dirty="0"/>
              <a:t>n</a:t>
            </a:r>
            <a:r>
              <a:rPr lang="ja-JP" altLang="en-US" dirty="0"/>
              <a:t>倍になっている</a:t>
            </a:r>
            <a:endParaRPr lang="en-US" altLang="ja-JP" dirty="0"/>
          </a:p>
          <a:p>
            <a:pPr lvl="5"/>
            <a:endParaRPr lang="en-US" altLang="ja-JP" dirty="0"/>
          </a:p>
          <a:p>
            <a:pPr lvl="2"/>
            <a:r>
              <a:rPr lang="ja-JP" altLang="en-US" dirty="0"/>
              <a:t>元の</a:t>
            </a:r>
            <a:r>
              <a:rPr lang="en-US" altLang="ja-JP" dirty="0"/>
              <a:t>1/n</a:t>
            </a:r>
            <a:r>
              <a:rPr lang="ja-JP" altLang="en-US" dirty="0"/>
              <a:t>倍</a:t>
            </a:r>
            <a:r>
              <a:rPr lang="en-US" altLang="ja-JP" dirty="0"/>
              <a:t>CoC</a:t>
            </a:r>
            <a:r>
              <a:rPr lang="ja-JP" altLang="en-US" dirty="0"/>
              <a:t>のボケの回折縞は変化しない</a:t>
            </a:r>
            <a:endParaRPr lang="en-US" altLang="ja-JP" dirty="0"/>
          </a:p>
          <a:p>
            <a:pPr lvl="3"/>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n Fe</a:t>
            </a:r>
            <a:r>
              <a:rPr kumimoji="1" lang="en-US" altLang="ja-JP" dirty="0">
                <a:latin typeface="Times New Roman" panose="02020603050405020304" pitchFamily="18" charset="0"/>
                <a:cs typeface="Times New Roman" panose="02020603050405020304" pitchFamily="18" charset="0"/>
              </a:rPr>
              <a:t>)</a:t>
            </a:r>
            <a:r>
              <a:rPr kumimoji="1" lang="en-US" altLang="ja-JP" baseline="30000" dirty="0">
                <a:latin typeface="Times New Roman" panose="02020603050405020304" pitchFamily="18" charset="0"/>
                <a:cs typeface="Times New Roman" panose="02020603050405020304" pitchFamily="18" charset="0"/>
              </a:rPr>
              <a:t>0.5</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CoC/n</a:t>
            </a:r>
            <a:r>
              <a:rPr kumimoji="1" lang="en-US" altLang="ja-JP" dirty="0">
                <a:latin typeface="Times New Roman" panose="02020603050405020304" pitchFamily="18" charset="0"/>
                <a:cs typeface="Times New Roman" panose="02020603050405020304" pitchFamily="18" charset="0"/>
              </a:rPr>
              <a:t>)</a:t>
            </a:r>
            <a:r>
              <a:rPr lang="en-US" altLang="ja-JP" baseline="30000" dirty="0">
                <a:latin typeface="Times New Roman" panose="02020603050405020304" pitchFamily="18" charset="0"/>
                <a:cs typeface="Times New Roman" panose="02020603050405020304" pitchFamily="18" charset="0"/>
              </a:rPr>
              <a:t>0.5</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Fe</a:t>
            </a:r>
            <a:r>
              <a:rPr lang="en-US" altLang="ja-JP" baseline="30000" dirty="0">
                <a:latin typeface="Times New Roman" panose="02020603050405020304" pitchFamily="18" charset="0"/>
                <a:cs typeface="Times New Roman" panose="02020603050405020304" pitchFamily="18" charset="0"/>
              </a:rPr>
              <a:t>0.5</a:t>
            </a:r>
            <a:r>
              <a:rPr kumimoji="1" lang="ja-JP" altLang="en-US"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CoC</a:t>
            </a:r>
            <a:r>
              <a:rPr kumimoji="1" lang="en-US" altLang="ja-JP" baseline="30000" dirty="0">
                <a:latin typeface="Times New Roman" panose="02020603050405020304" pitchFamily="18" charset="0"/>
                <a:cs typeface="Times New Roman" panose="02020603050405020304" pitchFamily="18" charset="0"/>
              </a:rPr>
              <a:t>0.5</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n</a:t>
            </a:r>
            <a:r>
              <a:rPr lang="en-US" altLang="ja-JP" baseline="30000" dirty="0">
                <a:latin typeface="Times New Roman" panose="02020603050405020304" pitchFamily="18" charset="0"/>
                <a:cs typeface="Times New Roman" panose="02020603050405020304" pitchFamily="18" charset="0"/>
              </a:rPr>
              <a:t>0.5</a:t>
            </a:r>
            <a:r>
              <a:rPr kumimoji="1" lang="en-US" altLang="ja-JP" i="1" dirty="0">
                <a:latin typeface="Times New Roman" panose="02020603050405020304" pitchFamily="18" charset="0"/>
                <a:cs typeface="Times New Roman" panose="02020603050405020304" pitchFamily="18" charset="0"/>
              </a:rPr>
              <a:t>/n</a:t>
            </a:r>
            <a:r>
              <a:rPr lang="en-US" altLang="ja-JP" baseline="30000" dirty="0">
                <a:latin typeface="Times New Roman" panose="02020603050405020304" pitchFamily="18" charset="0"/>
                <a:cs typeface="Times New Roman" panose="02020603050405020304" pitchFamily="18" charset="0"/>
              </a:rPr>
              <a:t>0.5</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endParaRPr lang="en-US" altLang="ja-JP" baseline="30000" dirty="0">
              <a:latin typeface="Times New Roman" panose="02020603050405020304" pitchFamily="18" charset="0"/>
              <a:cs typeface="Times New Roman" panose="02020603050405020304" pitchFamily="18" charset="0"/>
            </a:endParaRPr>
          </a:p>
          <a:p>
            <a:pPr lvl="3"/>
            <a:r>
              <a:rPr kumimoji="1" lang="en-US" altLang="ja-JP" i="1" dirty="0">
                <a:latin typeface="Times New Roman" panose="02020603050405020304" pitchFamily="18" charset="0"/>
                <a:cs typeface="Times New Roman" panose="02020603050405020304" pitchFamily="18" charset="0"/>
              </a:rPr>
              <a:t>n</a:t>
            </a:r>
            <a:r>
              <a:rPr lang="en-US" altLang="ja-JP" baseline="30000" dirty="0">
                <a:latin typeface="Times New Roman" panose="02020603050405020304" pitchFamily="18" charset="0"/>
                <a:cs typeface="Times New Roman" panose="02020603050405020304" pitchFamily="18" charset="0"/>
              </a:rPr>
              <a:t>0.5</a:t>
            </a:r>
            <a:r>
              <a:rPr kumimoji="1" lang="en-US" altLang="ja-JP" i="1" dirty="0">
                <a:latin typeface="Times New Roman" panose="02020603050405020304" pitchFamily="18" charset="0"/>
                <a:cs typeface="Times New Roman" panose="02020603050405020304" pitchFamily="18" charset="0"/>
              </a:rPr>
              <a:t>/n</a:t>
            </a:r>
            <a:r>
              <a:rPr lang="en-US" altLang="ja-JP" baseline="30000" dirty="0">
                <a:latin typeface="Times New Roman" panose="02020603050405020304" pitchFamily="18" charset="0"/>
                <a:cs typeface="Times New Roman" panose="02020603050405020304" pitchFamily="18" charset="0"/>
              </a:rPr>
              <a:t>0.5</a:t>
            </a:r>
            <a:r>
              <a:rPr lang="en-US" altLang="ja-JP" dirty="0">
                <a:latin typeface="Times New Roman" panose="02020603050405020304" pitchFamily="18" charset="0"/>
                <a:cs typeface="Times New Roman" panose="02020603050405020304" pitchFamily="18" charset="0"/>
              </a:rPr>
              <a:t> = 1 </a:t>
            </a:r>
            <a:r>
              <a:rPr lang="ja-JP" altLang="en-US" dirty="0"/>
              <a:t>のため変化していない</a:t>
            </a:r>
            <a:endParaRPr lang="en-US" altLang="ja-JP" dirty="0"/>
          </a:p>
          <a:p>
            <a:pPr lvl="1"/>
            <a:r>
              <a:rPr lang="ja-JP" altLang="en-US" dirty="0"/>
              <a:t>よって矛盾なし</a:t>
            </a:r>
            <a:endParaRPr lang="en-US" altLang="ja-JP" dirty="0"/>
          </a:p>
          <a:p>
            <a:pPr lvl="1"/>
            <a:endParaRPr kumimoji="1" lang="en-US" altLang="ja-JP" baseline="30000" dirty="0"/>
          </a:p>
        </p:txBody>
      </p:sp>
    </p:spTree>
    <p:extLst>
      <p:ext uri="{BB962C8B-B14F-4D97-AF65-F5344CB8AC3E}">
        <p14:creationId xmlns:p14="http://schemas.microsoft.com/office/powerpoint/2010/main" val="40492851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Tree>
    <p:extLst>
      <p:ext uri="{BB962C8B-B14F-4D97-AF65-F5344CB8AC3E}">
        <p14:creationId xmlns:p14="http://schemas.microsoft.com/office/powerpoint/2010/main" val="23558517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a:t>
            </a:r>
            <a:endParaRPr kumimoji="1" lang="en-US" altLang="ja-JP" dirty="0"/>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43" name="グループ化 42">
            <a:extLst>
              <a:ext uri="{FF2B5EF4-FFF2-40B4-BE49-F238E27FC236}">
                <a16:creationId xmlns:a16="http://schemas.microsoft.com/office/drawing/2014/main" id="{F5C29E36-05BE-A3A2-06C2-C5D1891FF1AE}"/>
              </a:ext>
            </a:extLst>
          </p:cNvPr>
          <p:cNvGrpSpPr/>
          <p:nvPr/>
        </p:nvGrpSpPr>
        <p:grpSpPr>
          <a:xfrm>
            <a:off x="1002224" y="4235489"/>
            <a:ext cx="3898622" cy="1242508"/>
            <a:chOff x="-263345" y="4048984"/>
            <a:chExt cx="3898622" cy="1242508"/>
          </a:xfrm>
        </p:grpSpPr>
        <p:pic>
          <p:nvPicPr>
            <p:cNvPr id="44" name="Picture 4" descr="Spherical-aberration-slice">
              <a:extLst>
                <a:ext uri="{FF2B5EF4-FFF2-40B4-BE49-F238E27FC236}">
                  <a16:creationId xmlns:a16="http://schemas.microsoft.com/office/drawing/2014/main" id="{DBA9D01D-3062-64C5-3670-5B6C58A7B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20D7A2C3-78FB-0ED1-A313-4A51B7D1166A}"/>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0524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1A4632E-523D-9E8D-3E6A-A13CEA6B2E30}"/>
              </a:ext>
            </a:extLst>
          </p:cNvPr>
          <p:cNvGrpSpPr/>
          <p:nvPr/>
        </p:nvGrpSpPr>
        <p:grpSpPr>
          <a:xfrm>
            <a:off x="947855" y="1"/>
            <a:ext cx="10296290" cy="6857999"/>
            <a:chOff x="1895710" y="0"/>
            <a:chExt cx="10296290" cy="6857999"/>
          </a:xfrm>
        </p:grpSpPr>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3">
              <a:extLst>
                <a:ext uri="{28A0092B-C50C-407E-A947-70E740481C1C}">
                  <a14:useLocalDpi xmlns:a14="http://schemas.microsoft.com/office/drawing/2010/main" val="0"/>
                </a:ext>
              </a:extLst>
            </a:blip>
            <a:srcRect l="-50" t="20"/>
            <a:stretch/>
          </p:blipFill>
          <p:spPr>
            <a:xfrm>
              <a:off x="1895710" y="0"/>
              <a:ext cx="10296290" cy="6857999"/>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p:spPr>
        </p:pic>
        <p:sp>
          <p:nvSpPr>
            <p:cNvPr id="5" name="Rectangle 6">
              <a:extLst>
                <a:ext uri="{FF2B5EF4-FFF2-40B4-BE49-F238E27FC236}">
                  <a16:creationId xmlns:a16="http://schemas.microsoft.com/office/drawing/2014/main" id="{96EDBDE0-DF3A-152C-6A94-14FF1EED7820}"/>
                </a:ext>
              </a:extLst>
            </p:cNvPr>
            <p:cNvSpPr>
              <a:spLocks noChangeArrowheads="1"/>
            </p:cNvSpPr>
            <p:nvPr/>
          </p:nvSpPr>
          <p:spPr bwMode="auto">
            <a:xfrm>
              <a:off x="1895710" y="0"/>
              <a:ext cx="6966972" cy="92333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実写における巨大な玉ボケの例</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4"/>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10623114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pherical-aberration-slice">
            <a:extLst>
              <a:ext uri="{FF2B5EF4-FFF2-40B4-BE49-F238E27FC236}">
                <a16:creationId xmlns:a16="http://schemas.microsoft.com/office/drawing/2014/main" id="{5FA7B95B-66DF-07C9-575A-9CBA76556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lang="en-US" altLang="ja-JP" dirty="0"/>
          </a:p>
          <a:p>
            <a:pPr lvl="1"/>
            <a:r>
              <a:rPr kumimoji="1" lang="ja-JP" altLang="en-US" dirty="0"/>
              <a:t>回折の伝搬は全体が</a:t>
            </a:r>
            <a:r>
              <a:rPr kumimoji="1" lang="en-US" altLang="ja-JP" dirty="0"/>
              <a:t>n</a:t>
            </a:r>
            <a:r>
              <a:rPr kumimoji="1" lang="ja-JP" altLang="en-US" dirty="0"/>
              <a:t>倍</a:t>
            </a:r>
            <a:r>
              <a:rPr kumimoji="1" lang="en-US" altLang="ja-JP" dirty="0"/>
              <a:t>(</a:t>
            </a:r>
            <a:r>
              <a:rPr kumimoji="1" lang="ja-JP" altLang="en-US" dirty="0"/>
              <a:t>動径、光軸方向ともに</a:t>
            </a:r>
            <a:r>
              <a:rPr kumimoji="1" lang="en-US" altLang="ja-JP" dirty="0"/>
              <a:t>n</a:t>
            </a:r>
            <a:r>
              <a:rPr kumimoji="1" lang="ja-JP" altLang="en-US" dirty="0"/>
              <a:t>倍</a:t>
            </a:r>
            <a:r>
              <a:rPr kumimoji="1" lang="en-US" altLang="ja-JP" dirty="0"/>
              <a:t>)</a:t>
            </a:r>
          </a:p>
          <a:p>
            <a:pPr lvl="2"/>
            <a:r>
              <a:rPr kumimoji="1" lang="ja-JP" altLang="en-US" dirty="0">
                <a:solidFill>
                  <a:srgbClr val="FF5050"/>
                </a:solidFill>
              </a:rPr>
              <a:t>この図では</a:t>
            </a:r>
            <a:r>
              <a:rPr kumimoji="1" lang="en-US" altLang="ja-JP" dirty="0">
                <a:solidFill>
                  <a:srgbClr val="FF5050"/>
                </a:solidFill>
              </a:rPr>
              <a:t>2</a:t>
            </a:r>
            <a:r>
              <a:rPr kumimoji="1" lang="ja-JP" altLang="en-US" dirty="0">
                <a:solidFill>
                  <a:srgbClr val="FF5050"/>
                </a:solidFill>
              </a:rPr>
              <a:t>倍のため全体が</a:t>
            </a:r>
            <a:r>
              <a:rPr kumimoji="1" lang="en-US" altLang="ja-JP" dirty="0">
                <a:solidFill>
                  <a:srgbClr val="FF5050"/>
                </a:solidFill>
              </a:rPr>
              <a:t>2</a:t>
            </a:r>
            <a:r>
              <a:rPr lang="ja-JP" altLang="en-US" dirty="0">
                <a:solidFill>
                  <a:srgbClr val="FF5050"/>
                </a:solidFill>
              </a:rPr>
              <a:t>倍に拡大される</a:t>
            </a:r>
            <a:endParaRPr kumimoji="1" lang="en-US" altLang="ja-JP"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33" name="グループ化 32">
            <a:extLst>
              <a:ext uri="{FF2B5EF4-FFF2-40B4-BE49-F238E27FC236}">
                <a16:creationId xmlns:a16="http://schemas.microsoft.com/office/drawing/2014/main" id="{6D0B4047-E2D9-A780-D3C7-0FFEE6325011}"/>
              </a:ext>
            </a:extLst>
          </p:cNvPr>
          <p:cNvGrpSpPr/>
          <p:nvPr/>
        </p:nvGrpSpPr>
        <p:grpSpPr>
          <a:xfrm>
            <a:off x="1002224" y="4235489"/>
            <a:ext cx="4708641" cy="1242508"/>
            <a:chOff x="376937" y="4113546"/>
            <a:chExt cx="4708641" cy="1242508"/>
          </a:xfrm>
        </p:grpSpPr>
        <p:sp>
          <p:nvSpPr>
            <p:cNvPr id="35" name="AutoShape 6">
              <a:extLst>
                <a:ext uri="{FF2B5EF4-FFF2-40B4-BE49-F238E27FC236}">
                  <a16:creationId xmlns:a16="http://schemas.microsoft.com/office/drawing/2014/main" id="{19A3AC43-D2FB-536A-675C-9C8541F13858}"/>
                </a:ext>
              </a:extLst>
            </p:cNvPr>
            <p:cNvSpPr>
              <a:spLocks noChangeArrowheads="1"/>
            </p:cNvSpPr>
            <p:nvPr/>
          </p:nvSpPr>
          <p:spPr bwMode="auto">
            <a:xfrm>
              <a:off x="4448991" y="4440287"/>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36" name="グループ化 35">
              <a:extLst>
                <a:ext uri="{FF2B5EF4-FFF2-40B4-BE49-F238E27FC236}">
                  <a16:creationId xmlns:a16="http://schemas.microsoft.com/office/drawing/2014/main" id="{D8EED803-0668-D7F1-B633-6375B59FAFF2}"/>
                </a:ext>
              </a:extLst>
            </p:cNvPr>
            <p:cNvGrpSpPr/>
            <p:nvPr/>
          </p:nvGrpSpPr>
          <p:grpSpPr>
            <a:xfrm>
              <a:off x="376937" y="4113546"/>
              <a:ext cx="3898622" cy="1242508"/>
              <a:chOff x="-263345" y="4048984"/>
              <a:chExt cx="3898622" cy="1242508"/>
            </a:xfrm>
          </p:grpSpPr>
          <p:pic>
            <p:nvPicPr>
              <p:cNvPr id="37" name="Picture 4" descr="Spherical-aberration-slice">
                <a:extLst>
                  <a:ext uri="{FF2B5EF4-FFF2-40B4-BE49-F238E27FC236}">
                    <a16:creationId xmlns:a16="http://schemas.microsoft.com/office/drawing/2014/main" id="{0B49D298-01D4-A7DE-5712-65F9DAC8D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C44E79DC-203D-A959-4BC8-A1B01D8CF43D}"/>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18202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kumimoji="1" lang="en-US" altLang="ja-JP" dirty="0"/>
          </a:p>
          <a:p>
            <a:pPr lvl="1"/>
            <a:r>
              <a:rPr lang="ja-JP" altLang="en-US" dirty="0">
                <a:solidFill>
                  <a:srgbClr val="FF5050"/>
                </a:solidFill>
              </a:rPr>
              <a:t>絞りと</a:t>
            </a:r>
            <a:r>
              <a:rPr lang="en-US" altLang="ja-JP" dirty="0">
                <a:solidFill>
                  <a:srgbClr val="FF5050"/>
                </a:solidFill>
              </a:rPr>
              <a:t>CoC</a:t>
            </a:r>
            <a:r>
              <a:rPr lang="ja-JP" altLang="en-US" dirty="0">
                <a:solidFill>
                  <a:srgbClr val="FF5050"/>
                </a:solidFill>
              </a:rPr>
              <a:t>は変わらないが</a:t>
            </a:r>
            <a:endParaRPr kumimoji="1" lang="ja-JP" altLang="en-US"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5" name="グループ化 14">
            <a:extLst>
              <a:ext uri="{FF2B5EF4-FFF2-40B4-BE49-F238E27FC236}">
                <a16:creationId xmlns:a16="http://schemas.microsoft.com/office/drawing/2014/main" id="{73E6888D-0CA3-B34E-B93B-6E01624B060F}"/>
              </a:ext>
            </a:extLst>
          </p:cNvPr>
          <p:cNvGrpSpPr/>
          <p:nvPr/>
        </p:nvGrpSpPr>
        <p:grpSpPr>
          <a:xfrm>
            <a:off x="1002224" y="4235489"/>
            <a:ext cx="4708641" cy="1242508"/>
            <a:chOff x="1002224" y="4235489"/>
            <a:chExt cx="4708641" cy="1242508"/>
          </a:xfrm>
        </p:grpSpPr>
        <p:grpSp>
          <p:nvGrpSpPr>
            <p:cNvPr id="10" name="グループ化 9">
              <a:extLst>
                <a:ext uri="{FF2B5EF4-FFF2-40B4-BE49-F238E27FC236}">
                  <a16:creationId xmlns:a16="http://schemas.microsoft.com/office/drawing/2014/main" id="{7D92D755-DDD8-E04D-6B31-FFA333FD1F3A}"/>
                </a:ext>
              </a:extLst>
            </p:cNvPr>
            <p:cNvGrpSpPr/>
            <p:nvPr/>
          </p:nvGrpSpPr>
          <p:grpSpPr>
            <a:xfrm>
              <a:off x="1002224" y="4235489"/>
              <a:ext cx="3898622" cy="1242508"/>
              <a:chOff x="1002224" y="4235489"/>
              <a:chExt cx="3898622" cy="1242508"/>
            </a:xfrm>
          </p:grpSpPr>
          <p:pic>
            <p:nvPicPr>
              <p:cNvPr id="56" name="Picture 4" descr="Spherical-aberration-slice">
                <a:extLst>
                  <a:ext uri="{FF2B5EF4-FFF2-40B4-BE49-F238E27FC236}">
                    <a16:creationId xmlns:a16="http://schemas.microsoft.com/office/drawing/2014/main" id="{EF99586D-A09A-D516-257A-F538AEB43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87111A3F-4ADE-43E2-FC30-E3CBE0B2FD8B}"/>
                  </a:ext>
                </a:extLst>
              </p:cNvPr>
              <p:cNvGrpSpPr/>
              <p:nvPr/>
            </p:nvGrpSpPr>
            <p:grpSpPr>
              <a:xfrm>
                <a:off x="1002224" y="4235489"/>
                <a:ext cx="1242508" cy="1242508"/>
                <a:chOff x="1002224" y="4235489"/>
                <a:chExt cx="1242508" cy="1242508"/>
              </a:xfrm>
            </p:grpSpPr>
            <p:pic>
              <p:nvPicPr>
                <p:cNvPr id="57" name="図 56">
                  <a:extLst>
                    <a:ext uri="{FF2B5EF4-FFF2-40B4-BE49-F238E27FC236}">
                      <a16:creationId xmlns:a16="http://schemas.microsoft.com/office/drawing/2014/main" id="{6D6E0C56-9CB1-F8D8-BCEE-ED8F085CE362}"/>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8B30C381-72AD-7003-7420-85F7A79181CD}"/>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4" name="AutoShape 6">
              <a:extLst>
                <a:ext uri="{FF2B5EF4-FFF2-40B4-BE49-F238E27FC236}">
                  <a16:creationId xmlns:a16="http://schemas.microsoft.com/office/drawing/2014/main" id="{49AE2BFC-6A1F-94EB-77A0-A8BEC3A32E49}"/>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pic>
        <p:nvPicPr>
          <p:cNvPr id="18" name="Picture 4" descr="Spherical-aberration-slice">
            <a:extLst>
              <a:ext uri="{FF2B5EF4-FFF2-40B4-BE49-F238E27FC236}">
                <a16:creationId xmlns:a16="http://schemas.microsoft.com/office/drawing/2014/main" id="{A24B6164-3EF6-DFE5-1AF3-83DF8E62C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787E93A8-7DF1-E980-95C6-BC3CD8F45E42}"/>
              </a:ext>
            </a:extLst>
          </p:cNvPr>
          <p:cNvGrpSpPr/>
          <p:nvPr/>
        </p:nvGrpSpPr>
        <p:grpSpPr>
          <a:xfrm>
            <a:off x="9071645" y="4242984"/>
            <a:ext cx="1242508" cy="1242508"/>
            <a:chOff x="6505305" y="4100228"/>
            <a:chExt cx="1242508" cy="1242508"/>
          </a:xfrm>
        </p:grpSpPr>
        <p:pic>
          <p:nvPicPr>
            <p:cNvPr id="20" name="図 19" descr="電子機器, コンパクトディスク が含まれている画像&#10;&#10;自動的に生成された説明">
              <a:extLst>
                <a:ext uri="{FF2B5EF4-FFF2-40B4-BE49-F238E27FC236}">
                  <a16:creationId xmlns:a16="http://schemas.microsoft.com/office/drawing/2014/main" id="{4FF85094-ED0A-985B-BBEE-81D0C80E3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1" name="楕円 20">
              <a:extLst>
                <a:ext uri="{FF2B5EF4-FFF2-40B4-BE49-F238E27FC236}">
                  <a16:creationId xmlns:a16="http://schemas.microsoft.com/office/drawing/2014/main" id="{D75832EC-4C85-465E-1519-7FD5FE6BC785}"/>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Line 11">
            <a:extLst>
              <a:ext uri="{FF2B5EF4-FFF2-40B4-BE49-F238E27FC236}">
                <a16:creationId xmlns:a16="http://schemas.microsoft.com/office/drawing/2014/main" id="{A04FB235-1E89-811A-95C0-15B00E317530}"/>
              </a:ext>
            </a:extLst>
          </p:cNvPr>
          <p:cNvSpPr>
            <a:spLocks noChangeShapeType="1"/>
          </p:cNvSpPr>
          <p:nvPr/>
        </p:nvSpPr>
        <p:spPr bwMode="auto">
          <a:xfrm flipV="1">
            <a:off x="1630972" y="4409621"/>
            <a:ext cx="8056961" cy="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7" name="Line 11">
            <a:extLst>
              <a:ext uri="{FF2B5EF4-FFF2-40B4-BE49-F238E27FC236}">
                <a16:creationId xmlns:a16="http://schemas.microsoft.com/office/drawing/2014/main" id="{FF3A55DE-E233-BA7F-F278-F4BA30C468D3}"/>
              </a:ext>
            </a:extLst>
          </p:cNvPr>
          <p:cNvSpPr>
            <a:spLocks noChangeShapeType="1"/>
          </p:cNvSpPr>
          <p:nvPr/>
        </p:nvSpPr>
        <p:spPr bwMode="auto">
          <a:xfrm>
            <a:off x="1626266" y="5326057"/>
            <a:ext cx="8061667" cy="1"/>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26775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pherical-aberration-slice">
            <a:extLst>
              <a:ext uri="{FF2B5EF4-FFF2-40B4-BE49-F238E27FC236}">
                <a16:creationId xmlns:a16="http://schemas.microsoft.com/office/drawing/2014/main" id="{FF3DCC91-A83D-80EE-68E5-0225F0391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図 5" descr="電子機器, コンパクトディスク が含まれている画像&#10;&#10;自動的に生成された説明">
            <a:extLst>
              <a:ext uri="{FF2B5EF4-FFF2-40B4-BE49-F238E27FC236}">
                <a16:creationId xmlns:a16="http://schemas.microsoft.com/office/drawing/2014/main" id="{DE20C229-4492-AD71-E37A-310539703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645" y="4242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lang="en-US" altLang="ja-JP" dirty="0"/>
          </a:p>
          <a:p>
            <a:pPr lvl="1"/>
            <a:r>
              <a:rPr lang="ja-JP" altLang="en-US" dirty="0">
                <a:solidFill>
                  <a:srgbClr val="FF5050"/>
                </a:solidFill>
              </a:rPr>
              <a:t>絞りと</a:t>
            </a:r>
            <a:r>
              <a:rPr lang="en-US" altLang="ja-JP" dirty="0">
                <a:solidFill>
                  <a:srgbClr val="FF5050"/>
                </a:solidFill>
              </a:rPr>
              <a:t>CoC</a:t>
            </a:r>
            <a:r>
              <a:rPr lang="ja-JP" altLang="en-US" dirty="0">
                <a:solidFill>
                  <a:srgbClr val="FF5050"/>
                </a:solidFill>
              </a:rPr>
              <a:t>は変わらないが回折縞の幅は少し増加</a:t>
            </a:r>
            <a:r>
              <a:rPr lang="en-US" altLang="ja-JP" dirty="0">
                <a:solidFill>
                  <a:srgbClr val="FF5050"/>
                </a:solidFill>
              </a:rPr>
              <a:t>(</a:t>
            </a:r>
            <a:r>
              <a:rPr lang="ja-JP" altLang="en-US" dirty="0">
                <a:solidFill>
                  <a:srgbClr val="FF5050"/>
                </a:solidFill>
              </a:rPr>
              <a:t>前述</a:t>
            </a:r>
            <a:r>
              <a:rPr lang="en-US" altLang="ja-JP" dirty="0">
                <a:solidFill>
                  <a:srgbClr val="FF5050"/>
                </a:solidFill>
              </a:rPr>
              <a:t>)</a:t>
            </a:r>
            <a:endParaRPr lang="ja-JP" altLang="en-US" dirty="0">
              <a:solidFill>
                <a:srgbClr val="FF5050"/>
              </a:solidFill>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15" name="グループ化 14">
            <a:extLst>
              <a:ext uri="{FF2B5EF4-FFF2-40B4-BE49-F238E27FC236}">
                <a16:creationId xmlns:a16="http://schemas.microsoft.com/office/drawing/2014/main" id="{73E6888D-0CA3-B34E-B93B-6E01624B060F}"/>
              </a:ext>
            </a:extLst>
          </p:cNvPr>
          <p:cNvGrpSpPr/>
          <p:nvPr/>
        </p:nvGrpSpPr>
        <p:grpSpPr>
          <a:xfrm>
            <a:off x="1002224" y="4235489"/>
            <a:ext cx="4708641" cy="1242508"/>
            <a:chOff x="1002224" y="4235489"/>
            <a:chExt cx="4708641" cy="1242508"/>
          </a:xfrm>
        </p:grpSpPr>
        <p:grpSp>
          <p:nvGrpSpPr>
            <p:cNvPr id="10" name="グループ化 9">
              <a:extLst>
                <a:ext uri="{FF2B5EF4-FFF2-40B4-BE49-F238E27FC236}">
                  <a16:creationId xmlns:a16="http://schemas.microsoft.com/office/drawing/2014/main" id="{7D92D755-DDD8-E04D-6B31-FFA333FD1F3A}"/>
                </a:ext>
              </a:extLst>
            </p:cNvPr>
            <p:cNvGrpSpPr/>
            <p:nvPr/>
          </p:nvGrpSpPr>
          <p:grpSpPr>
            <a:xfrm>
              <a:off x="1002224" y="4235489"/>
              <a:ext cx="3898622" cy="1242508"/>
              <a:chOff x="1002224" y="4235489"/>
              <a:chExt cx="3898622" cy="1242508"/>
            </a:xfrm>
          </p:grpSpPr>
          <p:pic>
            <p:nvPicPr>
              <p:cNvPr id="56" name="Picture 4" descr="Spherical-aberration-slice">
                <a:extLst>
                  <a:ext uri="{FF2B5EF4-FFF2-40B4-BE49-F238E27FC236}">
                    <a16:creationId xmlns:a16="http://schemas.microsoft.com/office/drawing/2014/main" id="{EF99586D-A09A-D516-257A-F538AEB43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図 56">
                <a:extLst>
                  <a:ext uri="{FF2B5EF4-FFF2-40B4-BE49-F238E27FC236}">
                    <a16:creationId xmlns:a16="http://schemas.microsoft.com/office/drawing/2014/main" id="{6D6E0C56-9CB1-F8D8-BCEE-ED8F085CE362}"/>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
          <p:nvSpPr>
            <p:cNvPr id="54" name="AutoShape 6">
              <a:extLst>
                <a:ext uri="{FF2B5EF4-FFF2-40B4-BE49-F238E27FC236}">
                  <a16:creationId xmlns:a16="http://schemas.microsoft.com/office/drawing/2014/main" id="{49AE2BFC-6A1F-94EB-77A0-A8BEC3A32E49}"/>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sp>
        <p:nvSpPr>
          <p:cNvPr id="19" name="Line 11">
            <a:extLst>
              <a:ext uri="{FF2B5EF4-FFF2-40B4-BE49-F238E27FC236}">
                <a16:creationId xmlns:a16="http://schemas.microsoft.com/office/drawing/2014/main" id="{587AAC15-678C-E87C-C7B4-4DDC5CB978BB}"/>
              </a:ext>
            </a:extLst>
          </p:cNvPr>
          <p:cNvSpPr>
            <a:spLocks noChangeShapeType="1"/>
          </p:cNvSpPr>
          <p:nvPr/>
        </p:nvSpPr>
        <p:spPr bwMode="auto">
          <a:xfrm>
            <a:off x="1618672" y="4553672"/>
            <a:ext cx="8086742" cy="74227"/>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5" name="楕円 4">
            <a:extLst>
              <a:ext uri="{FF2B5EF4-FFF2-40B4-BE49-F238E27FC236}">
                <a16:creationId xmlns:a16="http://schemas.microsoft.com/office/drawing/2014/main" id="{5F84E5FB-6171-1C2F-E486-974FC7CB931F}"/>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6AB86E9-9F67-119E-396D-255016118506}"/>
              </a:ext>
            </a:extLst>
          </p:cNvPr>
          <p:cNvSpPr>
            <a:spLocks noChangeAspect="1"/>
          </p:cNvSpPr>
          <p:nvPr/>
        </p:nvSpPr>
        <p:spPr>
          <a:xfrm>
            <a:off x="9235426" y="4410422"/>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7AB1AD-C6ED-7240-7203-7217CF8C35EA}"/>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 name="Line 11">
            <a:extLst>
              <a:ext uri="{FF2B5EF4-FFF2-40B4-BE49-F238E27FC236}">
                <a16:creationId xmlns:a16="http://schemas.microsoft.com/office/drawing/2014/main" id="{91DFF226-3E5D-F061-DD05-9FBC2E452B86}"/>
              </a:ext>
            </a:extLst>
          </p:cNvPr>
          <p:cNvSpPr>
            <a:spLocks noChangeShapeType="1"/>
          </p:cNvSpPr>
          <p:nvPr/>
        </p:nvSpPr>
        <p:spPr bwMode="auto">
          <a:xfrm flipH="1">
            <a:off x="1618665" y="4413318"/>
            <a:ext cx="1459" cy="152152"/>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 name="Line 11">
            <a:extLst>
              <a:ext uri="{FF2B5EF4-FFF2-40B4-BE49-F238E27FC236}">
                <a16:creationId xmlns:a16="http://schemas.microsoft.com/office/drawing/2014/main" id="{4096F46E-4B11-17F7-0662-31B54E13FE03}"/>
              </a:ext>
            </a:extLst>
          </p:cNvPr>
          <p:cNvSpPr>
            <a:spLocks noChangeShapeType="1"/>
          </p:cNvSpPr>
          <p:nvPr/>
        </p:nvSpPr>
        <p:spPr bwMode="auto">
          <a:xfrm>
            <a:off x="1627305" y="4401520"/>
            <a:ext cx="8070929" cy="0"/>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4" name="楕円 13">
            <a:extLst>
              <a:ext uri="{FF2B5EF4-FFF2-40B4-BE49-F238E27FC236}">
                <a16:creationId xmlns:a16="http://schemas.microsoft.com/office/drawing/2014/main" id="{1DB20D46-1D70-FECF-AE6F-778E540DF2AA}"/>
              </a:ext>
            </a:extLst>
          </p:cNvPr>
          <p:cNvSpPr>
            <a:spLocks noChangeAspect="1"/>
          </p:cNvSpPr>
          <p:nvPr/>
        </p:nvSpPr>
        <p:spPr>
          <a:xfrm>
            <a:off x="9458731" y="4627291"/>
            <a:ext cx="487080" cy="48708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0" name="Line 11">
            <a:extLst>
              <a:ext uri="{FF2B5EF4-FFF2-40B4-BE49-F238E27FC236}">
                <a16:creationId xmlns:a16="http://schemas.microsoft.com/office/drawing/2014/main" id="{EA4094D4-53B8-B0BB-BF75-EC19D0753235}"/>
              </a:ext>
            </a:extLst>
          </p:cNvPr>
          <p:cNvSpPr>
            <a:spLocks noChangeShapeType="1"/>
          </p:cNvSpPr>
          <p:nvPr/>
        </p:nvSpPr>
        <p:spPr bwMode="auto">
          <a:xfrm>
            <a:off x="9698234" y="4408034"/>
            <a:ext cx="0" cy="228766"/>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Tree>
    <p:extLst>
      <p:ext uri="{BB962C8B-B14F-4D97-AF65-F5344CB8AC3E}">
        <p14:creationId xmlns:p14="http://schemas.microsoft.com/office/powerpoint/2010/main" val="66022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pherical-aberration-slice">
            <a:extLst>
              <a:ext uri="{FF2B5EF4-FFF2-40B4-BE49-F238E27FC236}">
                <a16:creationId xmlns:a16="http://schemas.microsoft.com/office/drawing/2014/main" id="{120FEF48-B7A9-0C5C-0D6D-00D985DB3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図 6" descr="電子機器, コンパクトディスク が含まれている画像&#10;&#10;自動的に生成された説明">
            <a:extLst>
              <a:ext uri="{FF2B5EF4-FFF2-40B4-BE49-F238E27FC236}">
                <a16:creationId xmlns:a16="http://schemas.microsoft.com/office/drawing/2014/main" id="{85E8EA78-6AE8-D6D2-4E6C-CD5001FB9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645" y="4242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lang="en-US" altLang="ja-JP" dirty="0"/>
          </a:p>
          <a:p>
            <a:pPr lvl="1"/>
            <a:r>
              <a:rPr lang="ja-JP" altLang="en-US" dirty="0"/>
              <a:t>絞りと</a:t>
            </a:r>
            <a:r>
              <a:rPr lang="en-US" altLang="ja-JP" dirty="0"/>
              <a:t>CoC</a:t>
            </a:r>
            <a:r>
              <a:rPr lang="ja-JP" altLang="en-US" dirty="0"/>
              <a:t>は変わらないが回折縞の幅は少し増加</a:t>
            </a:r>
            <a:r>
              <a:rPr lang="en-US" altLang="ja-JP" dirty="0"/>
              <a:t>(</a:t>
            </a:r>
            <a:r>
              <a:rPr lang="ja-JP" altLang="en-US" dirty="0"/>
              <a:t>前述</a:t>
            </a:r>
            <a:r>
              <a:rPr lang="en-US" altLang="ja-JP" dirty="0"/>
              <a:t>)</a:t>
            </a:r>
          </a:p>
          <a:p>
            <a:pPr lvl="1"/>
            <a:r>
              <a:rPr lang="ja-JP" altLang="en-US" dirty="0">
                <a:solidFill>
                  <a:srgbClr val="FF5050"/>
                </a:solidFill>
              </a:rPr>
              <a:t>元の波長における</a:t>
            </a:r>
            <a:r>
              <a:rPr lang="en-US" altLang="ja-JP" dirty="0">
                <a:solidFill>
                  <a:srgbClr val="FF5050"/>
                </a:solidFill>
              </a:rPr>
              <a:t>1/n</a:t>
            </a:r>
            <a:r>
              <a:rPr lang="ja-JP" altLang="en-US" dirty="0">
                <a:solidFill>
                  <a:srgbClr val="FF5050"/>
                </a:solidFill>
              </a:rPr>
              <a:t>サイズのボケと相似の回折模様</a:t>
            </a:r>
            <a:r>
              <a:rPr lang="en-US" altLang="ja-JP" dirty="0">
                <a:solidFill>
                  <a:srgbClr val="FF5050"/>
                </a:solidFill>
              </a:rPr>
              <a:t>(</a:t>
            </a:r>
            <a:r>
              <a:rPr lang="ja-JP" altLang="en-US" dirty="0">
                <a:solidFill>
                  <a:srgbClr val="FF5050"/>
                </a:solidFill>
              </a:rPr>
              <a:t>必然</a:t>
            </a:r>
            <a:r>
              <a:rPr lang="en-US" altLang="ja-JP" dirty="0">
                <a:solidFill>
                  <a:srgbClr val="FF5050"/>
                </a:solidFill>
              </a:rPr>
              <a:t>)</a:t>
            </a: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4"/>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9" name="グループ化 8">
            <a:extLst>
              <a:ext uri="{FF2B5EF4-FFF2-40B4-BE49-F238E27FC236}">
                <a16:creationId xmlns:a16="http://schemas.microsoft.com/office/drawing/2014/main" id="{FB5C29AE-BBB1-8CC9-2D4C-E92C0DF16D1D}"/>
              </a:ext>
            </a:extLst>
          </p:cNvPr>
          <p:cNvGrpSpPr/>
          <p:nvPr/>
        </p:nvGrpSpPr>
        <p:grpSpPr>
          <a:xfrm>
            <a:off x="1002224" y="4235489"/>
            <a:ext cx="4708641" cy="1242508"/>
            <a:chOff x="376937" y="4113546"/>
            <a:chExt cx="4708641" cy="1242508"/>
          </a:xfrm>
        </p:grpSpPr>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4448991" y="4440287"/>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14" name="グループ化 13">
              <a:extLst>
                <a:ext uri="{FF2B5EF4-FFF2-40B4-BE49-F238E27FC236}">
                  <a16:creationId xmlns:a16="http://schemas.microsoft.com/office/drawing/2014/main" id="{256F7F95-B990-CFCB-00A4-C61FFF982CBC}"/>
                </a:ext>
              </a:extLst>
            </p:cNvPr>
            <p:cNvGrpSpPr/>
            <p:nvPr/>
          </p:nvGrpSpPr>
          <p:grpSpPr>
            <a:xfrm>
              <a:off x="376937" y="4113546"/>
              <a:ext cx="3898622" cy="1242508"/>
              <a:chOff x="-263345" y="4048984"/>
              <a:chExt cx="3898622" cy="1242508"/>
            </a:xfrm>
          </p:grpSpPr>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6">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pic>
        <p:nvPicPr>
          <p:cNvPr id="19" name="図 18" descr="電子機器, コンパクトディスク が含まれている画像&#10;&#10;自動的に生成された説明">
            <a:extLst>
              <a:ext uri="{FF2B5EF4-FFF2-40B4-BE49-F238E27FC236}">
                <a16:creationId xmlns:a16="http://schemas.microsoft.com/office/drawing/2014/main" id="{516DE948-166D-024D-586F-1F21831AD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256" y="4552838"/>
            <a:ext cx="622800" cy="6228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A9187DE1-7DE0-A1D6-5840-F4FBAC50058D}"/>
              </a:ext>
            </a:extLst>
          </p:cNvPr>
          <p:cNvGrpSpPr/>
          <p:nvPr/>
        </p:nvGrpSpPr>
        <p:grpSpPr>
          <a:xfrm>
            <a:off x="1169011" y="4408033"/>
            <a:ext cx="8990340" cy="926314"/>
            <a:chOff x="1169011" y="4408033"/>
            <a:chExt cx="8990340" cy="926314"/>
          </a:xfrm>
        </p:grpSpPr>
        <p:sp>
          <p:nvSpPr>
            <p:cNvPr id="8" name="楕円 7">
              <a:extLst>
                <a:ext uri="{FF2B5EF4-FFF2-40B4-BE49-F238E27FC236}">
                  <a16:creationId xmlns:a16="http://schemas.microsoft.com/office/drawing/2014/main" id="{7AD1E322-D2CF-58E2-BB62-C1C621801400}"/>
                </a:ext>
              </a:extLst>
            </p:cNvPr>
            <p:cNvSpPr>
              <a:spLocks noChangeAspect="1"/>
            </p:cNvSpPr>
            <p:nvPr/>
          </p:nvSpPr>
          <p:spPr>
            <a:xfrm>
              <a:off x="3998314" y="4652762"/>
              <a:ext cx="427446" cy="427446"/>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DB0B5F93-F3C9-B10A-7159-0FA13FDB0553}"/>
                </a:ext>
              </a:extLst>
            </p:cNvPr>
            <p:cNvSpPr>
              <a:spLocks noChangeAspect="1"/>
            </p:cNvSpPr>
            <p:nvPr/>
          </p:nvSpPr>
          <p:spPr>
            <a:xfrm>
              <a:off x="9235426" y="4410422"/>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Line 11">
              <a:extLst>
                <a:ext uri="{FF2B5EF4-FFF2-40B4-BE49-F238E27FC236}">
                  <a16:creationId xmlns:a16="http://schemas.microsoft.com/office/drawing/2014/main" id="{4B01B2B4-5EDE-3F1C-BDB7-EB47BEFD1911}"/>
                </a:ext>
              </a:extLst>
            </p:cNvPr>
            <p:cNvSpPr>
              <a:spLocks noChangeShapeType="1"/>
            </p:cNvSpPr>
            <p:nvPr/>
          </p:nvSpPr>
          <p:spPr bwMode="auto">
            <a:xfrm flipV="1">
              <a:off x="4206240" y="4409620"/>
              <a:ext cx="5481693" cy="243141"/>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7" name="Line 11">
              <a:extLst>
                <a:ext uri="{FF2B5EF4-FFF2-40B4-BE49-F238E27FC236}">
                  <a16:creationId xmlns:a16="http://schemas.microsoft.com/office/drawing/2014/main" id="{4F54FDB6-B8FD-BE45-F3DE-D3BBD46BE701}"/>
                </a:ext>
              </a:extLst>
            </p:cNvPr>
            <p:cNvSpPr>
              <a:spLocks noChangeShapeType="1"/>
            </p:cNvSpPr>
            <p:nvPr/>
          </p:nvSpPr>
          <p:spPr bwMode="auto">
            <a:xfrm>
              <a:off x="4200341" y="5080209"/>
              <a:ext cx="5487592" cy="2458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8" name="楕円 17">
              <a:extLst>
                <a:ext uri="{FF2B5EF4-FFF2-40B4-BE49-F238E27FC236}">
                  <a16:creationId xmlns:a16="http://schemas.microsoft.com/office/drawing/2014/main" id="{522034D5-271E-5AAC-8FD5-F13D01EFBF89}"/>
                </a:ext>
              </a:extLst>
            </p:cNvPr>
            <p:cNvSpPr>
              <a:spLocks noChangeAspect="1"/>
            </p:cNvSpPr>
            <p:nvPr/>
          </p:nvSpPr>
          <p:spPr>
            <a:xfrm>
              <a:off x="9458731" y="4627291"/>
              <a:ext cx="487080" cy="48708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0" name="楕円 19">
              <a:extLst>
                <a:ext uri="{FF2B5EF4-FFF2-40B4-BE49-F238E27FC236}">
                  <a16:creationId xmlns:a16="http://schemas.microsoft.com/office/drawing/2014/main" id="{773A4087-42C5-DD03-97C3-603AFC81F229}"/>
                </a:ext>
              </a:extLst>
            </p:cNvPr>
            <p:cNvSpPr>
              <a:spLocks noChangeAspect="1"/>
            </p:cNvSpPr>
            <p:nvPr/>
          </p:nvSpPr>
          <p:spPr>
            <a:xfrm>
              <a:off x="4089637" y="4742817"/>
              <a:ext cx="244800" cy="2448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2" name="楕円 21">
              <a:extLst>
                <a:ext uri="{FF2B5EF4-FFF2-40B4-BE49-F238E27FC236}">
                  <a16:creationId xmlns:a16="http://schemas.microsoft.com/office/drawing/2014/main" id="{ACBB87A9-4A0E-0958-CEFB-EB6029D16C24}"/>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608E66A-B81B-84BA-2ED2-BF2F79681846}"/>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5" name="Line 11">
              <a:extLst>
                <a:ext uri="{FF2B5EF4-FFF2-40B4-BE49-F238E27FC236}">
                  <a16:creationId xmlns:a16="http://schemas.microsoft.com/office/drawing/2014/main" id="{45388554-CD50-FE17-9869-E65480E1DF6A}"/>
                </a:ext>
              </a:extLst>
            </p:cNvPr>
            <p:cNvSpPr>
              <a:spLocks noChangeShapeType="1"/>
            </p:cNvSpPr>
            <p:nvPr/>
          </p:nvSpPr>
          <p:spPr bwMode="auto">
            <a:xfrm flipV="1">
              <a:off x="1618511" y="5080208"/>
              <a:ext cx="2639164" cy="2517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28" name="Line 11">
            <a:extLst>
              <a:ext uri="{FF2B5EF4-FFF2-40B4-BE49-F238E27FC236}">
                <a16:creationId xmlns:a16="http://schemas.microsoft.com/office/drawing/2014/main" id="{F0703A15-F43B-951C-1714-CB8D55BE832A}"/>
              </a:ext>
            </a:extLst>
          </p:cNvPr>
          <p:cNvSpPr>
            <a:spLocks noChangeShapeType="1"/>
          </p:cNvSpPr>
          <p:nvPr/>
        </p:nvSpPr>
        <p:spPr bwMode="auto">
          <a:xfrm flipV="1">
            <a:off x="1638636" y="4644474"/>
            <a:ext cx="2580939" cy="213736"/>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32545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pherical-aberration-slice">
            <a:extLst>
              <a:ext uri="{FF2B5EF4-FFF2-40B4-BE49-F238E27FC236}">
                <a16:creationId xmlns:a16="http://schemas.microsoft.com/office/drawing/2014/main" id="{120FEF48-B7A9-0C5C-0D6D-00D985DB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図 6" descr="電子機器, コンパクトディスク が含まれている画像&#10;&#10;自動的に生成された説明">
            <a:extLst>
              <a:ext uri="{FF2B5EF4-FFF2-40B4-BE49-F238E27FC236}">
                <a16:creationId xmlns:a16="http://schemas.microsoft.com/office/drawing/2014/main" id="{85E8EA78-6AE8-D6D2-4E6C-CD5001FB9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645" y="4242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lang="en-US" altLang="ja-JP" dirty="0"/>
          </a:p>
          <a:p>
            <a:pPr lvl="1"/>
            <a:r>
              <a:rPr lang="ja-JP" altLang="en-US" dirty="0"/>
              <a:t>絞りと</a:t>
            </a:r>
            <a:r>
              <a:rPr lang="en-US" altLang="ja-JP" dirty="0"/>
              <a:t>CoC</a:t>
            </a:r>
            <a:r>
              <a:rPr lang="ja-JP" altLang="en-US" dirty="0"/>
              <a:t>は変わらないが回折縞の幅は少し増加</a:t>
            </a:r>
            <a:r>
              <a:rPr lang="en-US" altLang="ja-JP" dirty="0"/>
              <a:t>(</a:t>
            </a:r>
            <a:r>
              <a:rPr lang="ja-JP" altLang="en-US" dirty="0"/>
              <a:t>前述</a:t>
            </a:r>
            <a:r>
              <a:rPr lang="en-US" altLang="ja-JP" dirty="0"/>
              <a:t>)</a:t>
            </a:r>
          </a:p>
          <a:p>
            <a:pPr lvl="1"/>
            <a:r>
              <a:rPr lang="ja-JP" altLang="en-US" dirty="0"/>
              <a:t>元の波長における</a:t>
            </a:r>
            <a:r>
              <a:rPr lang="en-US" altLang="ja-JP" dirty="0"/>
              <a:t>1/n</a:t>
            </a:r>
            <a:r>
              <a:rPr lang="ja-JP" altLang="en-US" dirty="0"/>
              <a:t>サイズのボケと相似の回折模様</a:t>
            </a:r>
            <a:r>
              <a:rPr lang="en-US" altLang="ja-JP" dirty="0"/>
              <a:t>(</a:t>
            </a:r>
            <a:r>
              <a:rPr lang="ja-JP" altLang="en-US" dirty="0"/>
              <a:t>必然</a:t>
            </a:r>
            <a:r>
              <a:rPr lang="en-US" altLang="ja-JP" dirty="0"/>
              <a:t>)</a:t>
            </a:r>
          </a:p>
          <a:p>
            <a:pPr lvl="2"/>
            <a:r>
              <a:rPr lang="ja-JP" altLang="en-US" dirty="0">
                <a:solidFill>
                  <a:srgbClr val="FF5050"/>
                </a:solidFill>
              </a:rPr>
              <a:t>回折縞の幅は他のパラメタが定数なら</a:t>
            </a:r>
            <a:r>
              <a:rPr lang="en-US" altLang="ja-JP" dirty="0">
                <a:solidFill>
                  <a:srgbClr val="FF5050"/>
                </a:solidFill>
              </a:rPr>
              <a:t>CoC</a:t>
            </a:r>
            <a:r>
              <a:rPr lang="en-US" altLang="ja-JP" baseline="30000" dirty="0">
                <a:solidFill>
                  <a:srgbClr val="FF5050"/>
                </a:solidFill>
              </a:rPr>
              <a:t>0.5</a:t>
            </a:r>
            <a:r>
              <a:rPr lang="ja-JP" altLang="en-US" dirty="0">
                <a:solidFill>
                  <a:srgbClr val="FF5050"/>
                </a:solidFill>
              </a:rPr>
              <a:t>に比例</a:t>
            </a:r>
            <a:r>
              <a:rPr lang="en-US" altLang="ja-JP" dirty="0">
                <a:solidFill>
                  <a:srgbClr val="FF5050"/>
                </a:solidFill>
                <a:cs typeface="Times New Roman" panose="02020603050405020304" pitchFamily="18" charset="0"/>
              </a:rPr>
              <a:t>(</a:t>
            </a:r>
            <a:r>
              <a:rPr lang="ja-JP" altLang="en-US" dirty="0">
                <a:solidFill>
                  <a:srgbClr val="FF5050"/>
                </a:solidFill>
                <a:cs typeface="Times New Roman" panose="02020603050405020304" pitchFamily="18" charset="0"/>
              </a:rPr>
              <a:t>前述</a:t>
            </a:r>
            <a:r>
              <a:rPr lang="en-US" altLang="ja-JP" dirty="0">
                <a:solidFill>
                  <a:srgbClr val="FF5050"/>
                </a:solidFill>
                <a:cs typeface="Times New Roman" panose="02020603050405020304" pitchFamily="18" charset="0"/>
              </a:rPr>
              <a:t>)</a:t>
            </a:r>
          </a:p>
          <a:p>
            <a:pPr lvl="2"/>
            <a:r>
              <a:rPr lang="ja-JP" altLang="en-US" dirty="0">
                <a:latin typeface="Times New Roman" panose="02020603050405020304" pitchFamily="18" charset="0"/>
                <a:cs typeface="Times New Roman" panose="02020603050405020304" pitchFamily="18" charset="0"/>
              </a:rPr>
              <a:t>よって</a:t>
            </a:r>
            <a:r>
              <a:rPr lang="en-US" altLang="ja-JP" dirty="0"/>
              <a:t>(1/n)</a:t>
            </a:r>
            <a:r>
              <a:rPr lang="en-US" altLang="ja-JP" baseline="30000" dirty="0"/>
              <a:t>0.5</a:t>
            </a:r>
            <a:endParaRPr lang="en-US" altLang="ja-JP" baseline="30000" dirty="0">
              <a:cs typeface="Times New Roman" panose="02020603050405020304" pitchFamily="18" charset="0"/>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5074278" y="4562230"/>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2244732" y="4235489"/>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7">
            <a:extLst>
              <a:ext uri="{28A0092B-C50C-407E-A947-70E740481C1C}">
                <a14:useLocalDpi xmlns:a14="http://schemas.microsoft.com/office/drawing/2010/main" val="0"/>
              </a:ext>
            </a:extLst>
          </a:blip>
          <a:srcRect l="301" r="301"/>
          <a:stretch/>
        </p:blipFill>
        <p:spPr>
          <a:xfrm>
            <a:off x="1002224" y="4235489"/>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9" name="図 18" descr="電子機器, コンパクトディスク が含まれている画像&#10;&#10;自動的に生成された説明">
            <a:extLst>
              <a:ext uri="{FF2B5EF4-FFF2-40B4-BE49-F238E27FC236}">
                <a16:creationId xmlns:a16="http://schemas.microsoft.com/office/drawing/2014/main" id="{516DE948-166D-024D-586F-1F21831AD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256" y="4552838"/>
            <a:ext cx="622800" cy="6228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A0F26E64-C187-A138-6703-52708F74E9A1}"/>
              </a:ext>
            </a:extLst>
          </p:cNvPr>
          <p:cNvSpPr txBox="1"/>
          <p:nvPr/>
        </p:nvSpPr>
        <p:spPr>
          <a:xfrm>
            <a:off x="9166303" y="1234440"/>
            <a:ext cx="2415928" cy="523220"/>
          </a:xfrm>
          <a:prstGeom prst="rect">
            <a:avLst/>
          </a:prstGeom>
          <a:noFill/>
          <a:effectLst>
            <a:outerShdw blurRad="50800" dist="38100" dir="2700000" algn="tl" rotWithShape="0">
              <a:prstClr val="black">
                <a:alpha val="40000"/>
              </a:prstClr>
            </a:outerShdw>
          </a:effectLst>
        </p:spPr>
        <p:txBody>
          <a:bodyPr wrap="square">
            <a:spAutoFit/>
          </a:bodyPr>
          <a:lstStyle/>
          <a:p>
            <a:pPr algn="r"/>
            <a:r>
              <a:rPr kumimoji="1" lang="en-US" altLang="ja-JP" sz="2800" i="1" dirty="0">
                <a:solidFill>
                  <a:srgbClr val="FF5050"/>
                </a:solidFill>
                <a:latin typeface="Times New Roman" panose="02020603050405020304" pitchFamily="18" charset="0"/>
                <a:cs typeface="Times New Roman" panose="02020603050405020304" pitchFamily="18" charset="0"/>
              </a:rPr>
              <a:t>Fe</a:t>
            </a:r>
            <a:r>
              <a:rPr kumimoji="1" lang="en-US" altLang="ja-JP" sz="2800" baseline="30000" dirty="0">
                <a:solidFill>
                  <a:srgbClr val="FF5050"/>
                </a:solidFill>
                <a:latin typeface="Times New Roman" panose="02020603050405020304" pitchFamily="18" charset="0"/>
                <a:cs typeface="Times New Roman" panose="02020603050405020304" pitchFamily="18" charset="0"/>
              </a:rPr>
              <a:t>0.5</a:t>
            </a:r>
            <a:r>
              <a:rPr kumimoji="1" lang="ja-JP" altLang="en-US" sz="2800" dirty="0">
                <a:solidFill>
                  <a:srgbClr val="FF5050"/>
                </a:solidFill>
                <a:latin typeface="Times New Roman" panose="02020603050405020304" pitchFamily="18" charset="0"/>
                <a:cs typeface="Times New Roman" panose="02020603050405020304" pitchFamily="18" charset="0"/>
              </a:rPr>
              <a:t> </a:t>
            </a:r>
            <a:r>
              <a:rPr kumimoji="1" lang="en-US" altLang="ja-JP" sz="2800" i="1" dirty="0">
                <a:solidFill>
                  <a:srgbClr val="FF5050"/>
                </a:solidFill>
                <a:latin typeface="Times New Roman" panose="02020603050405020304" pitchFamily="18" charset="0"/>
                <a:cs typeface="Times New Roman" panose="02020603050405020304" pitchFamily="18" charset="0"/>
              </a:rPr>
              <a:t>CoC</a:t>
            </a:r>
            <a:r>
              <a:rPr kumimoji="1" lang="en-US" altLang="ja-JP" sz="2800" baseline="30000" dirty="0">
                <a:solidFill>
                  <a:srgbClr val="FF5050"/>
                </a:solidFill>
                <a:latin typeface="Times New Roman" panose="02020603050405020304" pitchFamily="18" charset="0"/>
                <a:cs typeface="Times New Roman" panose="02020603050405020304" pitchFamily="18" charset="0"/>
              </a:rPr>
              <a:t>0.5</a:t>
            </a:r>
            <a:r>
              <a:rPr kumimoji="1" lang="en-US" altLang="ja-JP" sz="2800" i="1" dirty="0">
                <a:solidFill>
                  <a:srgbClr val="FF5050"/>
                </a:solidFill>
                <a:latin typeface="Times New Roman" panose="02020603050405020304" pitchFamily="18" charset="0"/>
                <a:cs typeface="Times New Roman" panose="02020603050405020304" pitchFamily="18" charset="0"/>
              </a:rPr>
              <a:t> </a:t>
            </a:r>
            <a:r>
              <a:rPr kumimoji="1" lang="en-US" altLang="ja-JP" sz="2800" i="1" dirty="0" err="1">
                <a:solidFill>
                  <a:srgbClr val="FF5050"/>
                </a:solidFill>
                <a:latin typeface="Times New Roman" panose="02020603050405020304" pitchFamily="18" charset="0"/>
                <a:cs typeface="Times New Roman" panose="02020603050405020304" pitchFamily="18" charset="0"/>
              </a:rPr>
              <a:t>λ</a:t>
            </a:r>
            <a:r>
              <a:rPr kumimoji="1" lang="en-US" altLang="ja-JP" sz="2800" i="1" baseline="30000" dirty="0" err="1">
                <a:solidFill>
                  <a:srgbClr val="FF5050"/>
                </a:solidFill>
                <a:latin typeface="Times New Roman" panose="02020603050405020304" pitchFamily="18" charset="0"/>
                <a:cs typeface="Times New Roman" panose="02020603050405020304" pitchFamily="18" charset="0"/>
              </a:rPr>
              <a:t>c</a:t>
            </a:r>
            <a:r>
              <a:rPr kumimoji="1" lang="ja-JP" altLang="en-US" sz="2800" dirty="0">
                <a:solidFill>
                  <a:srgbClr val="FF5050"/>
                </a:solidFill>
                <a:latin typeface="Times New Roman" panose="02020603050405020304" pitchFamily="18" charset="0"/>
                <a:cs typeface="Times New Roman" panose="02020603050405020304" pitchFamily="18" charset="0"/>
              </a:rPr>
              <a:t> </a:t>
            </a:r>
            <a:endParaRPr lang="ja-JP" altLang="en-US" sz="2800" dirty="0"/>
          </a:p>
        </p:txBody>
      </p:sp>
      <p:sp>
        <p:nvSpPr>
          <p:cNvPr id="18" name="楕円 17">
            <a:extLst>
              <a:ext uri="{FF2B5EF4-FFF2-40B4-BE49-F238E27FC236}">
                <a16:creationId xmlns:a16="http://schemas.microsoft.com/office/drawing/2014/main" id="{A2067C59-EC72-ED9A-BAB2-949F101A5CF7}"/>
              </a:ext>
            </a:extLst>
          </p:cNvPr>
          <p:cNvSpPr>
            <a:spLocks noChangeAspect="1"/>
          </p:cNvSpPr>
          <p:nvPr/>
        </p:nvSpPr>
        <p:spPr>
          <a:xfrm>
            <a:off x="3998314" y="4652762"/>
            <a:ext cx="427446" cy="427446"/>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4CB9DA53-768E-C648-C5E2-8F23B70B5BB6}"/>
              </a:ext>
            </a:extLst>
          </p:cNvPr>
          <p:cNvSpPr>
            <a:spLocks noChangeAspect="1"/>
          </p:cNvSpPr>
          <p:nvPr/>
        </p:nvSpPr>
        <p:spPr>
          <a:xfrm>
            <a:off x="9235426" y="4410422"/>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Line 11">
            <a:extLst>
              <a:ext uri="{FF2B5EF4-FFF2-40B4-BE49-F238E27FC236}">
                <a16:creationId xmlns:a16="http://schemas.microsoft.com/office/drawing/2014/main" id="{07E93D62-2688-80FB-D546-817FE2EF93A7}"/>
              </a:ext>
            </a:extLst>
          </p:cNvPr>
          <p:cNvSpPr>
            <a:spLocks noChangeShapeType="1"/>
          </p:cNvSpPr>
          <p:nvPr/>
        </p:nvSpPr>
        <p:spPr bwMode="auto">
          <a:xfrm flipV="1">
            <a:off x="4206240" y="4409620"/>
            <a:ext cx="5481693" cy="243141"/>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5" name="Line 11">
            <a:extLst>
              <a:ext uri="{FF2B5EF4-FFF2-40B4-BE49-F238E27FC236}">
                <a16:creationId xmlns:a16="http://schemas.microsoft.com/office/drawing/2014/main" id="{68C133EB-809F-4DDA-AEEA-F62C44EEABD9}"/>
              </a:ext>
            </a:extLst>
          </p:cNvPr>
          <p:cNvSpPr>
            <a:spLocks noChangeShapeType="1"/>
          </p:cNvSpPr>
          <p:nvPr/>
        </p:nvSpPr>
        <p:spPr bwMode="auto">
          <a:xfrm>
            <a:off x="4200341" y="5080209"/>
            <a:ext cx="5487592" cy="2458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4" name="楕円 3">
            <a:extLst>
              <a:ext uri="{FF2B5EF4-FFF2-40B4-BE49-F238E27FC236}">
                <a16:creationId xmlns:a16="http://schemas.microsoft.com/office/drawing/2014/main" id="{6A6E2B02-7A1B-A278-9B21-E44B28B146FC}"/>
              </a:ext>
            </a:extLst>
          </p:cNvPr>
          <p:cNvSpPr>
            <a:spLocks noChangeAspect="1"/>
          </p:cNvSpPr>
          <p:nvPr/>
        </p:nvSpPr>
        <p:spPr>
          <a:xfrm>
            <a:off x="9458731" y="4627291"/>
            <a:ext cx="487080" cy="48708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8" name="楕円 7">
            <a:extLst>
              <a:ext uri="{FF2B5EF4-FFF2-40B4-BE49-F238E27FC236}">
                <a16:creationId xmlns:a16="http://schemas.microsoft.com/office/drawing/2014/main" id="{82EDC6A6-8335-9F87-6AFF-65EB0050A0AF}"/>
              </a:ext>
            </a:extLst>
          </p:cNvPr>
          <p:cNvSpPr>
            <a:spLocks noChangeAspect="1"/>
          </p:cNvSpPr>
          <p:nvPr/>
        </p:nvSpPr>
        <p:spPr>
          <a:xfrm>
            <a:off x="4089637" y="4742817"/>
            <a:ext cx="244800" cy="2448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11" name="楕円 10">
            <a:extLst>
              <a:ext uri="{FF2B5EF4-FFF2-40B4-BE49-F238E27FC236}">
                <a16:creationId xmlns:a16="http://schemas.microsoft.com/office/drawing/2014/main" id="{F6C760B8-3CBE-CEEE-F25C-E57CAEFC29E5}"/>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03E8A9-A272-A5C5-9C53-A0240565F196}"/>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0" name="Line 11">
            <a:extLst>
              <a:ext uri="{FF2B5EF4-FFF2-40B4-BE49-F238E27FC236}">
                <a16:creationId xmlns:a16="http://schemas.microsoft.com/office/drawing/2014/main" id="{30964E7E-6345-E251-8CBF-67BED023AC62}"/>
              </a:ext>
            </a:extLst>
          </p:cNvPr>
          <p:cNvSpPr>
            <a:spLocks noChangeShapeType="1"/>
          </p:cNvSpPr>
          <p:nvPr/>
        </p:nvSpPr>
        <p:spPr bwMode="auto">
          <a:xfrm>
            <a:off x="1618511" y="4414923"/>
            <a:ext cx="2631193" cy="235303"/>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1" name="Line 11">
            <a:extLst>
              <a:ext uri="{FF2B5EF4-FFF2-40B4-BE49-F238E27FC236}">
                <a16:creationId xmlns:a16="http://schemas.microsoft.com/office/drawing/2014/main" id="{C35E23AB-DD62-72E9-972F-EFD4B7D98D29}"/>
              </a:ext>
            </a:extLst>
          </p:cNvPr>
          <p:cNvSpPr>
            <a:spLocks noChangeShapeType="1"/>
          </p:cNvSpPr>
          <p:nvPr/>
        </p:nvSpPr>
        <p:spPr bwMode="auto">
          <a:xfrm flipV="1">
            <a:off x="1618511" y="5080208"/>
            <a:ext cx="2639164" cy="2517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6" name="Line 11">
            <a:extLst>
              <a:ext uri="{FF2B5EF4-FFF2-40B4-BE49-F238E27FC236}">
                <a16:creationId xmlns:a16="http://schemas.microsoft.com/office/drawing/2014/main" id="{ABAAE72B-63BF-9053-F1AC-FCE838E3B9E9}"/>
              </a:ext>
            </a:extLst>
          </p:cNvPr>
          <p:cNvSpPr>
            <a:spLocks noChangeShapeType="1"/>
          </p:cNvSpPr>
          <p:nvPr/>
        </p:nvSpPr>
        <p:spPr bwMode="auto">
          <a:xfrm>
            <a:off x="1618511" y="4562229"/>
            <a:ext cx="2601064" cy="180585"/>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Tree>
    <p:extLst>
      <p:ext uri="{BB962C8B-B14F-4D97-AF65-F5344CB8AC3E}">
        <p14:creationId xmlns:p14="http://schemas.microsoft.com/office/powerpoint/2010/main" val="152911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pherical-aberration-slice">
            <a:extLst>
              <a:ext uri="{FF2B5EF4-FFF2-40B4-BE49-F238E27FC236}">
                <a16:creationId xmlns:a16="http://schemas.microsoft.com/office/drawing/2014/main" id="{120FEF48-B7A9-0C5C-0D6D-00D985DB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5879721" y="3614234"/>
            <a:ext cx="5304953" cy="24816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図 6" descr="電子機器, コンパクトディスク が含まれている画像&#10;&#10;自動的に生成された説明">
            <a:extLst>
              <a:ext uri="{FF2B5EF4-FFF2-40B4-BE49-F238E27FC236}">
                <a16:creationId xmlns:a16="http://schemas.microsoft.com/office/drawing/2014/main" id="{85E8EA78-6AE8-D6D2-4E6C-CD5001FB9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645" y="4242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回折スケールの考察</a:t>
            </a:r>
            <a:r>
              <a:rPr lang="en-US" altLang="ja-JP" dirty="0"/>
              <a:t>(</a:t>
            </a:r>
            <a:r>
              <a:rPr lang="ja-JP" altLang="en-US" dirty="0"/>
              <a:t>波長</a:t>
            </a:r>
            <a:r>
              <a:rPr lang="en-US" altLang="ja-JP" dirty="0"/>
              <a:t>λ</a:t>
            </a:r>
            <a:r>
              <a:rPr lang="ja-JP" altLang="en-US" dirty="0"/>
              <a:t>に関して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思考実験</a:t>
            </a:r>
            <a:r>
              <a:rPr lang="en-US" altLang="ja-JP" dirty="0"/>
              <a:t>(λ): </a:t>
            </a:r>
            <a:r>
              <a:rPr lang="ja-JP" altLang="en-US" dirty="0"/>
              <a:t>波長を</a:t>
            </a:r>
            <a:r>
              <a:rPr lang="en-US" altLang="ja-JP" dirty="0"/>
              <a:t>n</a:t>
            </a:r>
            <a:r>
              <a:rPr lang="ja-JP" altLang="en-US" dirty="0"/>
              <a:t>倍にした場合</a:t>
            </a:r>
            <a:endParaRPr lang="en-US" altLang="ja-JP" dirty="0"/>
          </a:p>
          <a:p>
            <a:pPr lvl="1"/>
            <a:r>
              <a:rPr lang="ja-JP" altLang="en-US" dirty="0"/>
              <a:t>絞りと</a:t>
            </a:r>
            <a:r>
              <a:rPr lang="en-US" altLang="ja-JP" dirty="0"/>
              <a:t>CoC</a:t>
            </a:r>
            <a:r>
              <a:rPr lang="ja-JP" altLang="en-US" dirty="0"/>
              <a:t>は変わらないが回折縞の幅は少し増加</a:t>
            </a:r>
            <a:r>
              <a:rPr lang="en-US" altLang="ja-JP" dirty="0"/>
              <a:t>(</a:t>
            </a:r>
            <a:r>
              <a:rPr lang="ja-JP" altLang="en-US" dirty="0"/>
              <a:t>前述</a:t>
            </a:r>
            <a:r>
              <a:rPr lang="en-US" altLang="ja-JP" dirty="0"/>
              <a:t>)</a:t>
            </a:r>
          </a:p>
          <a:p>
            <a:pPr lvl="1"/>
            <a:r>
              <a:rPr lang="ja-JP" altLang="en-US" dirty="0"/>
              <a:t>元の波長における</a:t>
            </a:r>
            <a:r>
              <a:rPr lang="en-US" altLang="ja-JP" dirty="0"/>
              <a:t>1/n</a:t>
            </a:r>
            <a:r>
              <a:rPr lang="ja-JP" altLang="en-US" dirty="0"/>
              <a:t>サイズのボケと相似の回折模様</a:t>
            </a:r>
            <a:r>
              <a:rPr lang="en-US" altLang="ja-JP" dirty="0"/>
              <a:t>(</a:t>
            </a:r>
            <a:r>
              <a:rPr lang="ja-JP" altLang="en-US" dirty="0"/>
              <a:t>必然</a:t>
            </a:r>
            <a:r>
              <a:rPr lang="en-US" altLang="ja-JP" dirty="0"/>
              <a:t>)</a:t>
            </a:r>
          </a:p>
          <a:p>
            <a:pPr lvl="2"/>
            <a:r>
              <a:rPr lang="ja-JP" altLang="en-US" dirty="0"/>
              <a:t>回折縞の幅は他のパラメタが定数なら</a:t>
            </a:r>
            <a:r>
              <a:rPr lang="en-US" altLang="ja-JP" dirty="0"/>
              <a:t>CoC</a:t>
            </a:r>
            <a:r>
              <a:rPr lang="en-US" altLang="ja-JP" baseline="30000" dirty="0"/>
              <a:t>0.5</a:t>
            </a:r>
            <a:r>
              <a:rPr lang="ja-JP" altLang="en-US" dirty="0"/>
              <a:t>に比例</a:t>
            </a:r>
            <a:r>
              <a:rPr lang="en-US" altLang="ja-JP" dirty="0"/>
              <a:t>(</a:t>
            </a:r>
            <a:r>
              <a:rPr lang="ja-JP" altLang="en-US" dirty="0"/>
              <a:t>前述</a:t>
            </a:r>
            <a:r>
              <a:rPr lang="en-US" altLang="ja-JP" dirty="0"/>
              <a:t>)</a:t>
            </a:r>
          </a:p>
          <a:p>
            <a:pPr lvl="2"/>
            <a:r>
              <a:rPr lang="ja-JP" altLang="en-US" dirty="0">
                <a:solidFill>
                  <a:srgbClr val="FF5050"/>
                </a:solidFill>
                <a:latin typeface="Times New Roman" panose="02020603050405020304" pitchFamily="18" charset="0"/>
                <a:cs typeface="Times New Roman" panose="02020603050405020304" pitchFamily="18" charset="0"/>
              </a:rPr>
              <a:t>つまり</a:t>
            </a:r>
            <a:r>
              <a:rPr lang="en-US" altLang="ja-JP" dirty="0">
                <a:solidFill>
                  <a:srgbClr val="FF5050"/>
                </a:solidFill>
              </a:rPr>
              <a:t>(1/n)</a:t>
            </a:r>
            <a:r>
              <a:rPr lang="en-US" altLang="ja-JP" baseline="30000" dirty="0">
                <a:solidFill>
                  <a:srgbClr val="FF5050"/>
                </a:solidFill>
              </a:rPr>
              <a:t>0.5</a:t>
            </a:r>
            <a:r>
              <a:rPr lang="en-US" altLang="ja-JP" dirty="0">
                <a:solidFill>
                  <a:srgbClr val="FF5050"/>
                </a:solidFill>
                <a:cs typeface="Times New Roman" panose="02020603050405020304" pitchFamily="18" charset="0"/>
              </a:rPr>
              <a:t>×n</a:t>
            </a:r>
            <a:r>
              <a:rPr lang="ja-JP" altLang="en-US" dirty="0">
                <a:solidFill>
                  <a:srgbClr val="FF5050"/>
                </a:solidFill>
                <a:cs typeface="Times New Roman" panose="02020603050405020304" pitchFamily="18" charset="0"/>
              </a:rPr>
              <a:t>倍の幅</a:t>
            </a:r>
            <a:endParaRPr lang="en-US" altLang="ja-JP" baseline="30000" dirty="0">
              <a:solidFill>
                <a:srgbClr val="FF5050"/>
              </a:solidFill>
              <a:cs typeface="Times New Roman" panose="02020603050405020304" pitchFamily="18" charset="0"/>
            </a:endParaRPr>
          </a:p>
          <a:p>
            <a:pPr lvl="3"/>
            <a:r>
              <a:rPr lang="en-US" altLang="ja-JP" dirty="0">
                <a:solidFill>
                  <a:srgbClr val="FF5050"/>
                </a:solidFill>
                <a:cs typeface="Times New Roman" panose="02020603050405020304" pitchFamily="18" charset="0"/>
              </a:rPr>
              <a:t>= n</a:t>
            </a:r>
            <a:r>
              <a:rPr lang="en-US" altLang="ja-JP" baseline="30000" dirty="0">
                <a:solidFill>
                  <a:srgbClr val="FF5050"/>
                </a:solidFill>
              </a:rPr>
              <a:t>0.5</a:t>
            </a:r>
            <a:r>
              <a:rPr lang="ja-JP" altLang="en-US" dirty="0">
                <a:solidFill>
                  <a:srgbClr val="FF5050"/>
                </a:solidFill>
                <a:cs typeface="Times New Roman" panose="02020603050405020304" pitchFamily="18" charset="0"/>
              </a:rPr>
              <a:t>倍の幅</a:t>
            </a:r>
            <a:endParaRPr lang="en-US" altLang="ja-JP" dirty="0">
              <a:solidFill>
                <a:srgbClr val="FF5050"/>
              </a:solidFill>
              <a:cs typeface="Times New Roman" panose="02020603050405020304" pitchFamily="18" charset="0"/>
            </a:endParaRPr>
          </a:p>
        </p:txBody>
      </p:sp>
      <p:sp>
        <p:nvSpPr>
          <p:cNvPr id="12" name="Rectangle 6">
            <a:extLst>
              <a:ext uri="{FF2B5EF4-FFF2-40B4-BE49-F238E27FC236}">
                <a16:creationId xmlns:a16="http://schemas.microsoft.com/office/drawing/2014/main" id="{C92D9C1E-7988-43E5-7672-E9480F993F8C}"/>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9" name="グループ化 8">
            <a:extLst>
              <a:ext uri="{FF2B5EF4-FFF2-40B4-BE49-F238E27FC236}">
                <a16:creationId xmlns:a16="http://schemas.microsoft.com/office/drawing/2014/main" id="{FB5C29AE-BBB1-8CC9-2D4C-E92C0DF16D1D}"/>
              </a:ext>
            </a:extLst>
          </p:cNvPr>
          <p:cNvGrpSpPr/>
          <p:nvPr/>
        </p:nvGrpSpPr>
        <p:grpSpPr>
          <a:xfrm>
            <a:off x="1002224" y="4235489"/>
            <a:ext cx="4708641" cy="1242508"/>
            <a:chOff x="376937" y="4113546"/>
            <a:chExt cx="4708641" cy="1242508"/>
          </a:xfrm>
        </p:grpSpPr>
        <p:sp>
          <p:nvSpPr>
            <p:cNvPr id="13" name="AutoShape 6">
              <a:extLst>
                <a:ext uri="{FF2B5EF4-FFF2-40B4-BE49-F238E27FC236}">
                  <a16:creationId xmlns:a16="http://schemas.microsoft.com/office/drawing/2014/main" id="{239E8302-22E5-79C7-B065-A9526742EE66}"/>
                </a:ext>
              </a:extLst>
            </p:cNvPr>
            <p:cNvSpPr>
              <a:spLocks noChangeArrowheads="1"/>
            </p:cNvSpPr>
            <p:nvPr/>
          </p:nvSpPr>
          <p:spPr bwMode="auto">
            <a:xfrm>
              <a:off x="4448991" y="4440287"/>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14" name="グループ化 13">
              <a:extLst>
                <a:ext uri="{FF2B5EF4-FFF2-40B4-BE49-F238E27FC236}">
                  <a16:creationId xmlns:a16="http://schemas.microsoft.com/office/drawing/2014/main" id="{256F7F95-B990-CFCB-00A4-C61FFF982CBC}"/>
                </a:ext>
              </a:extLst>
            </p:cNvPr>
            <p:cNvGrpSpPr/>
            <p:nvPr/>
          </p:nvGrpSpPr>
          <p:grpSpPr>
            <a:xfrm>
              <a:off x="376937" y="4113546"/>
              <a:ext cx="3898622" cy="1242508"/>
              <a:chOff x="-263345" y="4048984"/>
              <a:chExt cx="3898622" cy="1242508"/>
            </a:xfrm>
          </p:grpSpPr>
          <p:pic>
            <p:nvPicPr>
              <p:cNvPr id="15" name="Picture 4" descr="Spherical-aberration-slice">
                <a:extLst>
                  <a:ext uri="{FF2B5EF4-FFF2-40B4-BE49-F238E27FC236}">
                    <a16:creationId xmlns:a16="http://schemas.microsoft.com/office/drawing/2014/main" id="{CF781CD6-6E68-9B37-B783-F9374E5F6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979163" y="4048984"/>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A5959EEE-270E-0809-B32B-333D9E82979D}"/>
                  </a:ext>
                </a:extLst>
              </p:cNvPr>
              <p:cNvPicPr>
                <a:picLocks noChangeAspect="1"/>
              </p:cNvPicPr>
              <p:nvPr/>
            </p:nvPicPr>
            <p:blipFill>
              <a:blip r:embed="rId7">
                <a:extLst>
                  <a:ext uri="{28A0092B-C50C-407E-A947-70E740481C1C}">
                    <a14:useLocalDpi xmlns:a14="http://schemas.microsoft.com/office/drawing/2010/main" val="0"/>
                  </a:ext>
                </a:extLst>
              </a:blip>
              <a:srcRect l="301" r="301"/>
              <a:stretch/>
            </p:blipFill>
            <p:spPr>
              <a:xfrm>
                <a:off x="-263345" y="4048984"/>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grpSp>
      <p:pic>
        <p:nvPicPr>
          <p:cNvPr id="19" name="図 18" descr="電子機器, コンパクトディスク が含まれている画像&#10;&#10;自動的に生成された説明">
            <a:extLst>
              <a:ext uri="{FF2B5EF4-FFF2-40B4-BE49-F238E27FC236}">
                <a16:creationId xmlns:a16="http://schemas.microsoft.com/office/drawing/2014/main" id="{516DE948-166D-024D-586F-1F21831AD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256" y="4552838"/>
            <a:ext cx="622800" cy="6228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A0F26E64-C187-A138-6703-52708F74E9A1}"/>
              </a:ext>
            </a:extLst>
          </p:cNvPr>
          <p:cNvSpPr txBox="1"/>
          <p:nvPr/>
        </p:nvSpPr>
        <p:spPr>
          <a:xfrm>
            <a:off x="9166303" y="1234440"/>
            <a:ext cx="2415928" cy="523220"/>
          </a:xfrm>
          <a:prstGeom prst="rect">
            <a:avLst/>
          </a:prstGeom>
          <a:noFill/>
          <a:effectLst>
            <a:outerShdw blurRad="50800" dist="38100" dir="2700000" algn="tl" rotWithShape="0">
              <a:prstClr val="black">
                <a:alpha val="40000"/>
              </a:prstClr>
            </a:outerShdw>
          </a:effectLst>
        </p:spPr>
        <p:txBody>
          <a:bodyPr wrap="square">
            <a:spAutoFit/>
          </a:bodyPr>
          <a:lstStyle/>
          <a:p>
            <a:pPr algn="r"/>
            <a:r>
              <a:rPr kumimoji="1" lang="en-US" altLang="ja-JP" sz="2800" i="1" dirty="0">
                <a:solidFill>
                  <a:srgbClr val="FF5050"/>
                </a:solidFill>
                <a:latin typeface="Times New Roman" panose="02020603050405020304" pitchFamily="18" charset="0"/>
                <a:cs typeface="Times New Roman" panose="02020603050405020304" pitchFamily="18" charset="0"/>
              </a:rPr>
              <a:t>Fe</a:t>
            </a:r>
            <a:r>
              <a:rPr kumimoji="1" lang="en-US" altLang="ja-JP" sz="2800" baseline="30000" dirty="0">
                <a:solidFill>
                  <a:srgbClr val="FF5050"/>
                </a:solidFill>
                <a:latin typeface="Times New Roman" panose="02020603050405020304" pitchFamily="18" charset="0"/>
                <a:cs typeface="Times New Roman" panose="02020603050405020304" pitchFamily="18" charset="0"/>
              </a:rPr>
              <a:t>0.5</a:t>
            </a:r>
            <a:r>
              <a:rPr kumimoji="1" lang="ja-JP" altLang="en-US" sz="2800" dirty="0">
                <a:solidFill>
                  <a:srgbClr val="FF5050"/>
                </a:solidFill>
                <a:latin typeface="Times New Roman" panose="02020603050405020304" pitchFamily="18" charset="0"/>
                <a:cs typeface="Times New Roman" panose="02020603050405020304" pitchFamily="18" charset="0"/>
              </a:rPr>
              <a:t> </a:t>
            </a:r>
            <a:r>
              <a:rPr kumimoji="1" lang="en-US" altLang="ja-JP" sz="2800" i="1" dirty="0">
                <a:solidFill>
                  <a:srgbClr val="FF5050"/>
                </a:solidFill>
                <a:latin typeface="Times New Roman" panose="02020603050405020304" pitchFamily="18" charset="0"/>
                <a:cs typeface="Times New Roman" panose="02020603050405020304" pitchFamily="18" charset="0"/>
              </a:rPr>
              <a:t>CoC</a:t>
            </a:r>
            <a:r>
              <a:rPr kumimoji="1" lang="en-US" altLang="ja-JP" sz="2800" baseline="30000" dirty="0">
                <a:solidFill>
                  <a:srgbClr val="FF5050"/>
                </a:solidFill>
                <a:latin typeface="Times New Roman" panose="02020603050405020304" pitchFamily="18" charset="0"/>
                <a:cs typeface="Times New Roman" panose="02020603050405020304" pitchFamily="18" charset="0"/>
              </a:rPr>
              <a:t>0.5</a:t>
            </a:r>
            <a:r>
              <a:rPr kumimoji="1" lang="en-US" altLang="ja-JP" sz="2800" i="1" dirty="0">
                <a:solidFill>
                  <a:srgbClr val="FF5050"/>
                </a:solidFill>
                <a:latin typeface="Times New Roman" panose="02020603050405020304" pitchFamily="18" charset="0"/>
                <a:cs typeface="Times New Roman" panose="02020603050405020304" pitchFamily="18" charset="0"/>
              </a:rPr>
              <a:t> </a:t>
            </a:r>
            <a:r>
              <a:rPr kumimoji="1" lang="en-US" altLang="ja-JP" sz="2800" i="1" dirty="0" err="1">
                <a:solidFill>
                  <a:srgbClr val="FF5050"/>
                </a:solidFill>
                <a:latin typeface="Times New Roman" panose="02020603050405020304" pitchFamily="18" charset="0"/>
                <a:cs typeface="Times New Roman" panose="02020603050405020304" pitchFamily="18" charset="0"/>
              </a:rPr>
              <a:t>λ</a:t>
            </a:r>
            <a:r>
              <a:rPr kumimoji="1" lang="en-US" altLang="ja-JP" sz="2800" i="1" baseline="30000" dirty="0" err="1">
                <a:solidFill>
                  <a:srgbClr val="FF5050"/>
                </a:solidFill>
                <a:latin typeface="Times New Roman" panose="02020603050405020304" pitchFamily="18" charset="0"/>
                <a:cs typeface="Times New Roman" panose="02020603050405020304" pitchFamily="18" charset="0"/>
              </a:rPr>
              <a:t>c</a:t>
            </a:r>
            <a:r>
              <a:rPr kumimoji="1" lang="ja-JP" altLang="en-US" sz="2800" dirty="0">
                <a:solidFill>
                  <a:srgbClr val="FF5050"/>
                </a:solidFill>
                <a:latin typeface="Times New Roman" panose="02020603050405020304" pitchFamily="18" charset="0"/>
                <a:cs typeface="Times New Roman" panose="02020603050405020304" pitchFamily="18" charset="0"/>
              </a:rPr>
              <a:t> </a:t>
            </a:r>
            <a:endParaRPr lang="ja-JP" altLang="en-US" sz="2800" dirty="0"/>
          </a:p>
        </p:txBody>
      </p:sp>
      <p:grpSp>
        <p:nvGrpSpPr>
          <p:cNvPr id="27" name="グループ化 26">
            <a:extLst>
              <a:ext uri="{FF2B5EF4-FFF2-40B4-BE49-F238E27FC236}">
                <a16:creationId xmlns:a16="http://schemas.microsoft.com/office/drawing/2014/main" id="{A2122DA6-0293-3897-7AC7-0225FF8ABDE8}"/>
              </a:ext>
            </a:extLst>
          </p:cNvPr>
          <p:cNvGrpSpPr/>
          <p:nvPr/>
        </p:nvGrpSpPr>
        <p:grpSpPr>
          <a:xfrm>
            <a:off x="1169011" y="4408033"/>
            <a:ext cx="8990340" cy="926314"/>
            <a:chOff x="1169011" y="4408033"/>
            <a:chExt cx="8990340" cy="926314"/>
          </a:xfrm>
        </p:grpSpPr>
        <p:sp>
          <p:nvSpPr>
            <p:cNvPr id="18" name="楕円 17">
              <a:extLst>
                <a:ext uri="{FF2B5EF4-FFF2-40B4-BE49-F238E27FC236}">
                  <a16:creationId xmlns:a16="http://schemas.microsoft.com/office/drawing/2014/main" id="{A2067C59-EC72-ED9A-BAB2-949F101A5CF7}"/>
                </a:ext>
              </a:extLst>
            </p:cNvPr>
            <p:cNvSpPr>
              <a:spLocks noChangeAspect="1"/>
            </p:cNvSpPr>
            <p:nvPr/>
          </p:nvSpPr>
          <p:spPr>
            <a:xfrm>
              <a:off x="3998314" y="4652762"/>
              <a:ext cx="427446" cy="427446"/>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4CB9DA53-768E-C648-C5E2-8F23B70B5BB6}"/>
                </a:ext>
              </a:extLst>
            </p:cNvPr>
            <p:cNvSpPr>
              <a:spLocks noChangeAspect="1"/>
            </p:cNvSpPr>
            <p:nvPr/>
          </p:nvSpPr>
          <p:spPr>
            <a:xfrm>
              <a:off x="9235426" y="4410422"/>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Line 11">
              <a:extLst>
                <a:ext uri="{FF2B5EF4-FFF2-40B4-BE49-F238E27FC236}">
                  <a16:creationId xmlns:a16="http://schemas.microsoft.com/office/drawing/2014/main" id="{07E93D62-2688-80FB-D546-817FE2EF93A7}"/>
                </a:ext>
              </a:extLst>
            </p:cNvPr>
            <p:cNvSpPr>
              <a:spLocks noChangeShapeType="1"/>
            </p:cNvSpPr>
            <p:nvPr/>
          </p:nvSpPr>
          <p:spPr bwMode="auto">
            <a:xfrm flipV="1">
              <a:off x="4206240" y="4409620"/>
              <a:ext cx="5481693" cy="243141"/>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5" name="Line 11">
              <a:extLst>
                <a:ext uri="{FF2B5EF4-FFF2-40B4-BE49-F238E27FC236}">
                  <a16:creationId xmlns:a16="http://schemas.microsoft.com/office/drawing/2014/main" id="{68C133EB-809F-4DDA-AEEA-F62C44EEABD9}"/>
                </a:ext>
              </a:extLst>
            </p:cNvPr>
            <p:cNvSpPr>
              <a:spLocks noChangeShapeType="1"/>
            </p:cNvSpPr>
            <p:nvPr/>
          </p:nvSpPr>
          <p:spPr bwMode="auto">
            <a:xfrm>
              <a:off x="4200341" y="5080209"/>
              <a:ext cx="5487592" cy="2458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4" name="楕円 3">
              <a:extLst>
                <a:ext uri="{FF2B5EF4-FFF2-40B4-BE49-F238E27FC236}">
                  <a16:creationId xmlns:a16="http://schemas.microsoft.com/office/drawing/2014/main" id="{6A6E2B02-7A1B-A278-9B21-E44B28B146FC}"/>
                </a:ext>
              </a:extLst>
            </p:cNvPr>
            <p:cNvSpPr>
              <a:spLocks noChangeAspect="1"/>
            </p:cNvSpPr>
            <p:nvPr/>
          </p:nvSpPr>
          <p:spPr>
            <a:xfrm>
              <a:off x="9458731" y="4627291"/>
              <a:ext cx="487080" cy="48708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8" name="楕円 7">
              <a:extLst>
                <a:ext uri="{FF2B5EF4-FFF2-40B4-BE49-F238E27FC236}">
                  <a16:creationId xmlns:a16="http://schemas.microsoft.com/office/drawing/2014/main" id="{82EDC6A6-8335-9F87-6AFF-65EB0050A0AF}"/>
                </a:ext>
              </a:extLst>
            </p:cNvPr>
            <p:cNvSpPr>
              <a:spLocks noChangeAspect="1"/>
            </p:cNvSpPr>
            <p:nvPr/>
          </p:nvSpPr>
          <p:spPr>
            <a:xfrm>
              <a:off x="4089637" y="4742817"/>
              <a:ext cx="244800" cy="2448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10" name="Line 11">
              <a:extLst>
                <a:ext uri="{FF2B5EF4-FFF2-40B4-BE49-F238E27FC236}">
                  <a16:creationId xmlns:a16="http://schemas.microsoft.com/office/drawing/2014/main" id="{3A8C2A76-027B-903B-AC91-2A5F884F1D05}"/>
                </a:ext>
              </a:extLst>
            </p:cNvPr>
            <p:cNvSpPr>
              <a:spLocks noChangeShapeType="1"/>
            </p:cNvSpPr>
            <p:nvPr/>
          </p:nvSpPr>
          <p:spPr bwMode="auto">
            <a:xfrm flipV="1">
              <a:off x="4200341" y="4627897"/>
              <a:ext cx="5505073" cy="114918"/>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1" name="楕円 10">
              <a:extLst>
                <a:ext uri="{FF2B5EF4-FFF2-40B4-BE49-F238E27FC236}">
                  <a16:creationId xmlns:a16="http://schemas.microsoft.com/office/drawing/2014/main" id="{F6C760B8-3CBE-CEEE-F25C-E57CAEFC29E5}"/>
                </a:ext>
              </a:extLst>
            </p:cNvPr>
            <p:cNvSpPr>
              <a:spLocks noChangeAspect="1"/>
            </p:cNvSpPr>
            <p:nvPr/>
          </p:nvSpPr>
          <p:spPr>
            <a:xfrm>
              <a:off x="1169011" y="4408033"/>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03E8A9-A272-A5C5-9C53-A0240565F196}"/>
                </a:ext>
              </a:extLst>
            </p:cNvPr>
            <p:cNvSpPr>
              <a:spLocks noChangeAspect="1"/>
            </p:cNvSpPr>
            <p:nvPr/>
          </p:nvSpPr>
          <p:spPr>
            <a:xfrm>
              <a:off x="1324643" y="4556718"/>
              <a:ext cx="602411" cy="60241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0" name="Line 11">
              <a:extLst>
                <a:ext uri="{FF2B5EF4-FFF2-40B4-BE49-F238E27FC236}">
                  <a16:creationId xmlns:a16="http://schemas.microsoft.com/office/drawing/2014/main" id="{30964E7E-6345-E251-8CBF-67BED023AC62}"/>
                </a:ext>
              </a:extLst>
            </p:cNvPr>
            <p:cNvSpPr>
              <a:spLocks noChangeShapeType="1"/>
            </p:cNvSpPr>
            <p:nvPr/>
          </p:nvSpPr>
          <p:spPr bwMode="auto">
            <a:xfrm>
              <a:off x="1618511" y="4414923"/>
              <a:ext cx="2631193" cy="235303"/>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1" name="Line 11">
              <a:extLst>
                <a:ext uri="{FF2B5EF4-FFF2-40B4-BE49-F238E27FC236}">
                  <a16:creationId xmlns:a16="http://schemas.microsoft.com/office/drawing/2014/main" id="{C35E23AB-DD62-72E9-972F-EFD4B7D98D29}"/>
                </a:ext>
              </a:extLst>
            </p:cNvPr>
            <p:cNvSpPr>
              <a:spLocks noChangeShapeType="1"/>
            </p:cNvSpPr>
            <p:nvPr/>
          </p:nvSpPr>
          <p:spPr bwMode="auto">
            <a:xfrm flipV="1">
              <a:off x="1618511" y="5080208"/>
              <a:ext cx="2639164" cy="251750"/>
            </a:xfrm>
            <a:prstGeom prst="line">
              <a:avLst/>
            </a:prstGeom>
            <a:noFill/>
            <a:ln w="12700" cap="rnd">
              <a:solidFill>
                <a:srgbClr val="FF505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sp>
          <p:nvSpPr>
            <p:cNvPr id="26" name="Line 11">
              <a:extLst>
                <a:ext uri="{FF2B5EF4-FFF2-40B4-BE49-F238E27FC236}">
                  <a16:creationId xmlns:a16="http://schemas.microsoft.com/office/drawing/2014/main" id="{ABAAE72B-63BF-9053-F1AC-FCE838E3B9E9}"/>
                </a:ext>
              </a:extLst>
            </p:cNvPr>
            <p:cNvSpPr>
              <a:spLocks noChangeShapeType="1"/>
            </p:cNvSpPr>
            <p:nvPr/>
          </p:nvSpPr>
          <p:spPr bwMode="auto">
            <a:xfrm>
              <a:off x="1618511" y="4562229"/>
              <a:ext cx="2601064" cy="180585"/>
            </a:xfrm>
            <a:prstGeom prst="line">
              <a:avLst/>
            </a:prstGeom>
            <a:noFill/>
            <a:ln w="12700" cap="rnd">
              <a:solidFill>
                <a:srgbClr val="FFC000"/>
              </a:solidFill>
              <a:round/>
              <a:headEnd type="none" w="med" len="lg"/>
              <a:tailEnd type="none" w="sm" len="me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22" name="Line 11">
            <a:extLst>
              <a:ext uri="{FF2B5EF4-FFF2-40B4-BE49-F238E27FC236}">
                <a16:creationId xmlns:a16="http://schemas.microsoft.com/office/drawing/2014/main" id="{3FB898C1-728B-335B-14F4-5C1399124D10}"/>
              </a:ext>
            </a:extLst>
          </p:cNvPr>
          <p:cNvSpPr>
            <a:spLocks noChangeShapeType="1"/>
          </p:cNvSpPr>
          <p:nvPr/>
        </p:nvSpPr>
        <p:spPr bwMode="auto">
          <a:xfrm flipH="1">
            <a:off x="1618665" y="4413318"/>
            <a:ext cx="1459" cy="152152"/>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8" name="Line 11">
            <a:extLst>
              <a:ext uri="{FF2B5EF4-FFF2-40B4-BE49-F238E27FC236}">
                <a16:creationId xmlns:a16="http://schemas.microsoft.com/office/drawing/2014/main" id="{84B8A196-1B0D-2B6A-F0F8-33F79E0DE972}"/>
              </a:ext>
            </a:extLst>
          </p:cNvPr>
          <p:cNvSpPr>
            <a:spLocks noChangeShapeType="1"/>
          </p:cNvSpPr>
          <p:nvPr/>
        </p:nvSpPr>
        <p:spPr bwMode="auto">
          <a:xfrm>
            <a:off x="9698234" y="4408034"/>
            <a:ext cx="0" cy="228766"/>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Tree>
    <p:extLst>
      <p:ext uri="{BB962C8B-B14F-4D97-AF65-F5344CB8AC3E}">
        <p14:creationId xmlns:p14="http://schemas.microsoft.com/office/powerpoint/2010/main" val="15878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92A3AD-CC28-22AD-F523-73777AB04D64}"/>
              </a:ext>
            </a:extLst>
          </p:cNvPr>
          <p:cNvSpPr>
            <a:spLocks noGrp="1"/>
          </p:cNvSpPr>
          <p:nvPr>
            <p:ph type="title"/>
          </p:nvPr>
        </p:nvSpPr>
        <p:spPr/>
        <p:txBody>
          <a:bodyPr/>
          <a:lstStyle/>
          <a:p>
            <a:r>
              <a:rPr kumimoji="1" lang="ja-JP" altLang="en-US"/>
              <a:t>これらの考察から回折縞の物理幅は</a:t>
            </a:r>
            <a:r>
              <a:rPr kumimoji="1" lang="en-US" altLang="ja-JP"/>
              <a:t>…</a:t>
            </a:r>
            <a:endParaRPr kumimoji="1" lang="ja-JP" altLang="en-US" dirty="0"/>
          </a:p>
        </p:txBody>
      </p:sp>
      <p:sp>
        <p:nvSpPr>
          <p:cNvPr id="3" name="コンテンツ プレースホルダー 2">
            <a:extLst>
              <a:ext uri="{FF2B5EF4-FFF2-40B4-BE49-F238E27FC236}">
                <a16:creationId xmlns:a16="http://schemas.microsoft.com/office/drawing/2014/main" id="{CC18A066-F729-26FC-A0C4-DDD64B75F2A2}"/>
              </a:ext>
            </a:extLst>
          </p:cNvPr>
          <p:cNvSpPr>
            <a:spLocks noGrp="1"/>
          </p:cNvSpPr>
          <p:nvPr>
            <p:ph idx="1"/>
          </p:nvPr>
        </p:nvSpPr>
        <p:spPr/>
        <p:txBody>
          <a:bodyPr/>
          <a:lstStyle/>
          <a:p>
            <a:r>
              <a:rPr lang="ja-JP" altLang="en-US" dirty="0"/>
              <a:t>回折縞の物理幅は</a:t>
            </a:r>
            <a:r>
              <a:rPr lang="ja-JP" altLang="en-US" dirty="0">
                <a:solidFill>
                  <a:srgbClr val="FF5050"/>
                </a:solidFill>
              </a:rPr>
              <a:t>波長が</a:t>
            </a:r>
            <a:r>
              <a:rPr lang="en-US" altLang="ja-JP" dirty="0">
                <a:solidFill>
                  <a:srgbClr val="FF5050"/>
                </a:solidFill>
              </a:rPr>
              <a:t>n</a:t>
            </a:r>
            <a:r>
              <a:rPr lang="ja-JP" altLang="en-US" dirty="0">
                <a:solidFill>
                  <a:srgbClr val="FF5050"/>
                </a:solidFill>
              </a:rPr>
              <a:t>倍になると</a:t>
            </a:r>
            <a:r>
              <a:rPr lang="en-US" altLang="ja-JP" dirty="0">
                <a:solidFill>
                  <a:srgbClr val="FF5050"/>
                </a:solidFill>
              </a:rPr>
              <a:t>(1/n)</a:t>
            </a:r>
            <a:r>
              <a:rPr lang="en-US" altLang="ja-JP" baseline="30000" dirty="0">
                <a:solidFill>
                  <a:srgbClr val="FF5050"/>
                </a:solidFill>
              </a:rPr>
              <a:t>0.5</a:t>
            </a:r>
            <a:r>
              <a:rPr lang="en-US" altLang="ja-JP" dirty="0">
                <a:solidFill>
                  <a:srgbClr val="FF5050"/>
                </a:solidFill>
              </a:rPr>
              <a:t>n = n</a:t>
            </a:r>
            <a:r>
              <a:rPr lang="en-US" altLang="ja-JP" baseline="30000" dirty="0">
                <a:solidFill>
                  <a:srgbClr val="FF5050"/>
                </a:solidFill>
              </a:rPr>
              <a:t>0.5</a:t>
            </a:r>
            <a:r>
              <a:rPr lang="ja-JP" altLang="en-US" dirty="0">
                <a:solidFill>
                  <a:srgbClr val="FF5050"/>
                </a:solidFill>
              </a:rPr>
              <a:t>倍</a:t>
            </a:r>
            <a:endParaRPr lang="en-US" altLang="ja-JP" dirty="0">
              <a:solidFill>
                <a:srgbClr val="FF5050"/>
              </a:solidFill>
            </a:endParaRPr>
          </a:p>
          <a:p>
            <a:pPr lvl="5"/>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よって前述の </a:t>
            </a:r>
            <a:r>
              <a:rPr kumimoji="1" lang="en-US" altLang="ja-JP" i="1" dirty="0">
                <a:latin typeface="Times New Roman" panose="02020603050405020304" pitchFamily="18" charset="0"/>
                <a:cs typeface="Times New Roman" panose="02020603050405020304" pitchFamily="18" charset="0"/>
              </a:rPr>
              <a:t>Fe</a:t>
            </a:r>
            <a:r>
              <a:rPr kumimoji="1" lang="en-US" altLang="ja-JP" baseline="30000" dirty="0">
                <a:latin typeface="Times New Roman" panose="02020603050405020304" pitchFamily="18" charset="0"/>
                <a:cs typeface="Times New Roman" panose="02020603050405020304" pitchFamily="18" charset="0"/>
              </a:rPr>
              <a:t>0.5</a:t>
            </a:r>
            <a:r>
              <a:rPr kumimoji="1" lang="ja-JP" altLang="en-US"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CoC</a:t>
            </a:r>
            <a:r>
              <a:rPr kumimoji="1" lang="en-US" altLang="ja-JP" baseline="30000" dirty="0">
                <a:latin typeface="Times New Roman" panose="02020603050405020304" pitchFamily="18" charset="0"/>
                <a:cs typeface="Times New Roman" panose="02020603050405020304" pitchFamily="18" charset="0"/>
              </a:rPr>
              <a:t>0.5</a:t>
            </a:r>
            <a:r>
              <a:rPr kumimoji="1" lang="en-US" altLang="ja-JP" i="1"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λ</a:t>
            </a:r>
            <a:r>
              <a:rPr kumimoji="1" lang="en-US" altLang="ja-JP" i="1" baseline="30000" dirty="0" err="1">
                <a:latin typeface="Times New Roman" panose="02020603050405020304" pitchFamily="18" charset="0"/>
                <a:cs typeface="Times New Roman" panose="02020603050405020304" pitchFamily="18" charset="0"/>
              </a:rPr>
              <a:t>c</a:t>
            </a:r>
            <a:r>
              <a:rPr lang="ja-JP" altLang="en-US" dirty="0">
                <a:latin typeface="Times New Roman" panose="02020603050405020304" pitchFamily="18" charset="0"/>
                <a:cs typeface="Times New Roman" panose="02020603050405020304" pitchFamily="18" charset="0"/>
              </a:rPr>
              <a:t> における </a:t>
            </a:r>
            <a:r>
              <a:rPr lang="en-US" altLang="ja-JP" i="1" dirty="0">
                <a:solidFill>
                  <a:srgbClr val="FF5050"/>
                </a:solidFill>
                <a:latin typeface="Times New Roman" panose="02020603050405020304" pitchFamily="18" charset="0"/>
                <a:cs typeface="Times New Roman" panose="02020603050405020304" pitchFamily="18" charset="0"/>
              </a:rPr>
              <a:t>c </a:t>
            </a:r>
            <a:r>
              <a:rPr lang="en-US" altLang="ja-JP" dirty="0">
                <a:solidFill>
                  <a:srgbClr val="FF5050"/>
                </a:solidFill>
                <a:latin typeface="Times New Roman" panose="02020603050405020304" pitchFamily="18" charset="0"/>
                <a:cs typeface="Times New Roman" panose="02020603050405020304" pitchFamily="18" charset="0"/>
              </a:rPr>
              <a:t>= 0.5</a:t>
            </a:r>
          </a:p>
          <a:p>
            <a:pPr lvl="1"/>
            <a:r>
              <a:rPr lang="ja-JP" altLang="en-US" dirty="0">
                <a:latin typeface="Times New Roman" panose="02020603050405020304" pitchFamily="18" charset="0"/>
                <a:cs typeface="Times New Roman" panose="02020603050405020304" pitchFamily="18" charset="0"/>
              </a:rPr>
              <a:t>結局 </a:t>
            </a:r>
            <a:r>
              <a:rPr lang="en-US" altLang="ja-JP" i="1" dirty="0" err="1">
                <a:solidFill>
                  <a:srgbClr val="FF5050"/>
                </a:solidFill>
                <a:latin typeface="Times New Roman" panose="02020603050405020304" pitchFamily="18" charset="0"/>
                <a:cs typeface="Times New Roman" panose="02020603050405020304" pitchFamily="18" charset="0"/>
              </a:rPr>
              <a:t>a,b,c</a:t>
            </a:r>
            <a:r>
              <a:rPr lang="ja-JP" altLang="en-US" dirty="0">
                <a:solidFill>
                  <a:srgbClr val="FF5050"/>
                </a:solidFill>
                <a:latin typeface="Times New Roman" panose="02020603050405020304" pitchFamily="18" charset="0"/>
                <a:cs typeface="Times New Roman" panose="02020603050405020304" pitchFamily="18" charset="0"/>
              </a:rPr>
              <a:t> はすべて</a:t>
            </a:r>
            <a:r>
              <a:rPr lang="en-US" altLang="ja-JP" dirty="0">
                <a:solidFill>
                  <a:srgbClr val="FF5050"/>
                </a:solidFill>
                <a:latin typeface="Times New Roman" panose="02020603050405020304" pitchFamily="18" charset="0"/>
                <a:cs typeface="Times New Roman" panose="02020603050405020304" pitchFamily="18" charset="0"/>
              </a:rPr>
              <a:t>0.5</a:t>
            </a:r>
            <a:r>
              <a:rPr lang="ja-JP" altLang="en-US" dirty="0">
                <a:latin typeface="Times New Roman" panose="02020603050405020304" pitchFamily="18" charset="0"/>
                <a:cs typeface="Times New Roman" panose="02020603050405020304" pitchFamily="18" charset="0"/>
              </a:rPr>
              <a:t>であることが判明</a:t>
            </a:r>
            <a:endParaRPr lang="en-US" altLang="ja-JP" dirty="0">
              <a:latin typeface="Times New Roman" panose="02020603050405020304" pitchFamily="18" charset="0"/>
              <a:cs typeface="Times New Roman" panose="02020603050405020304" pitchFamily="18" charset="0"/>
            </a:endParaRPr>
          </a:p>
          <a:p>
            <a:pPr lvl="5"/>
            <a:endParaRPr lang="en-US" altLang="ja-JP" i="1" dirty="0">
              <a:latin typeface="Times New Roman" panose="02020603050405020304" pitchFamily="18" charset="0"/>
              <a:cs typeface="Times New Roman" panose="02020603050405020304" pitchFamily="18" charset="0"/>
            </a:endParaRPr>
          </a:p>
          <a:p>
            <a:r>
              <a:rPr lang="ja-JP" altLang="en-US" dirty="0"/>
              <a:t>以上をすべてまとめると</a:t>
            </a:r>
            <a:r>
              <a:rPr kumimoji="1" lang="ja-JP" altLang="en-US" dirty="0"/>
              <a:t>回折縞の物理幅</a:t>
            </a:r>
            <a:r>
              <a:rPr lang="ja-JP" altLang="en-US" dirty="0"/>
              <a:t>は</a:t>
            </a:r>
            <a:br>
              <a:rPr lang="en-US" altLang="ja-JP" i="1" dirty="0">
                <a:latin typeface="Times New Roman" panose="02020603050405020304" pitchFamily="18" charset="0"/>
                <a:cs typeface="Times New Roman" panose="02020603050405020304" pitchFamily="18" charset="0"/>
              </a:rPr>
            </a:b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λ</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lang="ja-JP" altLang="en-US" dirty="0"/>
              <a:t> に比例する</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514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回折スケールの考察</a:t>
            </a:r>
            <a:r>
              <a:rPr lang="en-US" altLang="ja-JP" dirty="0"/>
              <a:t>(</a:t>
            </a:r>
            <a:r>
              <a:rPr lang="ja-JP" altLang="en-US" dirty="0"/>
              <a:t>回答編</a:t>
            </a:r>
            <a:r>
              <a:rPr lang="en-US" altLang="ja-JP" dirty="0"/>
              <a:t>)</a:t>
            </a:r>
            <a:endParaRPr kumimoji="1" lang="ja-JP" altLang="en-US" dirty="0"/>
          </a:p>
        </p:txBody>
      </p:sp>
    </p:spTree>
    <p:extLst>
      <p:ext uri="{BB962C8B-B14F-4D97-AF65-F5344CB8AC3E}">
        <p14:creationId xmlns:p14="http://schemas.microsoft.com/office/powerpoint/2010/main" val="41559375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0CFB60E-EDDF-03A7-3897-3B9D5385D39B}"/>
              </a:ext>
            </a:extLst>
          </p:cNvPr>
          <p:cNvGrpSpPr>
            <a:grpSpLocks noChangeAspect="1"/>
          </p:cNvGrpSpPr>
          <p:nvPr/>
        </p:nvGrpSpPr>
        <p:grpSpPr>
          <a:xfrm>
            <a:off x="7114478" y="3794760"/>
            <a:ext cx="4366956" cy="2042824"/>
            <a:chOff x="7878624" y="2027817"/>
            <a:chExt cx="3703607" cy="1732515"/>
          </a:xfrm>
        </p:grpSpPr>
        <p:grpSp>
          <p:nvGrpSpPr>
            <p:cNvPr id="7" name="グループ化 6">
              <a:extLst>
                <a:ext uri="{FF2B5EF4-FFF2-40B4-BE49-F238E27FC236}">
                  <a16:creationId xmlns:a16="http://schemas.microsoft.com/office/drawing/2014/main" id="{51C626A1-B0F4-001D-A071-FC14D0933D6C}"/>
                </a:ext>
              </a:extLst>
            </p:cNvPr>
            <p:cNvGrpSpPr>
              <a:grpSpLocks noChangeAspect="1"/>
            </p:cNvGrpSpPr>
            <p:nvPr/>
          </p:nvGrpSpPr>
          <p:grpSpPr>
            <a:xfrm>
              <a:off x="7878627" y="2027817"/>
              <a:ext cx="3703604" cy="1732515"/>
              <a:chOff x="8840709" y="1574337"/>
              <a:chExt cx="2656114" cy="1242508"/>
            </a:xfrm>
          </p:grpSpPr>
          <p:pic>
            <p:nvPicPr>
              <p:cNvPr id="17" name="Picture 4" descr="Spherical-aberration-slice">
                <a:extLst>
                  <a:ext uri="{FF2B5EF4-FFF2-40B4-BE49-F238E27FC236}">
                    <a16:creationId xmlns:a16="http://schemas.microsoft.com/office/drawing/2014/main" id="{79ECDCC5-94A0-706E-3DA6-D1363A704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0D4C8A56-5CA9-14CD-35A0-C37279F89F8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3B9F9D8-0C68-37D5-EF3C-37C6C92166F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EA317BC9-071B-1891-E641-051B51DC079F}"/>
                </a:ext>
              </a:extLst>
            </p:cNvPr>
            <p:cNvGrpSpPr/>
            <p:nvPr/>
          </p:nvGrpSpPr>
          <p:grpSpPr>
            <a:xfrm>
              <a:off x="7878624" y="2294887"/>
              <a:ext cx="1635383" cy="1198372"/>
              <a:chOff x="7878624" y="2294887"/>
              <a:chExt cx="1635383" cy="1198372"/>
            </a:xfrm>
          </p:grpSpPr>
          <p:sp>
            <p:nvSpPr>
              <p:cNvPr id="15" name="Line 11">
                <a:extLst>
                  <a:ext uri="{FF2B5EF4-FFF2-40B4-BE49-F238E27FC236}">
                    <a16:creationId xmlns:a16="http://schemas.microsoft.com/office/drawing/2014/main" id="{4E60D84E-BBC1-91C8-6A3E-CE0855D3532C}"/>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6" name="Line 11">
                <a:extLst>
                  <a:ext uri="{FF2B5EF4-FFF2-40B4-BE49-F238E27FC236}">
                    <a16:creationId xmlns:a16="http://schemas.microsoft.com/office/drawing/2014/main" id="{FE28768C-3D3C-E73D-0C0D-F78A83E262FD}"/>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12" name="グループ化 11">
              <a:extLst>
                <a:ext uri="{FF2B5EF4-FFF2-40B4-BE49-F238E27FC236}">
                  <a16:creationId xmlns:a16="http://schemas.microsoft.com/office/drawing/2014/main" id="{9462B3FC-7511-B1C4-9706-DB5DD9CB3D7B}"/>
                </a:ext>
              </a:extLst>
            </p:cNvPr>
            <p:cNvGrpSpPr>
              <a:grpSpLocks noChangeAspect="1"/>
            </p:cNvGrpSpPr>
            <p:nvPr/>
          </p:nvGrpSpPr>
          <p:grpSpPr>
            <a:xfrm flipH="1">
              <a:off x="9946849" y="2303781"/>
              <a:ext cx="1635382" cy="1198372"/>
              <a:chOff x="7878624" y="4371703"/>
              <a:chExt cx="1391582" cy="1019720"/>
            </a:xfrm>
          </p:grpSpPr>
          <p:sp>
            <p:nvSpPr>
              <p:cNvPr id="13" name="Line 11">
                <a:extLst>
                  <a:ext uri="{FF2B5EF4-FFF2-40B4-BE49-F238E27FC236}">
                    <a16:creationId xmlns:a16="http://schemas.microsoft.com/office/drawing/2014/main" id="{418814DD-9765-947F-4A4F-7D8C3D76170F}"/>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4" name="Line 11">
                <a:extLst>
                  <a:ext uri="{FF2B5EF4-FFF2-40B4-BE49-F238E27FC236}">
                    <a16:creationId xmlns:a16="http://schemas.microsoft.com/office/drawing/2014/main" id="{47DB90D0-AC1F-9244-5EA5-7BB49DE70B34}"/>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再掲：回折スケールの考察</a:t>
            </a:r>
            <a:r>
              <a:rPr lang="en-US" altLang="ja-JP" dirty="0"/>
              <a:t>(</a:t>
            </a:r>
            <a:r>
              <a:rPr lang="ja-JP" altLang="en-US" dirty="0"/>
              <a:t>疑問</a:t>
            </a:r>
            <a:r>
              <a:rPr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solidFill>
                  <a:srgbClr val="FF5050"/>
                </a:solidFill>
              </a:rPr>
              <a:t>一画面内で深度</a:t>
            </a:r>
            <a:r>
              <a:rPr lang="en-US" altLang="ja-JP" dirty="0">
                <a:solidFill>
                  <a:srgbClr val="FF5050"/>
                </a:solidFill>
              </a:rPr>
              <a:t>(CoC:</a:t>
            </a:r>
            <a:r>
              <a:rPr lang="ja-JP" altLang="en-US" dirty="0">
                <a:solidFill>
                  <a:srgbClr val="FF5050"/>
                </a:solidFill>
              </a:rPr>
              <a:t>ボケサイズ</a:t>
            </a:r>
            <a:r>
              <a:rPr lang="en-US" altLang="ja-JP" dirty="0">
                <a:solidFill>
                  <a:srgbClr val="FF5050"/>
                </a:solidFill>
              </a:rPr>
              <a:t>)</a:t>
            </a:r>
            <a:r>
              <a:rPr lang="ja-JP" altLang="en-US" dirty="0">
                <a:solidFill>
                  <a:srgbClr val="FF5050"/>
                </a:solidFill>
              </a:rPr>
              <a:t>だけが異なる場合</a:t>
            </a:r>
            <a:endParaRPr lang="en-US" altLang="ja-JP" dirty="0">
              <a:solidFill>
                <a:srgbClr val="FF5050"/>
              </a:solidFill>
            </a:endParaRPr>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a:t>
            </a:r>
            <a:r>
              <a:rPr kumimoji="1" lang="ja-JP" altLang="en-US" dirty="0"/>
              <a:t>縞</a:t>
            </a:r>
            <a:r>
              <a:rPr lang="ja-JP" altLang="en-US" dirty="0"/>
              <a:t>の幅は</a:t>
            </a:r>
            <a:r>
              <a:rPr lang="en-US" altLang="ja-JP" dirty="0"/>
              <a:t>CoC</a:t>
            </a:r>
            <a:r>
              <a:rPr lang="ja-JP" altLang="en-US" dirty="0"/>
              <a:t>に対して線形までは変化しない</a:t>
            </a:r>
            <a:endParaRPr lang="en-US" altLang="ja-JP" dirty="0"/>
          </a:p>
          <a:p>
            <a:pPr lvl="3"/>
            <a:r>
              <a:rPr lang="ja-JP" altLang="en-US" dirty="0"/>
              <a:t>線形に増えるならボケの回折模様は</a:t>
            </a:r>
            <a:r>
              <a:rPr lang="en-US" altLang="ja-JP" dirty="0"/>
              <a:t>CoC</a:t>
            </a:r>
            <a:r>
              <a:rPr lang="ja-JP" altLang="en-US" dirty="0"/>
              <a:t>に関わらず相似形となる</a:t>
            </a:r>
            <a:endParaRPr lang="en-US" altLang="ja-JP" dirty="0"/>
          </a:p>
          <a:p>
            <a:pPr lvl="2"/>
            <a:r>
              <a:rPr lang="ja-JP" altLang="en-US" dirty="0">
                <a:solidFill>
                  <a:srgbClr val="FF5050"/>
                </a:solidFill>
              </a:rPr>
              <a:t>では実際には</a:t>
            </a:r>
            <a:r>
              <a:rPr lang="en-US" altLang="ja-JP" dirty="0">
                <a:solidFill>
                  <a:srgbClr val="FF5050"/>
                </a:solidFill>
              </a:rPr>
              <a:t>CoC</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p:txBody>
      </p:sp>
      <p:grpSp>
        <p:nvGrpSpPr>
          <p:cNvPr id="10" name="グループ化 9">
            <a:extLst>
              <a:ext uri="{FF2B5EF4-FFF2-40B4-BE49-F238E27FC236}">
                <a16:creationId xmlns:a16="http://schemas.microsoft.com/office/drawing/2014/main" id="{F24024EC-CB89-9402-E017-DBEC3593614F}"/>
              </a:ext>
            </a:extLst>
          </p:cNvPr>
          <p:cNvGrpSpPr/>
          <p:nvPr/>
        </p:nvGrpSpPr>
        <p:grpSpPr>
          <a:xfrm>
            <a:off x="704426" y="3797636"/>
            <a:ext cx="10783146" cy="2677521"/>
            <a:chOff x="704426" y="3797636"/>
            <a:chExt cx="10783146" cy="2677521"/>
          </a:xfrm>
        </p:grpSpPr>
        <p:pic>
          <p:nvPicPr>
            <p:cNvPr id="6" name="図 5" descr="黒い背景と白い文字&#10;&#10;自動的に生成された説明">
              <a:extLst>
                <a:ext uri="{FF2B5EF4-FFF2-40B4-BE49-F238E27FC236}">
                  <a16:creationId xmlns:a16="http://schemas.microsoft.com/office/drawing/2014/main" id="{54DFA9F4-91C5-2AEA-FC1C-7DE314CFE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26" y="3797636"/>
              <a:ext cx="6176351" cy="204282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8" name="Rectangle 6">
              <a:extLst>
                <a:ext uri="{FF2B5EF4-FFF2-40B4-BE49-F238E27FC236}">
                  <a16:creationId xmlns:a16="http://schemas.microsoft.com/office/drawing/2014/main" id="{BAFDE768-5DB9-0CC2-1F7A-9EC24506F90E}"/>
                </a:ext>
              </a:extLst>
            </p:cNvPr>
            <p:cNvSpPr>
              <a:spLocks noChangeArrowheads="1"/>
            </p:cNvSpPr>
            <p:nvPr/>
          </p:nvSpPr>
          <p:spPr bwMode="auto">
            <a:xfrm>
              <a:off x="704426" y="5890382"/>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grpSp>
        <p:nvGrpSpPr>
          <p:cNvPr id="23" name="グループ化 22">
            <a:extLst>
              <a:ext uri="{FF2B5EF4-FFF2-40B4-BE49-F238E27FC236}">
                <a16:creationId xmlns:a16="http://schemas.microsoft.com/office/drawing/2014/main" id="{B76A979B-BF8F-1702-B123-FC8DE9C8F52A}"/>
              </a:ext>
            </a:extLst>
          </p:cNvPr>
          <p:cNvGrpSpPr>
            <a:grpSpLocks noChangeAspect="1"/>
          </p:cNvGrpSpPr>
          <p:nvPr/>
        </p:nvGrpSpPr>
        <p:grpSpPr>
          <a:xfrm>
            <a:off x="1149004" y="4241936"/>
            <a:ext cx="1173671" cy="1173671"/>
            <a:chOff x="682956" y="4409329"/>
            <a:chExt cx="1288293" cy="1288293"/>
          </a:xfrm>
        </p:grpSpPr>
        <p:sp>
          <p:nvSpPr>
            <p:cNvPr id="24" name="楕円 23">
              <a:extLst>
                <a:ext uri="{FF2B5EF4-FFF2-40B4-BE49-F238E27FC236}">
                  <a16:creationId xmlns:a16="http://schemas.microsoft.com/office/drawing/2014/main" id="{D2E73A8E-9A6A-7C90-BB0E-0B855DEB380B}"/>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BED0A779-2F83-EE8C-99B9-C9F05CD02D87}"/>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6" name="Line 11">
              <a:extLst>
                <a:ext uri="{FF2B5EF4-FFF2-40B4-BE49-F238E27FC236}">
                  <a16:creationId xmlns:a16="http://schemas.microsoft.com/office/drawing/2014/main" id="{CAE27954-B79D-1AA9-A3E0-F1B8ECEDB0C0}"/>
                </a:ext>
              </a:extLst>
            </p:cNvPr>
            <p:cNvSpPr>
              <a:spLocks noChangeShapeType="1"/>
            </p:cNvSpPr>
            <p:nvPr/>
          </p:nvSpPr>
          <p:spPr bwMode="auto">
            <a:xfrm flipH="1">
              <a:off x="1324105" y="4409330"/>
              <a:ext cx="4762" cy="225028"/>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7" name="グループ化 26">
            <a:extLst>
              <a:ext uri="{FF2B5EF4-FFF2-40B4-BE49-F238E27FC236}">
                <a16:creationId xmlns:a16="http://schemas.microsoft.com/office/drawing/2014/main" id="{5DF45B0D-8F64-6A8B-AF3D-810A743DE1C2}"/>
              </a:ext>
            </a:extLst>
          </p:cNvPr>
          <p:cNvGrpSpPr>
            <a:grpSpLocks noChangeAspect="1"/>
          </p:cNvGrpSpPr>
          <p:nvPr/>
        </p:nvGrpSpPr>
        <p:grpSpPr>
          <a:xfrm>
            <a:off x="3468673" y="4503991"/>
            <a:ext cx="647955" cy="647955"/>
            <a:chOff x="6434020" y="4411795"/>
            <a:chExt cx="1288293" cy="1288293"/>
          </a:xfrm>
        </p:grpSpPr>
        <p:sp>
          <p:nvSpPr>
            <p:cNvPr id="28" name="楕円 27">
              <a:extLst>
                <a:ext uri="{FF2B5EF4-FFF2-40B4-BE49-F238E27FC236}">
                  <a16:creationId xmlns:a16="http://schemas.microsoft.com/office/drawing/2014/main" id="{315A8F5F-7310-1AD5-4E25-96B1B5446035}"/>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12E58EA-1697-C5EB-41DD-BF96E4A87E73}"/>
                </a:ext>
              </a:extLst>
            </p:cNvPr>
            <p:cNvSpPr>
              <a:spLocks noChangeAspect="1"/>
            </p:cNvSpPr>
            <p:nvPr/>
          </p:nvSpPr>
          <p:spPr>
            <a:xfrm>
              <a:off x="6756769" y="4729820"/>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30" name="Line 11">
              <a:extLst>
                <a:ext uri="{FF2B5EF4-FFF2-40B4-BE49-F238E27FC236}">
                  <a16:creationId xmlns:a16="http://schemas.microsoft.com/office/drawing/2014/main" id="{BCFF8C58-B736-81A8-F526-A418104ECC8D}"/>
                </a:ext>
              </a:extLst>
            </p:cNvPr>
            <p:cNvSpPr>
              <a:spLocks noChangeShapeType="1"/>
            </p:cNvSpPr>
            <p:nvPr/>
          </p:nvSpPr>
          <p:spPr bwMode="auto">
            <a:xfrm flipH="1">
              <a:off x="7079343" y="4413758"/>
              <a:ext cx="4762" cy="311418"/>
            </a:xfrm>
            <a:prstGeom prst="line">
              <a:avLst/>
            </a:prstGeom>
            <a:noFill/>
            <a:ln w="12700" cap="rnd">
              <a:solidFill>
                <a:srgbClr val="00B0F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Tree>
    <p:extLst>
      <p:ext uri="{BB962C8B-B14F-4D97-AF65-F5344CB8AC3E}">
        <p14:creationId xmlns:p14="http://schemas.microsoft.com/office/powerpoint/2010/main" val="67013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0CFB60E-EDDF-03A7-3897-3B9D5385D39B}"/>
              </a:ext>
            </a:extLst>
          </p:cNvPr>
          <p:cNvGrpSpPr>
            <a:grpSpLocks noChangeAspect="1"/>
          </p:cNvGrpSpPr>
          <p:nvPr/>
        </p:nvGrpSpPr>
        <p:grpSpPr>
          <a:xfrm>
            <a:off x="7114478" y="3794760"/>
            <a:ext cx="4366956" cy="2042824"/>
            <a:chOff x="7878624" y="2027817"/>
            <a:chExt cx="3703607" cy="1732515"/>
          </a:xfrm>
        </p:grpSpPr>
        <p:grpSp>
          <p:nvGrpSpPr>
            <p:cNvPr id="7" name="グループ化 6">
              <a:extLst>
                <a:ext uri="{FF2B5EF4-FFF2-40B4-BE49-F238E27FC236}">
                  <a16:creationId xmlns:a16="http://schemas.microsoft.com/office/drawing/2014/main" id="{51C626A1-B0F4-001D-A071-FC14D0933D6C}"/>
                </a:ext>
              </a:extLst>
            </p:cNvPr>
            <p:cNvGrpSpPr>
              <a:grpSpLocks noChangeAspect="1"/>
            </p:cNvGrpSpPr>
            <p:nvPr/>
          </p:nvGrpSpPr>
          <p:grpSpPr>
            <a:xfrm>
              <a:off x="7878627" y="2027817"/>
              <a:ext cx="3703604" cy="1732515"/>
              <a:chOff x="8840709" y="1574337"/>
              <a:chExt cx="2656114" cy="1242508"/>
            </a:xfrm>
          </p:grpSpPr>
          <p:pic>
            <p:nvPicPr>
              <p:cNvPr id="17" name="Picture 4" descr="Spherical-aberration-slice">
                <a:extLst>
                  <a:ext uri="{FF2B5EF4-FFF2-40B4-BE49-F238E27FC236}">
                    <a16:creationId xmlns:a16="http://schemas.microsoft.com/office/drawing/2014/main" id="{79ECDCC5-94A0-706E-3DA6-D1363A704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0D4C8A56-5CA9-14CD-35A0-C37279F89F8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3B9F9D8-0C68-37D5-EF3C-37C6C92166F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EA317BC9-071B-1891-E641-051B51DC079F}"/>
                </a:ext>
              </a:extLst>
            </p:cNvPr>
            <p:cNvGrpSpPr/>
            <p:nvPr/>
          </p:nvGrpSpPr>
          <p:grpSpPr>
            <a:xfrm>
              <a:off x="7878624" y="2294887"/>
              <a:ext cx="1635383" cy="1198372"/>
              <a:chOff x="7878624" y="2294887"/>
              <a:chExt cx="1635383" cy="1198372"/>
            </a:xfrm>
          </p:grpSpPr>
          <p:sp>
            <p:nvSpPr>
              <p:cNvPr id="15" name="Line 11">
                <a:extLst>
                  <a:ext uri="{FF2B5EF4-FFF2-40B4-BE49-F238E27FC236}">
                    <a16:creationId xmlns:a16="http://schemas.microsoft.com/office/drawing/2014/main" id="{4E60D84E-BBC1-91C8-6A3E-CE0855D3532C}"/>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6" name="Line 11">
                <a:extLst>
                  <a:ext uri="{FF2B5EF4-FFF2-40B4-BE49-F238E27FC236}">
                    <a16:creationId xmlns:a16="http://schemas.microsoft.com/office/drawing/2014/main" id="{FE28768C-3D3C-E73D-0C0D-F78A83E262FD}"/>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12" name="グループ化 11">
              <a:extLst>
                <a:ext uri="{FF2B5EF4-FFF2-40B4-BE49-F238E27FC236}">
                  <a16:creationId xmlns:a16="http://schemas.microsoft.com/office/drawing/2014/main" id="{9462B3FC-7511-B1C4-9706-DB5DD9CB3D7B}"/>
                </a:ext>
              </a:extLst>
            </p:cNvPr>
            <p:cNvGrpSpPr>
              <a:grpSpLocks noChangeAspect="1"/>
            </p:cNvGrpSpPr>
            <p:nvPr/>
          </p:nvGrpSpPr>
          <p:grpSpPr>
            <a:xfrm flipH="1">
              <a:off x="9946849" y="2303781"/>
              <a:ext cx="1635382" cy="1198372"/>
              <a:chOff x="7878624" y="4371703"/>
              <a:chExt cx="1391582" cy="1019720"/>
            </a:xfrm>
          </p:grpSpPr>
          <p:sp>
            <p:nvSpPr>
              <p:cNvPr id="13" name="Line 11">
                <a:extLst>
                  <a:ext uri="{FF2B5EF4-FFF2-40B4-BE49-F238E27FC236}">
                    <a16:creationId xmlns:a16="http://schemas.microsoft.com/office/drawing/2014/main" id="{418814DD-9765-947F-4A4F-7D8C3D76170F}"/>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14" name="Line 11">
                <a:extLst>
                  <a:ext uri="{FF2B5EF4-FFF2-40B4-BE49-F238E27FC236}">
                    <a16:creationId xmlns:a16="http://schemas.microsoft.com/office/drawing/2014/main" id="{47DB90D0-AC1F-9244-5EA5-7BB49DE70B34}"/>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2" name="タイトル 1">
            <a:extLst>
              <a:ext uri="{FF2B5EF4-FFF2-40B4-BE49-F238E27FC236}">
                <a16:creationId xmlns:a16="http://schemas.microsoft.com/office/drawing/2014/main" id="{383C9589-1CAB-3880-F138-6FB95018006C}"/>
              </a:ext>
            </a:extLst>
          </p:cNvPr>
          <p:cNvSpPr>
            <a:spLocks noGrp="1"/>
          </p:cNvSpPr>
          <p:nvPr>
            <p:ph type="title"/>
          </p:nvPr>
        </p:nvSpPr>
        <p:spPr/>
        <p:txBody>
          <a:bodyPr/>
          <a:lstStyle/>
          <a:p>
            <a:r>
              <a:rPr lang="ja-JP" altLang="en-US" dirty="0"/>
              <a:t>解答：回折スケールの考察</a:t>
            </a:r>
            <a:r>
              <a:rPr lang="en-US" altLang="ja-JP" dirty="0"/>
              <a:t>(</a:t>
            </a:r>
            <a:r>
              <a:rPr lang="ja-JP" altLang="en-US" dirty="0"/>
              <a:t>疑問</a:t>
            </a:r>
            <a:r>
              <a:rPr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DAE2BC42-5467-D225-5D59-DDB685E63EF8}"/>
              </a:ext>
            </a:extLst>
          </p:cNvPr>
          <p:cNvSpPr>
            <a:spLocks noGrp="1"/>
          </p:cNvSpPr>
          <p:nvPr>
            <p:ph idx="1"/>
          </p:nvPr>
        </p:nvSpPr>
        <p:spPr/>
        <p:txBody>
          <a:bodyPr/>
          <a:lstStyle/>
          <a:p>
            <a:r>
              <a:rPr lang="ja-JP" altLang="en-US" dirty="0">
                <a:solidFill>
                  <a:srgbClr val="FF5050"/>
                </a:solidFill>
              </a:rPr>
              <a:t>一画面内で深度</a:t>
            </a:r>
            <a:r>
              <a:rPr lang="en-US" altLang="ja-JP" dirty="0">
                <a:solidFill>
                  <a:srgbClr val="FF5050"/>
                </a:solidFill>
              </a:rPr>
              <a:t>(CoC:</a:t>
            </a:r>
            <a:r>
              <a:rPr lang="ja-JP" altLang="en-US" dirty="0">
                <a:solidFill>
                  <a:srgbClr val="FF5050"/>
                </a:solidFill>
              </a:rPr>
              <a:t>ボケサイズ</a:t>
            </a:r>
            <a:r>
              <a:rPr lang="en-US" altLang="ja-JP" dirty="0">
                <a:solidFill>
                  <a:srgbClr val="FF5050"/>
                </a:solidFill>
              </a:rPr>
              <a:t>)</a:t>
            </a:r>
            <a:r>
              <a:rPr lang="ja-JP" altLang="en-US" dirty="0">
                <a:solidFill>
                  <a:srgbClr val="FF5050"/>
                </a:solidFill>
              </a:rPr>
              <a:t>だけが異なる場合</a:t>
            </a:r>
            <a:endParaRPr lang="en-US" altLang="ja-JP" dirty="0">
              <a:solidFill>
                <a:srgbClr val="FF5050"/>
              </a:solidFill>
            </a:endParaRPr>
          </a:p>
          <a:p>
            <a:pPr lvl="1"/>
            <a:r>
              <a:rPr lang="en-US" altLang="ja-JP" dirty="0">
                <a:solidFill>
                  <a:srgbClr val="FF5050"/>
                </a:solidFill>
              </a:rPr>
              <a:t>CoC</a:t>
            </a:r>
            <a:r>
              <a:rPr lang="ja-JP" altLang="en-US" dirty="0">
                <a:solidFill>
                  <a:srgbClr val="FF5050"/>
                </a:solidFill>
              </a:rPr>
              <a:t>の</a:t>
            </a:r>
            <a:r>
              <a:rPr lang="en-US" altLang="ja-JP" dirty="0">
                <a:solidFill>
                  <a:srgbClr val="FF5050"/>
                </a:solidFill>
              </a:rPr>
              <a:t>0.5</a:t>
            </a:r>
            <a:r>
              <a:rPr lang="ja-JP" altLang="en-US" dirty="0">
                <a:solidFill>
                  <a:srgbClr val="FF5050"/>
                </a:solidFill>
              </a:rPr>
              <a:t>乗に比例して変化</a:t>
            </a:r>
            <a:endParaRPr lang="en-US" altLang="ja-JP" dirty="0">
              <a:solidFill>
                <a:srgbClr val="FF5050"/>
              </a:solidFill>
            </a:endParaRPr>
          </a:p>
          <a:p>
            <a:pPr lvl="2"/>
            <a:r>
              <a:rPr lang="en-US" altLang="ja-JP" dirty="0">
                <a:solidFill>
                  <a:srgbClr val="FF5050"/>
                </a:solidFill>
              </a:rPr>
              <a:t>CoC</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倍になれば回折縞の幅は</a:t>
            </a:r>
            <a:r>
              <a:rPr lang="en-US" altLang="ja-JP" dirty="0">
                <a:solidFill>
                  <a:srgbClr val="FF5050"/>
                </a:solidFill>
              </a:rPr>
              <a:t>n</a:t>
            </a:r>
            <a:r>
              <a:rPr lang="en-US" altLang="ja-JP" baseline="30000" dirty="0">
                <a:solidFill>
                  <a:srgbClr val="FF5050"/>
                </a:solidFill>
              </a:rPr>
              <a:t>0.5</a:t>
            </a:r>
            <a:r>
              <a:rPr lang="ja-JP" altLang="en-US" dirty="0">
                <a:solidFill>
                  <a:srgbClr val="FF5050"/>
                </a:solidFill>
              </a:rPr>
              <a:t>倍になる</a:t>
            </a:r>
            <a:endParaRPr lang="en-US" altLang="ja-JP" dirty="0">
              <a:solidFill>
                <a:srgbClr val="FF5050"/>
              </a:solidFill>
            </a:endParaRPr>
          </a:p>
          <a:p>
            <a:pPr lvl="2"/>
            <a:r>
              <a:rPr lang="ja-JP" altLang="en-US" dirty="0"/>
              <a:t>フォーカス部分を考慮すると厳密には異なる</a:t>
            </a:r>
            <a:endParaRPr lang="en-US" altLang="ja-JP" dirty="0"/>
          </a:p>
          <a:p>
            <a:pPr lvl="3"/>
            <a:r>
              <a:rPr lang="en-US" altLang="ja-JP" dirty="0"/>
              <a:t>CoC</a:t>
            </a:r>
            <a:r>
              <a:rPr lang="ja-JP" altLang="en-US" dirty="0"/>
              <a:t>がゼロ</a:t>
            </a:r>
            <a:r>
              <a:rPr lang="en-US" altLang="ja-JP" dirty="0"/>
              <a:t>(</a:t>
            </a:r>
            <a:r>
              <a:rPr lang="ja-JP" altLang="en-US" dirty="0"/>
              <a:t>完全フォーカス</a:t>
            </a:r>
            <a:r>
              <a:rPr lang="en-US" altLang="ja-JP" dirty="0"/>
              <a:t>)</a:t>
            </a:r>
            <a:r>
              <a:rPr lang="ja-JP" altLang="en-US" dirty="0"/>
              <a:t>の時にも回折は有限の広がりをもつ</a:t>
            </a:r>
            <a:endParaRPr lang="en-US" altLang="ja-JP" dirty="0"/>
          </a:p>
        </p:txBody>
      </p:sp>
      <p:grpSp>
        <p:nvGrpSpPr>
          <p:cNvPr id="10" name="グループ化 9">
            <a:extLst>
              <a:ext uri="{FF2B5EF4-FFF2-40B4-BE49-F238E27FC236}">
                <a16:creationId xmlns:a16="http://schemas.microsoft.com/office/drawing/2014/main" id="{F24024EC-CB89-9402-E017-DBEC3593614F}"/>
              </a:ext>
            </a:extLst>
          </p:cNvPr>
          <p:cNvGrpSpPr/>
          <p:nvPr/>
        </p:nvGrpSpPr>
        <p:grpSpPr>
          <a:xfrm>
            <a:off x="704426" y="3797636"/>
            <a:ext cx="10783146" cy="2677521"/>
            <a:chOff x="704426" y="3797636"/>
            <a:chExt cx="10783146" cy="2677521"/>
          </a:xfrm>
        </p:grpSpPr>
        <p:pic>
          <p:nvPicPr>
            <p:cNvPr id="6" name="図 5" descr="黒い背景と白い文字&#10;&#10;自動的に生成された説明">
              <a:extLst>
                <a:ext uri="{FF2B5EF4-FFF2-40B4-BE49-F238E27FC236}">
                  <a16:creationId xmlns:a16="http://schemas.microsoft.com/office/drawing/2014/main" id="{54DFA9F4-91C5-2AEA-FC1C-7DE314CFE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26" y="3797636"/>
              <a:ext cx="6176351" cy="204282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8" name="Rectangle 6">
              <a:extLst>
                <a:ext uri="{FF2B5EF4-FFF2-40B4-BE49-F238E27FC236}">
                  <a16:creationId xmlns:a16="http://schemas.microsoft.com/office/drawing/2014/main" id="{BAFDE768-5DB9-0CC2-1F7A-9EC24506F90E}"/>
                </a:ext>
              </a:extLst>
            </p:cNvPr>
            <p:cNvSpPr>
              <a:spLocks noChangeArrowheads="1"/>
            </p:cNvSpPr>
            <p:nvPr/>
          </p:nvSpPr>
          <p:spPr bwMode="auto">
            <a:xfrm>
              <a:off x="704426" y="5890382"/>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grpSp>
      <p:grpSp>
        <p:nvGrpSpPr>
          <p:cNvPr id="23" name="グループ化 22">
            <a:extLst>
              <a:ext uri="{FF2B5EF4-FFF2-40B4-BE49-F238E27FC236}">
                <a16:creationId xmlns:a16="http://schemas.microsoft.com/office/drawing/2014/main" id="{B76A979B-BF8F-1702-B123-FC8DE9C8F52A}"/>
              </a:ext>
            </a:extLst>
          </p:cNvPr>
          <p:cNvGrpSpPr>
            <a:grpSpLocks noChangeAspect="1"/>
          </p:cNvGrpSpPr>
          <p:nvPr/>
        </p:nvGrpSpPr>
        <p:grpSpPr>
          <a:xfrm>
            <a:off x="1149004" y="4241936"/>
            <a:ext cx="1173671" cy="1173671"/>
            <a:chOff x="682956" y="4409329"/>
            <a:chExt cx="1288293" cy="1288293"/>
          </a:xfrm>
        </p:grpSpPr>
        <p:sp>
          <p:nvSpPr>
            <p:cNvPr id="24" name="楕円 23">
              <a:extLst>
                <a:ext uri="{FF2B5EF4-FFF2-40B4-BE49-F238E27FC236}">
                  <a16:creationId xmlns:a16="http://schemas.microsoft.com/office/drawing/2014/main" id="{D2E73A8E-9A6A-7C90-BB0E-0B855DEB380B}"/>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BED0A779-2F83-EE8C-99B9-C9F05CD02D87}"/>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6" name="Line 11">
              <a:extLst>
                <a:ext uri="{FF2B5EF4-FFF2-40B4-BE49-F238E27FC236}">
                  <a16:creationId xmlns:a16="http://schemas.microsoft.com/office/drawing/2014/main" id="{CAE27954-B79D-1AA9-A3E0-F1B8ECEDB0C0}"/>
                </a:ext>
              </a:extLst>
            </p:cNvPr>
            <p:cNvSpPr>
              <a:spLocks noChangeShapeType="1"/>
            </p:cNvSpPr>
            <p:nvPr/>
          </p:nvSpPr>
          <p:spPr bwMode="auto">
            <a:xfrm flipH="1">
              <a:off x="1324105" y="4409330"/>
              <a:ext cx="4762" cy="225028"/>
            </a:xfrm>
            <a:prstGeom prst="line">
              <a:avLst/>
            </a:prstGeom>
            <a:noFill/>
            <a:ln w="12700" cap="rnd">
              <a:solidFill>
                <a:srgbClr val="00B0F0"/>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7" name="グループ化 26">
            <a:extLst>
              <a:ext uri="{FF2B5EF4-FFF2-40B4-BE49-F238E27FC236}">
                <a16:creationId xmlns:a16="http://schemas.microsoft.com/office/drawing/2014/main" id="{5DF45B0D-8F64-6A8B-AF3D-810A743DE1C2}"/>
              </a:ext>
            </a:extLst>
          </p:cNvPr>
          <p:cNvGrpSpPr>
            <a:grpSpLocks noChangeAspect="1"/>
          </p:cNvGrpSpPr>
          <p:nvPr/>
        </p:nvGrpSpPr>
        <p:grpSpPr>
          <a:xfrm>
            <a:off x="3468673" y="4503991"/>
            <a:ext cx="647955" cy="647955"/>
            <a:chOff x="6434020" y="4411795"/>
            <a:chExt cx="1288293" cy="1288293"/>
          </a:xfrm>
        </p:grpSpPr>
        <p:sp>
          <p:nvSpPr>
            <p:cNvPr id="28" name="楕円 27">
              <a:extLst>
                <a:ext uri="{FF2B5EF4-FFF2-40B4-BE49-F238E27FC236}">
                  <a16:creationId xmlns:a16="http://schemas.microsoft.com/office/drawing/2014/main" id="{315A8F5F-7310-1AD5-4E25-96B1B5446035}"/>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12E58EA-1697-C5EB-41DD-BF96E4A87E73}"/>
                </a:ext>
              </a:extLst>
            </p:cNvPr>
            <p:cNvSpPr>
              <a:spLocks noChangeAspect="1"/>
            </p:cNvSpPr>
            <p:nvPr/>
          </p:nvSpPr>
          <p:spPr>
            <a:xfrm>
              <a:off x="6756769" y="4729820"/>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30" name="Line 11">
              <a:extLst>
                <a:ext uri="{FF2B5EF4-FFF2-40B4-BE49-F238E27FC236}">
                  <a16:creationId xmlns:a16="http://schemas.microsoft.com/office/drawing/2014/main" id="{BCFF8C58-B736-81A8-F526-A418104ECC8D}"/>
                </a:ext>
              </a:extLst>
            </p:cNvPr>
            <p:cNvSpPr>
              <a:spLocks noChangeShapeType="1"/>
            </p:cNvSpPr>
            <p:nvPr/>
          </p:nvSpPr>
          <p:spPr bwMode="auto">
            <a:xfrm flipH="1">
              <a:off x="7079343" y="4413758"/>
              <a:ext cx="4762" cy="311418"/>
            </a:xfrm>
            <a:prstGeom prst="line">
              <a:avLst/>
            </a:prstGeom>
            <a:noFill/>
            <a:ln w="12700" cap="rnd">
              <a:solidFill>
                <a:srgbClr val="00B0F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Tree>
    <p:extLst>
      <p:ext uri="{BB962C8B-B14F-4D97-AF65-F5344CB8AC3E}">
        <p14:creationId xmlns:p14="http://schemas.microsoft.com/office/powerpoint/2010/main" val="38860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巣蜜, 食品 が含まれている画像&#10;&#10;自動的に生成された説明">
            <a:extLst>
              <a:ext uri="{FF2B5EF4-FFF2-40B4-BE49-F238E27FC236}">
                <a16:creationId xmlns:a16="http://schemas.microsoft.com/office/drawing/2014/main" id="{DFAB89F2-84D8-DAC5-3D0A-6BD68552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2192000" cy="6857105"/>
          </a:xfrm>
          <a:prstGeom prst="rect">
            <a:avLst/>
          </a:prstGeom>
        </p:spPr>
      </p:pic>
      <p:sp>
        <p:nvSpPr>
          <p:cNvPr id="8" name="Rectangle 6">
            <a:extLst>
              <a:ext uri="{FF2B5EF4-FFF2-40B4-BE49-F238E27FC236}">
                <a16:creationId xmlns:a16="http://schemas.microsoft.com/office/drawing/2014/main" id="{0A090AA1-8C25-5B42-F276-0773D05A6F08}"/>
              </a:ext>
            </a:extLst>
          </p:cNvPr>
          <p:cNvSpPr>
            <a:spLocks noChangeArrowheads="1"/>
          </p:cNvSpPr>
          <p:nvPr/>
        </p:nvSpPr>
        <p:spPr bwMode="auto">
          <a:xfrm>
            <a:off x="8160128" y="0"/>
            <a:ext cx="4031873"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従来実装での巨大な玉ボケ</a:t>
            </a:r>
            <a:endParaRPr kumimoji="1" lang="en-US" altLang="ja-JP" sz="12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解像感とディティール表現の不足</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2868852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solidFill>
                  <a:srgbClr val="FF5050"/>
                </a:solidFill>
              </a:rPr>
              <a:t>同一の深度</a:t>
            </a:r>
            <a:r>
              <a:rPr lang="en-US" altLang="ja-JP" dirty="0">
                <a:solidFill>
                  <a:srgbClr val="FF5050"/>
                </a:solidFill>
              </a:rPr>
              <a:t>(CoC)</a:t>
            </a:r>
            <a:r>
              <a:rPr lang="ja-JP" altLang="en-US" dirty="0">
                <a:solidFill>
                  <a:srgbClr val="FF5050"/>
                </a:solidFill>
              </a:rPr>
              <a:t>で波長だけが変化した場合</a:t>
            </a:r>
            <a:r>
              <a:rPr lang="en-US" altLang="ja-JP" dirty="0">
                <a:solidFill>
                  <a:srgbClr val="FF5050"/>
                </a:solidFill>
              </a:rPr>
              <a:t>(</a:t>
            </a:r>
            <a:r>
              <a:rPr lang="ja-JP" altLang="en-US" dirty="0">
                <a:solidFill>
                  <a:srgbClr val="FF5050"/>
                </a:solidFill>
              </a:rPr>
              <a:t>色変化</a:t>
            </a:r>
            <a:r>
              <a:rPr lang="en-US" altLang="ja-JP" dirty="0">
                <a:solidFill>
                  <a:srgbClr val="FF5050"/>
                </a:solidFill>
              </a:rPr>
              <a:t>)</a:t>
            </a:r>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ただし波長に線形までは変化しない</a:t>
            </a:r>
            <a:endParaRPr lang="en-US" altLang="ja-JP" dirty="0"/>
          </a:p>
          <a:p>
            <a:pPr lvl="3"/>
            <a:r>
              <a:rPr lang="ja-JP" altLang="en-US" dirty="0"/>
              <a:t>波長は伝搬全体の等方性スケールなので</a:t>
            </a:r>
            <a:br>
              <a:rPr lang="en-US" altLang="ja-JP" dirty="0"/>
            </a:br>
            <a:r>
              <a:rPr lang="ja-JP" altLang="en-US" dirty="0"/>
              <a:t>線形比例ならフォーカスからの距離にも線形に比例する必要がある</a:t>
            </a:r>
            <a:endParaRPr lang="en-US" altLang="ja-JP" dirty="0"/>
          </a:p>
          <a:p>
            <a:pPr lvl="2"/>
            <a:r>
              <a:rPr lang="ja-JP" altLang="en-US" dirty="0">
                <a:solidFill>
                  <a:srgbClr val="FF5050"/>
                </a:solidFill>
              </a:rPr>
              <a:t>では実際には波長が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a:p>
            <a:pPr lvl="2"/>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再掲：回折スケールの考察</a:t>
            </a:r>
            <a:r>
              <a:rPr lang="en-US" altLang="ja-JP" dirty="0"/>
              <a:t>(</a:t>
            </a:r>
            <a:r>
              <a:rPr lang="ja-JP" altLang="en-US" dirty="0"/>
              <a:t>疑問</a:t>
            </a:r>
            <a:r>
              <a:rPr lang="en-US" altLang="ja-JP" dirty="0"/>
              <a:t>2)</a:t>
            </a:r>
            <a:endParaRPr kumimoji="1" lang="ja-JP" altLang="en-US" dirty="0"/>
          </a:p>
        </p:txBody>
      </p:sp>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44" name="グループ化 43">
            <a:extLst>
              <a:ext uri="{FF2B5EF4-FFF2-40B4-BE49-F238E27FC236}">
                <a16:creationId xmlns:a16="http://schemas.microsoft.com/office/drawing/2014/main" id="{33A6D3A2-1E42-B3A3-CFA3-756E1F489218}"/>
              </a:ext>
            </a:extLst>
          </p:cNvPr>
          <p:cNvGrpSpPr/>
          <p:nvPr/>
        </p:nvGrpSpPr>
        <p:grpSpPr>
          <a:xfrm>
            <a:off x="682956" y="4409329"/>
            <a:ext cx="1288293" cy="1288293"/>
            <a:chOff x="682956" y="4409329"/>
            <a:chExt cx="1288293" cy="1288293"/>
          </a:xfrm>
        </p:grpSpPr>
        <p:sp>
          <p:nvSpPr>
            <p:cNvPr id="17" name="楕円 16">
              <a:extLst>
                <a:ext uri="{FF2B5EF4-FFF2-40B4-BE49-F238E27FC236}">
                  <a16:creationId xmlns:a16="http://schemas.microsoft.com/office/drawing/2014/main" id="{0578514E-9F09-EF42-E3C7-0061413BEDBD}"/>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5730377B-E300-0A09-F889-594199533D1D}"/>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39" name="Line 11">
              <a:extLst>
                <a:ext uri="{FF2B5EF4-FFF2-40B4-BE49-F238E27FC236}">
                  <a16:creationId xmlns:a16="http://schemas.microsoft.com/office/drawing/2014/main" id="{1FB9B9B1-5A23-A254-3C72-6C4ECF6A7BFE}"/>
                </a:ext>
              </a:extLst>
            </p:cNvPr>
            <p:cNvSpPr>
              <a:spLocks noChangeShapeType="1"/>
            </p:cNvSpPr>
            <p:nvPr/>
          </p:nvSpPr>
          <p:spPr bwMode="auto">
            <a:xfrm flipH="1">
              <a:off x="1324105" y="4409330"/>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9AEBBF30-036E-1A19-A594-1B4E478FCCDE}"/>
              </a:ext>
            </a:extLst>
          </p:cNvPr>
          <p:cNvGrpSpPr/>
          <p:nvPr/>
        </p:nvGrpSpPr>
        <p:grpSpPr>
          <a:xfrm>
            <a:off x="2282831" y="4178324"/>
            <a:ext cx="3703607" cy="1732515"/>
            <a:chOff x="7878624" y="2027817"/>
            <a:chExt cx="3703607" cy="1732515"/>
          </a:xfrm>
        </p:grpSpPr>
        <p:grpSp>
          <p:nvGrpSpPr>
            <p:cNvPr id="35" name="グループ化 34">
              <a:extLst>
                <a:ext uri="{FF2B5EF4-FFF2-40B4-BE49-F238E27FC236}">
                  <a16:creationId xmlns:a16="http://schemas.microsoft.com/office/drawing/2014/main" id="{F7584002-A86B-F3E7-F5A8-A2E86CBD1138}"/>
                </a:ext>
              </a:extLst>
            </p:cNvPr>
            <p:cNvGrpSpPr/>
            <p:nvPr/>
          </p:nvGrpSpPr>
          <p:grpSpPr>
            <a:xfrm>
              <a:off x="7878624" y="2027817"/>
              <a:ext cx="3703607" cy="1732515"/>
              <a:chOff x="7878624" y="2027817"/>
              <a:chExt cx="3703607" cy="1732515"/>
            </a:xfrm>
          </p:grpSpPr>
          <p:grpSp>
            <p:nvGrpSpPr>
              <p:cNvPr id="5" name="グループ化 4">
                <a:extLst>
                  <a:ext uri="{FF2B5EF4-FFF2-40B4-BE49-F238E27FC236}">
                    <a16:creationId xmlns:a16="http://schemas.microsoft.com/office/drawing/2014/main" id="{9A3ABF43-C835-7474-9494-EAFFFF79A749}"/>
                  </a:ext>
                </a:extLst>
              </p:cNvPr>
              <p:cNvGrpSpPr>
                <a:grpSpLocks noChangeAspect="1"/>
              </p:cNvGrpSpPr>
              <p:nvPr/>
            </p:nvGrpSpPr>
            <p:grpSpPr>
              <a:xfrm>
                <a:off x="7878627" y="2027817"/>
                <a:ext cx="3703604" cy="1732515"/>
                <a:chOff x="8840709" y="1574337"/>
                <a:chExt cx="2656114" cy="1242508"/>
              </a:xfrm>
            </p:grpSpPr>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21C6982C-F076-DA39-42DE-1E8202650AE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FB7E6C9-971F-B5BE-F065-8B4B484CB3D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8A66243B-11C2-545D-3EDB-B9B608A4E3F2}"/>
                  </a:ext>
                </a:extLst>
              </p:cNvPr>
              <p:cNvGrpSpPr/>
              <p:nvPr/>
            </p:nvGrpSpPr>
            <p:grpSpPr>
              <a:xfrm>
                <a:off x="7878624" y="2294887"/>
                <a:ext cx="1635383" cy="1198372"/>
                <a:chOff x="7878624" y="2294887"/>
                <a:chExt cx="1635383" cy="1198372"/>
              </a:xfrm>
            </p:grpSpPr>
            <p:sp>
              <p:nvSpPr>
                <p:cNvPr id="30" name="Line 11">
                  <a:extLst>
                    <a:ext uri="{FF2B5EF4-FFF2-40B4-BE49-F238E27FC236}">
                      <a16:creationId xmlns:a16="http://schemas.microsoft.com/office/drawing/2014/main" id="{920E7452-BC8E-0392-B3C7-EA472DB678DE}"/>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1" name="Line 11">
                  <a:extLst>
                    <a:ext uri="{FF2B5EF4-FFF2-40B4-BE49-F238E27FC236}">
                      <a16:creationId xmlns:a16="http://schemas.microsoft.com/office/drawing/2014/main" id="{CC492AC2-FB83-2299-3151-0A8CDFD01E83}"/>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32" name="グループ化 31">
                <a:extLst>
                  <a:ext uri="{FF2B5EF4-FFF2-40B4-BE49-F238E27FC236}">
                    <a16:creationId xmlns:a16="http://schemas.microsoft.com/office/drawing/2014/main" id="{1E28AE14-521B-4C73-2327-3C2CCB0A264B}"/>
                  </a:ext>
                </a:extLst>
              </p:cNvPr>
              <p:cNvGrpSpPr>
                <a:grpSpLocks noChangeAspect="1"/>
              </p:cNvGrpSpPr>
              <p:nvPr/>
            </p:nvGrpSpPr>
            <p:grpSpPr>
              <a:xfrm flipH="1">
                <a:off x="9946849" y="2303781"/>
                <a:ext cx="1635382" cy="1198372"/>
                <a:chOff x="7878624" y="4371703"/>
                <a:chExt cx="1391582" cy="1019720"/>
              </a:xfrm>
            </p:grpSpPr>
            <p:sp>
              <p:nvSpPr>
                <p:cNvPr id="33" name="Line 11">
                  <a:extLst>
                    <a:ext uri="{FF2B5EF4-FFF2-40B4-BE49-F238E27FC236}">
                      <a16:creationId xmlns:a16="http://schemas.microsoft.com/office/drawing/2014/main" id="{93A0DC89-DB24-25B8-5E7F-BFEDD2EE032D}"/>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4" name="Line 11">
                  <a:extLst>
                    <a:ext uri="{FF2B5EF4-FFF2-40B4-BE49-F238E27FC236}">
                      <a16:creationId xmlns:a16="http://schemas.microsoft.com/office/drawing/2014/main" id="{6C31941A-8F46-7513-6BE2-9F36A72BB8C9}"/>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0" name="Line 11">
              <a:extLst>
                <a:ext uri="{FF2B5EF4-FFF2-40B4-BE49-F238E27FC236}">
                  <a16:creationId xmlns:a16="http://schemas.microsoft.com/office/drawing/2014/main" id="{BF90B5A8-8003-4153-6771-2ECCB9308A53}"/>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45" name="グループ化 44">
            <a:extLst>
              <a:ext uri="{FF2B5EF4-FFF2-40B4-BE49-F238E27FC236}">
                <a16:creationId xmlns:a16="http://schemas.microsoft.com/office/drawing/2014/main" id="{F332797A-062B-34AA-799A-90D75487EFF3}"/>
              </a:ext>
            </a:extLst>
          </p:cNvPr>
          <p:cNvGrpSpPr/>
          <p:nvPr/>
        </p:nvGrpSpPr>
        <p:grpSpPr>
          <a:xfrm>
            <a:off x="6434020" y="4411795"/>
            <a:ext cx="1288293" cy="1288293"/>
            <a:chOff x="6434020" y="4411795"/>
            <a:chExt cx="1288293" cy="1288293"/>
          </a:xfrm>
        </p:grpSpPr>
        <p:sp>
          <p:nvSpPr>
            <p:cNvPr id="20" name="楕円 19">
              <a:extLst>
                <a:ext uri="{FF2B5EF4-FFF2-40B4-BE49-F238E27FC236}">
                  <a16:creationId xmlns:a16="http://schemas.microsoft.com/office/drawing/2014/main" id="{B3C915D6-846D-82C0-1D6D-A02CEDB64A72}"/>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97BCA955-3F81-3D9B-F92A-97249C7E331D}"/>
                </a:ext>
              </a:extLst>
            </p:cNvPr>
            <p:cNvSpPr>
              <a:spLocks noChangeAspect="1"/>
            </p:cNvSpPr>
            <p:nvPr/>
          </p:nvSpPr>
          <p:spPr>
            <a:xfrm>
              <a:off x="6756769" y="4729820"/>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41" name="Line 11">
              <a:extLst>
                <a:ext uri="{FF2B5EF4-FFF2-40B4-BE49-F238E27FC236}">
                  <a16:creationId xmlns:a16="http://schemas.microsoft.com/office/drawing/2014/main" id="{843E4FEA-6A05-22C6-0CF6-3A5ADB864F89}"/>
                </a:ext>
              </a:extLst>
            </p:cNvPr>
            <p:cNvSpPr>
              <a:spLocks noChangeShapeType="1"/>
            </p:cNvSpPr>
            <p:nvPr/>
          </p:nvSpPr>
          <p:spPr bwMode="auto">
            <a:xfrm flipH="1">
              <a:off x="7079343" y="4413758"/>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36" name="グループ化 35">
            <a:extLst>
              <a:ext uri="{FF2B5EF4-FFF2-40B4-BE49-F238E27FC236}">
                <a16:creationId xmlns:a16="http://schemas.microsoft.com/office/drawing/2014/main" id="{65915D5C-2FC0-EFE3-E6A7-E46DDA701B6C}"/>
              </a:ext>
            </a:extLst>
          </p:cNvPr>
          <p:cNvGrpSpPr/>
          <p:nvPr/>
        </p:nvGrpSpPr>
        <p:grpSpPr>
          <a:xfrm>
            <a:off x="8037982" y="4178325"/>
            <a:ext cx="3703608" cy="1732515"/>
            <a:chOff x="7878624" y="4006856"/>
            <a:chExt cx="3703608" cy="1732515"/>
          </a:xfrm>
        </p:grpSpPr>
        <p:grpSp>
          <p:nvGrpSpPr>
            <p:cNvPr id="10" name="グループ化 9">
              <a:extLst>
                <a:ext uri="{FF2B5EF4-FFF2-40B4-BE49-F238E27FC236}">
                  <a16:creationId xmlns:a16="http://schemas.microsoft.com/office/drawing/2014/main" id="{0FF29FFE-0674-FF41-972F-91C13AC88CDE}"/>
                </a:ext>
              </a:extLst>
            </p:cNvPr>
            <p:cNvGrpSpPr>
              <a:grpSpLocks noChangeAspect="1"/>
            </p:cNvGrpSpPr>
            <p:nvPr/>
          </p:nvGrpSpPr>
          <p:grpSpPr>
            <a:xfrm>
              <a:off x="7878627" y="4006856"/>
              <a:ext cx="3703604" cy="1732515"/>
              <a:chOff x="8840709" y="4100228"/>
              <a:chExt cx="2656114" cy="1242508"/>
            </a:xfrm>
          </p:grpSpPr>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9555E4EC-F6E3-3381-0D37-7D2C95080FF9}"/>
                  </a:ext>
                </a:extLst>
              </p:cNvPr>
              <p:cNvGrpSpPr/>
              <p:nvPr/>
            </p:nvGrpSpPr>
            <p:grpSpPr>
              <a:xfrm>
                <a:off x="8840709" y="4100228"/>
                <a:ext cx="2656114" cy="1242508"/>
                <a:chOff x="8838465" y="4100229"/>
                <a:chExt cx="2656114" cy="1242508"/>
              </a:xfrm>
            </p:grpSpPr>
            <p:cxnSp>
              <p:nvCxnSpPr>
                <p:cNvPr id="13" name="直線コネクタ 12">
                  <a:extLst>
                    <a:ext uri="{FF2B5EF4-FFF2-40B4-BE49-F238E27FC236}">
                      <a16:creationId xmlns:a16="http://schemas.microsoft.com/office/drawing/2014/main" id="{396A01F5-DDB2-BBBC-A006-B11511CE3098}"/>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F3B875-11E5-2EB1-6FD7-F626400C1607}"/>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25" name="グループ化 24">
              <a:extLst>
                <a:ext uri="{FF2B5EF4-FFF2-40B4-BE49-F238E27FC236}">
                  <a16:creationId xmlns:a16="http://schemas.microsoft.com/office/drawing/2014/main" id="{D0A83C52-CC49-DDE1-B4C3-06BA083B18A3}"/>
                </a:ext>
              </a:extLst>
            </p:cNvPr>
            <p:cNvGrpSpPr/>
            <p:nvPr/>
          </p:nvGrpSpPr>
          <p:grpSpPr>
            <a:xfrm>
              <a:off x="7878624" y="4371703"/>
              <a:ext cx="1391582" cy="1019720"/>
              <a:chOff x="7878624" y="4371703"/>
              <a:chExt cx="1391582" cy="1019720"/>
            </a:xfrm>
          </p:grpSpPr>
          <p:sp>
            <p:nvSpPr>
              <p:cNvPr id="4" name="Line 11">
                <a:extLst>
                  <a:ext uri="{FF2B5EF4-FFF2-40B4-BE49-F238E27FC236}">
                    <a16:creationId xmlns:a16="http://schemas.microsoft.com/office/drawing/2014/main" id="{EC30F860-BACE-A50C-22EC-48E8CD77207A}"/>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2" name="Line 11">
                <a:extLst>
                  <a:ext uri="{FF2B5EF4-FFF2-40B4-BE49-F238E27FC236}">
                    <a16:creationId xmlns:a16="http://schemas.microsoft.com/office/drawing/2014/main" id="{4F750E2A-F91B-1353-4ACE-B4FC7441A2CB}"/>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26" name="グループ化 25">
              <a:extLst>
                <a:ext uri="{FF2B5EF4-FFF2-40B4-BE49-F238E27FC236}">
                  <a16:creationId xmlns:a16="http://schemas.microsoft.com/office/drawing/2014/main" id="{3B8EAB50-A30D-3510-E57C-D48D79B61304}"/>
                </a:ext>
              </a:extLst>
            </p:cNvPr>
            <p:cNvGrpSpPr/>
            <p:nvPr/>
          </p:nvGrpSpPr>
          <p:grpSpPr>
            <a:xfrm flipH="1">
              <a:off x="10190648" y="4371703"/>
              <a:ext cx="1391584" cy="1019720"/>
              <a:chOff x="7878624" y="4371703"/>
              <a:chExt cx="1391582" cy="1019720"/>
            </a:xfrm>
          </p:grpSpPr>
          <p:sp>
            <p:nvSpPr>
              <p:cNvPr id="27" name="Line 11">
                <a:extLst>
                  <a:ext uri="{FF2B5EF4-FFF2-40B4-BE49-F238E27FC236}">
                    <a16:creationId xmlns:a16="http://schemas.microsoft.com/office/drawing/2014/main" id="{0A3E0241-5768-51BD-C748-F099C2CB2C8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8" name="Line 11">
                <a:extLst>
                  <a:ext uri="{FF2B5EF4-FFF2-40B4-BE49-F238E27FC236}">
                    <a16:creationId xmlns:a16="http://schemas.microsoft.com/office/drawing/2014/main" id="{F4EF6CAB-E493-F4FB-2954-C56030F8CDF0}"/>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2" name="Line 11">
            <a:extLst>
              <a:ext uri="{FF2B5EF4-FFF2-40B4-BE49-F238E27FC236}">
                <a16:creationId xmlns:a16="http://schemas.microsoft.com/office/drawing/2014/main" id="{2E679DD4-D879-C05A-E6BC-2904457F5B65}"/>
              </a:ext>
            </a:extLst>
          </p:cNvPr>
          <p:cNvSpPr>
            <a:spLocks noChangeShapeType="1"/>
          </p:cNvSpPr>
          <p:nvPr/>
        </p:nvSpPr>
        <p:spPr bwMode="auto">
          <a:xfrm flipH="1">
            <a:off x="8257196" y="4296648"/>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 name="Rectangle 6">
            <a:extLst>
              <a:ext uri="{FF2B5EF4-FFF2-40B4-BE49-F238E27FC236}">
                <a16:creationId xmlns:a16="http://schemas.microsoft.com/office/drawing/2014/main" id="{1594FDA7-0CC2-FDC2-1BDD-52ACB88A6980}"/>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085647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lang="ja-JP" altLang="en-US" dirty="0">
                <a:solidFill>
                  <a:srgbClr val="FF5050"/>
                </a:solidFill>
              </a:rPr>
              <a:t>同一の深度</a:t>
            </a:r>
            <a:r>
              <a:rPr lang="en-US" altLang="ja-JP" dirty="0">
                <a:solidFill>
                  <a:srgbClr val="FF5050"/>
                </a:solidFill>
              </a:rPr>
              <a:t>(CoC)</a:t>
            </a:r>
            <a:r>
              <a:rPr lang="ja-JP" altLang="en-US" dirty="0">
                <a:solidFill>
                  <a:srgbClr val="FF5050"/>
                </a:solidFill>
              </a:rPr>
              <a:t>で波長だけが変化した場合</a:t>
            </a:r>
            <a:r>
              <a:rPr lang="en-US" altLang="ja-JP" dirty="0">
                <a:solidFill>
                  <a:srgbClr val="FF5050"/>
                </a:solidFill>
              </a:rPr>
              <a:t>(</a:t>
            </a:r>
            <a:r>
              <a:rPr lang="ja-JP" altLang="en-US" dirty="0">
                <a:solidFill>
                  <a:srgbClr val="FF5050"/>
                </a:solidFill>
              </a:rPr>
              <a:t>色変化</a:t>
            </a:r>
            <a:r>
              <a:rPr lang="en-US" altLang="ja-JP" dirty="0">
                <a:solidFill>
                  <a:srgbClr val="FF5050"/>
                </a:solidFill>
              </a:rPr>
              <a:t>)</a:t>
            </a:r>
          </a:p>
          <a:p>
            <a:pPr lvl="1"/>
            <a:r>
              <a:rPr lang="ja-JP" altLang="en-US" dirty="0">
                <a:solidFill>
                  <a:srgbClr val="FF5050"/>
                </a:solidFill>
              </a:rPr>
              <a:t>波長</a:t>
            </a:r>
            <a:r>
              <a:rPr lang="en-US" altLang="ja-JP" dirty="0">
                <a:solidFill>
                  <a:srgbClr val="FF5050"/>
                </a:solidFill>
              </a:rPr>
              <a:t>λ</a:t>
            </a:r>
            <a:r>
              <a:rPr lang="ja-JP" altLang="en-US" dirty="0">
                <a:solidFill>
                  <a:srgbClr val="FF5050"/>
                </a:solidFill>
              </a:rPr>
              <a:t>の</a:t>
            </a:r>
            <a:r>
              <a:rPr lang="en-US" altLang="ja-JP" dirty="0">
                <a:solidFill>
                  <a:srgbClr val="FF5050"/>
                </a:solidFill>
              </a:rPr>
              <a:t>0.5</a:t>
            </a:r>
            <a:r>
              <a:rPr lang="ja-JP" altLang="en-US" dirty="0">
                <a:solidFill>
                  <a:srgbClr val="FF5050"/>
                </a:solidFill>
              </a:rPr>
              <a:t>乗に比例して変化</a:t>
            </a:r>
            <a:endParaRPr lang="en-US" altLang="ja-JP" dirty="0">
              <a:solidFill>
                <a:srgbClr val="FF5050"/>
              </a:solidFill>
            </a:endParaRPr>
          </a:p>
          <a:p>
            <a:pPr lvl="2"/>
            <a:r>
              <a:rPr lang="en-US" altLang="ja-JP" dirty="0">
                <a:solidFill>
                  <a:srgbClr val="FF5050"/>
                </a:solidFill>
              </a:rPr>
              <a:t>λ</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倍になれば同じサイズのボケの回折縞の幅は</a:t>
            </a:r>
            <a:r>
              <a:rPr lang="en-US" altLang="ja-JP" dirty="0">
                <a:solidFill>
                  <a:srgbClr val="FF5050"/>
                </a:solidFill>
              </a:rPr>
              <a:t>n</a:t>
            </a:r>
            <a:r>
              <a:rPr lang="en-US" altLang="ja-JP" baseline="30000" dirty="0">
                <a:solidFill>
                  <a:srgbClr val="FF5050"/>
                </a:solidFill>
              </a:rPr>
              <a:t>0.5</a:t>
            </a:r>
            <a:r>
              <a:rPr lang="ja-JP" altLang="en-US" dirty="0">
                <a:solidFill>
                  <a:srgbClr val="FF5050"/>
                </a:solidFill>
              </a:rPr>
              <a:t>倍になる</a:t>
            </a:r>
            <a:endParaRPr lang="en-US" altLang="ja-JP" dirty="0">
              <a:solidFill>
                <a:srgbClr val="FF5050"/>
              </a:solidFill>
            </a:endParaRPr>
          </a:p>
          <a:p>
            <a:pPr lvl="1"/>
            <a:r>
              <a:rPr lang="ja-JP" altLang="en-US" dirty="0"/>
              <a:t>回折の伝搬全体のスケールは波長に比例することに注意</a:t>
            </a:r>
            <a:endParaRPr lang="en-US" altLang="ja-JP" dirty="0"/>
          </a:p>
          <a:p>
            <a:pPr lvl="2"/>
            <a:r>
              <a:rPr lang="ja-JP" altLang="en-US" dirty="0"/>
              <a:t>あくまでエッジ側からみた回折縞の幅が</a:t>
            </a:r>
            <a:r>
              <a:rPr lang="en-US" altLang="ja-JP" dirty="0"/>
              <a:t>(</a:t>
            </a:r>
            <a:r>
              <a:rPr lang="ja-JP" altLang="en-US" dirty="0"/>
              <a:t>大域的には</a:t>
            </a:r>
            <a:r>
              <a:rPr lang="en-US" altLang="ja-JP" dirty="0"/>
              <a:t>)0.5</a:t>
            </a:r>
            <a:r>
              <a:rPr lang="ja-JP" altLang="en-US" dirty="0"/>
              <a:t>乗に比例</a:t>
            </a:r>
            <a:endParaRPr lang="en-US" altLang="ja-JP" dirty="0"/>
          </a:p>
        </p:txBody>
      </p:sp>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解答：回折スケールの考察</a:t>
            </a:r>
            <a:r>
              <a:rPr lang="en-US" altLang="ja-JP" dirty="0"/>
              <a:t>(</a:t>
            </a:r>
            <a:r>
              <a:rPr lang="ja-JP" altLang="en-US" dirty="0"/>
              <a:t>疑問</a:t>
            </a:r>
            <a:r>
              <a:rPr lang="en-US" altLang="ja-JP" dirty="0"/>
              <a:t>2)</a:t>
            </a:r>
            <a:endParaRPr kumimoji="1" lang="ja-JP" altLang="en-US" dirty="0"/>
          </a:p>
        </p:txBody>
      </p:sp>
      <p:grpSp>
        <p:nvGrpSpPr>
          <p:cNvPr id="43" name="グループ化 42">
            <a:extLst>
              <a:ext uri="{FF2B5EF4-FFF2-40B4-BE49-F238E27FC236}">
                <a16:creationId xmlns:a16="http://schemas.microsoft.com/office/drawing/2014/main" id="{D1453613-FA7D-F14D-90FA-E6893368E2B8}"/>
              </a:ext>
            </a:extLst>
          </p:cNvPr>
          <p:cNvGrpSpPr/>
          <p:nvPr/>
        </p:nvGrpSpPr>
        <p:grpSpPr>
          <a:xfrm>
            <a:off x="450410" y="4178324"/>
            <a:ext cx="11291180" cy="1732516"/>
            <a:chOff x="510265" y="4005027"/>
            <a:chExt cx="11291180" cy="1732516"/>
          </a:xfrm>
        </p:grpSpPr>
        <p:grpSp>
          <p:nvGrpSpPr>
            <p:cNvPr id="23" name="グループ化 22">
              <a:extLst>
                <a:ext uri="{FF2B5EF4-FFF2-40B4-BE49-F238E27FC236}">
                  <a16:creationId xmlns:a16="http://schemas.microsoft.com/office/drawing/2014/main" id="{B33625F1-D404-C6A6-F8B9-2890CF123D60}"/>
                </a:ext>
              </a:extLst>
            </p:cNvPr>
            <p:cNvGrpSpPr/>
            <p:nvPr/>
          </p:nvGrpSpPr>
          <p:grpSpPr>
            <a:xfrm>
              <a:off x="510265" y="4005027"/>
              <a:ext cx="5536028" cy="1732515"/>
              <a:chOff x="738012" y="4006856"/>
              <a:chExt cx="5536028" cy="1732515"/>
            </a:xfrm>
          </p:grpSpPr>
          <p:grpSp>
            <p:nvGrpSpPr>
              <p:cNvPr id="52" name="グループ化 51">
                <a:extLst>
                  <a:ext uri="{FF2B5EF4-FFF2-40B4-BE49-F238E27FC236}">
                    <a16:creationId xmlns:a16="http://schemas.microsoft.com/office/drawing/2014/main" id="{639A8962-B967-736B-F4D2-2F381A040C83}"/>
                  </a:ext>
                </a:extLst>
              </p:cNvPr>
              <p:cNvGrpSpPr/>
              <p:nvPr/>
            </p:nvGrpSpPr>
            <p:grpSpPr>
              <a:xfrm>
                <a:off x="738012" y="4006856"/>
                <a:ext cx="1732515" cy="1732515"/>
                <a:chOff x="5884293" y="2027816"/>
                <a:chExt cx="1732515" cy="1732515"/>
              </a:xfrm>
            </p:grpSpPr>
            <p:grpSp>
              <p:nvGrpSpPr>
                <p:cNvPr id="49" name="グループ化 48">
                  <a:extLst>
                    <a:ext uri="{FF2B5EF4-FFF2-40B4-BE49-F238E27FC236}">
                      <a16:creationId xmlns:a16="http://schemas.microsoft.com/office/drawing/2014/main" id="{BA8CA793-795D-CA16-739F-22EDEE8D3DD4}"/>
                    </a:ext>
                  </a:extLst>
                </p:cNvPr>
                <p:cNvGrpSpPr/>
                <p:nvPr/>
              </p:nvGrpSpPr>
              <p:grpSpPr>
                <a:xfrm>
                  <a:off x="5884293" y="2027816"/>
                  <a:ext cx="1732515" cy="1732515"/>
                  <a:chOff x="5884293" y="2027816"/>
                  <a:chExt cx="1732515" cy="1732515"/>
                </a:xfrm>
              </p:grpSpPr>
              <p:grpSp>
                <p:nvGrpSpPr>
                  <p:cNvPr id="15" name="グループ化 14">
                    <a:extLst>
                      <a:ext uri="{FF2B5EF4-FFF2-40B4-BE49-F238E27FC236}">
                        <a16:creationId xmlns:a16="http://schemas.microsoft.com/office/drawing/2014/main" id="{10113E94-0027-EAFC-6F7E-ABCE6DC9EEB2}"/>
                      </a:ext>
                    </a:extLst>
                  </p:cNvPr>
                  <p:cNvGrpSpPr>
                    <a:grpSpLocks noChangeAspect="1"/>
                  </p:cNvGrpSpPr>
                  <p:nvPr/>
                </p:nvGrpSpPr>
                <p:grpSpPr>
                  <a:xfrm>
                    <a:off x="5884293" y="2027816"/>
                    <a:ext cx="1732515" cy="1732515"/>
                    <a:chOff x="6505305" y="1574337"/>
                    <a:chExt cx="1242508" cy="1242508"/>
                  </a:xfrm>
                </p:grpSpPr>
                <p:pic>
                  <p:nvPicPr>
                    <p:cNvPr id="16" name="図 15">
                      <a:extLst>
                        <a:ext uri="{FF2B5EF4-FFF2-40B4-BE49-F238E27FC236}">
                          <a16:creationId xmlns:a16="http://schemas.microsoft.com/office/drawing/2014/main" id="{64BB2995-37A4-D6F4-E509-8BE515A7ABF9}"/>
                        </a:ext>
                      </a:extLst>
                    </p:cNvPr>
                    <p:cNvPicPr>
                      <a:picLocks noChangeAspect="1"/>
                    </p:cNvPicPr>
                    <p:nvPr/>
                  </p:nvPicPr>
                  <p:blipFill>
                    <a:blip r:embed="rId2">
                      <a:extLst>
                        <a:ext uri="{28A0092B-C50C-407E-A947-70E740481C1C}">
                          <a14:useLocalDpi xmlns:a14="http://schemas.microsoft.com/office/drawing/2010/main" val="0"/>
                        </a:ext>
                      </a:extLst>
                    </a:blip>
                    <a:srcRect l="301" r="301"/>
                    <a:stretch/>
                  </p:blipFill>
                  <p:spPr>
                    <a:xfrm>
                      <a:off x="6505305" y="1574337"/>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7" name="楕円 16">
                      <a:extLst>
                        <a:ext uri="{FF2B5EF4-FFF2-40B4-BE49-F238E27FC236}">
                          <a16:creationId xmlns:a16="http://schemas.microsoft.com/office/drawing/2014/main" id="{0578514E-9F09-EF42-E3C7-0061413BEDBD}"/>
                        </a:ext>
                      </a:extLst>
                    </p:cNvPr>
                    <p:cNvSpPr>
                      <a:spLocks noChangeAspect="1"/>
                    </p:cNvSpPr>
                    <p:nvPr/>
                  </p:nvSpPr>
                  <p:spPr>
                    <a:xfrm>
                      <a:off x="6672080" y="1740007"/>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楕円 36">
                    <a:extLst>
                      <a:ext uri="{FF2B5EF4-FFF2-40B4-BE49-F238E27FC236}">
                        <a16:creationId xmlns:a16="http://schemas.microsoft.com/office/drawing/2014/main" id="{5730377B-E300-0A09-F889-594199533D1D}"/>
                      </a:ext>
                    </a:extLst>
                  </p:cNvPr>
                  <p:cNvSpPr>
                    <a:spLocks noChangeAspect="1"/>
                  </p:cNvSpPr>
                  <p:nvPr/>
                </p:nvSpPr>
                <p:spPr>
                  <a:xfrm>
                    <a:off x="6337265" y="2483849"/>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sp>
              <p:nvSpPr>
                <p:cNvPr id="39" name="Line 11">
                  <a:extLst>
                    <a:ext uri="{FF2B5EF4-FFF2-40B4-BE49-F238E27FC236}">
                      <a16:creationId xmlns:a16="http://schemas.microsoft.com/office/drawing/2014/main" id="{1FB9B9B1-5A23-A254-3C72-6C4ECF6A7BFE}"/>
                    </a:ext>
                  </a:extLst>
                </p:cNvPr>
                <p:cNvSpPr>
                  <a:spLocks noChangeShapeType="1"/>
                </p:cNvSpPr>
                <p:nvPr/>
              </p:nvSpPr>
              <p:spPr bwMode="auto">
                <a:xfrm flipH="1">
                  <a:off x="6757988" y="2258822"/>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9AEBBF30-036E-1A19-A594-1B4E478FCCDE}"/>
                  </a:ext>
                </a:extLst>
              </p:cNvPr>
              <p:cNvGrpSpPr/>
              <p:nvPr/>
            </p:nvGrpSpPr>
            <p:grpSpPr>
              <a:xfrm>
                <a:off x="2570433" y="4006856"/>
                <a:ext cx="3703607" cy="1732515"/>
                <a:chOff x="7878624" y="2027817"/>
                <a:chExt cx="3703607" cy="1732515"/>
              </a:xfrm>
            </p:grpSpPr>
            <p:grpSp>
              <p:nvGrpSpPr>
                <p:cNvPr id="35" name="グループ化 34">
                  <a:extLst>
                    <a:ext uri="{FF2B5EF4-FFF2-40B4-BE49-F238E27FC236}">
                      <a16:creationId xmlns:a16="http://schemas.microsoft.com/office/drawing/2014/main" id="{F7584002-A86B-F3E7-F5A8-A2E86CBD1138}"/>
                    </a:ext>
                  </a:extLst>
                </p:cNvPr>
                <p:cNvGrpSpPr/>
                <p:nvPr/>
              </p:nvGrpSpPr>
              <p:grpSpPr>
                <a:xfrm>
                  <a:off x="7878624" y="2027817"/>
                  <a:ext cx="3703607" cy="1732515"/>
                  <a:chOff x="7878624" y="2027817"/>
                  <a:chExt cx="3703607" cy="1732515"/>
                </a:xfrm>
              </p:grpSpPr>
              <p:grpSp>
                <p:nvGrpSpPr>
                  <p:cNvPr id="5" name="グループ化 4">
                    <a:extLst>
                      <a:ext uri="{FF2B5EF4-FFF2-40B4-BE49-F238E27FC236}">
                        <a16:creationId xmlns:a16="http://schemas.microsoft.com/office/drawing/2014/main" id="{9A3ABF43-C835-7474-9494-EAFFFF79A749}"/>
                      </a:ext>
                    </a:extLst>
                  </p:cNvPr>
                  <p:cNvGrpSpPr>
                    <a:grpSpLocks noChangeAspect="1"/>
                  </p:cNvGrpSpPr>
                  <p:nvPr/>
                </p:nvGrpSpPr>
                <p:grpSpPr>
                  <a:xfrm>
                    <a:off x="7878627" y="2027817"/>
                    <a:ext cx="3703604" cy="1732515"/>
                    <a:chOff x="8840709" y="1574337"/>
                    <a:chExt cx="2656114" cy="1242508"/>
                  </a:xfrm>
                </p:grpSpPr>
                <p:pic>
                  <p:nvPicPr>
                    <p:cNvPr id="6" name="Picture 4" descr="Spherical-aberration-slice">
                      <a:extLst>
                        <a:ext uri="{FF2B5EF4-FFF2-40B4-BE49-F238E27FC236}">
                          <a16:creationId xmlns:a16="http://schemas.microsoft.com/office/drawing/2014/main" id="{EB7B56A0-2007-E4EB-831D-0BF4927F4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21C6982C-F076-DA39-42DE-1E8202650AE4}"/>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FB7E6C9-971F-B5BE-F065-8B4B484CB3D3}"/>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8A66243B-11C2-545D-3EDB-B9B608A4E3F2}"/>
                      </a:ext>
                    </a:extLst>
                  </p:cNvPr>
                  <p:cNvGrpSpPr/>
                  <p:nvPr/>
                </p:nvGrpSpPr>
                <p:grpSpPr>
                  <a:xfrm>
                    <a:off x="7878624" y="2294887"/>
                    <a:ext cx="1635383" cy="1198372"/>
                    <a:chOff x="7878624" y="2294887"/>
                    <a:chExt cx="1635383" cy="1198372"/>
                  </a:xfrm>
                </p:grpSpPr>
                <p:sp>
                  <p:nvSpPr>
                    <p:cNvPr id="30" name="Line 11">
                      <a:extLst>
                        <a:ext uri="{FF2B5EF4-FFF2-40B4-BE49-F238E27FC236}">
                          <a16:creationId xmlns:a16="http://schemas.microsoft.com/office/drawing/2014/main" id="{920E7452-BC8E-0392-B3C7-EA472DB678DE}"/>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1" name="Line 11">
                      <a:extLst>
                        <a:ext uri="{FF2B5EF4-FFF2-40B4-BE49-F238E27FC236}">
                          <a16:creationId xmlns:a16="http://schemas.microsoft.com/office/drawing/2014/main" id="{CC492AC2-FB83-2299-3151-0A8CDFD01E83}"/>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32" name="グループ化 31">
                    <a:extLst>
                      <a:ext uri="{FF2B5EF4-FFF2-40B4-BE49-F238E27FC236}">
                        <a16:creationId xmlns:a16="http://schemas.microsoft.com/office/drawing/2014/main" id="{1E28AE14-521B-4C73-2327-3C2CCB0A264B}"/>
                      </a:ext>
                    </a:extLst>
                  </p:cNvPr>
                  <p:cNvGrpSpPr>
                    <a:grpSpLocks noChangeAspect="1"/>
                  </p:cNvGrpSpPr>
                  <p:nvPr/>
                </p:nvGrpSpPr>
                <p:grpSpPr>
                  <a:xfrm flipH="1">
                    <a:off x="9946849" y="2303781"/>
                    <a:ext cx="1635382" cy="1198372"/>
                    <a:chOff x="7878624" y="4371703"/>
                    <a:chExt cx="1391582" cy="1019720"/>
                  </a:xfrm>
                </p:grpSpPr>
                <p:sp>
                  <p:nvSpPr>
                    <p:cNvPr id="33" name="Line 11">
                      <a:extLst>
                        <a:ext uri="{FF2B5EF4-FFF2-40B4-BE49-F238E27FC236}">
                          <a16:creationId xmlns:a16="http://schemas.microsoft.com/office/drawing/2014/main" id="{93A0DC89-DB24-25B8-5E7F-BFEDD2EE032D}"/>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34" name="Line 11">
                      <a:extLst>
                        <a:ext uri="{FF2B5EF4-FFF2-40B4-BE49-F238E27FC236}">
                          <a16:creationId xmlns:a16="http://schemas.microsoft.com/office/drawing/2014/main" id="{6C31941A-8F46-7513-6BE2-9F36A72BB8C9}"/>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0" name="Line 11">
                  <a:extLst>
                    <a:ext uri="{FF2B5EF4-FFF2-40B4-BE49-F238E27FC236}">
                      <a16:creationId xmlns:a16="http://schemas.microsoft.com/office/drawing/2014/main" id="{BF90B5A8-8003-4153-6771-2ECCB9308A53}"/>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grpSp>
          <p:nvGrpSpPr>
            <p:cNvPr id="24" name="グループ化 23">
              <a:extLst>
                <a:ext uri="{FF2B5EF4-FFF2-40B4-BE49-F238E27FC236}">
                  <a16:creationId xmlns:a16="http://schemas.microsoft.com/office/drawing/2014/main" id="{B1355751-5CEE-1DEC-89A0-D29A7086485A}"/>
                </a:ext>
              </a:extLst>
            </p:cNvPr>
            <p:cNvGrpSpPr/>
            <p:nvPr/>
          </p:nvGrpSpPr>
          <p:grpSpPr>
            <a:xfrm>
              <a:off x="6265504" y="4005028"/>
              <a:ext cx="5535941" cy="1732515"/>
              <a:chOff x="6467015" y="3996581"/>
              <a:chExt cx="5535941" cy="1732515"/>
            </a:xfrm>
          </p:grpSpPr>
          <p:grpSp>
            <p:nvGrpSpPr>
              <p:cNvPr id="51" name="グループ化 50">
                <a:extLst>
                  <a:ext uri="{FF2B5EF4-FFF2-40B4-BE49-F238E27FC236}">
                    <a16:creationId xmlns:a16="http://schemas.microsoft.com/office/drawing/2014/main" id="{08075BAA-0A76-EBBF-4157-54282BEC45FE}"/>
                  </a:ext>
                </a:extLst>
              </p:cNvPr>
              <p:cNvGrpSpPr/>
              <p:nvPr/>
            </p:nvGrpSpPr>
            <p:grpSpPr>
              <a:xfrm>
                <a:off x="6467015" y="3996581"/>
                <a:ext cx="1732515" cy="1732515"/>
                <a:chOff x="5884294" y="4006856"/>
                <a:chExt cx="1732515" cy="1732515"/>
              </a:xfrm>
            </p:grpSpPr>
            <p:grpSp>
              <p:nvGrpSpPr>
                <p:cNvPr id="50" name="グループ化 49">
                  <a:extLst>
                    <a:ext uri="{FF2B5EF4-FFF2-40B4-BE49-F238E27FC236}">
                      <a16:creationId xmlns:a16="http://schemas.microsoft.com/office/drawing/2014/main" id="{CA366C9C-B6F6-02B5-57D6-8A982E85FB4E}"/>
                    </a:ext>
                  </a:extLst>
                </p:cNvPr>
                <p:cNvGrpSpPr/>
                <p:nvPr/>
              </p:nvGrpSpPr>
              <p:grpSpPr>
                <a:xfrm>
                  <a:off x="5884294" y="4006856"/>
                  <a:ext cx="1732515" cy="1732515"/>
                  <a:chOff x="5884294" y="4006856"/>
                  <a:chExt cx="1732515" cy="1732515"/>
                </a:xfrm>
              </p:grpSpPr>
              <p:grpSp>
                <p:nvGrpSpPr>
                  <p:cNvPr id="18" name="グループ化 17">
                    <a:extLst>
                      <a:ext uri="{FF2B5EF4-FFF2-40B4-BE49-F238E27FC236}">
                        <a16:creationId xmlns:a16="http://schemas.microsoft.com/office/drawing/2014/main" id="{BC124E82-662D-BB72-9649-28C91A3CE421}"/>
                      </a:ext>
                    </a:extLst>
                  </p:cNvPr>
                  <p:cNvGrpSpPr>
                    <a:grpSpLocks noChangeAspect="1"/>
                  </p:cNvGrpSpPr>
                  <p:nvPr/>
                </p:nvGrpSpPr>
                <p:grpSpPr>
                  <a:xfrm>
                    <a:off x="5884294" y="4006856"/>
                    <a:ext cx="1732515" cy="1732515"/>
                    <a:chOff x="6505305" y="4100228"/>
                    <a:chExt cx="1242508" cy="1242508"/>
                  </a:xfrm>
                </p:grpSpPr>
                <p:pic>
                  <p:nvPicPr>
                    <p:cNvPr id="19" name="図 18" descr="電子機器, コンパクトディスク が含まれている画像&#10;&#10;自動的に生成された説明">
                      <a:extLst>
                        <a:ext uri="{FF2B5EF4-FFF2-40B4-BE49-F238E27FC236}">
                          <a16:creationId xmlns:a16="http://schemas.microsoft.com/office/drawing/2014/main" id="{11C46088-6FD7-F2F5-5B78-413796B83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305" y="4100228"/>
                      <a:ext cx="1242508"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0" name="楕円 19">
                      <a:extLst>
                        <a:ext uri="{FF2B5EF4-FFF2-40B4-BE49-F238E27FC236}">
                          <a16:creationId xmlns:a16="http://schemas.microsoft.com/office/drawing/2014/main" id="{B3C915D6-846D-82C0-1D6D-A02CEDB64A72}"/>
                        </a:ext>
                      </a:extLst>
                    </p:cNvPr>
                    <p:cNvSpPr>
                      <a:spLocks noChangeAspect="1"/>
                    </p:cNvSpPr>
                    <p:nvPr/>
                  </p:nvSpPr>
                  <p:spPr>
                    <a:xfrm>
                      <a:off x="6669086" y="4267666"/>
                      <a:ext cx="923925" cy="92392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楕円 37">
                    <a:extLst>
                      <a:ext uri="{FF2B5EF4-FFF2-40B4-BE49-F238E27FC236}">
                        <a16:creationId xmlns:a16="http://schemas.microsoft.com/office/drawing/2014/main" id="{97BCA955-3F81-3D9B-F92A-97249C7E331D}"/>
                      </a:ext>
                    </a:extLst>
                  </p:cNvPr>
                  <p:cNvSpPr>
                    <a:spLocks noChangeAspect="1"/>
                  </p:cNvSpPr>
                  <p:nvPr/>
                </p:nvSpPr>
                <p:spPr>
                  <a:xfrm>
                    <a:off x="6435414" y="4558351"/>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grpSp>
            <p:sp>
              <p:nvSpPr>
                <p:cNvPr id="41" name="Line 11">
                  <a:extLst>
                    <a:ext uri="{FF2B5EF4-FFF2-40B4-BE49-F238E27FC236}">
                      <a16:creationId xmlns:a16="http://schemas.microsoft.com/office/drawing/2014/main" id="{843E4FEA-6A05-22C6-0CF6-3A5ADB864F89}"/>
                    </a:ext>
                  </a:extLst>
                </p:cNvPr>
                <p:cNvSpPr>
                  <a:spLocks noChangeShapeType="1"/>
                </p:cNvSpPr>
                <p:nvPr/>
              </p:nvSpPr>
              <p:spPr bwMode="auto">
                <a:xfrm flipH="1">
                  <a:off x="6757988" y="4242289"/>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55" name="グループ化 54">
                <a:extLst>
                  <a:ext uri="{FF2B5EF4-FFF2-40B4-BE49-F238E27FC236}">
                    <a16:creationId xmlns:a16="http://schemas.microsoft.com/office/drawing/2014/main" id="{D6335B71-5648-0C32-70C6-2FFE4F6994C4}"/>
                  </a:ext>
                </a:extLst>
              </p:cNvPr>
              <p:cNvGrpSpPr/>
              <p:nvPr/>
            </p:nvGrpSpPr>
            <p:grpSpPr>
              <a:xfrm>
                <a:off x="8299348" y="3996581"/>
                <a:ext cx="3703608" cy="1732515"/>
                <a:chOff x="7878624" y="4006856"/>
                <a:chExt cx="3703608" cy="1732515"/>
              </a:xfrm>
            </p:grpSpPr>
            <p:grpSp>
              <p:nvGrpSpPr>
                <p:cNvPr id="36" name="グループ化 35">
                  <a:extLst>
                    <a:ext uri="{FF2B5EF4-FFF2-40B4-BE49-F238E27FC236}">
                      <a16:creationId xmlns:a16="http://schemas.microsoft.com/office/drawing/2014/main" id="{65915D5C-2FC0-EFE3-E6A7-E46DDA701B6C}"/>
                    </a:ext>
                  </a:extLst>
                </p:cNvPr>
                <p:cNvGrpSpPr/>
                <p:nvPr/>
              </p:nvGrpSpPr>
              <p:grpSpPr>
                <a:xfrm>
                  <a:off x="7878624" y="4006856"/>
                  <a:ext cx="3703608" cy="1732515"/>
                  <a:chOff x="7878624" y="4006856"/>
                  <a:chExt cx="3703608" cy="1732515"/>
                </a:xfrm>
              </p:grpSpPr>
              <p:grpSp>
                <p:nvGrpSpPr>
                  <p:cNvPr id="10" name="グループ化 9">
                    <a:extLst>
                      <a:ext uri="{FF2B5EF4-FFF2-40B4-BE49-F238E27FC236}">
                        <a16:creationId xmlns:a16="http://schemas.microsoft.com/office/drawing/2014/main" id="{0FF29FFE-0674-FF41-972F-91C13AC88CDE}"/>
                      </a:ext>
                    </a:extLst>
                  </p:cNvPr>
                  <p:cNvGrpSpPr>
                    <a:grpSpLocks noChangeAspect="1"/>
                  </p:cNvGrpSpPr>
                  <p:nvPr/>
                </p:nvGrpSpPr>
                <p:grpSpPr>
                  <a:xfrm>
                    <a:off x="7878627" y="4006856"/>
                    <a:ext cx="3703604" cy="1732515"/>
                    <a:chOff x="8840709" y="4100228"/>
                    <a:chExt cx="2656114" cy="1242508"/>
                  </a:xfrm>
                </p:grpSpPr>
                <p:pic>
                  <p:nvPicPr>
                    <p:cNvPr id="11" name="Picture 4" descr="Spherical-aberration-slice">
                      <a:extLst>
                        <a:ext uri="{FF2B5EF4-FFF2-40B4-BE49-F238E27FC236}">
                          <a16:creationId xmlns:a16="http://schemas.microsoft.com/office/drawing/2014/main" id="{82E3B662-0E68-B8F8-C045-2C622D805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05" t="42114" r="24862" b="42114"/>
                    <a:stretch/>
                  </p:blipFill>
                  <p:spPr bwMode="auto">
                    <a:xfrm>
                      <a:off x="8840709" y="4100228"/>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9555E4EC-F6E3-3381-0D37-7D2C95080FF9}"/>
                        </a:ext>
                      </a:extLst>
                    </p:cNvPr>
                    <p:cNvGrpSpPr/>
                    <p:nvPr/>
                  </p:nvGrpSpPr>
                  <p:grpSpPr>
                    <a:xfrm>
                      <a:off x="8840709" y="4100228"/>
                      <a:ext cx="2656114" cy="1242508"/>
                      <a:chOff x="8838465" y="4100229"/>
                      <a:chExt cx="2656114" cy="1242508"/>
                    </a:xfrm>
                  </p:grpSpPr>
                  <p:cxnSp>
                    <p:nvCxnSpPr>
                      <p:cNvPr id="13" name="直線コネクタ 12">
                        <a:extLst>
                          <a:ext uri="{FF2B5EF4-FFF2-40B4-BE49-F238E27FC236}">
                            <a16:creationId xmlns:a16="http://schemas.microsoft.com/office/drawing/2014/main" id="{396A01F5-DDB2-BBBC-A006-B11511CE3098}"/>
                          </a:ext>
                        </a:extLst>
                      </p:cNvPr>
                      <p:cNvCxnSpPr/>
                      <p:nvPr/>
                    </p:nvCxnSpPr>
                    <p:spPr>
                      <a:xfrm flipH="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F3B875-11E5-2EB1-6FD7-F626400C1607}"/>
                          </a:ext>
                        </a:extLst>
                      </p:cNvPr>
                      <p:cNvCxnSpPr>
                        <a:cxnSpLocks/>
                      </p:cNvCxnSpPr>
                      <p:nvPr/>
                    </p:nvCxnSpPr>
                    <p:spPr>
                      <a:xfrm flipH="1" flipV="1">
                        <a:off x="8838465" y="4100229"/>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grpSp>
                <p:nvGrpSpPr>
                  <p:cNvPr id="25" name="グループ化 24">
                    <a:extLst>
                      <a:ext uri="{FF2B5EF4-FFF2-40B4-BE49-F238E27FC236}">
                        <a16:creationId xmlns:a16="http://schemas.microsoft.com/office/drawing/2014/main" id="{D0A83C52-CC49-DDE1-B4C3-06BA083B18A3}"/>
                      </a:ext>
                    </a:extLst>
                  </p:cNvPr>
                  <p:cNvGrpSpPr/>
                  <p:nvPr/>
                </p:nvGrpSpPr>
                <p:grpSpPr>
                  <a:xfrm>
                    <a:off x="7878624" y="4371703"/>
                    <a:ext cx="1391582" cy="1019720"/>
                    <a:chOff x="7878624" y="4371703"/>
                    <a:chExt cx="1391582" cy="1019720"/>
                  </a:xfrm>
                </p:grpSpPr>
                <p:sp>
                  <p:nvSpPr>
                    <p:cNvPr id="4" name="Line 11">
                      <a:extLst>
                        <a:ext uri="{FF2B5EF4-FFF2-40B4-BE49-F238E27FC236}">
                          <a16:creationId xmlns:a16="http://schemas.microsoft.com/office/drawing/2014/main" id="{EC30F860-BACE-A50C-22EC-48E8CD77207A}"/>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2" name="Line 11">
                      <a:extLst>
                        <a:ext uri="{FF2B5EF4-FFF2-40B4-BE49-F238E27FC236}">
                          <a16:creationId xmlns:a16="http://schemas.microsoft.com/office/drawing/2014/main" id="{4F750E2A-F91B-1353-4ACE-B4FC7441A2CB}"/>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26" name="グループ化 25">
                    <a:extLst>
                      <a:ext uri="{FF2B5EF4-FFF2-40B4-BE49-F238E27FC236}">
                        <a16:creationId xmlns:a16="http://schemas.microsoft.com/office/drawing/2014/main" id="{3B8EAB50-A30D-3510-E57C-D48D79B61304}"/>
                      </a:ext>
                    </a:extLst>
                  </p:cNvPr>
                  <p:cNvGrpSpPr/>
                  <p:nvPr/>
                </p:nvGrpSpPr>
                <p:grpSpPr>
                  <a:xfrm flipH="1">
                    <a:off x="10190648" y="4371703"/>
                    <a:ext cx="1391584" cy="1019720"/>
                    <a:chOff x="7878624" y="4371703"/>
                    <a:chExt cx="1391582" cy="1019720"/>
                  </a:xfrm>
                </p:grpSpPr>
                <p:sp>
                  <p:nvSpPr>
                    <p:cNvPr id="27" name="Line 11">
                      <a:extLst>
                        <a:ext uri="{FF2B5EF4-FFF2-40B4-BE49-F238E27FC236}">
                          <a16:creationId xmlns:a16="http://schemas.microsoft.com/office/drawing/2014/main" id="{0A3E0241-5768-51BD-C748-F099C2CB2C8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28" name="Line 11">
                      <a:extLst>
                        <a:ext uri="{FF2B5EF4-FFF2-40B4-BE49-F238E27FC236}">
                          <a16:creationId xmlns:a16="http://schemas.microsoft.com/office/drawing/2014/main" id="{F4EF6CAB-E493-F4FB-2954-C56030F8CDF0}"/>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42" name="Line 11">
                  <a:extLst>
                    <a:ext uri="{FF2B5EF4-FFF2-40B4-BE49-F238E27FC236}">
                      <a16:creationId xmlns:a16="http://schemas.microsoft.com/office/drawing/2014/main" id="{2E679DD4-D879-C05A-E6BC-2904457F5B65}"/>
                    </a:ext>
                  </a:extLst>
                </p:cNvPr>
                <p:cNvSpPr>
                  <a:spLocks noChangeShapeType="1"/>
                </p:cNvSpPr>
                <p:nvPr/>
              </p:nvSpPr>
              <p:spPr bwMode="auto">
                <a:xfrm flipH="1">
                  <a:off x="8097838" y="4125179"/>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grpSp>
      <p:sp>
        <p:nvSpPr>
          <p:cNvPr id="44" name="Rectangle 6">
            <a:extLst>
              <a:ext uri="{FF2B5EF4-FFF2-40B4-BE49-F238E27FC236}">
                <a16:creationId xmlns:a16="http://schemas.microsoft.com/office/drawing/2014/main" id="{7042EB7B-F74B-C702-D424-D81807F0A6B4}"/>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61914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Spherical-aberration-slice">
            <a:extLst>
              <a:ext uri="{FF2B5EF4-FFF2-40B4-BE49-F238E27FC236}">
                <a16:creationId xmlns:a16="http://schemas.microsoft.com/office/drawing/2014/main" id="{D52B6365-C86E-A654-D4CC-5F11F8399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1" t="42155" r="49978" b="42154"/>
          <a:stretch/>
        </p:blipFill>
        <p:spPr bwMode="auto">
          <a:xfrm>
            <a:off x="8037986" y="4178326"/>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1" name="グループ化 60">
            <a:extLst>
              <a:ext uri="{FF2B5EF4-FFF2-40B4-BE49-F238E27FC236}">
                <a16:creationId xmlns:a16="http://schemas.microsoft.com/office/drawing/2014/main" id="{4D260AF7-5A2B-DA6B-845F-ED46A5BF1948}"/>
              </a:ext>
            </a:extLst>
          </p:cNvPr>
          <p:cNvGrpSpPr/>
          <p:nvPr/>
        </p:nvGrpSpPr>
        <p:grpSpPr>
          <a:xfrm>
            <a:off x="450410" y="4178324"/>
            <a:ext cx="5536028" cy="1732515"/>
            <a:chOff x="450410" y="4178324"/>
            <a:chExt cx="5536028" cy="1732515"/>
          </a:xfrm>
        </p:grpSpPr>
        <p:pic>
          <p:nvPicPr>
            <p:cNvPr id="62" name="図 61">
              <a:extLst>
                <a:ext uri="{FF2B5EF4-FFF2-40B4-BE49-F238E27FC236}">
                  <a16:creationId xmlns:a16="http://schemas.microsoft.com/office/drawing/2014/main" id="{3B12763F-B60A-37E7-BE6A-891608478BBC}"/>
                </a:ext>
              </a:extLst>
            </p:cNvPr>
            <p:cNvPicPr>
              <a:picLocks noChangeAspect="1"/>
            </p:cNvPicPr>
            <p:nvPr/>
          </p:nvPicPr>
          <p:blipFill>
            <a:blip r:embed="rId3">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63" name="グループ化 62">
              <a:extLst>
                <a:ext uri="{FF2B5EF4-FFF2-40B4-BE49-F238E27FC236}">
                  <a16:creationId xmlns:a16="http://schemas.microsoft.com/office/drawing/2014/main" id="{FBE42869-4A5A-1D35-C71D-A8D5AE7C15B2}"/>
                </a:ext>
              </a:extLst>
            </p:cNvPr>
            <p:cNvGrpSpPr/>
            <p:nvPr/>
          </p:nvGrpSpPr>
          <p:grpSpPr>
            <a:xfrm>
              <a:off x="682956" y="4409329"/>
              <a:ext cx="1288293" cy="1288293"/>
              <a:chOff x="682956" y="4409329"/>
              <a:chExt cx="1288293" cy="1288293"/>
            </a:xfrm>
          </p:grpSpPr>
          <p:sp>
            <p:nvSpPr>
              <p:cNvPr id="77" name="楕円 76">
                <a:extLst>
                  <a:ext uri="{FF2B5EF4-FFF2-40B4-BE49-F238E27FC236}">
                    <a16:creationId xmlns:a16="http://schemas.microsoft.com/office/drawing/2014/main" id="{FAD8AB12-EEC5-3850-8760-CF4A18FC8CBA}"/>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D6259C86-C130-B737-1038-491ACEFFBDEE}"/>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79" name="Line 11">
                <a:extLst>
                  <a:ext uri="{FF2B5EF4-FFF2-40B4-BE49-F238E27FC236}">
                    <a16:creationId xmlns:a16="http://schemas.microsoft.com/office/drawing/2014/main" id="{EE92AF5B-D7EF-F8BD-578D-C9FC4A505A07}"/>
                  </a:ext>
                </a:extLst>
              </p:cNvPr>
              <p:cNvSpPr>
                <a:spLocks noChangeShapeType="1"/>
              </p:cNvSpPr>
              <p:nvPr/>
            </p:nvSpPr>
            <p:spPr bwMode="auto">
              <a:xfrm flipH="1">
                <a:off x="1324105" y="4409330"/>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64" name="グループ化 63">
              <a:extLst>
                <a:ext uri="{FF2B5EF4-FFF2-40B4-BE49-F238E27FC236}">
                  <a16:creationId xmlns:a16="http://schemas.microsoft.com/office/drawing/2014/main" id="{1F09BD17-3CCA-6EF8-1FF8-6FE17B25F69B}"/>
                </a:ext>
              </a:extLst>
            </p:cNvPr>
            <p:cNvGrpSpPr/>
            <p:nvPr/>
          </p:nvGrpSpPr>
          <p:grpSpPr>
            <a:xfrm>
              <a:off x="2282831" y="4178324"/>
              <a:ext cx="3703607" cy="1732515"/>
              <a:chOff x="7878624" y="2027817"/>
              <a:chExt cx="3703607" cy="1732515"/>
            </a:xfrm>
          </p:grpSpPr>
          <p:grpSp>
            <p:nvGrpSpPr>
              <p:cNvPr id="65" name="グループ化 64">
                <a:extLst>
                  <a:ext uri="{FF2B5EF4-FFF2-40B4-BE49-F238E27FC236}">
                    <a16:creationId xmlns:a16="http://schemas.microsoft.com/office/drawing/2014/main" id="{1973E743-8156-1742-C2F7-9BB2AC846FF1}"/>
                  </a:ext>
                </a:extLst>
              </p:cNvPr>
              <p:cNvGrpSpPr/>
              <p:nvPr/>
            </p:nvGrpSpPr>
            <p:grpSpPr>
              <a:xfrm>
                <a:off x="7878624" y="2027817"/>
                <a:ext cx="3703607" cy="1732515"/>
                <a:chOff x="7878624" y="2027817"/>
                <a:chExt cx="3703607" cy="1732515"/>
              </a:xfrm>
            </p:grpSpPr>
            <p:grpSp>
              <p:nvGrpSpPr>
                <p:cNvPr id="67" name="グループ化 66">
                  <a:extLst>
                    <a:ext uri="{FF2B5EF4-FFF2-40B4-BE49-F238E27FC236}">
                      <a16:creationId xmlns:a16="http://schemas.microsoft.com/office/drawing/2014/main" id="{EDD8A04F-ABCA-BF2C-759B-42B3C869DF9A}"/>
                    </a:ext>
                  </a:extLst>
                </p:cNvPr>
                <p:cNvGrpSpPr>
                  <a:grpSpLocks noChangeAspect="1"/>
                </p:cNvGrpSpPr>
                <p:nvPr/>
              </p:nvGrpSpPr>
              <p:grpSpPr>
                <a:xfrm>
                  <a:off x="7878627" y="2027817"/>
                  <a:ext cx="3703604" cy="1732515"/>
                  <a:chOff x="8840709" y="1574337"/>
                  <a:chExt cx="2656114" cy="1242508"/>
                </a:xfrm>
              </p:grpSpPr>
              <p:pic>
                <p:nvPicPr>
                  <p:cNvPr id="74" name="Picture 4" descr="Spherical-aberration-slice">
                    <a:extLst>
                      <a:ext uri="{FF2B5EF4-FFF2-40B4-BE49-F238E27FC236}">
                        <a16:creationId xmlns:a16="http://schemas.microsoft.com/office/drawing/2014/main" id="{80B69D3D-4911-ABD3-3118-CD9BC91C1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5" name="直線コネクタ 74">
                    <a:extLst>
                      <a:ext uri="{FF2B5EF4-FFF2-40B4-BE49-F238E27FC236}">
                        <a16:creationId xmlns:a16="http://schemas.microsoft.com/office/drawing/2014/main" id="{171791CD-44BF-49C0-6D26-37ACBF91E501}"/>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E47725C3-AEBC-FF17-A22B-87BC10C6FCAE}"/>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E985FD37-095B-894E-C068-40F990AE8FF1}"/>
                    </a:ext>
                  </a:extLst>
                </p:cNvPr>
                <p:cNvGrpSpPr/>
                <p:nvPr/>
              </p:nvGrpSpPr>
              <p:grpSpPr>
                <a:xfrm>
                  <a:off x="7878624" y="2294887"/>
                  <a:ext cx="1635383" cy="1198372"/>
                  <a:chOff x="7878624" y="2294887"/>
                  <a:chExt cx="1635383" cy="1198372"/>
                </a:xfrm>
              </p:grpSpPr>
              <p:sp>
                <p:nvSpPr>
                  <p:cNvPr id="72" name="Line 11">
                    <a:extLst>
                      <a:ext uri="{FF2B5EF4-FFF2-40B4-BE49-F238E27FC236}">
                        <a16:creationId xmlns:a16="http://schemas.microsoft.com/office/drawing/2014/main" id="{9A9DF242-C4B1-957A-1742-8957A89341F6}"/>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3" name="Line 11">
                    <a:extLst>
                      <a:ext uri="{FF2B5EF4-FFF2-40B4-BE49-F238E27FC236}">
                        <a16:creationId xmlns:a16="http://schemas.microsoft.com/office/drawing/2014/main" id="{89BC724D-B088-2927-BB76-68F8D7078A6C}"/>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69" name="グループ化 68">
                  <a:extLst>
                    <a:ext uri="{FF2B5EF4-FFF2-40B4-BE49-F238E27FC236}">
                      <a16:creationId xmlns:a16="http://schemas.microsoft.com/office/drawing/2014/main" id="{A660BF60-6842-D2D8-514A-B4124426B5CF}"/>
                    </a:ext>
                  </a:extLst>
                </p:cNvPr>
                <p:cNvGrpSpPr>
                  <a:grpSpLocks noChangeAspect="1"/>
                </p:cNvGrpSpPr>
                <p:nvPr/>
              </p:nvGrpSpPr>
              <p:grpSpPr>
                <a:xfrm flipH="1">
                  <a:off x="9946849" y="2303781"/>
                  <a:ext cx="1635382" cy="1198372"/>
                  <a:chOff x="7878624" y="4371703"/>
                  <a:chExt cx="1391582" cy="1019720"/>
                </a:xfrm>
              </p:grpSpPr>
              <p:sp>
                <p:nvSpPr>
                  <p:cNvPr id="70" name="Line 11">
                    <a:extLst>
                      <a:ext uri="{FF2B5EF4-FFF2-40B4-BE49-F238E27FC236}">
                        <a16:creationId xmlns:a16="http://schemas.microsoft.com/office/drawing/2014/main" id="{E63C623D-688F-593B-1162-5AFD4C11B53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1" name="Line 11">
                    <a:extLst>
                      <a:ext uri="{FF2B5EF4-FFF2-40B4-BE49-F238E27FC236}">
                        <a16:creationId xmlns:a16="http://schemas.microsoft.com/office/drawing/2014/main" id="{E857255C-BA0D-09E1-1D42-6981CFC8EC0C}"/>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66" name="Line 11">
                <a:extLst>
                  <a:ext uri="{FF2B5EF4-FFF2-40B4-BE49-F238E27FC236}">
                    <a16:creationId xmlns:a16="http://schemas.microsoft.com/office/drawing/2014/main" id="{3D9446DF-C954-DCC7-DC95-36F3A4F9C3B2}"/>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pic>
        <p:nvPicPr>
          <p:cNvPr id="81" name="図 80" descr="電子機器, コンパクトディスク が含まれている画像&#10;&#10;自動的に生成された説明">
            <a:extLst>
              <a:ext uri="{FF2B5EF4-FFF2-40B4-BE49-F238E27FC236}">
                <a16:creationId xmlns:a16="http://schemas.microsoft.com/office/drawing/2014/main" id="{652F8EF5-8C96-DCBD-6945-17C784972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82" name="グループ化 81">
            <a:extLst>
              <a:ext uri="{FF2B5EF4-FFF2-40B4-BE49-F238E27FC236}">
                <a16:creationId xmlns:a16="http://schemas.microsoft.com/office/drawing/2014/main" id="{7A05DB8A-93C5-4247-A991-EF39E8B42A33}"/>
              </a:ext>
            </a:extLst>
          </p:cNvPr>
          <p:cNvGrpSpPr/>
          <p:nvPr/>
        </p:nvGrpSpPr>
        <p:grpSpPr>
          <a:xfrm>
            <a:off x="6434020" y="4410580"/>
            <a:ext cx="1288293" cy="1289508"/>
            <a:chOff x="6434020" y="4410580"/>
            <a:chExt cx="1288293" cy="1289508"/>
          </a:xfrm>
        </p:grpSpPr>
        <p:sp>
          <p:nvSpPr>
            <p:cNvPr id="96" name="楕円 95">
              <a:extLst>
                <a:ext uri="{FF2B5EF4-FFF2-40B4-BE49-F238E27FC236}">
                  <a16:creationId xmlns:a16="http://schemas.microsoft.com/office/drawing/2014/main" id="{57BFED7B-F4DE-C245-194A-B610E5EC4E5D}"/>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9AA71014-E2B5-5D38-BE44-610FE4B17C90}"/>
                </a:ext>
              </a:extLst>
            </p:cNvPr>
            <p:cNvSpPr>
              <a:spLocks noChangeAspect="1"/>
            </p:cNvSpPr>
            <p:nvPr/>
          </p:nvSpPr>
          <p:spPr>
            <a:xfrm>
              <a:off x="6759378" y="4726642"/>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8" name="Line 11">
              <a:extLst>
                <a:ext uri="{FF2B5EF4-FFF2-40B4-BE49-F238E27FC236}">
                  <a16:creationId xmlns:a16="http://schemas.microsoft.com/office/drawing/2014/main" id="{C3A3F5C3-BDE1-7EE2-6D2D-21BA8E46870D}"/>
                </a:ext>
              </a:extLst>
            </p:cNvPr>
            <p:cNvSpPr>
              <a:spLocks noChangeShapeType="1"/>
            </p:cNvSpPr>
            <p:nvPr/>
          </p:nvSpPr>
          <p:spPr bwMode="auto">
            <a:xfrm flipH="1">
              <a:off x="7076165" y="4410580"/>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83" name="グループ化 82">
            <a:extLst>
              <a:ext uri="{FF2B5EF4-FFF2-40B4-BE49-F238E27FC236}">
                <a16:creationId xmlns:a16="http://schemas.microsoft.com/office/drawing/2014/main" id="{C93DCE26-F62F-7A45-438B-235C929E14C4}"/>
              </a:ext>
            </a:extLst>
          </p:cNvPr>
          <p:cNvGrpSpPr/>
          <p:nvPr/>
        </p:nvGrpSpPr>
        <p:grpSpPr>
          <a:xfrm>
            <a:off x="8037982" y="4178325"/>
            <a:ext cx="3703611" cy="1732515"/>
            <a:chOff x="7878624" y="4006856"/>
            <a:chExt cx="1851558" cy="1732515"/>
          </a:xfrm>
        </p:grpSpPr>
        <p:grpSp>
          <p:nvGrpSpPr>
            <p:cNvPr id="93" name="グループ化 92">
              <a:extLst>
                <a:ext uri="{FF2B5EF4-FFF2-40B4-BE49-F238E27FC236}">
                  <a16:creationId xmlns:a16="http://schemas.microsoft.com/office/drawing/2014/main" id="{ECB730F0-C679-AEB3-0CDD-4ADF86B65C56}"/>
                </a:ext>
              </a:extLst>
            </p:cNvPr>
            <p:cNvGrpSpPr/>
            <p:nvPr/>
          </p:nvGrpSpPr>
          <p:grpSpPr>
            <a:xfrm>
              <a:off x="7878628" y="4006856"/>
              <a:ext cx="1851554" cy="1732515"/>
              <a:chOff x="8838465" y="4100229"/>
              <a:chExt cx="1327879" cy="1242508"/>
            </a:xfrm>
          </p:grpSpPr>
          <p:cxnSp>
            <p:nvCxnSpPr>
              <p:cNvPr id="94" name="直線コネクタ 93">
                <a:extLst>
                  <a:ext uri="{FF2B5EF4-FFF2-40B4-BE49-F238E27FC236}">
                    <a16:creationId xmlns:a16="http://schemas.microsoft.com/office/drawing/2014/main" id="{61E3EAF7-0582-B382-C1BE-09EF77234697}"/>
                  </a:ext>
                </a:extLst>
              </p:cNvPr>
              <p:cNvCxnSpPr>
                <a:cxnSpLocks/>
                <a:stCxn id="43" idx="3"/>
              </p:cNvCxnSpPr>
              <p:nvPr/>
            </p:nvCxnSpPr>
            <p:spPr>
              <a:xfrm flipH="1">
                <a:off x="8838465" y="4721484"/>
                <a:ext cx="1327878" cy="621253"/>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C557112-94BC-C668-004B-827460336287}"/>
                  </a:ext>
                </a:extLst>
              </p:cNvPr>
              <p:cNvCxnSpPr>
                <a:cxnSpLocks/>
                <a:stCxn id="43" idx="3"/>
              </p:cNvCxnSpPr>
              <p:nvPr/>
            </p:nvCxnSpPr>
            <p:spPr>
              <a:xfrm flipH="1" flipV="1">
                <a:off x="8838465" y="4100229"/>
                <a:ext cx="1327879" cy="62125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86" name="グループ化 85">
              <a:extLst>
                <a:ext uri="{FF2B5EF4-FFF2-40B4-BE49-F238E27FC236}">
                  <a16:creationId xmlns:a16="http://schemas.microsoft.com/office/drawing/2014/main" id="{B0222209-0B26-4A2F-E1CD-CCFD7EE0CA66}"/>
                </a:ext>
              </a:extLst>
            </p:cNvPr>
            <p:cNvGrpSpPr/>
            <p:nvPr/>
          </p:nvGrpSpPr>
          <p:grpSpPr>
            <a:xfrm>
              <a:off x="7878624" y="4371703"/>
              <a:ext cx="1391582" cy="1019720"/>
              <a:chOff x="7878624" y="4371703"/>
              <a:chExt cx="1391582" cy="1019720"/>
            </a:xfrm>
          </p:grpSpPr>
          <p:sp>
            <p:nvSpPr>
              <p:cNvPr id="90" name="Line 11">
                <a:extLst>
                  <a:ext uri="{FF2B5EF4-FFF2-40B4-BE49-F238E27FC236}">
                    <a16:creationId xmlns:a16="http://schemas.microsoft.com/office/drawing/2014/main" id="{4C7B2B87-AF56-1A3C-FB4F-C93B7C8ABAC7}"/>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91" name="Line 11">
                <a:extLst>
                  <a:ext uri="{FF2B5EF4-FFF2-40B4-BE49-F238E27FC236}">
                    <a16:creationId xmlns:a16="http://schemas.microsoft.com/office/drawing/2014/main" id="{F837CD59-8954-DC55-4449-3BBAFBB2D80D}"/>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84" name="Line 11">
            <a:extLst>
              <a:ext uri="{FF2B5EF4-FFF2-40B4-BE49-F238E27FC236}">
                <a16:creationId xmlns:a16="http://schemas.microsoft.com/office/drawing/2014/main" id="{32B3CE73-B958-6E85-75AC-06BFC5B2E1AB}"/>
              </a:ext>
            </a:extLst>
          </p:cNvPr>
          <p:cNvSpPr>
            <a:spLocks noChangeShapeType="1"/>
          </p:cNvSpPr>
          <p:nvPr/>
        </p:nvSpPr>
        <p:spPr bwMode="auto">
          <a:xfrm>
            <a:off x="8471647" y="4294015"/>
            <a:ext cx="2887" cy="331800"/>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 name="タイトル 1">
            <a:extLst>
              <a:ext uri="{FF2B5EF4-FFF2-40B4-BE49-F238E27FC236}">
                <a16:creationId xmlns:a16="http://schemas.microsoft.com/office/drawing/2014/main" id="{408E8895-CED6-BB2C-B587-BA362D6D1AE7}"/>
              </a:ext>
            </a:extLst>
          </p:cNvPr>
          <p:cNvSpPr>
            <a:spLocks noGrp="1"/>
          </p:cNvSpPr>
          <p:nvPr>
            <p:ph type="title"/>
          </p:nvPr>
        </p:nvSpPr>
        <p:spPr/>
        <p:txBody>
          <a:bodyPr/>
          <a:lstStyle/>
          <a:p>
            <a:r>
              <a:rPr lang="ja-JP" altLang="en-US" dirty="0"/>
              <a:t>再掲：回折スケールの考察</a:t>
            </a:r>
            <a:r>
              <a:rPr lang="en-US" altLang="ja-JP" dirty="0"/>
              <a:t>(</a:t>
            </a:r>
            <a:r>
              <a:rPr lang="ja-JP" altLang="en-US" dirty="0"/>
              <a:t>疑問</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C99C9655-9D89-8D27-6128-BA63861AF430}"/>
              </a:ext>
            </a:extLst>
          </p:cNvPr>
          <p:cNvSpPr>
            <a:spLocks noGrp="1"/>
          </p:cNvSpPr>
          <p:nvPr>
            <p:ph idx="1"/>
          </p:nvPr>
        </p:nvSpPr>
        <p:spPr/>
        <p:txBody>
          <a:bodyPr/>
          <a:lstStyle/>
          <a:p>
            <a:r>
              <a:rPr lang="ja-JP" altLang="en-US" dirty="0">
                <a:solidFill>
                  <a:srgbClr val="FF5050"/>
                </a:solidFill>
              </a:rPr>
              <a:t>同じボケのサイズで実効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(Fe)</a:t>
            </a:r>
            <a:r>
              <a:rPr lang="ja-JP" altLang="en-US" dirty="0">
                <a:solidFill>
                  <a:srgbClr val="FF5050"/>
                </a:solidFill>
              </a:rPr>
              <a:t>のみが異なる場合</a:t>
            </a:r>
            <a:endParaRPr lang="en-US" altLang="ja-JP" dirty="0">
              <a:solidFill>
                <a:srgbClr val="FF5050"/>
              </a:solidFill>
            </a:endParaRPr>
          </a:p>
          <a:p>
            <a:pPr lvl="1"/>
            <a:r>
              <a:rPr lang="ja-JP" altLang="en-US" dirty="0"/>
              <a:t>絞りが変化しても深度等の違いで同じ</a:t>
            </a:r>
            <a:r>
              <a:rPr lang="en-US" altLang="ja-JP" dirty="0"/>
              <a:t>CoC</a:t>
            </a:r>
            <a:r>
              <a:rPr lang="ja-JP" altLang="en-US" dirty="0"/>
              <a:t>となるケース</a:t>
            </a:r>
            <a:endParaRPr lang="en-US" altLang="ja-JP" dirty="0"/>
          </a:p>
          <a:p>
            <a:pPr lvl="1"/>
            <a:r>
              <a:rPr lang="ja-JP" altLang="en-US" dirty="0"/>
              <a:t>エッジ側から見た回折</a:t>
            </a:r>
            <a:r>
              <a:rPr kumimoji="1" lang="ja-JP" altLang="en-US" dirty="0"/>
              <a:t>縞の</a:t>
            </a:r>
            <a:r>
              <a:rPr lang="ja-JP" altLang="en-US" dirty="0"/>
              <a:t>物理的な幅が変化</a:t>
            </a:r>
            <a:endParaRPr lang="en-US" altLang="ja-JP" dirty="0"/>
          </a:p>
          <a:p>
            <a:pPr lvl="2"/>
            <a:r>
              <a:rPr lang="ja-JP" altLang="en-US" dirty="0"/>
              <a:t>ただし</a:t>
            </a:r>
            <a:r>
              <a:rPr lang="en-US" altLang="ja-JP" dirty="0"/>
              <a:t>Fe</a:t>
            </a:r>
            <a:r>
              <a:rPr lang="ja-JP" altLang="en-US" dirty="0"/>
              <a:t>値に線形までは変化していない</a:t>
            </a:r>
            <a:endParaRPr lang="en-US" altLang="ja-JP" dirty="0"/>
          </a:p>
          <a:p>
            <a:pPr lvl="2"/>
            <a:r>
              <a:rPr lang="ja-JP" altLang="en-US" dirty="0">
                <a:solidFill>
                  <a:srgbClr val="FF5050"/>
                </a:solidFill>
              </a:rPr>
              <a:t>では実際には</a:t>
            </a:r>
            <a:r>
              <a:rPr lang="en-US" altLang="ja-JP" dirty="0">
                <a:solidFill>
                  <a:srgbClr val="FF5050"/>
                </a:solidFill>
              </a:rPr>
              <a:t>Fe</a:t>
            </a:r>
            <a:r>
              <a:rPr lang="ja-JP" altLang="en-US" dirty="0">
                <a:solidFill>
                  <a:srgbClr val="FF5050"/>
                </a:solidFill>
              </a:rPr>
              <a:t>が</a:t>
            </a:r>
            <a:r>
              <a:rPr lang="en-US" altLang="ja-JP" dirty="0">
                <a:solidFill>
                  <a:srgbClr val="FF5050"/>
                </a:solidFill>
              </a:rPr>
              <a:t>n</a:t>
            </a:r>
            <a:r>
              <a:rPr lang="ja-JP" altLang="en-US" dirty="0">
                <a:solidFill>
                  <a:srgbClr val="FF5050"/>
                </a:solidFill>
              </a:rPr>
              <a:t>倍になれば回折</a:t>
            </a:r>
            <a:r>
              <a:rPr kumimoji="1" lang="ja-JP" altLang="en-US" dirty="0">
                <a:solidFill>
                  <a:srgbClr val="FF5050"/>
                </a:solidFill>
              </a:rPr>
              <a:t>縞</a:t>
            </a:r>
            <a:r>
              <a:rPr lang="ja-JP" altLang="en-US" dirty="0">
                <a:solidFill>
                  <a:srgbClr val="FF5050"/>
                </a:solidFill>
              </a:rPr>
              <a:t>は何倍になるか？</a:t>
            </a:r>
            <a:endParaRPr lang="en-US" altLang="ja-JP" dirty="0">
              <a:solidFill>
                <a:srgbClr val="FF5050"/>
              </a:solidFill>
            </a:endParaRPr>
          </a:p>
          <a:p>
            <a:endParaRPr kumimoji="1" lang="ja-JP" altLang="en-US" dirty="0"/>
          </a:p>
        </p:txBody>
      </p:sp>
      <p:sp>
        <p:nvSpPr>
          <p:cNvPr id="4" name="Rectangle 6">
            <a:extLst>
              <a:ext uri="{FF2B5EF4-FFF2-40B4-BE49-F238E27FC236}">
                <a16:creationId xmlns:a16="http://schemas.microsoft.com/office/drawing/2014/main" id="{D3B97040-DB4A-5737-97A4-F70744398A4D}"/>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9387879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Spherical-aberration-slice">
            <a:extLst>
              <a:ext uri="{FF2B5EF4-FFF2-40B4-BE49-F238E27FC236}">
                <a16:creationId xmlns:a16="http://schemas.microsoft.com/office/drawing/2014/main" id="{D52B6365-C86E-A654-D4CC-5F11F8399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1" t="42155" r="49978" b="42154"/>
          <a:stretch/>
        </p:blipFill>
        <p:spPr bwMode="auto">
          <a:xfrm>
            <a:off x="8037986" y="4178326"/>
            <a:ext cx="3703604"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1" name="グループ化 60">
            <a:extLst>
              <a:ext uri="{FF2B5EF4-FFF2-40B4-BE49-F238E27FC236}">
                <a16:creationId xmlns:a16="http://schemas.microsoft.com/office/drawing/2014/main" id="{4D260AF7-5A2B-DA6B-845F-ED46A5BF1948}"/>
              </a:ext>
            </a:extLst>
          </p:cNvPr>
          <p:cNvGrpSpPr/>
          <p:nvPr/>
        </p:nvGrpSpPr>
        <p:grpSpPr>
          <a:xfrm>
            <a:off x="450410" y="4178324"/>
            <a:ext cx="5536028" cy="1732515"/>
            <a:chOff x="450410" y="4178324"/>
            <a:chExt cx="5536028" cy="1732515"/>
          </a:xfrm>
        </p:grpSpPr>
        <p:pic>
          <p:nvPicPr>
            <p:cNvPr id="62" name="図 61">
              <a:extLst>
                <a:ext uri="{FF2B5EF4-FFF2-40B4-BE49-F238E27FC236}">
                  <a16:creationId xmlns:a16="http://schemas.microsoft.com/office/drawing/2014/main" id="{3B12763F-B60A-37E7-BE6A-891608478BBC}"/>
                </a:ext>
              </a:extLst>
            </p:cNvPr>
            <p:cNvPicPr>
              <a:picLocks noChangeAspect="1"/>
            </p:cNvPicPr>
            <p:nvPr/>
          </p:nvPicPr>
          <p:blipFill>
            <a:blip r:embed="rId3">
              <a:extLst>
                <a:ext uri="{28A0092B-C50C-407E-A947-70E740481C1C}">
                  <a14:useLocalDpi xmlns:a14="http://schemas.microsoft.com/office/drawing/2010/main" val="0"/>
                </a:ext>
              </a:extLst>
            </a:blip>
            <a:srcRect l="301" r="301"/>
            <a:stretch/>
          </p:blipFill>
          <p:spPr>
            <a:xfrm>
              <a:off x="450410" y="4178324"/>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63" name="グループ化 62">
              <a:extLst>
                <a:ext uri="{FF2B5EF4-FFF2-40B4-BE49-F238E27FC236}">
                  <a16:creationId xmlns:a16="http://schemas.microsoft.com/office/drawing/2014/main" id="{FBE42869-4A5A-1D35-C71D-A8D5AE7C15B2}"/>
                </a:ext>
              </a:extLst>
            </p:cNvPr>
            <p:cNvGrpSpPr/>
            <p:nvPr/>
          </p:nvGrpSpPr>
          <p:grpSpPr>
            <a:xfrm>
              <a:off x="682956" y="4409329"/>
              <a:ext cx="1288293" cy="1288293"/>
              <a:chOff x="682956" y="4409329"/>
              <a:chExt cx="1288293" cy="1288293"/>
            </a:xfrm>
          </p:grpSpPr>
          <p:sp>
            <p:nvSpPr>
              <p:cNvPr id="77" name="楕円 76">
                <a:extLst>
                  <a:ext uri="{FF2B5EF4-FFF2-40B4-BE49-F238E27FC236}">
                    <a16:creationId xmlns:a16="http://schemas.microsoft.com/office/drawing/2014/main" id="{FAD8AB12-EEC5-3850-8760-CF4A18FC8CBA}"/>
                  </a:ext>
                </a:extLst>
              </p:cNvPr>
              <p:cNvSpPr>
                <a:spLocks noChangeAspect="1"/>
              </p:cNvSpPr>
              <p:nvPr/>
            </p:nvSpPr>
            <p:spPr>
              <a:xfrm>
                <a:off x="682956" y="4409329"/>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D6259C86-C130-B737-1038-491ACEFFBDEE}"/>
                  </a:ext>
                </a:extLst>
              </p:cNvPr>
              <p:cNvSpPr>
                <a:spLocks noChangeAspect="1"/>
              </p:cNvSpPr>
              <p:nvPr/>
            </p:nvSpPr>
            <p:spPr>
              <a:xfrm>
                <a:off x="903382" y="4634357"/>
                <a:ext cx="838235" cy="8382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79" name="Line 11">
                <a:extLst>
                  <a:ext uri="{FF2B5EF4-FFF2-40B4-BE49-F238E27FC236}">
                    <a16:creationId xmlns:a16="http://schemas.microsoft.com/office/drawing/2014/main" id="{EE92AF5B-D7EF-F8BD-578D-C9FC4A505A07}"/>
                  </a:ext>
                </a:extLst>
              </p:cNvPr>
              <p:cNvSpPr>
                <a:spLocks noChangeShapeType="1"/>
              </p:cNvSpPr>
              <p:nvPr/>
            </p:nvSpPr>
            <p:spPr bwMode="auto">
              <a:xfrm flipH="1">
                <a:off x="1324105" y="4409330"/>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64" name="グループ化 63">
              <a:extLst>
                <a:ext uri="{FF2B5EF4-FFF2-40B4-BE49-F238E27FC236}">
                  <a16:creationId xmlns:a16="http://schemas.microsoft.com/office/drawing/2014/main" id="{1F09BD17-3CCA-6EF8-1FF8-6FE17B25F69B}"/>
                </a:ext>
              </a:extLst>
            </p:cNvPr>
            <p:cNvGrpSpPr/>
            <p:nvPr/>
          </p:nvGrpSpPr>
          <p:grpSpPr>
            <a:xfrm>
              <a:off x="2282831" y="4178324"/>
              <a:ext cx="3703607" cy="1732515"/>
              <a:chOff x="7878624" y="2027817"/>
              <a:chExt cx="3703607" cy="1732515"/>
            </a:xfrm>
          </p:grpSpPr>
          <p:grpSp>
            <p:nvGrpSpPr>
              <p:cNvPr id="65" name="グループ化 64">
                <a:extLst>
                  <a:ext uri="{FF2B5EF4-FFF2-40B4-BE49-F238E27FC236}">
                    <a16:creationId xmlns:a16="http://schemas.microsoft.com/office/drawing/2014/main" id="{1973E743-8156-1742-C2F7-9BB2AC846FF1}"/>
                  </a:ext>
                </a:extLst>
              </p:cNvPr>
              <p:cNvGrpSpPr/>
              <p:nvPr/>
            </p:nvGrpSpPr>
            <p:grpSpPr>
              <a:xfrm>
                <a:off x="7878624" y="2027817"/>
                <a:ext cx="3703607" cy="1732515"/>
                <a:chOff x="7878624" y="2027817"/>
                <a:chExt cx="3703607" cy="1732515"/>
              </a:xfrm>
            </p:grpSpPr>
            <p:grpSp>
              <p:nvGrpSpPr>
                <p:cNvPr id="67" name="グループ化 66">
                  <a:extLst>
                    <a:ext uri="{FF2B5EF4-FFF2-40B4-BE49-F238E27FC236}">
                      <a16:creationId xmlns:a16="http://schemas.microsoft.com/office/drawing/2014/main" id="{EDD8A04F-ABCA-BF2C-759B-42B3C869DF9A}"/>
                    </a:ext>
                  </a:extLst>
                </p:cNvPr>
                <p:cNvGrpSpPr>
                  <a:grpSpLocks noChangeAspect="1"/>
                </p:cNvGrpSpPr>
                <p:nvPr/>
              </p:nvGrpSpPr>
              <p:grpSpPr>
                <a:xfrm>
                  <a:off x="7878627" y="2027817"/>
                  <a:ext cx="3703604" cy="1732515"/>
                  <a:chOff x="8840709" y="1574337"/>
                  <a:chExt cx="2656114" cy="1242508"/>
                </a:xfrm>
              </p:grpSpPr>
              <p:pic>
                <p:nvPicPr>
                  <p:cNvPr id="74" name="Picture 4" descr="Spherical-aberration-slice">
                    <a:extLst>
                      <a:ext uri="{FF2B5EF4-FFF2-40B4-BE49-F238E27FC236}">
                        <a16:creationId xmlns:a16="http://schemas.microsoft.com/office/drawing/2014/main" id="{80B69D3D-4911-ABD3-3118-CD9BC91C1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8840709" y="1574337"/>
                    <a:ext cx="2656114" cy="124250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5" name="直線コネクタ 74">
                    <a:extLst>
                      <a:ext uri="{FF2B5EF4-FFF2-40B4-BE49-F238E27FC236}">
                        <a16:creationId xmlns:a16="http://schemas.microsoft.com/office/drawing/2014/main" id="{171791CD-44BF-49C0-6D26-37ACBF91E501}"/>
                      </a:ext>
                    </a:extLst>
                  </p:cNvPr>
                  <p:cNvCxnSpPr/>
                  <p:nvPr/>
                </p:nvCxnSpPr>
                <p:spPr>
                  <a:xfrm flipH="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E47725C3-AEBC-FF17-A22B-87BC10C6FCAE}"/>
                      </a:ext>
                    </a:extLst>
                  </p:cNvPr>
                  <p:cNvCxnSpPr>
                    <a:cxnSpLocks/>
                  </p:cNvCxnSpPr>
                  <p:nvPr/>
                </p:nvCxnSpPr>
                <p:spPr>
                  <a:xfrm flipH="1" flipV="1">
                    <a:off x="8840709" y="1574337"/>
                    <a:ext cx="2656114" cy="1242508"/>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E985FD37-095B-894E-C068-40F990AE8FF1}"/>
                    </a:ext>
                  </a:extLst>
                </p:cNvPr>
                <p:cNvGrpSpPr/>
                <p:nvPr/>
              </p:nvGrpSpPr>
              <p:grpSpPr>
                <a:xfrm>
                  <a:off x="7878624" y="2294887"/>
                  <a:ext cx="1635383" cy="1198372"/>
                  <a:chOff x="7878624" y="2294887"/>
                  <a:chExt cx="1635383" cy="1198372"/>
                </a:xfrm>
              </p:grpSpPr>
              <p:sp>
                <p:nvSpPr>
                  <p:cNvPr id="72" name="Line 11">
                    <a:extLst>
                      <a:ext uri="{FF2B5EF4-FFF2-40B4-BE49-F238E27FC236}">
                        <a16:creationId xmlns:a16="http://schemas.microsoft.com/office/drawing/2014/main" id="{9A9DF242-C4B1-957A-1742-8957A89341F6}"/>
                      </a:ext>
                    </a:extLst>
                  </p:cNvPr>
                  <p:cNvSpPr>
                    <a:spLocks noChangeShapeType="1"/>
                  </p:cNvSpPr>
                  <p:nvPr/>
                </p:nvSpPr>
                <p:spPr bwMode="auto">
                  <a:xfrm>
                    <a:off x="7878625" y="2294887"/>
                    <a:ext cx="1635382"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3" name="Line 11">
                    <a:extLst>
                      <a:ext uri="{FF2B5EF4-FFF2-40B4-BE49-F238E27FC236}">
                        <a16:creationId xmlns:a16="http://schemas.microsoft.com/office/drawing/2014/main" id="{89BC724D-B088-2927-BB76-68F8D7078A6C}"/>
                      </a:ext>
                    </a:extLst>
                  </p:cNvPr>
                  <p:cNvSpPr>
                    <a:spLocks noChangeShapeType="1"/>
                  </p:cNvSpPr>
                  <p:nvPr/>
                </p:nvSpPr>
                <p:spPr bwMode="auto">
                  <a:xfrm flipV="1">
                    <a:off x="7878624" y="2894073"/>
                    <a:ext cx="1635383" cy="599186"/>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nvGrpSpPr>
                <p:cNvPr id="69" name="グループ化 68">
                  <a:extLst>
                    <a:ext uri="{FF2B5EF4-FFF2-40B4-BE49-F238E27FC236}">
                      <a16:creationId xmlns:a16="http://schemas.microsoft.com/office/drawing/2014/main" id="{A660BF60-6842-D2D8-514A-B4124426B5CF}"/>
                    </a:ext>
                  </a:extLst>
                </p:cNvPr>
                <p:cNvGrpSpPr>
                  <a:grpSpLocks noChangeAspect="1"/>
                </p:cNvGrpSpPr>
                <p:nvPr/>
              </p:nvGrpSpPr>
              <p:grpSpPr>
                <a:xfrm flipH="1">
                  <a:off x="9946849" y="2303781"/>
                  <a:ext cx="1635382" cy="1198372"/>
                  <a:chOff x="7878624" y="4371703"/>
                  <a:chExt cx="1391582" cy="1019720"/>
                </a:xfrm>
              </p:grpSpPr>
              <p:sp>
                <p:nvSpPr>
                  <p:cNvPr id="70" name="Line 11">
                    <a:extLst>
                      <a:ext uri="{FF2B5EF4-FFF2-40B4-BE49-F238E27FC236}">
                        <a16:creationId xmlns:a16="http://schemas.microsoft.com/office/drawing/2014/main" id="{E63C623D-688F-593B-1162-5AFD4C11B53E}"/>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71" name="Line 11">
                    <a:extLst>
                      <a:ext uri="{FF2B5EF4-FFF2-40B4-BE49-F238E27FC236}">
                        <a16:creationId xmlns:a16="http://schemas.microsoft.com/office/drawing/2014/main" id="{E857255C-BA0D-09E1-1D42-6981CFC8EC0C}"/>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66" name="Line 11">
                <a:extLst>
                  <a:ext uri="{FF2B5EF4-FFF2-40B4-BE49-F238E27FC236}">
                    <a16:creationId xmlns:a16="http://schemas.microsoft.com/office/drawing/2014/main" id="{3D9446DF-C954-DCC7-DC95-36F3A4F9C3B2}"/>
                  </a:ext>
                </a:extLst>
              </p:cNvPr>
              <p:cNvSpPr>
                <a:spLocks noChangeShapeType="1"/>
              </p:cNvSpPr>
              <p:nvPr/>
            </p:nvSpPr>
            <p:spPr bwMode="auto">
              <a:xfrm flipH="1">
                <a:off x="8097838" y="2143508"/>
                <a:ext cx="4762" cy="22502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pic>
        <p:nvPicPr>
          <p:cNvPr id="81" name="図 80" descr="電子機器, コンパクトディスク が含まれている画像&#10;&#10;自動的に生成された説明">
            <a:extLst>
              <a:ext uri="{FF2B5EF4-FFF2-40B4-BE49-F238E27FC236}">
                <a16:creationId xmlns:a16="http://schemas.microsoft.com/office/drawing/2014/main" id="{652F8EF5-8C96-DCBD-6945-17C784972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649" y="4178325"/>
            <a:ext cx="1732515" cy="173251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82" name="グループ化 81">
            <a:extLst>
              <a:ext uri="{FF2B5EF4-FFF2-40B4-BE49-F238E27FC236}">
                <a16:creationId xmlns:a16="http://schemas.microsoft.com/office/drawing/2014/main" id="{7A05DB8A-93C5-4247-A991-EF39E8B42A33}"/>
              </a:ext>
            </a:extLst>
          </p:cNvPr>
          <p:cNvGrpSpPr/>
          <p:nvPr/>
        </p:nvGrpSpPr>
        <p:grpSpPr>
          <a:xfrm>
            <a:off x="6434020" y="4410580"/>
            <a:ext cx="1288293" cy="1289508"/>
            <a:chOff x="6434020" y="4410580"/>
            <a:chExt cx="1288293" cy="1289508"/>
          </a:xfrm>
        </p:grpSpPr>
        <p:sp>
          <p:nvSpPr>
            <p:cNvPr id="96" name="楕円 95">
              <a:extLst>
                <a:ext uri="{FF2B5EF4-FFF2-40B4-BE49-F238E27FC236}">
                  <a16:creationId xmlns:a16="http://schemas.microsoft.com/office/drawing/2014/main" id="{57BFED7B-F4DE-C245-194A-B610E5EC4E5D}"/>
                </a:ext>
              </a:extLst>
            </p:cNvPr>
            <p:cNvSpPr>
              <a:spLocks noChangeAspect="1"/>
            </p:cNvSpPr>
            <p:nvPr/>
          </p:nvSpPr>
          <p:spPr>
            <a:xfrm>
              <a:off x="6434020" y="4411795"/>
              <a:ext cx="1288293" cy="128829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9AA71014-E2B5-5D38-BE44-610FE4B17C90}"/>
                </a:ext>
              </a:extLst>
            </p:cNvPr>
            <p:cNvSpPr>
              <a:spLocks noChangeAspect="1"/>
            </p:cNvSpPr>
            <p:nvPr/>
          </p:nvSpPr>
          <p:spPr>
            <a:xfrm>
              <a:off x="6759378" y="4726642"/>
              <a:ext cx="646424" cy="6464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98" name="Line 11">
              <a:extLst>
                <a:ext uri="{FF2B5EF4-FFF2-40B4-BE49-F238E27FC236}">
                  <a16:creationId xmlns:a16="http://schemas.microsoft.com/office/drawing/2014/main" id="{C3A3F5C3-BDE1-7EE2-6D2D-21BA8E46870D}"/>
                </a:ext>
              </a:extLst>
            </p:cNvPr>
            <p:cNvSpPr>
              <a:spLocks noChangeShapeType="1"/>
            </p:cNvSpPr>
            <p:nvPr/>
          </p:nvSpPr>
          <p:spPr bwMode="auto">
            <a:xfrm flipH="1">
              <a:off x="7076165" y="4410580"/>
              <a:ext cx="4762" cy="311418"/>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grpSp>
        <p:nvGrpSpPr>
          <p:cNvPr id="83" name="グループ化 82">
            <a:extLst>
              <a:ext uri="{FF2B5EF4-FFF2-40B4-BE49-F238E27FC236}">
                <a16:creationId xmlns:a16="http://schemas.microsoft.com/office/drawing/2014/main" id="{C93DCE26-F62F-7A45-438B-235C929E14C4}"/>
              </a:ext>
            </a:extLst>
          </p:cNvPr>
          <p:cNvGrpSpPr/>
          <p:nvPr/>
        </p:nvGrpSpPr>
        <p:grpSpPr>
          <a:xfrm>
            <a:off x="8037982" y="4178325"/>
            <a:ext cx="3703611" cy="1732515"/>
            <a:chOff x="7878624" y="4006856"/>
            <a:chExt cx="1851558" cy="1732515"/>
          </a:xfrm>
        </p:grpSpPr>
        <p:grpSp>
          <p:nvGrpSpPr>
            <p:cNvPr id="93" name="グループ化 92">
              <a:extLst>
                <a:ext uri="{FF2B5EF4-FFF2-40B4-BE49-F238E27FC236}">
                  <a16:creationId xmlns:a16="http://schemas.microsoft.com/office/drawing/2014/main" id="{ECB730F0-C679-AEB3-0CDD-4ADF86B65C56}"/>
                </a:ext>
              </a:extLst>
            </p:cNvPr>
            <p:cNvGrpSpPr/>
            <p:nvPr/>
          </p:nvGrpSpPr>
          <p:grpSpPr>
            <a:xfrm>
              <a:off x="7878628" y="4006856"/>
              <a:ext cx="1851554" cy="1732515"/>
              <a:chOff x="8838465" y="4100229"/>
              <a:chExt cx="1327879" cy="1242508"/>
            </a:xfrm>
          </p:grpSpPr>
          <p:cxnSp>
            <p:nvCxnSpPr>
              <p:cNvPr id="94" name="直線コネクタ 93">
                <a:extLst>
                  <a:ext uri="{FF2B5EF4-FFF2-40B4-BE49-F238E27FC236}">
                    <a16:creationId xmlns:a16="http://schemas.microsoft.com/office/drawing/2014/main" id="{61E3EAF7-0582-B382-C1BE-09EF77234697}"/>
                  </a:ext>
                </a:extLst>
              </p:cNvPr>
              <p:cNvCxnSpPr>
                <a:cxnSpLocks/>
                <a:stCxn id="43" idx="3"/>
              </p:cNvCxnSpPr>
              <p:nvPr/>
            </p:nvCxnSpPr>
            <p:spPr>
              <a:xfrm flipH="1">
                <a:off x="8838465" y="4721484"/>
                <a:ext cx="1327878" cy="621253"/>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C557112-94BC-C668-004B-827460336287}"/>
                  </a:ext>
                </a:extLst>
              </p:cNvPr>
              <p:cNvCxnSpPr>
                <a:cxnSpLocks/>
                <a:stCxn id="43" idx="3"/>
              </p:cNvCxnSpPr>
              <p:nvPr/>
            </p:nvCxnSpPr>
            <p:spPr>
              <a:xfrm flipH="1" flipV="1">
                <a:off x="8838465" y="4100229"/>
                <a:ext cx="1327879" cy="621255"/>
              </a:xfrm>
              <a:prstGeom prst="line">
                <a:avLst/>
              </a:prstGeom>
              <a:ln>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86" name="グループ化 85">
              <a:extLst>
                <a:ext uri="{FF2B5EF4-FFF2-40B4-BE49-F238E27FC236}">
                  <a16:creationId xmlns:a16="http://schemas.microsoft.com/office/drawing/2014/main" id="{B0222209-0B26-4A2F-E1CD-CCFD7EE0CA66}"/>
                </a:ext>
              </a:extLst>
            </p:cNvPr>
            <p:cNvGrpSpPr/>
            <p:nvPr/>
          </p:nvGrpSpPr>
          <p:grpSpPr>
            <a:xfrm>
              <a:off x="7878624" y="4371703"/>
              <a:ext cx="1391582" cy="1019720"/>
              <a:chOff x="7878624" y="4371703"/>
              <a:chExt cx="1391582" cy="1019720"/>
            </a:xfrm>
          </p:grpSpPr>
          <p:sp>
            <p:nvSpPr>
              <p:cNvPr id="90" name="Line 11">
                <a:extLst>
                  <a:ext uri="{FF2B5EF4-FFF2-40B4-BE49-F238E27FC236}">
                    <a16:creationId xmlns:a16="http://schemas.microsoft.com/office/drawing/2014/main" id="{4C7B2B87-AF56-1A3C-FB4F-C93B7C8ABAC7}"/>
                  </a:ext>
                </a:extLst>
              </p:cNvPr>
              <p:cNvSpPr>
                <a:spLocks noChangeShapeType="1"/>
              </p:cNvSpPr>
              <p:nvPr/>
            </p:nvSpPr>
            <p:spPr bwMode="auto">
              <a:xfrm>
                <a:off x="7878625" y="4371703"/>
                <a:ext cx="1391581"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a:p>
            </p:txBody>
          </p:sp>
          <p:sp>
            <p:nvSpPr>
              <p:cNvPr id="91" name="Line 11">
                <a:extLst>
                  <a:ext uri="{FF2B5EF4-FFF2-40B4-BE49-F238E27FC236}">
                    <a16:creationId xmlns:a16="http://schemas.microsoft.com/office/drawing/2014/main" id="{F837CD59-8954-DC55-4449-3BBAFBB2D80D}"/>
                  </a:ext>
                </a:extLst>
              </p:cNvPr>
              <p:cNvSpPr>
                <a:spLocks noChangeShapeType="1"/>
              </p:cNvSpPr>
              <p:nvPr/>
            </p:nvSpPr>
            <p:spPr bwMode="auto">
              <a:xfrm flipV="1">
                <a:off x="7878624" y="4881563"/>
                <a:ext cx="1391582" cy="509860"/>
              </a:xfrm>
              <a:prstGeom prst="line">
                <a:avLst/>
              </a:prstGeom>
              <a:ln>
                <a:solidFill>
                  <a:srgbClr val="FFC000"/>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lstStyle/>
              <a:p>
                <a:endParaRPr lang="ja-JP" altLang="en-US" sz="1600" dirty="0"/>
              </a:p>
            </p:txBody>
          </p:sp>
        </p:grpSp>
      </p:grpSp>
      <p:sp>
        <p:nvSpPr>
          <p:cNvPr id="84" name="Line 11">
            <a:extLst>
              <a:ext uri="{FF2B5EF4-FFF2-40B4-BE49-F238E27FC236}">
                <a16:creationId xmlns:a16="http://schemas.microsoft.com/office/drawing/2014/main" id="{32B3CE73-B958-6E85-75AC-06BFC5B2E1AB}"/>
              </a:ext>
            </a:extLst>
          </p:cNvPr>
          <p:cNvSpPr>
            <a:spLocks noChangeShapeType="1"/>
          </p:cNvSpPr>
          <p:nvPr/>
        </p:nvSpPr>
        <p:spPr bwMode="auto">
          <a:xfrm>
            <a:off x="8471647" y="4294015"/>
            <a:ext cx="2887" cy="331800"/>
          </a:xfrm>
          <a:prstGeom prst="line">
            <a:avLst/>
          </a:prstGeom>
          <a:noFill/>
          <a:ln w="19050" cap="rnd">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 name="タイトル 1">
            <a:extLst>
              <a:ext uri="{FF2B5EF4-FFF2-40B4-BE49-F238E27FC236}">
                <a16:creationId xmlns:a16="http://schemas.microsoft.com/office/drawing/2014/main" id="{408E8895-CED6-BB2C-B587-BA362D6D1AE7}"/>
              </a:ext>
            </a:extLst>
          </p:cNvPr>
          <p:cNvSpPr>
            <a:spLocks noGrp="1"/>
          </p:cNvSpPr>
          <p:nvPr>
            <p:ph type="title"/>
          </p:nvPr>
        </p:nvSpPr>
        <p:spPr>
          <a:xfrm>
            <a:off x="609769" y="213360"/>
            <a:ext cx="10972464" cy="870970"/>
          </a:xfrm>
        </p:spPr>
        <p:txBody>
          <a:bodyPr/>
          <a:lstStyle/>
          <a:p>
            <a:r>
              <a:rPr lang="ja-JP" altLang="en-US" dirty="0"/>
              <a:t>解答：回折スケールの考察</a:t>
            </a:r>
            <a:r>
              <a:rPr lang="en-US" altLang="ja-JP" dirty="0"/>
              <a:t>(</a:t>
            </a:r>
            <a:r>
              <a:rPr lang="ja-JP" altLang="en-US" dirty="0"/>
              <a:t>疑問</a:t>
            </a:r>
            <a:r>
              <a:rPr lang="en-US" altLang="ja-JP" dirty="0"/>
              <a:t>3)</a:t>
            </a:r>
            <a:endParaRPr lang="ja-JP" altLang="en-US" dirty="0"/>
          </a:p>
        </p:txBody>
      </p:sp>
      <p:sp>
        <p:nvSpPr>
          <p:cNvPr id="3" name="コンテンツ プレースホルダー 2">
            <a:extLst>
              <a:ext uri="{FF2B5EF4-FFF2-40B4-BE49-F238E27FC236}">
                <a16:creationId xmlns:a16="http://schemas.microsoft.com/office/drawing/2014/main" id="{C99C9655-9D89-8D27-6128-BA63861AF430}"/>
              </a:ext>
            </a:extLst>
          </p:cNvPr>
          <p:cNvSpPr>
            <a:spLocks noGrp="1"/>
          </p:cNvSpPr>
          <p:nvPr>
            <p:ph idx="1"/>
          </p:nvPr>
        </p:nvSpPr>
        <p:spPr>
          <a:xfrm>
            <a:off x="609769" y="1234440"/>
            <a:ext cx="10972464" cy="5120640"/>
          </a:xfrm>
        </p:spPr>
        <p:txBody>
          <a:bodyPr/>
          <a:lstStyle/>
          <a:p>
            <a:r>
              <a:rPr lang="ja-JP" altLang="en-US" dirty="0">
                <a:solidFill>
                  <a:srgbClr val="FF5050"/>
                </a:solidFill>
              </a:rPr>
              <a:t>同じボケのサイズで実効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(Fe)</a:t>
            </a:r>
            <a:r>
              <a:rPr lang="ja-JP" altLang="en-US" dirty="0">
                <a:solidFill>
                  <a:srgbClr val="FF5050"/>
                </a:solidFill>
              </a:rPr>
              <a:t>のみが異なる場合</a:t>
            </a:r>
            <a:endParaRPr lang="en-US" altLang="ja-JP" dirty="0">
              <a:solidFill>
                <a:srgbClr val="FF5050"/>
              </a:solidFill>
            </a:endParaRPr>
          </a:p>
          <a:p>
            <a:pPr lvl="1"/>
            <a:r>
              <a:rPr lang="ja-JP" altLang="en-US" dirty="0"/>
              <a:t>絞りが変化しても深度等の違いで同じ</a:t>
            </a:r>
            <a:r>
              <a:rPr lang="en-US" altLang="ja-JP" dirty="0"/>
              <a:t>CoC</a:t>
            </a:r>
            <a:r>
              <a:rPr lang="ja-JP" altLang="en-US" dirty="0"/>
              <a:t>となるケース</a:t>
            </a:r>
            <a:endParaRPr lang="en-US" altLang="ja-JP" dirty="0"/>
          </a:p>
          <a:p>
            <a:pPr lvl="1"/>
            <a:r>
              <a:rPr lang="en-US" altLang="ja-JP" dirty="0">
                <a:solidFill>
                  <a:srgbClr val="FF5050"/>
                </a:solidFill>
              </a:rPr>
              <a:t>Fe</a:t>
            </a:r>
            <a:r>
              <a:rPr lang="ja-JP" altLang="en-US" dirty="0">
                <a:solidFill>
                  <a:srgbClr val="FF5050"/>
                </a:solidFill>
              </a:rPr>
              <a:t>の</a:t>
            </a:r>
            <a:r>
              <a:rPr lang="en-US" altLang="ja-JP" dirty="0">
                <a:solidFill>
                  <a:srgbClr val="FF5050"/>
                </a:solidFill>
              </a:rPr>
              <a:t>0.5</a:t>
            </a:r>
            <a:r>
              <a:rPr lang="ja-JP" altLang="en-US" dirty="0">
                <a:solidFill>
                  <a:srgbClr val="FF5050"/>
                </a:solidFill>
              </a:rPr>
              <a:t>乗に比例して変化</a:t>
            </a:r>
            <a:endParaRPr lang="en-US" altLang="ja-JP" dirty="0">
              <a:solidFill>
                <a:srgbClr val="FF5050"/>
              </a:solidFill>
            </a:endParaRPr>
          </a:p>
          <a:p>
            <a:pPr lvl="2"/>
            <a:r>
              <a:rPr lang="ja-JP" altLang="en-US" dirty="0">
                <a:solidFill>
                  <a:srgbClr val="FF5050"/>
                </a:solidFill>
              </a:rPr>
              <a:t>実効</a:t>
            </a:r>
            <a:r>
              <a:rPr lang="en-US" altLang="ja-JP" dirty="0">
                <a:solidFill>
                  <a:srgbClr val="FF5050"/>
                </a:solidFill>
              </a:rPr>
              <a:t>F</a:t>
            </a:r>
            <a:r>
              <a:rPr lang="ja-JP" altLang="en-US" dirty="0">
                <a:solidFill>
                  <a:srgbClr val="FF5050"/>
                </a:solidFill>
              </a:rPr>
              <a:t>値が</a:t>
            </a:r>
            <a:r>
              <a:rPr lang="en-US" altLang="ja-JP" dirty="0">
                <a:solidFill>
                  <a:srgbClr val="FF5050"/>
                </a:solidFill>
              </a:rPr>
              <a:t>n</a:t>
            </a:r>
            <a:r>
              <a:rPr lang="ja-JP" altLang="en-US" dirty="0">
                <a:solidFill>
                  <a:srgbClr val="FF5050"/>
                </a:solidFill>
              </a:rPr>
              <a:t>倍になれば回折縞の幅は</a:t>
            </a:r>
            <a:r>
              <a:rPr lang="en-US" altLang="ja-JP" dirty="0">
                <a:solidFill>
                  <a:srgbClr val="FF5050"/>
                </a:solidFill>
              </a:rPr>
              <a:t>n</a:t>
            </a:r>
            <a:r>
              <a:rPr lang="en-US" altLang="ja-JP" baseline="30000" dirty="0">
                <a:solidFill>
                  <a:srgbClr val="FF5050"/>
                </a:solidFill>
              </a:rPr>
              <a:t>0.5</a:t>
            </a:r>
            <a:r>
              <a:rPr lang="ja-JP" altLang="en-US" dirty="0">
                <a:solidFill>
                  <a:srgbClr val="FF5050"/>
                </a:solidFill>
              </a:rPr>
              <a:t>倍になる</a:t>
            </a:r>
            <a:endParaRPr lang="en-US" altLang="ja-JP" dirty="0">
              <a:solidFill>
                <a:srgbClr val="FF5050"/>
              </a:solidFill>
            </a:endParaRPr>
          </a:p>
          <a:p>
            <a:endParaRPr lang="ja-JP" altLang="en-US" dirty="0"/>
          </a:p>
        </p:txBody>
      </p:sp>
      <p:sp>
        <p:nvSpPr>
          <p:cNvPr id="4" name="Rectangle 6">
            <a:extLst>
              <a:ext uri="{FF2B5EF4-FFF2-40B4-BE49-F238E27FC236}">
                <a16:creationId xmlns:a16="http://schemas.microsoft.com/office/drawing/2014/main" id="{D3B97040-DB4A-5737-97A4-F70744398A4D}"/>
              </a:ext>
            </a:extLst>
          </p:cNvPr>
          <p:cNvSpPr>
            <a:spLocks noChangeArrowheads="1"/>
          </p:cNvSpPr>
          <p:nvPr/>
        </p:nvSpPr>
        <p:spPr bwMode="auto">
          <a:xfrm>
            <a:off x="704427" y="5991345"/>
            <a:ext cx="1078314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6"/>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45282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では</a:t>
            </a:r>
            <a:r>
              <a:rPr kumimoji="1" lang="ja-JP" altLang="en-US" dirty="0"/>
              <a:t>回折縞の物理幅の比例定数は？</a:t>
            </a:r>
          </a:p>
        </p:txBody>
      </p:sp>
    </p:spTree>
    <p:extLst>
      <p:ext uri="{BB962C8B-B14F-4D97-AF65-F5344CB8AC3E}">
        <p14:creationId xmlns:p14="http://schemas.microsoft.com/office/powerpoint/2010/main" val="197387026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では</a:t>
            </a:r>
            <a:r>
              <a:rPr kumimoji="1" lang="ja-JP" altLang="en-US" dirty="0"/>
              <a:t>回折縞の物理幅の比例定数は？</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シミュレーションあるいは実写と比較して調整</a:t>
            </a:r>
            <a:endParaRPr kumimoji="1" lang="en-US" altLang="ja-JP" dirty="0"/>
          </a:p>
          <a:p>
            <a:r>
              <a:rPr kumimoji="1" lang="ja-JP" altLang="en-US" dirty="0"/>
              <a:t>縞の幅で調整してみる</a:t>
            </a:r>
            <a:endParaRPr kumimoji="1" lang="en-US" altLang="ja-JP" dirty="0"/>
          </a:p>
          <a:p>
            <a:pPr lvl="1"/>
            <a:r>
              <a:rPr kumimoji="1" lang="ja-JP" altLang="en-US" dirty="0">
                <a:solidFill>
                  <a:srgbClr val="FF5050"/>
                </a:solidFill>
              </a:rPr>
              <a:t>最外周の幅は評価しにくいため例えば</a:t>
            </a:r>
            <a:r>
              <a:rPr kumimoji="1" lang="en-US" altLang="ja-JP" dirty="0">
                <a:solidFill>
                  <a:srgbClr val="FF5050"/>
                </a:solidFill>
              </a:rPr>
              <a:t>2</a:t>
            </a:r>
            <a:r>
              <a:rPr kumimoji="1" lang="ja-JP" altLang="en-US" dirty="0">
                <a:solidFill>
                  <a:srgbClr val="FF5050"/>
                </a:solidFill>
              </a:rPr>
              <a:t>番目の縞で</a:t>
            </a:r>
            <a:endParaRPr kumimoji="1" lang="en-US" altLang="ja-JP" dirty="0">
              <a:solidFill>
                <a:srgbClr val="FF5050"/>
              </a:solidFill>
            </a:endParaRPr>
          </a:p>
        </p:txBody>
      </p:sp>
      <p:grpSp>
        <p:nvGrpSpPr>
          <p:cNvPr id="34" name="グループ化 33">
            <a:extLst>
              <a:ext uri="{FF2B5EF4-FFF2-40B4-BE49-F238E27FC236}">
                <a16:creationId xmlns:a16="http://schemas.microsoft.com/office/drawing/2014/main" id="{DFCF3188-33A6-8FE4-5D0C-B10DC197D29A}"/>
              </a:ext>
            </a:extLst>
          </p:cNvPr>
          <p:cNvGrpSpPr/>
          <p:nvPr/>
        </p:nvGrpSpPr>
        <p:grpSpPr>
          <a:xfrm>
            <a:off x="1340885" y="2756059"/>
            <a:ext cx="9510229" cy="3888581"/>
            <a:chOff x="990132" y="2798457"/>
            <a:chExt cx="9510229" cy="3888581"/>
          </a:xfrm>
        </p:grpSpPr>
        <p:pic>
          <p:nvPicPr>
            <p:cNvPr id="7" name="図 6" descr="黒い背景と白い文字のロゴ&#10;&#10;中程度の精度で自動的に生成された説明">
              <a:extLst>
                <a:ext uri="{FF2B5EF4-FFF2-40B4-BE49-F238E27FC236}">
                  <a16:creationId xmlns:a16="http://schemas.microsoft.com/office/drawing/2014/main" id="{9C48CA49-8F2A-2BA6-8768-CE80FFF3E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73" y="3143979"/>
              <a:ext cx="1749988" cy="336121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B723FBC7-7856-03BC-E253-00C75F5318A3}"/>
                </a:ext>
              </a:extLst>
            </p:cNvPr>
            <p:cNvGrpSpPr/>
            <p:nvPr/>
          </p:nvGrpSpPr>
          <p:grpSpPr>
            <a:xfrm>
              <a:off x="4797880" y="3139785"/>
              <a:ext cx="3408752" cy="3365405"/>
              <a:chOff x="2298520" y="3139785"/>
              <a:chExt cx="3408752" cy="3365405"/>
            </a:xfrm>
          </p:grpSpPr>
          <p:pic>
            <p:nvPicPr>
              <p:cNvPr id="8" name="図 7" descr="黒い背景と白い文字のロゴ&#10;&#10;中程度の精度で自動的に生成された説明">
                <a:extLst>
                  <a:ext uri="{FF2B5EF4-FFF2-40B4-BE49-F238E27FC236}">
                    <a16:creationId xmlns:a16="http://schemas.microsoft.com/office/drawing/2014/main" id="{68BFC141-0091-10F3-3BE4-DFB334B9AE0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407" t="31285" r="11182" b="54625"/>
              <a:stretch/>
            </p:blipFill>
            <p:spPr>
              <a:xfrm>
                <a:off x="2298520" y="3139785"/>
                <a:ext cx="3408752" cy="336540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15" name="グループ化 14">
                <a:extLst>
                  <a:ext uri="{FF2B5EF4-FFF2-40B4-BE49-F238E27FC236}">
                    <a16:creationId xmlns:a16="http://schemas.microsoft.com/office/drawing/2014/main" id="{D134163C-F880-A58F-D520-267253920E1A}"/>
                  </a:ext>
                </a:extLst>
              </p:cNvPr>
              <p:cNvGrpSpPr>
                <a:grpSpLocks noChangeAspect="1"/>
              </p:cNvGrpSpPr>
              <p:nvPr/>
            </p:nvGrpSpPr>
            <p:grpSpPr>
              <a:xfrm rot="2612676">
                <a:off x="4044840" y="4219722"/>
                <a:ext cx="370045" cy="1399068"/>
                <a:chOff x="4621437" y="4250529"/>
                <a:chExt cx="712329" cy="619128"/>
              </a:xfrm>
            </p:grpSpPr>
            <p:cxnSp>
              <p:nvCxnSpPr>
                <p:cNvPr id="11" name="直線コネクタ 10">
                  <a:extLst>
                    <a:ext uri="{FF2B5EF4-FFF2-40B4-BE49-F238E27FC236}">
                      <a16:creationId xmlns:a16="http://schemas.microsoft.com/office/drawing/2014/main" id="{2A22B4D5-6200-42C1-684D-98E69D70E1A4}"/>
                    </a:ext>
                  </a:extLst>
                </p:cNvPr>
                <p:cNvCxnSpPr>
                  <a:cxnSpLocks/>
                </p:cNvCxnSpPr>
                <p:nvPr/>
              </p:nvCxnSpPr>
              <p:spPr>
                <a:xfrm>
                  <a:off x="4621442" y="4587063"/>
                  <a:ext cx="712324"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9D79B5B-EB6F-9A58-1B31-DB8C81BDA387}"/>
                    </a:ext>
                  </a:extLst>
                </p:cNvPr>
                <p:cNvCxnSpPr>
                  <a:cxnSpLocks/>
                </p:cNvCxnSpPr>
                <p:nvPr/>
              </p:nvCxnSpPr>
              <p:spPr>
                <a:xfrm>
                  <a:off x="4994499" y="4587063"/>
                  <a:ext cx="0" cy="282594"/>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D7C99F9-0857-7534-9452-D618B6A0AF2C}"/>
                    </a:ext>
                  </a:extLst>
                </p:cNvPr>
                <p:cNvCxnSpPr>
                  <a:cxnSpLocks/>
                </p:cNvCxnSpPr>
                <p:nvPr/>
              </p:nvCxnSpPr>
              <p:spPr>
                <a:xfrm flipV="1">
                  <a:off x="4994370" y="4250529"/>
                  <a:ext cx="0" cy="279626"/>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3D6ADF6-A39E-65D3-B9F5-6235080846A3}"/>
                    </a:ext>
                  </a:extLst>
                </p:cNvPr>
                <p:cNvCxnSpPr>
                  <a:cxnSpLocks/>
                </p:cNvCxnSpPr>
                <p:nvPr/>
              </p:nvCxnSpPr>
              <p:spPr>
                <a:xfrm>
                  <a:off x="4621437" y="4530152"/>
                  <a:ext cx="712195"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27" name="グループ化 26">
              <a:extLst>
                <a:ext uri="{FF2B5EF4-FFF2-40B4-BE49-F238E27FC236}">
                  <a16:creationId xmlns:a16="http://schemas.microsoft.com/office/drawing/2014/main" id="{BD23FFCC-28A5-6F40-C307-2C0DA3CEFAD4}"/>
                </a:ext>
              </a:extLst>
            </p:cNvPr>
            <p:cNvGrpSpPr>
              <a:grpSpLocks noChangeAspect="1"/>
            </p:cNvGrpSpPr>
            <p:nvPr/>
          </p:nvGrpSpPr>
          <p:grpSpPr>
            <a:xfrm>
              <a:off x="990132" y="2798457"/>
              <a:ext cx="3207946" cy="3888581"/>
              <a:chOff x="3675226" y="4219722"/>
              <a:chExt cx="1154183" cy="1399068"/>
            </a:xfrm>
          </p:grpSpPr>
          <p:pic>
            <p:nvPicPr>
              <p:cNvPr id="28" name="図 27" descr="黒い背景と白い文字のロゴ&#10;&#10;中程度の精度で自動的に生成された説明">
                <a:extLst>
                  <a:ext uri="{FF2B5EF4-FFF2-40B4-BE49-F238E27FC236}">
                    <a16:creationId xmlns:a16="http://schemas.microsoft.com/office/drawing/2014/main" id="{B5F387C3-082E-72D7-96F9-8AB4AE60B70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2478" t="36324" r="18241" b="58600"/>
              <a:stretch/>
            </p:blipFill>
            <p:spPr>
              <a:xfrm>
                <a:off x="3675226" y="4343400"/>
                <a:ext cx="1154183" cy="121231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29" name="グループ化 28">
                <a:extLst>
                  <a:ext uri="{FF2B5EF4-FFF2-40B4-BE49-F238E27FC236}">
                    <a16:creationId xmlns:a16="http://schemas.microsoft.com/office/drawing/2014/main" id="{2B8C481E-1798-01FD-D26D-304482DADD4B}"/>
                  </a:ext>
                </a:extLst>
              </p:cNvPr>
              <p:cNvGrpSpPr>
                <a:grpSpLocks noChangeAspect="1"/>
              </p:cNvGrpSpPr>
              <p:nvPr/>
            </p:nvGrpSpPr>
            <p:grpSpPr>
              <a:xfrm rot="2612676">
                <a:off x="4044840" y="4219722"/>
                <a:ext cx="370045" cy="1399068"/>
                <a:chOff x="4621437" y="4250529"/>
                <a:chExt cx="712329" cy="619128"/>
              </a:xfrm>
            </p:grpSpPr>
            <p:cxnSp>
              <p:nvCxnSpPr>
                <p:cNvPr id="30" name="直線コネクタ 29">
                  <a:extLst>
                    <a:ext uri="{FF2B5EF4-FFF2-40B4-BE49-F238E27FC236}">
                      <a16:creationId xmlns:a16="http://schemas.microsoft.com/office/drawing/2014/main" id="{1861899B-BCCF-7AA8-52F3-99B7A999EF49}"/>
                    </a:ext>
                  </a:extLst>
                </p:cNvPr>
                <p:cNvCxnSpPr>
                  <a:cxnSpLocks/>
                </p:cNvCxnSpPr>
                <p:nvPr/>
              </p:nvCxnSpPr>
              <p:spPr>
                <a:xfrm>
                  <a:off x="4621442" y="4587063"/>
                  <a:ext cx="712324"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775B0C3F-EB96-B7EC-D594-637793B7E472}"/>
                    </a:ext>
                  </a:extLst>
                </p:cNvPr>
                <p:cNvCxnSpPr>
                  <a:cxnSpLocks/>
                </p:cNvCxnSpPr>
                <p:nvPr/>
              </p:nvCxnSpPr>
              <p:spPr>
                <a:xfrm>
                  <a:off x="4994499" y="4587063"/>
                  <a:ext cx="0" cy="282594"/>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B5A22000-0AAC-BFB6-E6A5-CE0C5ADE06E5}"/>
                    </a:ext>
                  </a:extLst>
                </p:cNvPr>
                <p:cNvCxnSpPr>
                  <a:cxnSpLocks/>
                </p:cNvCxnSpPr>
                <p:nvPr/>
              </p:nvCxnSpPr>
              <p:spPr>
                <a:xfrm flipV="1">
                  <a:off x="4994370" y="4250529"/>
                  <a:ext cx="0" cy="279626"/>
                </a:xfrm>
                <a:prstGeom prst="line">
                  <a:avLst/>
                </a:prstGeom>
                <a:ln w="15875">
                  <a:solidFill>
                    <a:srgbClr val="FF5050"/>
                  </a:solidFill>
                  <a:headEnd type="stealt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23D6913-4B83-8029-A0EF-3012CEEA446B}"/>
                    </a:ext>
                  </a:extLst>
                </p:cNvPr>
                <p:cNvCxnSpPr>
                  <a:cxnSpLocks/>
                </p:cNvCxnSpPr>
                <p:nvPr/>
              </p:nvCxnSpPr>
              <p:spPr>
                <a:xfrm>
                  <a:off x="4621437" y="4530152"/>
                  <a:ext cx="712195"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25984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では回折</a:t>
            </a:r>
            <a:r>
              <a:rPr lang="ja-JP" altLang="en-US" dirty="0"/>
              <a:t>縞</a:t>
            </a:r>
            <a:r>
              <a:rPr kumimoji="1" lang="ja-JP" altLang="en-US" dirty="0"/>
              <a:t>の物理幅の比例定数は？</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lang="ja-JP" altLang="en-US" dirty="0"/>
              <a:t>シミュレーションあるいは実写と比較して調整</a:t>
            </a:r>
            <a:endParaRPr kumimoji="1" lang="en-US" altLang="ja-JP" dirty="0"/>
          </a:p>
          <a:p>
            <a:r>
              <a:rPr kumimoji="1" lang="ja-JP" altLang="en-US" dirty="0"/>
              <a:t>縞の幅で調整してみる</a:t>
            </a:r>
            <a:endParaRPr kumimoji="1" lang="en-US" altLang="ja-JP" dirty="0"/>
          </a:p>
          <a:p>
            <a:pPr lvl="1"/>
            <a:r>
              <a:rPr kumimoji="1" lang="ja-JP" altLang="en-US" dirty="0"/>
              <a:t>最外周の幅は評価しにくいため例えば</a:t>
            </a:r>
            <a:r>
              <a:rPr kumimoji="1" lang="en-US" altLang="ja-JP" dirty="0"/>
              <a:t>2</a:t>
            </a:r>
            <a:r>
              <a:rPr kumimoji="1" lang="ja-JP" altLang="en-US" dirty="0"/>
              <a:t>番目の縞で</a:t>
            </a:r>
            <a:endParaRPr lang="en-US" altLang="ja-JP" dirty="0"/>
          </a:p>
          <a:p>
            <a:pPr lvl="1"/>
            <a:r>
              <a:rPr kumimoji="1" lang="en-US" altLang="ja-JP" dirty="0">
                <a:solidFill>
                  <a:srgbClr val="FF5050"/>
                </a:solidFill>
              </a:rPr>
              <a:t>2</a:t>
            </a:r>
            <a:r>
              <a:rPr kumimoji="1" lang="ja-JP" altLang="en-US" dirty="0">
                <a:solidFill>
                  <a:srgbClr val="FF5050"/>
                </a:solidFill>
              </a:rPr>
              <a:t>番目の縞</a:t>
            </a:r>
            <a:r>
              <a:rPr lang="ja-JP" altLang="en-US" dirty="0">
                <a:solidFill>
                  <a:srgbClr val="FF5050"/>
                </a:solidFill>
              </a:rPr>
              <a:t>の物理</a:t>
            </a:r>
            <a:r>
              <a:rPr kumimoji="1" lang="ja-JP" altLang="en-US" dirty="0">
                <a:solidFill>
                  <a:srgbClr val="FF5050"/>
                </a:solidFill>
              </a:rPr>
              <a:t>幅</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ja-JP" altLang="en-US" dirty="0">
                <a:solidFill>
                  <a:srgbClr val="FF5050"/>
                </a:solidFill>
                <a:latin typeface="Times New Roman" panose="02020603050405020304" pitchFamily="18" charset="0"/>
                <a:cs typeface="Times New Roman" panose="02020603050405020304" pitchFamily="18" charset="0"/>
              </a:rPr>
              <a:t>≒</a:t>
            </a:r>
            <a:br>
              <a:rPr kumimoji="1" lang="en-US" altLang="ja-JP" dirty="0">
                <a:solidFill>
                  <a:srgbClr val="FF5050"/>
                </a:solidFill>
                <a:latin typeface="Times New Roman" panose="02020603050405020304" pitchFamily="18" charset="0"/>
                <a:cs typeface="Times New Roman" panose="02020603050405020304" pitchFamily="18" charset="0"/>
              </a:rPr>
            </a:br>
            <a:r>
              <a:rPr kumimoji="1" lang="en-US" altLang="ja-JP" dirty="0">
                <a:solidFill>
                  <a:srgbClr val="FF5050"/>
                </a:solidFill>
                <a:latin typeface="Times New Roman" panose="02020603050405020304" pitchFamily="18" charset="0"/>
                <a:cs typeface="Times New Roman" panose="02020603050405020304" pitchFamily="18" charset="0"/>
              </a:rPr>
              <a:t>0.75</a:t>
            </a:r>
            <a:r>
              <a:rPr lang="en-US" altLang="ja-JP"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lang="en-US" altLang="ja-JP"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λ</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 0.75(</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CoC</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endParaRPr lang="en-US" altLang="ja-JP" dirty="0"/>
          </a:p>
          <a:p>
            <a:pPr lvl="1"/>
            <a:r>
              <a:rPr kumimoji="1" lang="ja-JP" altLang="en-US" dirty="0"/>
              <a:t>今回は実写を元に調整</a:t>
            </a:r>
            <a:endParaRPr kumimoji="1" lang="en-US" altLang="ja-JP" dirty="0"/>
          </a:p>
          <a:p>
            <a:pPr lvl="2"/>
            <a:r>
              <a:rPr kumimoji="1" lang="ja-JP" altLang="en-US" dirty="0"/>
              <a:t>おそらく</a:t>
            </a:r>
            <a:r>
              <a:rPr kumimoji="1" lang="en-US" altLang="ja-JP" dirty="0"/>
              <a:t>2~3</a:t>
            </a:r>
            <a:r>
              <a:rPr kumimoji="1" lang="ja-JP" altLang="en-US" dirty="0"/>
              <a:t>割程度の誤差は</a:t>
            </a:r>
            <a:r>
              <a:rPr lang="ja-JP" altLang="en-US" dirty="0"/>
              <a:t>充分</a:t>
            </a:r>
            <a:r>
              <a:rPr kumimoji="1" lang="ja-JP" altLang="en-US" dirty="0"/>
              <a:t>ありえる</a:t>
            </a:r>
            <a:endParaRPr kumimoji="1" lang="en-US" altLang="ja-JP" dirty="0"/>
          </a:p>
          <a:p>
            <a:pPr lvl="3"/>
            <a:r>
              <a:rPr kumimoji="1" lang="ja-JP" altLang="en-US" dirty="0"/>
              <a:t>実際には波面収差等の要因で</a:t>
            </a:r>
            <a:r>
              <a:rPr lang="ja-JP" altLang="en-US" dirty="0"/>
              <a:t>スケールも変化するため</a:t>
            </a:r>
            <a:endParaRPr lang="en-US" altLang="ja-JP" dirty="0"/>
          </a:p>
          <a:p>
            <a:pPr lvl="5"/>
            <a:endParaRPr lang="en-US" altLang="ja-JP" dirty="0"/>
          </a:p>
          <a:p>
            <a:r>
              <a:rPr lang="ja-JP" altLang="en-US" dirty="0"/>
              <a:t>実用上は任意のスケールを指定できると良い</a:t>
            </a:r>
            <a:endParaRPr kumimoji="1" lang="en-US" altLang="ja-JP" dirty="0"/>
          </a:p>
        </p:txBody>
      </p:sp>
    </p:spTree>
    <p:extLst>
      <p:ext uri="{BB962C8B-B14F-4D97-AF65-F5344CB8AC3E}">
        <p14:creationId xmlns:p14="http://schemas.microsoft.com/office/powerpoint/2010/main" val="34562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a:t>
            </a:r>
            <a:r>
              <a:rPr lang="ja-JP" altLang="en-US" dirty="0"/>
              <a:t>縞</a:t>
            </a:r>
            <a:r>
              <a:rPr kumimoji="1" lang="ja-JP" altLang="en-US" dirty="0"/>
              <a:t>の物理幅の比例定数は？</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fontScale="92500"/>
          </a:bodyPr>
          <a:lstStyle/>
          <a:p>
            <a:r>
              <a:rPr kumimoji="1" lang="en-US" altLang="ja-JP" dirty="0">
                <a:solidFill>
                  <a:srgbClr val="FF5050"/>
                </a:solidFill>
                <a:latin typeface="Times New Roman" panose="02020603050405020304" pitchFamily="18" charset="0"/>
                <a:cs typeface="Times New Roman" panose="02020603050405020304" pitchFamily="18" charset="0"/>
              </a:rPr>
              <a:t>0.75</a:t>
            </a:r>
            <a:r>
              <a:rPr lang="en-US" altLang="ja-JP"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λ</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 0.75(</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CoC</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endParaRPr kumimoji="1" lang="en-US" altLang="ja-JP" dirty="0"/>
          </a:p>
          <a:p>
            <a:pPr lvl="6"/>
            <a:endParaRPr lang="en-US" altLang="ja-JP" dirty="0"/>
          </a:p>
          <a:p>
            <a:r>
              <a:rPr lang="ja-JP" altLang="en-US" dirty="0"/>
              <a:t>例えばフルサイズセンサー</a:t>
            </a:r>
            <a:r>
              <a:rPr lang="en-US" altLang="ja-JP" dirty="0"/>
              <a:t>f/2</a:t>
            </a:r>
            <a:r>
              <a:rPr lang="ja-JP" altLang="en-US" dirty="0"/>
              <a:t>で画面の縦半分サイズのボケ</a:t>
            </a:r>
            <a:endParaRPr lang="en-US" altLang="ja-JP" dirty="0"/>
          </a:p>
          <a:p>
            <a:pPr lvl="1"/>
            <a:r>
              <a:rPr kumimoji="1" lang="ja-JP" altLang="en-US" dirty="0"/>
              <a:t>ただしブリージング</a:t>
            </a:r>
            <a:r>
              <a:rPr kumimoji="1" lang="en-US" altLang="ja-JP" dirty="0"/>
              <a:t>(</a:t>
            </a:r>
            <a:r>
              <a:rPr kumimoji="1" lang="ja-JP" altLang="en-US" dirty="0"/>
              <a:t>フォーカスによる画角変動</a:t>
            </a:r>
            <a:r>
              <a:rPr kumimoji="1" lang="en-US" altLang="ja-JP" dirty="0"/>
              <a:t>)</a:t>
            </a:r>
            <a:r>
              <a:rPr kumimoji="1" lang="ja-JP" altLang="en-US" dirty="0"/>
              <a:t>が無いレンズ</a:t>
            </a:r>
            <a:endParaRPr lang="en-US" altLang="ja-JP" dirty="0"/>
          </a:p>
          <a:p>
            <a:pPr lvl="2"/>
            <a:r>
              <a:rPr lang="ja-JP" altLang="en-US" dirty="0"/>
              <a:t>言い換えると実効</a:t>
            </a:r>
            <a:r>
              <a:rPr lang="en-US" altLang="ja-JP" dirty="0"/>
              <a:t>F</a:t>
            </a:r>
            <a:r>
              <a:rPr lang="ja-JP" altLang="en-US" dirty="0"/>
              <a:t>値が</a:t>
            </a:r>
            <a:r>
              <a:rPr lang="en-US" altLang="ja-JP" dirty="0"/>
              <a:t>F</a:t>
            </a:r>
            <a:r>
              <a:rPr lang="ja-JP" altLang="en-US" dirty="0"/>
              <a:t>値</a:t>
            </a:r>
            <a:r>
              <a:rPr lang="en-US" altLang="ja-JP" dirty="0"/>
              <a:t>(</a:t>
            </a:r>
            <a:r>
              <a:rPr lang="ja-JP" altLang="en-US" dirty="0"/>
              <a:t>例えば</a:t>
            </a:r>
            <a:r>
              <a:rPr lang="en-US" altLang="ja-JP" dirty="0"/>
              <a:t>f/2)</a:t>
            </a:r>
            <a:r>
              <a:rPr lang="ja-JP" altLang="en-US" dirty="0"/>
              <a:t>と一致するレンズ</a:t>
            </a:r>
            <a:endParaRPr lang="en-US" altLang="ja-JP" dirty="0"/>
          </a:p>
          <a:p>
            <a:pPr lvl="5"/>
            <a:endParaRPr lang="en-US" altLang="ja-JP" dirty="0"/>
          </a:p>
          <a:p>
            <a:pPr lvl="1"/>
            <a:r>
              <a:rPr lang="en-US" altLang="ja-JP" dirty="0"/>
              <a:t>CoC=12mm, Fe=2, </a:t>
            </a:r>
            <a:r>
              <a:rPr lang="ja-JP" altLang="en-US" dirty="0"/>
              <a:t>仮に</a:t>
            </a:r>
            <a:r>
              <a:rPr lang="en-US" altLang="ja-JP" dirty="0"/>
              <a:t>λ=0.0005mm(500nm)</a:t>
            </a:r>
          </a:p>
          <a:p>
            <a:pPr lvl="2"/>
            <a:r>
              <a:rPr kumimoji="1" lang="ja-JP" altLang="en-US" dirty="0"/>
              <a:t>⇒</a:t>
            </a:r>
            <a:r>
              <a:rPr kumimoji="1" lang="en-US" altLang="ja-JP" dirty="0"/>
              <a:t>0.75 x (2 x 12</a:t>
            </a:r>
            <a:r>
              <a:rPr lang="en-US" altLang="ja-JP" baseline="-25000" dirty="0"/>
              <a:t>mm</a:t>
            </a:r>
            <a:r>
              <a:rPr kumimoji="1" lang="en-US" altLang="ja-JP" dirty="0"/>
              <a:t> x 0.0005</a:t>
            </a:r>
            <a:r>
              <a:rPr kumimoji="1" lang="en-US" altLang="ja-JP" baseline="-25000" dirty="0"/>
              <a:t>mm</a:t>
            </a:r>
            <a:r>
              <a:rPr kumimoji="1" lang="en-US" altLang="ja-JP" dirty="0"/>
              <a:t>)</a:t>
            </a:r>
            <a:r>
              <a:rPr kumimoji="1" lang="en-US" altLang="ja-JP" baseline="30000" dirty="0"/>
              <a:t>0.5</a:t>
            </a:r>
            <a:r>
              <a:rPr kumimoji="1" lang="en-US" altLang="ja-JP" dirty="0"/>
              <a:t> = 0.0826mm</a:t>
            </a:r>
          </a:p>
          <a:p>
            <a:pPr lvl="1"/>
            <a:r>
              <a:rPr kumimoji="1" lang="ja-JP" altLang="en-US" dirty="0"/>
              <a:t>センサーが仮に縦</a:t>
            </a:r>
            <a:r>
              <a:rPr kumimoji="1" lang="en-US" altLang="ja-JP" dirty="0"/>
              <a:t>4,000</a:t>
            </a:r>
            <a:r>
              <a:rPr kumimoji="1" lang="ja-JP" altLang="en-US" dirty="0"/>
              <a:t>ピクセルなら</a:t>
            </a:r>
            <a:endParaRPr kumimoji="1" lang="en-US" altLang="ja-JP" dirty="0"/>
          </a:p>
          <a:p>
            <a:pPr lvl="2"/>
            <a:r>
              <a:rPr kumimoji="1" lang="ja-JP" altLang="en-US" dirty="0"/>
              <a:t>⇒</a:t>
            </a:r>
            <a:r>
              <a:rPr kumimoji="1" lang="en-US" altLang="ja-JP" dirty="0"/>
              <a:t>0.0826</a:t>
            </a:r>
            <a:r>
              <a:rPr lang="en-US" altLang="ja-JP" dirty="0"/>
              <a:t>mm/24mm x 4,000</a:t>
            </a:r>
            <a:r>
              <a:rPr kumimoji="1" lang="ja-JP" altLang="en-US" dirty="0"/>
              <a:t>ピクセル</a:t>
            </a:r>
            <a:r>
              <a:rPr kumimoji="1" lang="en-US" altLang="ja-JP" dirty="0"/>
              <a:t>=13.76(</a:t>
            </a:r>
            <a:r>
              <a:rPr kumimoji="1" lang="ja-JP" altLang="en-US" dirty="0"/>
              <a:t>約</a:t>
            </a:r>
            <a:r>
              <a:rPr kumimoji="1" lang="en-US" altLang="ja-JP" dirty="0"/>
              <a:t>14</a:t>
            </a:r>
            <a:r>
              <a:rPr kumimoji="1" lang="ja-JP" altLang="en-US" dirty="0"/>
              <a:t>ピクセル</a:t>
            </a:r>
            <a:r>
              <a:rPr kumimoji="1" lang="en-US" altLang="ja-JP" dirty="0"/>
              <a:t>)</a:t>
            </a:r>
          </a:p>
          <a:p>
            <a:pPr lvl="5"/>
            <a:endParaRPr kumimoji="1" lang="en-US" altLang="ja-JP" dirty="0"/>
          </a:p>
          <a:p>
            <a:pPr lvl="3"/>
            <a:endParaRPr kumimoji="1" lang="en-US" altLang="ja-JP" dirty="0"/>
          </a:p>
        </p:txBody>
      </p:sp>
    </p:spTree>
    <p:extLst>
      <p:ext uri="{BB962C8B-B14F-4D97-AF65-F5344CB8AC3E}">
        <p14:creationId xmlns:p14="http://schemas.microsoft.com/office/powerpoint/2010/main" val="35354663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回折マップ座標へのマッピング</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kumimoji="1" lang="en-US" altLang="ja-JP" dirty="0">
                <a:solidFill>
                  <a:srgbClr val="FF5050"/>
                </a:solidFill>
                <a:latin typeface="Times New Roman" panose="02020603050405020304" pitchFamily="18" charset="0"/>
                <a:cs typeface="Times New Roman" panose="02020603050405020304" pitchFamily="18" charset="0"/>
              </a:rPr>
              <a:t>0.75</a:t>
            </a:r>
            <a:r>
              <a:rPr lang="en-US" altLang="ja-JP"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λ</a:t>
            </a:r>
            <a:r>
              <a:rPr kumimoji="1" lang="en-US" altLang="ja-JP" baseline="-25000" dirty="0">
                <a:solidFill>
                  <a:srgbClr val="FF5050"/>
                </a:solidFill>
                <a:latin typeface="Times New Roman" panose="02020603050405020304" pitchFamily="18" charset="0"/>
                <a:cs typeface="Times New Roman" panose="02020603050405020304" pitchFamily="18" charset="0"/>
              </a:rPr>
              <a:t>mm</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dirty="0">
                <a:solidFill>
                  <a:srgbClr val="FF5050"/>
                </a:solidFill>
                <a:latin typeface="Times New Roman" panose="02020603050405020304" pitchFamily="18" charset="0"/>
                <a:cs typeface="Times New Roman" panose="02020603050405020304" pitchFamily="18" charset="0"/>
              </a:rPr>
              <a:t>= 0.75(</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CoC</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i="1" dirty="0">
                <a:solidFill>
                  <a:srgbClr val="FF5050"/>
                </a:solidFill>
                <a:latin typeface="Times New Roman" panose="02020603050405020304" pitchFamily="18" charset="0"/>
                <a:cs typeface="Times New Roman" panose="02020603050405020304" pitchFamily="18" charset="0"/>
              </a:rPr>
              <a:t> </a:t>
            </a:r>
            <a:r>
              <a:rPr kumimoji="1" lang="en-US" altLang="ja-JP" i="1" dirty="0" err="1">
                <a:solidFill>
                  <a:srgbClr val="FF5050"/>
                </a:solidFill>
                <a:latin typeface="Times New Roman" panose="02020603050405020304" pitchFamily="18" charset="0"/>
                <a:cs typeface="Times New Roman" panose="02020603050405020304" pitchFamily="18" charset="0"/>
              </a:rPr>
              <a:t>λ</a:t>
            </a:r>
            <a:r>
              <a:rPr kumimoji="1" lang="en-US" altLang="ja-JP" baseline="-25000" dirty="0" err="1">
                <a:solidFill>
                  <a:srgbClr val="FF5050"/>
                </a:solidFill>
                <a:latin typeface="Times New Roman" panose="02020603050405020304" pitchFamily="18" charset="0"/>
                <a:cs typeface="Times New Roman" panose="02020603050405020304" pitchFamily="18" charset="0"/>
              </a:rPr>
              <a:t>mm</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endParaRPr kumimoji="1" lang="en-US" altLang="ja-JP" dirty="0"/>
          </a:p>
          <a:p>
            <a:pPr lvl="6"/>
            <a:endParaRPr lang="en-US" altLang="ja-JP" dirty="0"/>
          </a:p>
          <a:p>
            <a:r>
              <a:rPr kumimoji="1" lang="ja-JP" altLang="en-US" dirty="0"/>
              <a:t>深度から計算した</a:t>
            </a:r>
            <a:r>
              <a:rPr kumimoji="1" lang="en-US" altLang="ja-JP" dirty="0"/>
              <a:t>CoC</a:t>
            </a:r>
            <a:r>
              <a:rPr kumimoji="1" lang="ja-JP" altLang="en-US" dirty="0"/>
              <a:t>を元に上記から物理幅を計算</a:t>
            </a:r>
            <a:endParaRPr kumimoji="1" lang="en-US" altLang="ja-JP" dirty="0"/>
          </a:p>
          <a:p>
            <a:pPr lvl="1"/>
            <a:r>
              <a:rPr lang="ja-JP" altLang="en-US" dirty="0"/>
              <a:t>波長</a:t>
            </a:r>
            <a:r>
              <a:rPr lang="en-US" altLang="ja-JP" dirty="0"/>
              <a:t>λ</a:t>
            </a:r>
            <a:r>
              <a:rPr lang="ja-JP" altLang="en-US" dirty="0"/>
              <a:t>は可視波長積分の基準とした長波端</a:t>
            </a:r>
            <a:r>
              <a:rPr lang="en-US" altLang="ja-JP" dirty="0"/>
              <a:t>(</a:t>
            </a:r>
            <a:r>
              <a:rPr lang="ja-JP" altLang="en-US" dirty="0"/>
              <a:t>今回は</a:t>
            </a:r>
            <a:r>
              <a:rPr lang="en-US" altLang="ja-JP" dirty="0"/>
              <a:t>710nm)</a:t>
            </a:r>
            <a:endParaRPr kumimoji="1" lang="en-US" altLang="ja-JP" dirty="0"/>
          </a:p>
          <a:p>
            <a:r>
              <a:rPr lang="en-US" altLang="ja-JP" dirty="0"/>
              <a:t>CoC</a:t>
            </a:r>
            <a:r>
              <a:rPr lang="ja-JP" altLang="en-US" dirty="0"/>
              <a:t>半径と回折縞幅との比率を計算</a:t>
            </a:r>
            <a:endParaRPr lang="en-US" altLang="ja-JP" dirty="0"/>
          </a:p>
          <a:p>
            <a:pPr lvl="1"/>
            <a:r>
              <a:rPr kumimoji="1" lang="en-US" altLang="ja-JP" dirty="0"/>
              <a:t>CoC</a:t>
            </a:r>
            <a:r>
              <a:rPr lang="ja-JP" altLang="en-US" dirty="0"/>
              <a:t>半径の何</a:t>
            </a:r>
            <a:r>
              <a:rPr lang="en-US" altLang="ja-JP" dirty="0"/>
              <a:t>%</a:t>
            </a:r>
            <a:r>
              <a:rPr lang="ja-JP" altLang="en-US" dirty="0"/>
              <a:t>の幅をもっているか</a:t>
            </a:r>
            <a:endParaRPr lang="en-US" altLang="ja-JP" dirty="0"/>
          </a:p>
          <a:p>
            <a:r>
              <a:rPr lang="ja-JP" altLang="en-US" dirty="0"/>
              <a:t>回折縞幅の割合から回折マップの</a:t>
            </a:r>
            <a:r>
              <a:rPr lang="en-US" altLang="ja-JP" dirty="0"/>
              <a:t>U</a:t>
            </a:r>
            <a:r>
              <a:rPr lang="ja-JP" altLang="en-US" dirty="0"/>
              <a:t>座標を計算</a:t>
            </a:r>
            <a:endParaRPr lang="en-US" altLang="ja-JP" dirty="0"/>
          </a:p>
        </p:txBody>
      </p:sp>
      <p:pic>
        <p:nvPicPr>
          <p:cNvPr id="4" name="図 3">
            <a:extLst>
              <a:ext uri="{FF2B5EF4-FFF2-40B4-BE49-F238E27FC236}">
                <a16:creationId xmlns:a16="http://schemas.microsoft.com/office/drawing/2014/main" id="{577D400A-2923-6269-E823-C3B77835EBA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flipV="1">
            <a:off x="6601522" y="5260013"/>
            <a:ext cx="4980709" cy="1245177"/>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53444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307CF5BC-C522-3821-D38E-534BE8CD0D83}"/>
              </a:ext>
            </a:extLst>
          </p:cNvPr>
          <p:cNvSpPr>
            <a:spLocks noChangeArrowheads="1"/>
          </p:cNvSpPr>
          <p:nvPr/>
        </p:nvSpPr>
        <p:spPr bwMode="auto">
          <a:xfrm>
            <a:off x="3190778" y="1972449"/>
            <a:ext cx="1322040" cy="1938992"/>
          </a:xfrm>
          <a:prstGeom prst="rect">
            <a:avLst/>
          </a:prstGeom>
          <a:noFill/>
          <a:ln>
            <a:noFill/>
          </a:ln>
          <a:effectLst>
            <a:outerShdw blurRad="50800" dist="38100" dir="2700000" algn="tl" rotWithShape="0">
              <a:prstClr val="black">
                <a:alpha val="40000"/>
              </a:prstClr>
            </a:outerShdw>
          </a:effectLst>
        </p:spPr>
        <p:txBody>
          <a:bodyPr wrap="square" anchor="ctr">
            <a:spAutoFit/>
          </a:bodyPr>
          <a:lstStyle/>
          <a:p>
            <a:pPr algn="ctr"/>
            <a:r>
              <a:rPr kumimoji="1" lang="ja-JP" altLang="en-US" sz="4000" dirty="0">
                <a:latin typeface="游ゴシック Medium" panose="020B0500000000000000" pitchFamily="50" charset="-128"/>
                <a:ea typeface="游ゴシック Medium" panose="020B0500000000000000" pitchFamily="50" charset="-128"/>
              </a:rPr>
              <a:t>写真</a:t>
            </a:r>
            <a:endParaRPr kumimoji="1" lang="en-US" altLang="ja-JP" sz="4000" dirty="0">
              <a:latin typeface="游ゴシック Medium" panose="020B0500000000000000" pitchFamily="50" charset="-128"/>
              <a:ea typeface="游ゴシック Medium" panose="020B0500000000000000" pitchFamily="50" charset="-128"/>
            </a:endParaRPr>
          </a:p>
          <a:p>
            <a:pPr algn="ctr"/>
            <a:r>
              <a:rPr kumimoji="1" lang="en-US" altLang="ja-JP" sz="4000" dirty="0">
                <a:latin typeface="游ゴシック Medium" panose="020B0500000000000000" pitchFamily="50" charset="-128"/>
                <a:ea typeface="游ゴシック Medium" panose="020B0500000000000000" pitchFamily="50" charset="-128"/>
              </a:rPr>
              <a:t>vs.</a:t>
            </a:r>
          </a:p>
          <a:p>
            <a:pPr algn="ctr"/>
            <a:r>
              <a:rPr kumimoji="1" lang="en-US" altLang="ja-JP" sz="4000" dirty="0">
                <a:latin typeface="游ゴシック Medium" panose="020B0500000000000000" pitchFamily="50" charset="-128"/>
                <a:ea typeface="游ゴシック Medium" panose="020B0500000000000000" pitchFamily="50" charset="-128"/>
              </a:rPr>
              <a:t>CG</a:t>
            </a:r>
            <a:endParaRPr kumimoji="1" lang="en-US" altLang="ja-JP" sz="3600" dirty="0">
              <a:latin typeface="游ゴシック Medium" panose="020B0500000000000000" pitchFamily="50" charset="-128"/>
              <a:ea typeface="游ゴシック Medium" panose="020B0500000000000000" pitchFamily="50" charset="-128"/>
            </a:endParaRPr>
          </a:p>
        </p:txBody>
      </p:sp>
      <p:pic>
        <p:nvPicPr>
          <p:cNvPr id="25" name="図 24" descr="黒い背景と白い文字のロゴ&#10;&#10;中程度の精度で自動的に生成された説明">
            <a:extLst>
              <a:ext uri="{FF2B5EF4-FFF2-40B4-BE49-F238E27FC236}">
                <a16:creationId xmlns:a16="http://schemas.microsoft.com/office/drawing/2014/main" id="{EF87079A-1D96-68F9-2925-DF0F563F7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244"/>
            <a:ext cx="2871165" cy="6042663"/>
          </a:xfrm>
          <a:prstGeom prst="rect">
            <a:avLst/>
          </a:prstGeom>
        </p:spPr>
      </p:pic>
      <p:grpSp>
        <p:nvGrpSpPr>
          <p:cNvPr id="2" name="グループ化 1">
            <a:extLst>
              <a:ext uri="{FF2B5EF4-FFF2-40B4-BE49-F238E27FC236}">
                <a16:creationId xmlns:a16="http://schemas.microsoft.com/office/drawing/2014/main" id="{E29E7F61-B1FE-0C89-C383-56F4EB906DC0}"/>
              </a:ext>
            </a:extLst>
          </p:cNvPr>
          <p:cNvGrpSpPr>
            <a:grpSpLocks noChangeAspect="1"/>
          </p:cNvGrpSpPr>
          <p:nvPr/>
        </p:nvGrpSpPr>
        <p:grpSpPr>
          <a:xfrm>
            <a:off x="4832431" y="-291296"/>
            <a:ext cx="7440592" cy="7440592"/>
            <a:chOff x="5484965" y="-243276"/>
            <a:chExt cx="7344552" cy="7344552"/>
          </a:xfrm>
        </p:grpSpPr>
        <p:pic>
          <p:nvPicPr>
            <p:cNvPr id="3" name="図 2" descr="挿絵 が含まれている画像&#10;&#10;自動的に生成された説明">
              <a:extLst>
                <a:ext uri="{FF2B5EF4-FFF2-40B4-BE49-F238E27FC236}">
                  <a16:creationId xmlns:a16="http://schemas.microsoft.com/office/drawing/2014/main" id="{0CBEBCEB-FCED-DB1A-1DFC-81ED2401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241" y="3429000"/>
              <a:ext cx="3672276" cy="3672276"/>
            </a:xfrm>
            <a:prstGeom prst="rect">
              <a:avLst/>
            </a:prstGeom>
          </p:spPr>
        </p:pic>
        <p:pic>
          <p:nvPicPr>
            <p:cNvPr id="4" name="図 3" descr="夜空に浮かぶ月の絵&#10;&#10;中程度の精度で自動的に生成された説明">
              <a:extLst>
                <a:ext uri="{FF2B5EF4-FFF2-40B4-BE49-F238E27FC236}">
                  <a16:creationId xmlns:a16="http://schemas.microsoft.com/office/drawing/2014/main" id="{DE232B2A-0A8A-D975-7A22-9B82CCE2C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965" y="3429000"/>
              <a:ext cx="3672276" cy="3672276"/>
            </a:xfrm>
            <a:prstGeom prst="rect">
              <a:avLst/>
            </a:prstGeom>
          </p:spPr>
        </p:pic>
        <p:pic>
          <p:nvPicPr>
            <p:cNvPr id="5" name="図 4" descr="黒い背景と白い文字のロゴ&#10;&#10;中程度の精度で自動的に生成された説明">
              <a:extLst>
                <a:ext uri="{FF2B5EF4-FFF2-40B4-BE49-F238E27FC236}">
                  <a16:creationId xmlns:a16="http://schemas.microsoft.com/office/drawing/2014/main" id="{A979F261-2577-D842-99C4-FB35F3551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965" y="-243276"/>
              <a:ext cx="3672276" cy="3672276"/>
            </a:xfrm>
            <a:prstGeom prst="rect">
              <a:avLst/>
            </a:prstGeom>
          </p:spPr>
        </p:pic>
        <p:pic>
          <p:nvPicPr>
            <p:cNvPr id="6" name="コンテンツ プレースホルダー 13" descr="電子機器, 暗い, 座る, グリーン が含まれている画像&#10;&#10;自動的に生成された説明">
              <a:extLst>
                <a:ext uri="{FF2B5EF4-FFF2-40B4-BE49-F238E27FC236}">
                  <a16:creationId xmlns:a16="http://schemas.microsoft.com/office/drawing/2014/main" id="{EE9546D9-CEB1-2717-8C9F-D05F9882E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157241" y="-243276"/>
              <a:ext cx="3672276" cy="3672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タイトル 6">
            <a:extLst>
              <a:ext uri="{FF2B5EF4-FFF2-40B4-BE49-F238E27FC236}">
                <a16:creationId xmlns:a16="http://schemas.microsoft.com/office/drawing/2014/main" id="{03ED3710-CD2F-EB94-B83F-F5959653C134}"/>
              </a:ext>
            </a:extLst>
          </p:cNvPr>
          <p:cNvSpPr>
            <a:spLocks noGrp="1"/>
          </p:cNvSpPr>
          <p:nvPr>
            <p:ph type="title"/>
          </p:nvPr>
        </p:nvSpPr>
        <p:spPr>
          <a:xfrm>
            <a:off x="219075" y="0"/>
            <a:ext cx="11363158" cy="942975"/>
          </a:xfrm>
        </p:spPr>
        <p:txBody>
          <a:bodyPr/>
          <a:lstStyle/>
          <a:p>
            <a:r>
              <a:rPr lang="ja-JP" altLang="en-US" dirty="0"/>
              <a:t>回折縞の幅比較</a:t>
            </a:r>
          </a:p>
        </p:txBody>
      </p:sp>
      <p:sp>
        <p:nvSpPr>
          <p:cNvPr id="8" name="Rectangle 6">
            <a:extLst>
              <a:ext uri="{FF2B5EF4-FFF2-40B4-BE49-F238E27FC236}">
                <a16:creationId xmlns:a16="http://schemas.microsoft.com/office/drawing/2014/main" id="{0B659A9B-F729-EC54-BA57-5C4B682E34C8}"/>
              </a:ext>
            </a:extLst>
          </p:cNvPr>
          <p:cNvSpPr>
            <a:spLocks noChangeArrowheads="1"/>
          </p:cNvSpPr>
          <p:nvPr/>
        </p:nvSpPr>
        <p:spPr bwMode="auto">
          <a:xfrm>
            <a:off x="2704988" y="4109918"/>
            <a:ext cx="2293620" cy="830997"/>
          </a:xfrm>
          <a:prstGeom prst="rect">
            <a:avLst/>
          </a:prstGeom>
          <a:noFill/>
          <a:ln>
            <a:noFill/>
          </a:ln>
          <a:effectLst>
            <a:outerShdw blurRad="50800" dist="38100" dir="2700000" algn="tl" rotWithShape="0">
              <a:prstClr val="black">
                <a:alpha val="40000"/>
              </a:prstClr>
            </a:outerShdw>
          </a:effectLst>
        </p:spPr>
        <p:txBody>
          <a:bodyPr wrap="square" anchor="ctr">
            <a:spAutoFit/>
          </a:bodyPr>
          <a:lstStyle/>
          <a:p>
            <a:pPr algn="ctr"/>
            <a:r>
              <a:rPr kumimoji="1" lang="ja-JP" altLang="en-US" sz="2400" dirty="0">
                <a:latin typeface="游ゴシック Medium" panose="020B0500000000000000" pitchFamily="50" charset="-128"/>
                <a:ea typeface="游ゴシック Medium" panose="020B0500000000000000" pitchFamily="50" charset="-128"/>
              </a:rPr>
              <a:t>波長</a:t>
            </a:r>
            <a:r>
              <a:rPr kumimoji="1" lang="en-US" altLang="ja-JP" sz="2400" dirty="0">
                <a:latin typeface="游ゴシック Medium" panose="020B0500000000000000" pitchFamily="50" charset="-128"/>
                <a:ea typeface="游ゴシック Medium" panose="020B0500000000000000" pitchFamily="50" charset="-128"/>
              </a:rPr>
              <a:t>(</a:t>
            </a:r>
            <a:r>
              <a:rPr kumimoji="1" lang="ja-JP" altLang="en-US" sz="2400" dirty="0">
                <a:latin typeface="游ゴシック Medium" panose="020B0500000000000000" pitchFamily="50" charset="-128"/>
                <a:ea typeface="游ゴシック Medium" panose="020B0500000000000000" pitchFamily="50" charset="-128"/>
              </a:rPr>
              <a:t>色</a:t>
            </a:r>
            <a:r>
              <a:rPr kumimoji="1" lang="en-US" altLang="ja-JP" sz="2400" dirty="0">
                <a:latin typeface="游ゴシック Medium" panose="020B0500000000000000" pitchFamily="50" charset="-128"/>
                <a:ea typeface="游ゴシック Medium" panose="020B0500000000000000" pitchFamily="50" charset="-128"/>
              </a:rPr>
              <a:t>)</a:t>
            </a:r>
            <a:r>
              <a:rPr kumimoji="1" lang="ja-JP" altLang="en-US" sz="2400" dirty="0">
                <a:latin typeface="游ゴシック Medium" panose="020B0500000000000000" pitchFamily="50" charset="-128"/>
                <a:ea typeface="游ゴシック Medium" panose="020B0500000000000000" pitchFamily="50" charset="-128"/>
              </a:rPr>
              <a:t>を</a:t>
            </a:r>
            <a:br>
              <a:rPr kumimoji="1" lang="en-US" altLang="ja-JP" sz="2400" dirty="0">
                <a:latin typeface="游ゴシック Medium" panose="020B0500000000000000" pitchFamily="50" charset="-128"/>
                <a:ea typeface="游ゴシック Medium" panose="020B0500000000000000" pitchFamily="50" charset="-128"/>
              </a:rPr>
            </a:br>
            <a:r>
              <a:rPr kumimoji="1" lang="ja-JP" altLang="en-US" sz="2400" dirty="0">
                <a:latin typeface="游ゴシック Medium" panose="020B0500000000000000" pitchFamily="50" charset="-128"/>
                <a:ea typeface="游ゴシック Medium" panose="020B0500000000000000" pitchFamily="50" charset="-128"/>
              </a:rPr>
              <a:t>合わせて比較</a:t>
            </a:r>
            <a:endParaRPr kumimoji="1" lang="en-US" altLang="ja-JP" sz="20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23463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D21E1-AEC9-7406-5DD8-B95E44D28DBD}"/>
              </a:ext>
            </a:extLst>
          </p:cNvPr>
          <p:cNvSpPr>
            <a:spLocks noGrp="1"/>
          </p:cNvSpPr>
          <p:nvPr>
            <p:ph type="ctrTitle"/>
          </p:nvPr>
        </p:nvSpPr>
        <p:spPr/>
        <p:txBody>
          <a:bodyPr/>
          <a:lstStyle/>
          <a:p>
            <a:r>
              <a:rPr lang="ja-JP" altLang="en-US" dirty="0"/>
              <a:t>リアルタイム光学エフェクトの深淵へ</a:t>
            </a:r>
            <a:r>
              <a:rPr lang="ja-JP" altLang="en-US" sz="4000" dirty="0"/>
              <a:t>～究極表現への道と位置～</a:t>
            </a:r>
            <a:br>
              <a:rPr lang="en-US" altLang="ja-JP" sz="4000" dirty="0"/>
            </a:br>
            <a:r>
              <a:rPr lang="en-US" altLang="ja-JP" sz="4000" dirty="0"/>
              <a:t>Bokeh Deep Dive: </a:t>
            </a:r>
            <a:r>
              <a:rPr lang="ja-JP" altLang="en-US" sz="4000" dirty="0"/>
              <a:t>ボケ編</a:t>
            </a:r>
            <a:endParaRPr kumimoji="1" lang="ja-JP" altLang="en-US" dirty="0"/>
          </a:p>
        </p:txBody>
      </p:sp>
      <p:sp>
        <p:nvSpPr>
          <p:cNvPr id="3" name="字幕 2">
            <a:extLst>
              <a:ext uri="{FF2B5EF4-FFF2-40B4-BE49-F238E27FC236}">
                <a16:creationId xmlns:a16="http://schemas.microsoft.com/office/drawing/2014/main" id="{3C5AE462-3F06-D922-34CF-5D370046EDEF}"/>
              </a:ext>
            </a:extLst>
          </p:cNvPr>
          <p:cNvSpPr>
            <a:spLocks noGrp="1"/>
          </p:cNvSpPr>
          <p:nvPr>
            <p:ph type="subTitle" idx="1"/>
          </p:nvPr>
        </p:nvSpPr>
        <p:spPr/>
        <p:txBody>
          <a:bodyPr/>
          <a:lstStyle/>
          <a:p>
            <a:r>
              <a:rPr lang="ja-JP" altLang="en-US" sz="2800" dirty="0"/>
              <a:t>シリコンスタジオ株式会社</a:t>
            </a:r>
            <a:endParaRPr lang="en-US" altLang="ja-JP" sz="2800" dirty="0"/>
          </a:p>
          <a:p>
            <a:r>
              <a:rPr lang="ja-JP" altLang="en-US" sz="2800" dirty="0"/>
              <a:t>技術統括部 研究開発室 室長／フェロー</a:t>
            </a:r>
            <a:endParaRPr lang="en-US" altLang="ja-JP" sz="2800" dirty="0"/>
          </a:p>
          <a:p>
            <a:r>
              <a:rPr lang="ja-JP" altLang="en-US" sz="2800" dirty="0"/>
              <a:t>川瀬 正樹</a:t>
            </a:r>
            <a:endParaRPr lang="en-US" altLang="ja-JP" sz="2800" dirty="0"/>
          </a:p>
          <a:p>
            <a:r>
              <a:rPr lang="en-US" altLang="ja-JP" sz="2800" dirty="0"/>
              <a:t>masa@siliconstudio.co.jp</a:t>
            </a:r>
            <a:endParaRPr lang="ja-JP" altLang="en-US" sz="2800" dirty="0"/>
          </a:p>
          <a:p>
            <a:endParaRPr kumimoji="1" lang="ja-JP" altLang="en-US" dirty="0"/>
          </a:p>
        </p:txBody>
      </p:sp>
    </p:spTree>
    <p:extLst>
      <p:ext uri="{BB962C8B-B14F-4D97-AF65-F5344CB8AC3E}">
        <p14:creationId xmlns:p14="http://schemas.microsoft.com/office/powerpoint/2010/main" val="101025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666F60-67EA-8D65-88A3-EA3F5B3E1C6D}"/>
              </a:ext>
            </a:extLst>
          </p:cNvPr>
          <p:cNvSpPr>
            <a:spLocks noGrp="1"/>
          </p:cNvSpPr>
          <p:nvPr>
            <p:ph type="title"/>
          </p:nvPr>
        </p:nvSpPr>
        <p:spPr/>
        <p:txBody>
          <a:bodyPr/>
          <a:lstStyle/>
          <a:p>
            <a:r>
              <a:rPr kumimoji="1" lang="ja-JP" altLang="en-US" dirty="0"/>
              <a:t>ボケのディティール／複雑さ</a:t>
            </a:r>
          </a:p>
        </p:txBody>
      </p:sp>
      <p:sp>
        <p:nvSpPr>
          <p:cNvPr id="3" name="コンテンツ プレースホルダー 2">
            <a:extLst>
              <a:ext uri="{FF2B5EF4-FFF2-40B4-BE49-F238E27FC236}">
                <a16:creationId xmlns:a16="http://schemas.microsoft.com/office/drawing/2014/main" id="{5408CCD6-C49A-DDDB-1EDF-E296E87D1203}"/>
              </a:ext>
            </a:extLst>
          </p:cNvPr>
          <p:cNvSpPr>
            <a:spLocks noGrp="1"/>
          </p:cNvSpPr>
          <p:nvPr>
            <p:ph idx="1"/>
          </p:nvPr>
        </p:nvSpPr>
        <p:spPr/>
        <p:txBody>
          <a:bodyPr/>
          <a:lstStyle/>
          <a:p>
            <a:r>
              <a:rPr kumimoji="1" lang="ja-JP" altLang="en-US" dirty="0"/>
              <a:t>リアルタイム実装の多くはボケ表現がシンプル</a:t>
            </a:r>
            <a:endParaRPr kumimoji="1" lang="en-US" altLang="ja-JP" dirty="0"/>
          </a:p>
          <a:p>
            <a:pPr lvl="1"/>
            <a:r>
              <a:rPr lang="ja-JP" altLang="en-US" dirty="0">
                <a:solidFill>
                  <a:srgbClr val="FF5050"/>
                </a:solidFill>
              </a:rPr>
              <a:t>ボケの</a:t>
            </a:r>
            <a:r>
              <a:rPr kumimoji="1" lang="ja-JP" altLang="en-US" dirty="0">
                <a:solidFill>
                  <a:srgbClr val="FF5050"/>
                </a:solidFill>
              </a:rPr>
              <a:t>内部に模様がない</a:t>
            </a:r>
            <a:endParaRPr kumimoji="1" lang="en-US" altLang="ja-JP" dirty="0">
              <a:solidFill>
                <a:srgbClr val="FF5050"/>
              </a:solidFill>
            </a:endParaRPr>
          </a:p>
          <a:p>
            <a:pPr lvl="2"/>
            <a:r>
              <a:rPr lang="ja-JP" altLang="en-US" dirty="0"/>
              <a:t>単色あるいは単調な濃淡</a:t>
            </a:r>
            <a:endParaRPr lang="en-US" altLang="ja-JP" dirty="0"/>
          </a:p>
          <a:p>
            <a:pPr lvl="2"/>
            <a:r>
              <a:rPr lang="ja-JP" altLang="en-US" dirty="0"/>
              <a:t>簡易的な幾何光学収差によるボケ味</a:t>
            </a:r>
            <a:endParaRPr lang="en-US" altLang="ja-JP" dirty="0"/>
          </a:p>
          <a:p>
            <a:pPr lvl="5"/>
            <a:endParaRPr lang="en-US" altLang="ja-JP" dirty="0"/>
          </a:p>
          <a:p>
            <a:pPr lvl="1"/>
            <a:r>
              <a:rPr lang="ja-JP" altLang="en-US" dirty="0">
                <a:solidFill>
                  <a:srgbClr val="FF5050"/>
                </a:solidFill>
              </a:rPr>
              <a:t>大きなボケのエッジがはっきりしていない</a:t>
            </a:r>
            <a:endParaRPr lang="en-US" altLang="ja-JP" dirty="0">
              <a:solidFill>
                <a:srgbClr val="FF5050"/>
              </a:solidFill>
            </a:endParaRPr>
          </a:p>
          <a:p>
            <a:pPr lvl="2"/>
            <a:r>
              <a:rPr lang="ja-JP" altLang="en-US" dirty="0"/>
              <a:t>パフォーマンスのため低解像度にせざるを得ない</a:t>
            </a:r>
            <a:endParaRPr lang="en-US" altLang="ja-JP" dirty="0"/>
          </a:p>
          <a:p>
            <a:pPr lvl="2"/>
            <a:r>
              <a:rPr lang="ja-JP" altLang="en-US" dirty="0">
                <a:solidFill>
                  <a:srgbClr val="FF5050"/>
                </a:solidFill>
              </a:rPr>
              <a:t>ジャギーが目立つためブラーの追加が必須</a:t>
            </a:r>
            <a:r>
              <a:rPr lang="en-US" altLang="ja-JP" dirty="0">
                <a:solidFill>
                  <a:srgbClr val="FF5050"/>
                </a:solidFill>
              </a:rPr>
              <a:t>(</a:t>
            </a:r>
            <a:r>
              <a:rPr lang="ja-JP" altLang="en-US" dirty="0">
                <a:solidFill>
                  <a:srgbClr val="FF5050"/>
                </a:solidFill>
              </a:rPr>
              <a:t>特にエッジ部分</a:t>
            </a:r>
            <a:r>
              <a:rPr lang="en-US" altLang="ja-JP" dirty="0">
                <a:solidFill>
                  <a:srgbClr val="FF5050"/>
                </a:solidFill>
              </a:rPr>
              <a:t>)</a:t>
            </a:r>
          </a:p>
          <a:p>
            <a:pPr lvl="3"/>
            <a:r>
              <a:rPr lang="ja-JP" altLang="en-US" dirty="0"/>
              <a:t>低解像度化に起因するジャギーを消すためにぼかして誤魔化すしかない</a:t>
            </a:r>
            <a:endParaRPr lang="en-US" altLang="ja-JP" dirty="0"/>
          </a:p>
        </p:txBody>
      </p:sp>
    </p:spTree>
    <p:extLst>
      <p:ext uri="{BB962C8B-B14F-4D97-AF65-F5344CB8AC3E}">
        <p14:creationId xmlns:p14="http://schemas.microsoft.com/office/powerpoint/2010/main" val="9220059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463878BC-27F3-5989-9E9A-69DB4194CE46}"/>
              </a:ext>
            </a:extLst>
          </p:cNvPr>
          <p:cNvGrpSpPr/>
          <p:nvPr/>
        </p:nvGrpSpPr>
        <p:grpSpPr>
          <a:xfrm>
            <a:off x="1650386" y="-4131272"/>
            <a:ext cx="11461425" cy="12285396"/>
            <a:chOff x="1650387" y="-3264515"/>
            <a:chExt cx="11461425" cy="12285396"/>
          </a:xfrm>
        </p:grpSpPr>
        <p:grpSp>
          <p:nvGrpSpPr>
            <p:cNvPr id="25" name="グループ化 24">
              <a:extLst>
                <a:ext uri="{FF2B5EF4-FFF2-40B4-BE49-F238E27FC236}">
                  <a16:creationId xmlns:a16="http://schemas.microsoft.com/office/drawing/2014/main" id="{73B52414-467A-B02D-2187-17EA4B1B1E24}"/>
                </a:ext>
              </a:extLst>
            </p:cNvPr>
            <p:cNvGrpSpPr>
              <a:grpSpLocks noChangeAspect="1"/>
            </p:cNvGrpSpPr>
            <p:nvPr/>
          </p:nvGrpSpPr>
          <p:grpSpPr>
            <a:xfrm>
              <a:off x="1650387" y="-3264515"/>
              <a:ext cx="11461425" cy="12285396"/>
              <a:chOff x="1779478" y="1772353"/>
              <a:chExt cx="4998810" cy="5358178"/>
            </a:xfrm>
          </p:grpSpPr>
          <p:pic>
            <p:nvPicPr>
              <p:cNvPr id="28" name="図 27" descr="星のマーク&#10;&#10;中程度の精度で自動的に生成された説明">
                <a:extLst>
                  <a:ext uri="{FF2B5EF4-FFF2-40B4-BE49-F238E27FC236}">
                    <a16:creationId xmlns:a16="http://schemas.microsoft.com/office/drawing/2014/main" id="{E2446B0F-BA82-3CE5-CB7D-E5B9C87670E8}"/>
                  </a:ext>
                </a:extLst>
              </p:cNvPr>
              <p:cNvPicPr>
                <a:picLocks noChangeAspect="1"/>
              </p:cNvPicPr>
              <p:nvPr/>
            </p:nvPicPr>
            <p:blipFill rotWithShape="1">
              <a:blip r:embed="rId3">
                <a:extLst>
                  <a:ext uri="{28A0092B-C50C-407E-A947-70E740481C1C}">
                    <a14:useLocalDpi xmlns:a14="http://schemas.microsoft.com/office/drawing/2010/main" val="0"/>
                  </a:ext>
                </a:extLst>
              </a:blip>
              <a:srcRect r="4672"/>
              <a:stretch/>
            </p:blipFill>
            <p:spPr>
              <a:xfrm>
                <a:off x="5808684" y="1772353"/>
                <a:ext cx="969604" cy="5085647"/>
              </a:xfrm>
              <a:prstGeom prst="rect">
                <a:avLst/>
              </a:prstGeom>
            </p:spPr>
          </p:pic>
          <p:pic>
            <p:nvPicPr>
              <p:cNvPr id="30" name="図 29" descr="黒い背景と白い文字のロゴ&#10;&#10;中程度の精度で自動的に生成された説明">
                <a:extLst>
                  <a:ext uri="{FF2B5EF4-FFF2-40B4-BE49-F238E27FC236}">
                    <a16:creationId xmlns:a16="http://schemas.microsoft.com/office/drawing/2014/main" id="{DCFD932C-0B4A-4027-E528-DDA21F574394}"/>
                  </a:ext>
                </a:extLst>
              </p:cNvPr>
              <p:cNvPicPr>
                <a:picLocks noChangeAspect="1"/>
              </p:cNvPicPr>
              <p:nvPr/>
            </p:nvPicPr>
            <p:blipFill rotWithShape="1">
              <a:blip r:embed="rId4">
                <a:extLst>
                  <a:ext uri="{28A0092B-C50C-407E-A947-70E740481C1C}">
                    <a14:useLocalDpi xmlns:a14="http://schemas.microsoft.com/office/drawing/2010/main" val="0"/>
                  </a:ext>
                </a:extLst>
              </a:blip>
              <a:srcRect t="1" r="19279" b="312"/>
              <a:stretch/>
            </p:blipFill>
            <p:spPr>
              <a:xfrm>
                <a:off x="1779478" y="2064165"/>
                <a:ext cx="4102420" cy="5066366"/>
              </a:xfrm>
              <a:prstGeom prst="rect">
                <a:avLst/>
              </a:prstGeom>
            </p:spPr>
          </p:pic>
        </p:grpSp>
        <p:grpSp>
          <p:nvGrpSpPr>
            <p:cNvPr id="41" name="グループ化 40">
              <a:extLst>
                <a:ext uri="{FF2B5EF4-FFF2-40B4-BE49-F238E27FC236}">
                  <a16:creationId xmlns:a16="http://schemas.microsoft.com/office/drawing/2014/main" id="{462D8FD7-D13B-A2D1-B297-7849A2B896BE}"/>
                </a:ext>
              </a:extLst>
            </p:cNvPr>
            <p:cNvGrpSpPr>
              <a:grpSpLocks noChangeAspect="1"/>
            </p:cNvGrpSpPr>
            <p:nvPr/>
          </p:nvGrpSpPr>
          <p:grpSpPr>
            <a:xfrm rot="5400000">
              <a:off x="6785317" y="3511104"/>
              <a:ext cx="8542450" cy="1319956"/>
              <a:chOff x="-4366819" y="3319839"/>
              <a:chExt cx="8542450" cy="1319956"/>
            </a:xfrm>
          </p:grpSpPr>
          <p:sp>
            <p:nvSpPr>
              <p:cNvPr id="42" name="楕円 41">
                <a:extLst>
                  <a:ext uri="{FF2B5EF4-FFF2-40B4-BE49-F238E27FC236}">
                    <a16:creationId xmlns:a16="http://schemas.microsoft.com/office/drawing/2014/main" id="{5D910AAF-48A7-D553-32DA-2E38E2C9BADB}"/>
                  </a:ext>
                </a:extLst>
              </p:cNvPr>
              <p:cNvSpPr>
                <a:spLocks noChangeAspect="1"/>
              </p:cNvSpPr>
              <p:nvPr/>
            </p:nvSpPr>
            <p:spPr>
              <a:xfrm>
                <a:off x="974999" y="3319839"/>
                <a:ext cx="1319956" cy="131995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46EE6782-2CC9-3BF3-2CEF-8F1356424AE7}"/>
                  </a:ext>
                </a:extLst>
              </p:cNvPr>
              <p:cNvCxnSpPr>
                <a:cxnSpLocks/>
              </p:cNvCxnSpPr>
              <p:nvPr/>
            </p:nvCxnSpPr>
            <p:spPr>
              <a:xfrm rot="16200000" flipV="1">
                <a:off x="-95594" y="-291408"/>
                <a:ext cx="0" cy="85424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1" name="グループ化 50">
            <a:extLst>
              <a:ext uri="{FF2B5EF4-FFF2-40B4-BE49-F238E27FC236}">
                <a16:creationId xmlns:a16="http://schemas.microsoft.com/office/drawing/2014/main" id="{EE71EA02-1EF9-A349-141E-752705C877EC}"/>
              </a:ext>
            </a:extLst>
          </p:cNvPr>
          <p:cNvGrpSpPr/>
          <p:nvPr/>
        </p:nvGrpSpPr>
        <p:grpSpPr>
          <a:xfrm>
            <a:off x="1650386" y="-7483161"/>
            <a:ext cx="8042253" cy="11616321"/>
            <a:chOff x="1863191" y="-6065587"/>
            <a:chExt cx="8042253" cy="11616321"/>
          </a:xfrm>
        </p:grpSpPr>
        <p:grpSp>
          <p:nvGrpSpPr>
            <p:cNvPr id="9" name="グループ化 8">
              <a:extLst>
                <a:ext uri="{FF2B5EF4-FFF2-40B4-BE49-F238E27FC236}">
                  <a16:creationId xmlns:a16="http://schemas.microsoft.com/office/drawing/2014/main" id="{5E3318D1-04DF-56C8-9606-7F8EFBE903A6}"/>
                </a:ext>
              </a:extLst>
            </p:cNvPr>
            <p:cNvGrpSpPr>
              <a:grpSpLocks noChangeAspect="1"/>
            </p:cNvGrpSpPr>
            <p:nvPr/>
          </p:nvGrpSpPr>
          <p:grpSpPr>
            <a:xfrm>
              <a:off x="1863191" y="-6065587"/>
              <a:ext cx="8042253" cy="11616321"/>
              <a:chOff x="1410458" y="77809"/>
              <a:chExt cx="3507564" cy="5066365"/>
            </a:xfrm>
          </p:grpSpPr>
          <p:pic>
            <p:nvPicPr>
              <p:cNvPr id="10" name="図 9" descr="コンパクトディスク, ガラス が含まれている画像&#10;&#10;自動的に生成された説明">
                <a:extLst>
                  <a:ext uri="{FF2B5EF4-FFF2-40B4-BE49-F238E27FC236}">
                    <a16:creationId xmlns:a16="http://schemas.microsoft.com/office/drawing/2014/main" id="{690B788B-53EA-C232-183B-53211CCEBA93}"/>
                  </a:ext>
                </a:extLst>
              </p:cNvPr>
              <p:cNvPicPr>
                <a:picLocks noChangeAspect="1"/>
              </p:cNvPicPr>
              <p:nvPr/>
            </p:nvPicPr>
            <p:blipFill rotWithShape="1">
              <a:blip r:embed="rId5">
                <a:extLst>
                  <a:ext uri="{28A0092B-C50C-407E-A947-70E740481C1C}">
                    <a14:useLocalDpi xmlns:a14="http://schemas.microsoft.com/office/drawing/2010/main" val="0"/>
                  </a:ext>
                </a:extLst>
              </a:blip>
              <a:srcRect l="1" t="379" r="33113"/>
              <a:stretch/>
            </p:blipFill>
            <p:spPr>
              <a:xfrm>
                <a:off x="2903630" y="77809"/>
                <a:ext cx="2014392" cy="5066365"/>
              </a:xfrm>
              <a:prstGeom prst="rect">
                <a:avLst/>
              </a:prstGeom>
            </p:spPr>
          </p:pic>
          <p:pic>
            <p:nvPicPr>
              <p:cNvPr id="13" name="図 12" descr="夜空に浮かぶ月の絵&#10;&#10;中程度の精度で自動的に生成された説明">
                <a:extLst>
                  <a:ext uri="{FF2B5EF4-FFF2-40B4-BE49-F238E27FC236}">
                    <a16:creationId xmlns:a16="http://schemas.microsoft.com/office/drawing/2014/main" id="{7AFC86DF-52D8-3E93-47D8-8E9C43C8B8D7}"/>
                  </a:ext>
                </a:extLst>
              </p:cNvPr>
              <p:cNvPicPr>
                <a:picLocks noChangeAspect="1"/>
              </p:cNvPicPr>
              <p:nvPr/>
            </p:nvPicPr>
            <p:blipFill rotWithShape="1">
              <a:blip r:embed="rId6">
                <a:extLst>
                  <a:ext uri="{28A0092B-C50C-407E-A947-70E740481C1C}">
                    <a14:useLocalDpi xmlns:a14="http://schemas.microsoft.com/office/drawing/2010/main" val="0"/>
                  </a:ext>
                </a:extLst>
              </a:blip>
              <a:srcRect r="43864" b="379"/>
              <a:stretch/>
            </p:blipFill>
            <p:spPr>
              <a:xfrm>
                <a:off x="1410458" y="77810"/>
                <a:ext cx="2854868" cy="5066364"/>
              </a:xfrm>
              <a:prstGeom prst="rect">
                <a:avLst/>
              </a:prstGeom>
            </p:spPr>
          </p:pic>
        </p:grpSp>
        <p:grpSp>
          <p:nvGrpSpPr>
            <p:cNvPr id="38" name="グループ化 37">
              <a:extLst>
                <a:ext uri="{FF2B5EF4-FFF2-40B4-BE49-F238E27FC236}">
                  <a16:creationId xmlns:a16="http://schemas.microsoft.com/office/drawing/2014/main" id="{22DD3AAB-4D03-ABC4-D5B7-7E12AF86617A}"/>
                </a:ext>
              </a:extLst>
            </p:cNvPr>
            <p:cNvGrpSpPr>
              <a:grpSpLocks noChangeAspect="1"/>
            </p:cNvGrpSpPr>
            <p:nvPr/>
          </p:nvGrpSpPr>
          <p:grpSpPr>
            <a:xfrm rot="5400000">
              <a:off x="5858892" y="2340726"/>
              <a:ext cx="5100060" cy="1319956"/>
              <a:chOff x="-2119359" y="3319839"/>
              <a:chExt cx="5100060" cy="1319956"/>
            </a:xfrm>
          </p:grpSpPr>
          <p:sp>
            <p:nvSpPr>
              <p:cNvPr id="39" name="楕円 38">
                <a:extLst>
                  <a:ext uri="{FF2B5EF4-FFF2-40B4-BE49-F238E27FC236}">
                    <a16:creationId xmlns:a16="http://schemas.microsoft.com/office/drawing/2014/main" id="{0FF0E9EA-E6F0-B154-639D-FEAE3E6B6CE9}"/>
                  </a:ext>
                </a:extLst>
              </p:cNvPr>
              <p:cNvSpPr>
                <a:spLocks noChangeAspect="1"/>
              </p:cNvSpPr>
              <p:nvPr/>
            </p:nvSpPr>
            <p:spPr>
              <a:xfrm>
                <a:off x="953830" y="3319839"/>
                <a:ext cx="1319956" cy="131995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51C50CBE-1A4A-C9E8-E7F8-E13F2F7DFF16}"/>
                  </a:ext>
                </a:extLst>
              </p:cNvPr>
              <p:cNvCxnSpPr>
                <a:cxnSpLocks/>
              </p:cNvCxnSpPr>
              <p:nvPr/>
            </p:nvCxnSpPr>
            <p:spPr>
              <a:xfrm rot="16200000" flipV="1">
                <a:off x="430671" y="1429787"/>
                <a:ext cx="0" cy="510006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3" name="グループ化 52">
            <a:extLst>
              <a:ext uri="{FF2B5EF4-FFF2-40B4-BE49-F238E27FC236}">
                <a16:creationId xmlns:a16="http://schemas.microsoft.com/office/drawing/2014/main" id="{B37E524C-EACE-626F-458D-BA180CEB1D28}"/>
              </a:ext>
            </a:extLst>
          </p:cNvPr>
          <p:cNvGrpSpPr/>
          <p:nvPr/>
        </p:nvGrpSpPr>
        <p:grpSpPr>
          <a:xfrm>
            <a:off x="-6004388" y="-966900"/>
            <a:ext cx="12356538" cy="12356536"/>
            <a:chOff x="-6004388" y="-966900"/>
            <a:chExt cx="12356538" cy="12356536"/>
          </a:xfrm>
        </p:grpSpPr>
        <p:grpSp>
          <p:nvGrpSpPr>
            <p:cNvPr id="7" name="グループ化 6">
              <a:extLst>
                <a:ext uri="{FF2B5EF4-FFF2-40B4-BE49-F238E27FC236}">
                  <a16:creationId xmlns:a16="http://schemas.microsoft.com/office/drawing/2014/main" id="{1CC5144C-1964-50FB-4BCB-EA24775DABA4}"/>
                </a:ext>
              </a:extLst>
            </p:cNvPr>
            <p:cNvGrpSpPr>
              <a:grpSpLocks noChangeAspect="1"/>
            </p:cNvGrpSpPr>
            <p:nvPr/>
          </p:nvGrpSpPr>
          <p:grpSpPr>
            <a:xfrm>
              <a:off x="-6004388" y="-966900"/>
              <a:ext cx="12356538" cy="12356536"/>
              <a:chOff x="3628534" y="515380"/>
              <a:chExt cx="5085647" cy="5085646"/>
            </a:xfrm>
          </p:grpSpPr>
          <p:pic>
            <p:nvPicPr>
              <p:cNvPr id="24" name="図 23" descr="黒い背景と白い文字のロゴ&#10;&#10;中程度の精度で自動的に生成された説明">
                <a:extLst>
                  <a:ext uri="{FF2B5EF4-FFF2-40B4-BE49-F238E27FC236}">
                    <a16:creationId xmlns:a16="http://schemas.microsoft.com/office/drawing/2014/main" id="{4F9C54D3-50B8-DA29-C37A-638E5314FE9F}"/>
                  </a:ext>
                </a:extLst>
              </p:cNvPr>
              <p:cNvPicPr>
                <a:picLocks noChangeAspect="1"/>
              </p:cNvPicPr>
              <p:nvPr/>
            </p:nvPicPr>
            <p:blipFill rotWithShape="1">
              <a:blip r:embed="rId7">
                <a:extLst>
                  <a:ext uri="{28A0092B-C50C-407E-A947-70E740481C1C}">
                    <a14:useLocalDpi xmlns:a14="http://schemas.microsoft.com/office/drawing/2010/main" val="0"/>
                  </a:ext>
                </a:extLst>
              </a:blip>
              <a:srcRect r="6741"/>
              <a:stretch/>
            </p:blipFill>
            <p:spPr>
              <a:xfrm>
                <a:off x="4949543" y="515380"/>
                <a:ext cx="3764638" cy="508564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AED0CDC9-E201-231C-B743-03E10D4ACD75}"/>
                  </a:ext>
                </a:extLst>
              </p:cNvPr>
              <p:cNvPicPr>
                <a:picLocks noChangeAspect="1"/>
              </p:cNvPicPr>
              <p:nvPr/>
            </p:nvPicPr>
            <p:blipFill rotWithShape="1">
              <a:blip r:embed="rId8">
                <a:extLst>
                  <a:ext uri="{28A0092B-C50C-407E-A947-70E740481C1C}">
                    <a14:useLocalDpi xmlns:a14="http://schemas.microsoft.com/office/drawing/2010/main" val="0"/>
                  </a:ext>
                </a:extLst>
              </a:blip>
              <a:srcRect t="48628" r="108"/>
              <a:stretch/>
            </p:blipFill>
            <p:spPr>
              <a:xfrm>
                <a:off x="3628534" y="2985572"/>
                <a:ext cx="5085646" cy="2615454"/>
              </a:xfrm>
              <a:prstGeom prst="rect">
                <a:avLst/>
              </a:prstGeom>
            </p:spPr>
          </p:pic>
        </p:grpSp>
        <p:grpSp>
          <p:nvGrpSpPr>
            <p:cNvPr id="35" name="グループ化 34">
              <a:extLst>
                <a:ext uri="{FF2B5EF4-FFF2-40B4-BE49-F238E27FC236}">
                  <a16:creationId xmlns:a16="http://schemas.microsoft.com/office/drawing/2014/main" id="{1279C749-525D-567C-3158-A680F4DC3811}"/>
                </a:ext>
              </a:extLst>
            </p:cNvPr>
            <p:cNvGrpSpPr/>
            <p:nvPr/>
          </p:nvGrpSpPr>
          <p:grpSpPr>
            <a:xfrm>
              <a:off x="3151443" y="4374918"/>
              <a:ext cx="3200705" cy="1319956"/>
              <a:chOff x="-98150" y="3319838"/>
              <a:chExt cx="3200705" cy="1319956"/>
            </a:xfrm>
          </p:grpSpPr>
          <p:sp>
            <p:nvSpPr>
              <p:cNvPr id="36" name="楕円 35">
                <a:extLst>
                  <a:ext uri="{FF2B5EF4-FFF2-40B4-BE49-F238E27FC236}">
                    <a16:creationId xmlns:a16="http://schemas.microsoft.com/office/drawing/2014/main" id="{34F4717A-A0C6-C468-A2B2-DE241B9CEEC6}"/>
                  </a:ext>
                </a:extLst>
              </p:cNvPr>
              <p:cNvSpPr>
                <a:spLocks noChangeAspect="1"/>
              </p:cNvSpPr>
              <p:nvPr/>
            </p:nvSpPr>
            <p:spPr>
              <a:xfrm>
                <a:off x="1006496" y="3319838"/>
                <a:ext cx="1319956" cy="131995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C64C1C23-F6D1-5B7B-44B8-6C5487DB5840}"/>
                  </a:ext>
                </a:extLst>
              </p:cNvPr>
              <p:cNvCxnSpPr>
                <a:cxnSpLocks/>
              </p:cNvCxnSpPr>
              <p:nvPr/>
            </p:nvCxnSpPr>
            <p:spPr>
              <a:xfrm flipH="1">
                <a:off x="-98150" y="3979817"/>
                <a:ext cx="3200705"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4" name="グループ化 53">
            <a:extLst>
              <a:ext uri="{FF2B5EF4-FFF2-40B4-BE49-F238E27FC236}">
                <a16:creationId xmlns:a16="http://schemas.microsoft.com/office/drawing/2014/main" id="{3873EA2B-4E88-20EE-F0E8-C54BDFBD9DDC}"/>
              </a:ext>
            </a:extLst>
          </p:cNvPr>
          <p:cNvGrpSpPr/>
          <p:nvPr/>
        </p:nvGrpSpPr>
        <p:grpSpPr>
          <a:xfrm>
            <a:off x="-9205093" y="-583325"/>
            <a:ext cx="12356536" cy="12356535"/>
            <a:chOff x="-9205093" y="-583325"/>
            <a:chExt cx="12356536" cy="12356535"/>
          </a:xfrm>
        </p:grpSpPr>
        <p:grpSp>
          <p:nvGrpSpPr>
            <p:cNvPr id="4" name="グループ化 3">
              <a:extLst>
                <a:ext uri="{FF2B5EF4-FFF2-40B4-BE49-F238E27FC236}">
                  <a16:creationId xmlns:a16="http://schemas.microsoft.com/office/drawing/2014/main" id="{FE298520-0B8D-0164-9C08-C0749A72BE16}"/>
                </a:ext>
              </a:extLst>
            </p:cNvPr>
            <p:cNvGrpSpPr>
              <a:grpSpLocks noChangeAspect="1"/>
            </p:cNvGrpSpPr>
            <p:nvPr/>
          </p:nvGrpSpPr>
          <p:grpSpPr>
            <a:xfrm>
              <a:off x="-9205093" y="-583325"/>
              <a:ext cx="12356536" cy="12356535"/>
              <a:chOff x="1520940" y="1248722"/>
              <a:chExt cx="5085646" cy="5085646"/>
            </a:xfrm>
          </p:grpSpPr>
          <p:pic>
            <p:nvPicPr>
              <p:cNvPr id="2" name="図 1" descr="テーブル, グリーン が含まれている画像&#10;&#10;自動的に生成された説明">
                <a:extLst>
                  <a:ext uri="{FF2B5EF4-FFF2-40B4-BE49-F238E27FC236}">
                    <a16:creationId xmlns:a16="http://schemas.microsoft.com/office/drawing/2014/main" id="{8FA4BF88-4FDF-B224-4E15-DEE41AEE8A95}"/>
                  </a:ext>
                </a:extLst>
              </p:cNvPr>
              <p:cNvPicPr>
                <a:picLocks noChangeAspect="1"/>
              </p:cNvPicPr>
              <p:nvPr/>
            </p:nvPicPr>
            <p:blipFill rotWithShape="1">
              <a:blip r:embed="rId9">
                <a:extLst>
                  <a:ext uri="{28A0092B-C50C-407E-A947-70E740481C1C}">
                    <a14:useLocalDpi xmlns:a14="http://schemas.microsoft.com/office/drawing/2010/main" val="0"/>
                  </a:ext>
                </a:extLst>
              </a:blip>
              <a:srcRect r="2712"/>
              <a:stretch/>
            </p:blipFill>
            <p:spPr>
              <a:xfrm>
                <a:off x="3521996" y="1248722"/>
                <a:ext cx="3084590" cy="5085646"/>
              </a:xfrm>
              <a:prstGeom prst="rect">
                <a:avLst/>
              </a:prstGeom>
            </p:spPr>
          </p:pic>
          <p:pic>
            <p:nvPicPr>
              <p:cNvPr id="29" name="コンテンツ プレースホルダー 13" descr="電子機器, 暗い, 座る, グリーン が含まれている画像&#10;&#10;自動的に生成された説明">
                <a:extLst>
                  <a:ext uri="{FF2B5EF4-FFF2-40B4-BE49-F238E27FC236}">
                    <a16:creationId xmlns:a16="http://schemas.microsoft.com/office/drawing/2014/main" id="{39E56458-AED6-F814-5916-5CDB1D41D2B7}"/>
                  </a:ext>
                </a:extLst>
              </p:cNvPr>
              <p:cNvPicPr>
                <a:picLocks noChangeAspect="1"/>
              </p:cNvPicPr>
              <p:nvPr/>
            </p:nvPicPr>
            <p:blipFill rotWithShape="1">
              <a:blip r:embed="rId10">
                <a:extLst>
                  <a:ext uri="{28A0092B-C50C-407E-A947-70E740481C1C}">
                    <a14:useLocalDpi xmlns:a14="http://schemas.microsoft.com/office/drawing/2010/main" val="0"/>
                  </a:ext>
                </a:extLst>
              </a:blip>
              <a:srcRect t="42562"/>
              <a:stretch/>
            </p:blipFill>
            <p:spPr bwMode="auto">
              <a:xfrm>
                <a:off x="1520940" y="3126799"/>
                <a:ext cx="5085646" cy="2921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4" name="グループ化 33">
              <a:extLst>
                <a:ext uri="{FF2B5EF4-FFF2-40B4-BE49-F238E27FC236}">
                  <a16:creationId xmlns:a16="http://schemas.microsoft.com/office/drawing/2014/main" id="{0AEB7B0B-7381-FB13-7AE6-E865EA000D90}"/>
                </a:ext>
              </a:extLst>
            </p:cNvPr>
            <p:cNvGrpSpPr/>
            <p:nvPr/>
          </p:nvGrpSpPr>
          <p:grpSpPr>
            <a:xfrm>
              <a:off x="-239697" y="3319839"/>
              <a:ext cx="3391140" cy="1319956"/>
              <a:chOff x="-284286" y="3319839"/>
              <a:chExt cx="3391140" cy="1319956"/>
            </a:xfrm>
          </p:grpSpPr>
          <p:sp>
            <p:nvSpPr>
              <p:cNvPr id="31" name="楕円 30">
                <a:extLst>
                  <a:ext uri="{FF2B5EF4-FFF2-40B4-BE49-F238E27FC236}">
                    <a16:creationId xmlns:a16="http://schemas.microsoft.com/office/drawing/2014/main" id="{1ACD204D-9078-F3CB-B888-7045DDACB0A9}"/>
                  </a:ext>
                </a:extLst>
              </p:cNvPr>
              <p:cNvSpPr>
                <a:spLocks noChangeAspect="1"/>
              </p:cNvSpPr>
              <p:nvPr/>
            </p:nvSpPr>
            <p:spPr>
              <a:xfrm>
                <a:off x="858967" y="3319839"/>
                <a:ext cx="1319956" cy="131995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5710F208-C049-B0C1-47D8-25417BE44633}"/>
                  </a:ext>
                </a:extLst>
              </p:cNvPr>
              <p:cNvCxnSpPr>
                <a:cxnSpLocks/>
              </p:cNvCxnSpPr>
              <p:nvPr/>
            </p:nvCxnSpPr>
            <p:spPr>
              <a:xfrm flipH="1">
                <a:off x="-284286" y="3979817"/>
                <a:ext cx="339114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5" name="Rectangle 6">
            <a:extLst>
              <a:ext uri="{FF2B5EF4-FFF2-40B4-BE49-F238E27FC236}">
                <a16:creationId xmlns:a16="http://schemas.microsoft.com/office/drawing/2014/main" id="{297460EA-71E5-12F9-DE23-8A8F7DEFE4C3}"/>
              </a:ext>
            </a:extLst>
          </p:cNvPr>
          <p:cNvSpPr>
            <a:spLocks noChangeArrowheads="1"/>
          </p:cNvSpPr>
          <p:nvPr/>
        </p:nvSpPr>
        <p:spPr bwMode="auto">
          <a:xfrm>
            <a:off x="0" y="0"/>
            <a:ext cx="4288353"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写真との比較</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下あるいは左側がリアルタイム描画</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波長で若干のズレはあるがほぼ一致</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827111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2">
            <a:extLst>
              <a:ext uri="{FF2B5EF4-FFF2-40B4-BE49-F238E27FC236}">
                <a16:creationId xmlns:a16="http://schemas.microsoft.com/office/drawing/2014/main" id="{208EB3B9-ACE1-4775-53CF-F187B22BD2EA}"/>
              </a:ext>
            </a:extLst>
          </p:cNvPr>
          <p:cNvSpPr>
            <a:spLocks noGrp="1"/>
          </p:cNvSpPr>
          <p:nvPr>
            <p:ph type="title"/>
          </p:nvPr>
        </p:nvSpPr>
        <p:spPr/>
        <p:txBody>
          <a:bodyPr/>
          <a:lstStyle/>
          <a:p>
            <a:r>
              <a:rPr lang="ja-JP" altLang="en-US" dirty="0"/>
              <a:t>回折縞幅と波長の関係比較</a:t>
            </a:r>
          </a:p>
        </p:txBody>
      </p:sp>
      <p:sp>
        <p:nvSpPr>
          <p:cNvPr id="26" name="コンテンツ プレースホルダー 25">
            <a:extLst>
              <a:ext uri="{FF2B5EF4-FFF2-40B4-BE49-F238E27FC236}">
                <a16:creationId xmlns:a16="http://schemas.microsoft.com/office/drawing/2014/main" id="{78E95885-79EF-BECB-FDC4-44E985D2D80F}"/>
              </a:ext>
            </a:extLst>
          </p:cNvPr>
          <p:cNvSpPr>
            <a:spLocks noGrp="1"/>
          </p:cNvSpPr>
          <p:nvPr>
            <p:ph idx="1"/>
          </p:nvPr>
        </p:nvSpPr>
        <p:spPr/>
        <p:txBody>
          <a:bodyPr/>
          <a:lstStyle/>
          <a:p>
            <a:r>
              <a:rPr lang="ja-JP" altLang="en-US" dirty="0"/>
              <a:t>波長の変化に対する回折縞の幅</a:t>
            </a:r>
            <a:r>
              <a:rPr lang="en-US" altLang="ja-JP" dirty="0"/>
              <a:t>(0.5</a:t>
            </a:r>
            <a:r>
              <a:rPr lang="ja-JP" altLang="en-US" dirty="0"/>
              <a:t>乗で比例</a:t>
            </a:r>
            <a:r>
              <a:rPr lang="en-US" altLang="ja-JP" dirty="0"/>
              <a:t>)</a:t>
            </a:r>
          </a:p>
          <a:p>
            <a:pPr lvl="1"/>
            <a:r>
              <a:rPr lang="ja-JP" altLang="en-US" dirty="0"/>
              <a:t>実写と比較して幅の関係性に大きな違和感はない</a:t>
            </a:r>
          </a:p>
        </p:txBody>
      </p:sp>
      <p:sp>
        <p:nvSpPr>
          <p:cNvPr id="27" name="Rectangle 6">
            <a:extLst>
              <a:ext uri="{FF2B5EF4-FFF2-40B4-BE49-F238E27FC236}">
                <a16:creationId xmlns:a16="http://schemas.microsoft.com/office/drawing/2014/main" id="{EB2AE8CD-08D3-5356-3142-B62B320B26A7}"/>
              </a:ext>
            </a:extLst>
          </p:cNvPr>
          <p:cNvSpPr>
            <a:spLocks noChangeArrowheads="1"/>
          </p:cNvSpPr>
          <p:nvPr/>
        </p:nvSpPr>
        <p:spPr bwMode="auto">
          <a:xfrm>
            <a:off x="5184190" y="6394714"/>
            <a:ext cx="61908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CG</a:t>
            </a:r>
          </a:p>
        </p:txBody>
      </p:sp>
      <p:sp>
        <p:nvSpPr>
          <p:cNvPr id="32" name="Rectangle 6">
            <a:extLst>
              <a:ext uri="{FF2B5EF4-FFF2-40B4-BE49-F238E27FC236}">
                <a16:creationId xmlns:a16="http://schemas.microsoft.com/office/drawing/2014/main" id="{DE5FE4F2-6ADA-3C74-FD56-89E73B6A6A03}"/>
              </a:ext>
            </a:extLst>
          </p:cNvPr>
          <p:cNvSpPr>
            <a:spLocks noChangeArrowheads="1"/>
          </p:cNvSpPr>
          <p:nvPr/>
        </p:nvSpPr>
        <p:spPr bwMode="auto">
          <a:xfrm>
            <a:off x="11391781" y="6396335"/>
            <a:ext cx="80021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写真</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grpSp>
        <p:nvGrpSpPr>
          <p:cNvPr id="7" name="グループ化 6">
            <a:extLst>
              <a:ext uri="{FF2B5EF4-FFF2-40B4-BE49-F238E27FC236}">
                <a16:creationId xmlns:a16="http://schemas.microsoft.com/office/drawing/2014/main" id="{FE4BD471-5F00-7764-44C4-B77273097CC0}"/>
              </a:ext>
            </a:extLst>
          </p:cNvPr>
          <p:cNvGrpSpPr>
            <a:grpSpLocks noChangeAspect="1"/>
          </p:cNvGrpSpPr>
          <p:nvPr/>
        </p:nvGrpSpPr>
        <p:grpSpPr>
          <a:xfrm>
            <a:off x="4860142" y="2433570"/>
            <a:ext cx="7331858" cy="4422809"/>
            <a:chOff x="7343588" y="1482128"/>
            <a:chExt cx="1321703" cy="797293"/>
          </a:xfrm>
        </p:grpSpPr>
        <p:pic>
          <p:nvPicPr>
            <p:cNvPr id="3" name="図 2" descr="黒い背景と白い文字のロゴ&#10;&#10;中程度の精度で自動的に生成された説明">
              <a:extLst>
                <a:ext uri="{FF2B5EF4-FFF2-40B4-BE49-F238E27FC236}">
                  <a16:creationId xmlns:a16="http://schemas.microsoft.com/office/drawing/2014/main" id="{EDA29FBF-A149-FB19-D475-9C390A89CED7}"/>
                </a:ext>
              </a:extLst>
            </p:cNvPr>
            <p:cNvPicPr>
              <a:picLocks noChangeAspect="1"/>
            </p:cNvPicPr>
            <p:nvPr/>
          </p:nvPicPr>
          <p:blipFill rotWithShape="1">
            <a:blip r:embed="rId3">
              <a:extLst>
                <a:ext uri="{28A0092B-C50C-407E-A947-70E740481C1C}">
                  <a14:useLocalDpi xmlns:a14="http://schemas.microsoft.com/office/drawing/2010/main" val="0"/>
                </a:ext>
              </a:extLst>
            </a:blip>
            <a:srcRect l="61707" t="25039" r="16597" b="72039"/>
            <a:stretch/>
          </p:blipFill>
          <p:spPr>
            <a:xfrm>
              <a:off x="7343589" y="1482128"/>
              <a:ext cx="1321702" cy="200332"/>
            </a:xfrm>
            <a:prstGeom prst="rect">
              <a:avLst/>
            </a:prstGeom>
          </p:spPr>
        </p:pic>
        <p:pic>
          <p:nvPicPr>
            <p:cNvPr id="4" name="図 3" descr="黒い背景と白い文字のロゴ&#10;&#10;中程度の精度で自動的に生成された説明">
              <a:extLst>
                <a:ext uri="{FF2B5EF4-FFF2-40B4-BE49-F238E27FC236}">
                  <a16:creationId xmlns:a16="http://schemas.microsoft.com/office/drawing/2014/main" id="{2DD8A77F-6E88-298E-4CAD-2697790DD09A}"/>
                </a:ext>
              </a:extLst>
            </p:cNvPr>
            <p:cNvPicPr>
              <a:picLocks noChangeAspect="1"/>
            </p:cNvPicPr>
            <p:nvPr/>
          </p:nvPicPr>
          <p:blipFill rotWithShape="1">
            <a:blip r:embed="rId3">
              <a:extLst>
                <a:ext uri="{28A0092B-C50C-407E-A947-70E740481C1C}">
                  <a14:useLocalDpi xmlns:a14="http://schemas.microsoft.com/office/drawing/2010/main" val="0"/>
                </a:ext>
              </a:extLst>
            </a:blip>
            <a:srcRect l="56765" t="69696" r="21539" b="27386"/>
            <a:stretch/>
          </p:blipFill>
          <p:spPr>
            <a:xfrm>
              <a:off x="7343588" y="1682460"/>
              <a:ext cx="1321702" cy="200101"/>
            </a:xfrm>
            <a:prstGeom prst="rect">
              <a:avLst/>
            </a:prstGeom>
          </p:spPr>
        </p:pic>
        <p:pic>
          <p:nvPicPr>
            <p:cNvPr id="5" name="図 4" descr="黒い背景と白い文字のロゴ&#10;&#10;中程度の精度で自動的に生成された説明">
              <a:extLst>
                <a:ext uri="{FF2B5EF4-FFF2-40B4-BE49-F238E27FC236}">
                  <a16:creationId xmlns:a16="http://schemas.microsoft.com/office/drawing/2014/main" id="{727EFAE0-A08B-F992-16D2-90FA7346E5C2}"/>
                </a:ext>
              </a:extLst>
            </p:cNvPr>
            <p:cNvPicPr>
              <a:picLocks noChangeAspect="1"/>
            </p:cNvPicPr>
            <p:nvPr/>
          </p:nvPicPr>
          <p:blipFill rotWithShape="1">
            <a:blip r:embed="rId3">
              <a:extLst>
                <a:ext uri="{28A0092B-C50C-407E-A947-70E740481C1C}">
                  <a14:useLocalDpi xmlns:a14="http://schemas.microsoft.com/office/drawing/2010/main" val="0"/>
                </a:ext>
              </a:extLst>
            </a:blip>
            <a:srcRect l="70928" t="54480" r="7376" b="42602"/>
            <a:stretch/>
          </p:blipFill>
          <p:spPr>
            <a:xfrm>
              <a:off x="7343588" y="1879219"/>
              <a:ext cx="1321702" cy="200101"/>
            </a:xfrm>
            <a:prstGeom prst="rect">
              <a:avLst/>
            </a:prstGeom>
          </p:spPr>
        </p:pic>
        <p:pic>
          <p:nvPicPr>
            <p:cNvPr id="6" name="図 5" descr="黒い背景と白い文字のロゴ&#10;&#10;中程度の精度で自動的に生成された説明">
              <a:extLst>
                <a:ext uri="{FF2B5EF4-FFF2-40B4-BE49-F238E27FC236}">
                  <a16:creationId xmlns:a16="http://schemas.microsoft.com/office/drawing/2014/main" id="{89CFC0D1-C93F-3BA1-5A09-051E92F21973}"/>
                </a:ext>
              </a:extLst>
            </p:cNvPr>
            <p:cNvPicPr>
              <a:picLocks noChangeAspect="1"/>
            </p:cNvPicPr>
            <p:nvPr/>
          </p:nvPicPr>
          <p:blipFill rotWithShape="1">
            <a:blip r:embed="rId3">
              <a:extLst>
                <a:ext uri="{28A0092B-C50C-407E-A947-70E740481C1C}">
                  <a14:useLocalDpi xmlns:a14="http://schemas.microsoft.com/office/drawing/2010/main" val="0"/>
                </a:ext>
              </a:extLst>
            </a:blip>
            <a:srcRect l="31082" t="82584" r="47222" b="14498"/>
            <a:stretch/>
          </p:blipFill>
          <p:spPr>
            <a:xfrm>
              <a:off x="7343588" y="2079320"/>
              <a:ext cx="1321702" cy="200101"/>
            </a:xfrm>
            <a:prstGeom prst="rect">
              <a:avLst/>
            </a:prstGeom>
          </p:spPr>
        </p:pic>
      </p:grpSp>
      <p:grpSp>
        <p:nvGrpSpPr>
          <p:cNvPr id="2" name="グループ化 1">
            <a:extLst>
              <a:ext uri="{FF2B5EF4-FFF2-40B4-BE49-F238E27FC236}">
                <a16:creationId xmlns:a16="http://schemas.microsoft.com/office/drawing/2014/main" id="{56BB3DD1-B314-B105-3F84-0956E093C41A}"/>
              </a:ext>
            </a:extLst>
          </p:cNvPr>
          <p:cNvGrpSpPr>
            <a:grpSpLocks noChangeAspect="1"/>
          </p:cNvGrpSpPr>
          <p:nvPr/>
        </p:nvGrpSpPr>
        <p:grpSpPr>
          <a:xfrm>
            <a:off x="-617231" y="2433570"/>
            <a:ext cx="6420494" cy="4424430"/>
            <a:chOff x="4666105" y="1656246"/>
            <a:chExt cx="1333072" cy="918634"/>
          </a:xfrm>
        </p:grpSpPr>
        <p:pic>
          <p:nvPicPr>
            <p:cNvPr id="8" name="コンテンツ プレースホルダー 13" descr="電子機器, 暗い, 座る, グリーン が含まれている画像&#10;&#10;自動的に生成された説明">
              <a:extLst>
                <a:ext uri="{FF2B5EF4-FFF2-40B4-BE49-F238E27FC236}">
                  <a16:creationId xmlns:a16="http://schemas.microsoft.com/office/drawing/2014/main" id="{70AA4629-B27F-946F-2001-0D9A7DEF21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51982" t="47011" r="7644" b="45961"/>
            <a:stretch/>
          </p:blipFill>
          <p:spPr bwMode="auto">
            <a:xfrm>
              <a:off x="4666105" y="1656246"/>
              <a:ext cx="1333072" cy="232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図 8" descr="夜空に浮かぶ月の絵&#10;&#10;中程度の精度で自動的に生成された説明">
              <a:extLst>
                <a:ext uri="{FF2B5EF4-FFF2-40B4-BE49-F238E27FC236}">
                  <a16:creationId xmlns:a16="http://schemas.microsoft.com/office/drawing/2014/main" id="{7FFAEAC1-7BBB-D96C-CF7A-72929020866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52500" t="49163" r="7126" b="43896"/>
            <a:stretch/>
          </p:blipFill>
          <p:spPr>
            <a:xfrm>
              <a:off x="4666105" y="1886982"/>
              <a:ext cx="1333072" cy="229162"/>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2B5AB8C9-707F-6764-2A7D-78826FA958C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52538" t="55218" r="7088" b="37801"/>
            <a:stretch/>
          </p:blipFill>
          <p:spPr>
            <a:xfrm>
              <a:off x="4666105" y="2115041"/>
              <a:ext cx="1333072" cy="230470"/>
            </a:xfrm>
            <a:prstGeom prst="rect">
              <a:avLst/>
            </a:prstGeom>
          </p:spPr>
        </p:pic>
        <p:pic>
          <p:nvPicPr>
            <p:cNvPr id="11" name="図 10" descr="黒い背景と白い文字のロゴ&#10;&#10;中程度の精度で自動的に生成された説明">
              <a:extLst>
                <a:ext uri="{FF2B5EF4-FFF2-40B4-BE49-F238E27FC236}">
                  <a16:creationId xmlns:a16="http://schemas.microsoft.com/office/drawing/2014/main" id="{031E2FE3-3A35-0664-7352-830D1AE54C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52719" t="61370" r="6907" b="31602"/>
            <a:stretch/>
          </p:blipFill>
          <p:spPr>
            <a:xfrm>
              <a:off x="4666105" y="2342765"/>
              <a:ext cx="1333072" cy="232115"/>
            </a:xfrm>
            <a:prstGeom prst="rect">
              <a:avLst/>
            </a:prstGeom>
          </p:spPr>
        </p:pic>
      </p:grpSp>
    </p:spTree>
    <p:extLst>
      <p:ext uri="{BB962C8B-B14F-4D97-AF65-F5344CB8AC3E}">
        <p14:creationId xmlns:p14="http://schemas.microsoft.com/office/powerpoint/2010/main" val="18842486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Tree>
    <p:extLst>
      <p:ext uri="{BB962C8B-B14F-4D97-AF65-F5344CB8AC3E}">
        <p14:creationId xmlns:p14="http://schemas.microsoft.com/office/powerpoint/2010/main" val="72546280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FEA9083-DC22-CB1D-7239-925E4350F6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エッジ部分はスケールが異なるだけでほぼ相似</a:t>
            </a:r>
            <a:r>
              <a:rPr kumimoji="1" lang="en-US" altLang="ja-JP" dirty="0"/>
              <a:t>(</a:t>
            </a:r>
            <a:r>
              <a:rPr kumimoji="1" lang="ja-JP" altLang="en-US" dirty="0"/>
              <a:t>前述</a:t>
            </a:r>
            <a:r>
              <a:rPr kumimoji="1" lang="en-US" altLang="ja-JP" dirty="0"/>
              <a:t>)</a:t>
            </a:r>
          </a:p>
          <a:p>
            <a:r>
              <a:rPr kumimoji="1" lang="ja-JP" altLang="en-US" dirty="0"/>
              <a:t>積分結果のある程度より内側は単色とみなせる</a:t>
            </a:r>
            <a:r>
              <a:rPr kumimoji="1" lang="en-US" altLang="ja-JP" dirty="0"/>
              <a:t>(</a:t>
            </a:r>
            <a:r>
              <a:rPr kumimoji="1" lang="ja-JP" altLang="en-US" dirty="0"/>
              <a:t>前述</a:t>
            </a:r>
            <a:r>
              <a:rPr kumimoji="1" lang="en-US" altLang="ja-JP" dirty="0"/>
              <a:t>)</a:t>
            </a:r>
          </a:p>
        </p:txBody>
      </p:sp>
    </p:spTree>
    <p:extLst>
      <p:ext uri="{BB962C8B-B14F-4D97-AF65-F5344CB8AC3E}">
        <p14:creationId xmlns:p14="http://schemas.microsoft.com/office/powerpoint/2010/main" val="31595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エッジ部分はスケールが異なるだけでほぼ相似</a:t>
            </a:r>
            <a:r>
              <a:rPr kumimoji="1" lang="en-US" altLang="ja-JP" dirty="0"/>
              <a:t>(</a:t>
            </a:r>
            <a:r>
              <a:rPr kumimoji="1" lang="ja-JP" altLang="en-US" dirty="0"/>
              <a:t>前述</a:t>
            </a:r>
            <a:r>
              <a:rPr kumimoji="1" lang="en-US" altLang="ja-JP" dirty="0"/>
              <a:t>)</a:t>
            </a:r>
          </a:p>
          <a:p>
            <a:r>
              <a:rPr kumimoji="1" lang="ja-JP" altLang="en-US" dirty="0"/>
              <a:t>積分結果のある程度より内側は単色とみなせる</a:t>
            </a:r>
            <a:r>
              <a:rPr kumimoji="1" lang="en-US" altLang="ja-JP" dirty="0"/>
              <a:t>(</a:t>
            </a:r>
            <a:r>
              <a:rPr kumimoji="1" lang="ja-JP" altLang="en-US" dirty="0"/>
              <a:t>前述</a:t>
            </a:r>
            <a:r>
              <a:rPr kumimoji="1" lang="en-US" altLang="ja-JP" dirty="0"/>
              <a:t>)</a:t>
            </a:r>
          </a:p>
          <a:p>
            <a:pPr lvl="1"/>
            <a:r>
              <a:rPr lang="ja-JP" altLang="en-US" dirty="0">
                <a:solidFill>
                  <a:srgbClr val="FF5050"/>
                </a:solidFill>
              </a:rPr>
              <a:t>回折マップの左端より先はマッピングを縮小</a:t>
            </a:r>
            <a:endParaRPr lang="en-US" altLang="ja-JP" dirty="0">
              <a:solidFill>
                <a:srgbClr val="FF5050"/>
              </a:solidFill>
            </a:endParaRPr>
          </a:p>
          <a:p>
            <a:pPr lvl="1"/>
            <a:r>
              <a:rPr lang="ja-JP" altLang="en-US" dirty="0">
                <a:solidFill>
                  <a:srgbClr val="FF5050"/>
                </a:solidFill>
              </a:rPr>
              <a:t>ボケの</a:t>
            </a:r>
            <a:r>
              <a:rPr kumimoji="1" lang="ja-JP" altLang="en-US" dirty="0">
                <a:solidFill>
                  <a:srgbClr val="FF5050"/>
                </a:solidFill>
              </a:rPr>
              <a:t>内側の色をクランプで引き伸ばす</a:t>
            </a:r>
          </a:p>
        </p:txBody>
      </p:sp>
      <p:grpSp>
        <p:nvGrpSpPr>
          <p:cNvPr id="10" name="グループ化 9">
            <a:extLst>
              <a:ext uri="{FF2B5EF4-FFF2-40B4-BE49-F238E27FC236}">
                <a16:creationId xmlns:a16="http://schemas.microsoft.com/office/drawing/2014/main" id="{1A0B6E56-9BC6-F36D-65FA-6448978E1942}"/>
              </a:ext>
            </a:extLst>
          </p:cNvPr>
          <p:cNvGrpSpPr/>
          <p:nvPr/>
        </p:nvGrpSpPr>
        <p:grpSpPr>
          <a:xfrm>
            <a:off x="604545" y="3705109"/>
            <a:ext cx="10977686" cy="2364895"/>
            <a:chOff x="604545" y="3705109"/>
            <a:chExt cx="10977686" cy="2364895"/>
          </a:xfrm>
        </p:grpSpPr>
        <p:pic>
          <p:nvPicPr>
            <p:cNvPr id="7" name="図 6">
              <a:extLst>
                <a:ext uri="{FF2B5EF4-FFF2-40B4-BE49-F238E27FC236}">
                  <a16:creationId xmlns:a16="http://schemas.microsoft.com/office/drawing/2014/main" id="{5CDDF5AE-0382-D17B-D4F1-6F9068D0F0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grpSp>
          <p:nvGrpSpPr>
            <p:cNvPr id="9" name="グループ化 8">
              <a:extLst>
                <a:ext uri="{FF2B5EF4-FFF2-40B4-BE49-F238E27FC236}">
                  <a16:creationId xmlns:a16="http://schemas.microsoft.com/office/drawing/2014/main" id="{A66F8FCC-5170-80A9-F08D-81E24868456A}"/>
                </a:ext>
              </a:extLst>
            </p:cNvPr>
            <p:cNvGrpSpPr/>
            <p:nvPr/>
          </p:nvGrpSpPr>
          <p:grpSpPr>
            <a:xfrm>
              <a:off x="604545" y="3705111"/>
              <a:ext cx="1518112" cy="2364892"/>
              <a:chOff x="604545" y="3705111"/>
              <a:chExt cx="1518112" cy="2364892"/>
            </a:xfrm>
          </p:grpSpPr>
          <p:pic>
            <p:nvPicPr>
              <p:cNvPr id="8" name="図 7">
                <a:extLst>
                  <a:ext uri="{FF2B5EF4-FFF2-40B4-BE49-F238E27FC236}">
                    <a16:creationId xmlns:a16="http://schemas.microsoft.com/office/drawing/2014/main" id="{1E52E0A8-AC71-B9AC-8C3C-571A8EE853C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731A71ED-AF43-FDB6-7A4B-749D8B478503}"/>
                  </a:ext>
                </a:extLst>
              </p:cNvPr>
              <p:cNvGrpSpPr/>
              <p:nvPr/>
            </p:nvGrpSpPr>
            <p:grpSpPr>
              <a:xfrm>
                <a:off x="632272" y="3705113"/>
                <a:ext cx="1490385" cy="2364890"/>
                <a:chOff x="632272" y="3705113"/>
                <a:chExt cx="1490385" cy="2364890"/>
              </a:xfrm>
            </p:grpSpPr>
            <p:grpSp>
              <p:nvGrpSpPr>
                <p:cNvPr id="21" name="グループ化 20">
                  <a:extLst>
                    <a:ext uri="{FF2B5EF4-FFF2-40B4-BE49-F238E27FC236}">
                      <a16:creationId xmlns:a16="http://schemas.microsoft.com/office/drawing/2014/main" id="{15BAB135-B7AB-AC08-9366-5E39A3A7C11A}"/>
                    </a:ext>
                  </a:extLst>
                </p:cNvPr>
                <p:cNvGrpSpPr/>
                <p:nvPr/>
              </p:nvGrpSpPr>
              <p:grpSpPr>
                <a:xfrm>
                  <a:off x="1245325" y="3705113"/>
                  <a:ext cx="877332" cy="2364890"/>
                  <a:chOff x="1245325" y="3705113"/>
                  <a:chExt cx="877332" cy="2364890"/>
                </a:xfrm>
              </p:grpSpPr>
              <p:sp>
                <p:nvSpPr>
                  <p:cNvPr id="22" name="Line 11">
                    <a:extLst>
                      <a:ext uri="{FF2B5EF4-FFF2-40B4-BE49-F238E27FC236}">
                        <a16:creationId xmlns:a16="http://schemas.microsoft.com/office/drawing/2014/main" id="{317856DA-D10D-9ACB-C074-5DE721F8B472}"/>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23" name="Line 11">
                    <a:extLst>
                      <a:ext uri="{FF2B5EF4-FFF2-40B4-BE49-F238E27FC236}">
                        <a16:creationId xmlns:a16="http://schemas.microsoft.com/office/drawing/2014/main" id="{4209FA8D-2539-1A98-7D37-30DFC5DEF765}"/>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17" name="AutoShape 6">
                  <a:extLst>
                    <a:ext uri="{FF2B5EF4-FFF2-40B4-BE49-F238E27FC236}">
                      <a16:creationId xmlns:a16="http://schemas.microsoft.com/office/drawing/2014/main" id="{98692193-D297-322C-A747-7DB5066EC36E}"/>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164415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エッジ部分はスケールが異なるだけでほぼ相似</a:t>
            </a:r>
            <a:r>
              <a:rPr kumimoji="1" lang="en-US" altLang="ja-JP" dirty="0"/>
              <a:t>(</a:t>
            </a:r>
            <a:r>
              <a:rPr kumimoji="1" lang="ja-JP" altLang="en-US" dirty="0"/>
              <a:t>前述</a:t>
            </a:r>
            <a:r>
              <a:rPr kumimoji="1" lang="en-US" altLang="ja-JP" dirty="0"/>
              <a:t>)</a:t>
            </a:r>
          </a:p>
          <a:p>
            <a:r>
              <a:rPr kumimoji="1" lang="ja-JP" altLang="en-US" dirty="0"/>
              <a:t>積分結果のある程度より内側は単色とみなせる</a:t>
            </a:r>
            <a:r>
              <a:rPr kumimoji="1" lang="en-US" altLang="ja-JP" dirty="0"/>
              <a:t>(</a:t>
            </a:r>
            <a:r>
              <a:rPr kumimoji="1" lang="ja-JP" altLang="en-US" dirty="0"/>
              <a:t>前述</a:t>
            </a:r>
            <a:r>
              <a:rPr kumimoji="1" lang="en-US" altLang="ja-JP" dirty="0"/>
              <a:t>)</a:t>
            </a:r>
          </a:p>
          <a:p>
            <a:pPr lvl="1"/>
            <a:r>
              <a:rPr lang="ja-JP" altLang="en-US" dirty="0">
                <a:solidFill>
                  <a:srgbClr val="FF5050"/>
                </a:solidFill>
              </a:rPr>
              <a:t>回折マップの左端より先はマッピングを縮小</a:t>
            </a:r>
            <a:endParaRPr lang="en-US" altLang="ja-JP" dirty="0">
              <a:solidFill>
                <a:srgbClr val="FF5050"/>
              </a:solidFill>
            </a:endParaRPr>
          </a:p>
          <a:p>
            <a:pPr lvl="1"/>
            <a:r>
              <a:rPr lang="ja-JP" altLang="en-US" dirty="0">
                <a:solidFill>
                  <a:srgbClr val="FF5050"/>
                </a:solidFill>
              </a:rPr>
              <a:t>ボケの</a:t>
            </a:r>
            <a:r>
              <a:rPr kumimoji="1" lang="ja-JP" altLang="en-US" dirty="0">
                <a:solidFill>
                  <a:srgbClr val="FF5050"/>
                </a:solidFill>
              </a:rPr>
              <a:t>内側の色をクランプで引き伸ばす</a:t>
            </a:r>
          </a:p>
        </p:txBody>
      </p:sp>
      <p:grpSp>
        <p:nvGrpSpPr>
          <p:cNvPr id="12" name="グループ化 11">
            <a:extLst>
              <a:ext uri="{FF2B5EF4-FFF2-40B4-BE49-F238E27FC236}">
                <a16:creationId xmlns:a16="http://schemas.microsoft.com/office/drawing/2014/main" id="{84A40503-2163-C78E-8932-7A785F909533}"/>
              </a:ext>
            </a:extLst>
          </p:cNvPr>
          <p:cNvGrpSpPr/>
          <p:nvPr/>
        </p:nvGrpSpPr>
        <p:grpSpPr>
          <a:xfrm>
            <a:off x="604545" y="3705109"/>
            <a:ext cx="10977686" cy="2364897"/>
            <a:chOff x="604545" y="3705109"/>
            <a:chExt cx="10977686" cy="2364897"/>
          </a:xfrm>
        </p:grpSpPr>
        <p:sp>
          <p:nvSpPr>
            <p:cNvPr id="11" name="AutoShape 6">
              <a:extLst>
                <a:ext uri="{FF2B5EF4-FFF2-40B4-BE49-F238E27FC236}">
                  <a16:creationId xmlns:a16="http://schemas.microsoft.com/office/drawing/2014/main" id="{4B42B7E5-961E-9030-3289-73E2264B7507}"/>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5" name="グループ化 4">
              <a:extLst>
                <a:ext uri="{FF2B5EF4-FFF2-40B4-BE49-F238E27FC236}">
                  <a16:creationId xmlns:a16="http://schemas.microsoft.com/office/drawing/2014/main" id="{026E309F-EF0A-A83B-E05B-12FAD9B46E35}"/>
                </a:ext>
              </a:extLst>
            </p:cNvPr>
            <p:cNvGrpSpPr/>
            <p:nvPr/>
          </p:nvGrpSpPr>
          <p:grpSpPr>
            <a:xfrm>
              <a:off x="604545" y="3705109"/>
              <a:ext cx="10977686" cy="2364897"/>
              <a:chOff x="604545" y="3705109"/>
              <a:chExt cx="10977686" cy="2364897"/>
            </a:xfrm>
          </p:grpSpPr>
          <p:pic>
            <p:nvPicPr>
              <p:cNvPr id="7" name="図 6">
                <a:extLst>
                  <a:ext uri="{FF2B5EF4-FFF2-40B4-BE49-F238E27FC236}">
                    <a16:creationId xmlns:a16="http://schemas.microsoft.com/office/drawing/2014/main" id="{5CDDF5AE-0382-D17B-D4F1-6F9068D0F0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1E52E0A8-AC71-B9AC-8C3C-571A8EE853C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15BAB135-B7AB-AC08-9366-5E39A3A7C11A}"/>
                  </a:ext>
                </a:extLst>
              </p:cNvPr>
              <p:cNvGrpSpPr/>
              <p:nvPr/>
            </p:nvGrpSpPr>
            <p:grpSpPr>
              <a:xfrm>
                <a:off x="1245325" y="3705113"/>
                <a:ext cx="877332" cy="2364890"/>
                <a:chOff x="1245325" y="3705113"/>
                <a:chExt cx="877332" cy="2364890"/>
              </a:xfrm>
            </p:grpSpPr>
            <p:sp>
              <p:nvSpPr>
                <p:cNvPr id="22" name="Line 11">
                  <a:extLst>
                    <a:ext uri="{FF2B5EF4-FFF2-40B4-BE49-F238E27FC236}">
                      <a16:creationId xmlns:a16="http://schemas.microsoft.com/office/drawing/2014/main" id="{317856DA-D10D-9ACB-C074-5DE721F8B472}"/>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23" name="Line 11">
                  <a:extLst>
                    <a:ext uri="{FF2B5EF4-FFF2-40B4-BE49-F238E27FC236}">
                      <a16:creationId xmlns:a16="http://schemas.microsoft.com/office/drawing/2014/main" id="{4209FA8D-2539-1A98-7D37-30DFC5DEF765}"/>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4" name="正方形/長方形 3">
                <a:extLst>
                  <a:ext uri="{FF2B5EF4-FFF2-40B4-BE49-F238E27FC236}">
                    <a16:creationId xmlns:a16="http://schemas.microsoft.com/office/drawing/2014/main" id="{B835B1BE-B03C-16FD-4CD2-3F18AFB82535}"/>
                  </a:ext>
                </a:extLst>
              </p:cNvPr>
              <p:cNvSpPr/>
              <p:nvPr/>
            </p:nvSpPr>
            <p:spPr>
              <a:xfrm>
                <a:off x="604545" y="4887558"/>
                <a:ext cx="640780" cy="1182448"/>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7744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エッジ部分はスケールが異なるだけでほぼ相似</a:t>
            </a:r>
            <a:r>
              <a:rPr kumimoji="1" lang="en-US" altLang="ja-JP" dirty="0"/>
              <a:t>(</a:t>
            </a:r>
            <a:r>
              <a:rPr kumimoji="1" lang="ja-JP" altLang="en-US" dirty="0"/>
              <a:t>前述</a:t>
            </a:r>
            <a:r>
              <a:rPr kumimoji="1" lang="en-US" altLang="ja-JP" dirty="0"/>
              <a:t>)</a:t>
            </a:r>
          </a:p>
          <a:p>
            <a:r>
              <a:rPr kumimoji="1" lang="ja-JP" altLang="en-US" dirty="0"/>
              <a:t>積分結果のある程度より内側は単色とみなせる</a:t>
            </a:r>
            <a:r>
              <a:rPr kumimoji="1" lang="en-US" altLang="ja-JP" dirty="0"/>
              <a:t>(</a:t>
            </a:r>
            <a:r>
              <a:rPr kumimoji="1" lang="ja-JP" altLang="en-US" dirty="0"/>
              <a:t>前述</a:t>
            </a:r>
            <a:r>
              <a:rPr kumimoji="1" lang="en-US" altLang="ja-JP" dirty="0"/>
              <a:t>)</a:t>
            </a:r>
          </a:p>
          <a:p>
            <a:pPr lvl="1"/>
            <a:r>
              <a:rPr lang="ja-JP" altLang="en-US" dirty="0">
                <a:solidFill>
                  <a:srgbClr val="FF5050"/>
                </a:solidFill>
              </a:rPr>
              <a:t>回折マップの左端より先はマッピングを縮小</a:t>
            </a:r>
            <a:endParaRPr lang="en-US" altLang="ja-JP" dirty="0">
              <a:solidFill>
                <a:srgbClr val="FF5050"/>
              </a:solidFill>
            </a:endParaRPr>
          </a:p>
          <a:p>
            <a:pPr lvl="1"/>
            <a:r>
              <a:rPr lang="ja-JP" altLang="en-US" dirty="0">
                <a:solidFill>
                  <a:srgbClr val="FF5050"/>
                </a:solidFill>
              </a:rPr>
              <a:t>ボケの</a:t>
            </a:r>
            <a:r>
              <a:rPr kumimoji="1" lang="ja-JP" altLang="en-US" dirty="0">
                <a:solidFill>
                  <a:srgbClr val="FF5050"/>
                </a:solidFill>
              </a:rPr>
              <a:t>内側の色をクランプで引き伸ばす</a:t>
            </a:r>
          </a:p>
        </p:txBody>
      </p:sp>
      <p:grpSp>
        <p:nvGrpSpPr>
          <p:cNvPr id="4" name="グループ化 3">
            <a:extLst>
              <a:ext uri="{FF2B5EF4-FFF2-40B4-BE49-F238E27FC236}">
                <a16:creationId xmlns:a16="http://schemas.microsoft.com/office/drawing/2014/main" id="{B50DD0E1-FF37-31FD-6243-2C6D8313DD2A}"/>
              </a:ext>
            </a:extLst>
          </p:cNvPr>
          <p:cNvGrpSpPr/>
          <p:nvPr/>
        </p:nvGrpSpPr>
        <p:grpSpPr>
          <a:xfrm>
            <a:off x="604545" y="3705109"/>
            <a:ext cx="10977686" cy="2364897"/>
            <a:chOff x="604545" y="3705109"/>
            <a:chExt cx="10977686" cy="2364897"/>
          </a:xfrm>
        </p:grpSpPr>
        <p:sp>
          <p:nvSpPr>
            <p:cNvPr id="12" name="AutoShape 6">
              <a:extLst>
                <a:ext uri="{FF2B5EF4-FFF2-40B4-BE49-F238E27FC236}">
                  <a16:creationId xmlns:a16="http://schemas.microsoft.com/office/drawing/2014/main" id="{798C488F-E440-5E2B-DC12-CD88854F0EF1}"/>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14" name="グループ化 13">
              <a:extLst>
                <a:ext uri="{FF2B5EF4-FFF2-40B4-BE49-F238E27FC236}">
                  <a16:creationId xmlns:a16="http://schemas.microsoft.com/office/drawing/2014/main" id="{4BB91618-FFDF-D1CD-C156-337BAA8302E4}"/>
                </a:ext>
              </a:extLst>
            </p:cNvPr>
            <p:cNvGrpSpPr/>
            <p:nvPr/>
          </p:nvGrpSpPr>
          <p:grpSpPr>
            <a:xfrm>
              <a:off x="604545" y="3705109"/>
              <a:ext cx="10977686" cy="2364897"/>
              <a:chOff x="604545" y="3705109"/>
              <a:chExt cx="10977686" cy="2364897"/>
            </a:xfrm>
          </p:grpSpPr>
          <p:pic>
            <p:nvPicPr>
              <p:cNvPr id="15" name="図 14">
                <a:extLst>
                  <a:ext uri="{FF2B5EF4-FFF2-40B4-BE49-F238E27FC236}">
                    <a16:creationId xmlns:a16="http://schemas.microsoft.com/office/drawing/2014/main" id="{58B5AB57-E32A-699E-F78D-33635F3698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04C66AAC-A1CC-5EB9-F9BF-9E3FFFB1F20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grpSp>
            <p:nvGrpSpPr>
              <p:cNvPr id="17" name="グループ化 16">
                <a:extLst>
                  <a:ext uri="{FF2B5EF4-FFF2-40B4-BE49-F238E27FC236}">
                    <a16:creationId xmlns:a16="http://schemas.microsoft.com/office/drawing/2014/main" id="{52DB772B-F40A-93B2-F862-992D30FC5C0D}"/>
                  </a:ext>
                </a:extLst>
              </p:cNvPr>
              <p:cNvGrpSpPr/>
              <p:nvPr/>
            </p:nvGrpSpPr>
            <p:grpSpPr>
              <a:xfrm>
                <a:off x="1245325" y="3705113"/>
                <a:ext cx="877332" cy="2364890"/>
                <a:chOff x="1245325" y="3705113"/>
                <a:chExt cx="877332" cy="2364890"/>
              </a:xfrm>
            </p:grpSpPr>
            <p:sp>
              <p:nvSpPr>
                <p:cNvPr id="19" name="Line 11">
                  <a:extLst>
                    <a:ext uri="{FF2B5EF4-FFF2-40B4-BE49-F238E27FC236}">
                      <a16:creationId xmlns:a16="http://schemas.microsoft.com/office/drawing/2014/main" id="{6E00EC0C-C3D4-AE84-973F-FF85A45DFA53}"/>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20" name="Line 11">
                  <a:extLst>
                    <a:ext uri="{FF2B5EF4-FFF2-40B4-BE49-F238E27FC236}">
                      <a16:creationId xmlns:a16="http://schemas.microsoft.com/office/drawing/2014/main" id="{37746E5E-D898-79DE-E6CA-C8652572FEE3}"/>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18" name="正方形/長方形 17">
                <a:extLst>
                  <a:ext uri="{FF2B5EF4-FFF2-40B4-BE49-F238E27FC236}">
                    <a16:creationId xmlns:a16="http://schemas.microsoft.com/office/drawing/2014/main" id="{C65EE993-4423-130D-5673-61447F175C00}"/>
                  </a:ext>
                </a:extLst>
              </p:cNvPr>
              <p:cNvSpPr/>
              <p:nvPr/>
            </p:nvSpPr>
            <p:spPr>
              <a:xfrm>
                <a:off x="604545" y="4887558"/>
                <a:ext cx="640780" cy="1182448"/>
              </a:xfrm>
              <a:prstGeom prst="rect">
                <a:avLst/>
              </a:prstGeom>
              <a:solidFill>
                <a:srgbClr val="70706C"/>
              </a:soli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77781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単色部分は僅かに白とは異なるので補正が必要</a:t>
            </a:r>
            <a:endParaRPr lang="en-US" altLang="ja-JP" dirty="0"/>
          </a:p>
          <a:p>
            <a:pPr lvl="1"/>
            <a:r>
              <a:rPr kumimoji="1" lang="ja-JP" altLang="en-US" dirty="0"/>
              <a:t>平均が白になるように正規化しているため</a:t>
            </a:r>
            <a:endParaRPr kumimoji="1" lang="en-US" altLang="ja-JP" dirty="0"/>
          </a:p>
          <a:p>
            <a:pPr lvl="1"/>
            <a:r>
              <a:rPr kumimoji="1" lang="ja-JP" altLang="en-US" dirty="0">
                <a:solidFill>
                  <a:srgbClr val="FF5050"/>
                </a:solidFill>
              </a:rPr>
              <a:t>エッジ部分の着色によって僅かに白色から外れている</a:t>
            </a:r>
            <a:endParaRPr kumimoji="1" lang="en-US" altLang="ja-JP" dirty="0">
              <a:solidFill>
                <a:srgbClr val="FF5050"/>
              </a:solidFill>
            </a:endParaRPr>
          </a:p>
          <a:p>
            <a:pPr lvl="2"/>
            <a:r>
              <a:rPr kumimoji="1" lang="ja-JP" altLang="en-US" dirty="0"/>
              <a:t>これを考慮しないと微妙にボケの色がずれる</a:t>
            </a:r>
          </a:p>
        </p:txBody>
      </p:sp>
      <p:grpSp>
        <p:nvGrpSpPr>
          <p:cNvPr id="13" name="グループ化 12">
            <a:extLst>
              <a:ext uri="{FF2B5EF4-FFF2-40B4-BE49-F238E27FC236}">
                <a16:creationId xmlns:a16="http://schemas.microsoft.com/office/drawing/2014/main" id="{FA488715-D7C7-E9AA-49B2-FE2426BF287D}"/>
              </a:ext>
            </a:extLst>
          </p:cNvPr>
          <p:cNvGrpSpPr/>
          <p:nvPr/>
        </p:nvGrpSpPr>
        <p:grpSpPr>
          <a:xfrm>
            <a:off x="604545" y="3705109"/>
            <a:ext cx="10977686" cy="2364897"/>
            <a:chOff x="604545" y="3705109"/>
            <a:chExt cx="10977686" cy="2364897"/>
          </a:xfrm>
        </p:grpSpPr>
        <p:sp>
          <p:nvSpPr>
            <p:cNvPr id="14" name="AutoShape 6">
              <a:extLst>
                <a:ext uri="{FF2B5EF4-FFF2-40B4-BE49-F238E27FC236}">
                  <a16:creationId xmlns:a16="http://schemas.microsoft.com/office/drawing/2014/main" id="{E389D9F4-6888-7832-4B0B-3812E21C024D}"/>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15" name="グループ化 14">
              <a:extLst>
                <a:ext uri="{FF2B5EF4-FFF2-40B4-BE49-F238E27FC236}">
                  <a16:creationId xmlns:a16="http://schemas.microsoft.com/office/drawing/2014/main" id="{DAA7A3FD-4252-EEAA-BA70-141158EC6D34}"/>
                </a:ext>
              </a:extLst>
            </p:cNvPr>
            <p:cNvGrpSpPr/>
            <p:nvPr/>
          </p:nvGrpSpPr>
          <p:grpSpPr>
            <a:xfrm>
              <a:off x="604545" y="3705109"/>
              <a:ext cx="10977686" cy="2364897"/>
              <a:chOff x="604545" y="3705109"/>
              <a:chExt cx="10977686" cy="2364897"/>
            </a:xfrm>
          </p:grpSpPr>
          <p:pic>
            <p:nvPicPr>
              <p:cNvPr id="16" name="図 15">
                <a:extLst>
                  <a:ext uri="{FF2B5EF4-FFF2-40B4-BE49-F238E27FC236}">
                    <a16:creationId xmlns:a16="http://schemas.microsoft.com/office/drawing/2014/main" id="{D5DD5156-D7FB-7377-D0EE-DB94FB10A59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B7BC505B-5D16-8676-E8AC-DC3D72839D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55777BAD-529D-AD58-A49C-3E20C41017FC}"/>
                  </a:ext>
                </a:extLst>
              </p:cNvPr>
              <p:cNvGrpSpPr/>
              <p:nvPr/>
            </p:nvGrpSpPr>
            <p:grpSpPr>
              <a:xfrm>
                <a:off x="1245325" y="3705113"/>
                <a:ext cx="877332" cy="2364890"/>
                <a:chOff x="1245325" y="3705113"/>
                <a:chExt cx="877332" cy="2364890"/>
              </a:xfrm>
            </p:grpSpPr>
            <p:sp>
              <p:nvSpPr>
                <p:cNvPr id="20" name="Line 11">
                  <a:extLst>
                    <a:ext uri="{FF2B5EF4-FFF2-40B4-BE49-F238E27FC236}">
                      <a16:creationId xmlns:a16="http://schemas.microsoft.com/office/drawing/2014/main" id="{B45BF0FE-4137-D055-E59F-32BBDB7F1264}"/>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21" name="Line 11">
                  <a:extLst>
                    <a:ext uri="{FF2B5EF4-FFF2-40B4-BE49-F238E27FC236}">
                      <a16:creationId xmlns:a16="http://schemas.microsoft.com/office/drawing/2014/main" id="{3637A321-D0D0-944C-772E-30664B6AEBCA}"/>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19" name="正方形/長方形 18">
                <a:extLst>
                  <a:ext uri="{FF2B5EF4-FFF2-40B4-BE49-F238E27FC236}">
                    <a16:creationId xmlns:a16="http://schemas.microsoft.com/office/drawing/2014/main" id="{01F29C74-3884-D1D8-7765-CAF184FD20C5}"/>
                  </a:ext>
                </a:extLst>
              </p:cNvPr>
              <p:cNvSpPr/>
              <p:nvPr/>
            </p:nvSpPr>
            <p:spPr>
              <a:xfrm>
                <a:off x="604545" y="4887558"/>
                <a:ext cx="640780" cy="1182448"/>
              </a:xfrm>
              <a:prstGeom prst="rect">
                <a:avLst/>
              </a:prstGeom>
              <a:solidFill>
                <a:srgbClr val="70706C"/>
              </a:soli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1214604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solidFill>
                  <a:srgbClr val="FF5050"/>
                </a:solidFill>
              </a:rPr>
              <a:t>ここでも</a:t>
            </a:r>
            <a:r>
              <a:rPr lang="en-US" altLang="ja-JP" dirty="0">
                <a:solidFill>
                  <a:srgbClr val="FF5050"/>
                </a:solidFill>
              </a:rPr>
              <a:t>2</a:t>
            </a:r>
            <a:r>
              <a:rPr lang="ja-JP" altLang="en-US" dirty="0">
                <a:solidFill>
                  <a:srgbClr val="FF5050"/>
                </a:solidFill>
              </a:rPr>
              <a:t>次元へのマッピングであることに注意</a:t>
            </a:r>
            <a:endParaRPr lang="en-US" altLang="ja-JP" dirty="0">
              <a:solidFill>
                <a:srgbClr val="FF5050"/>
              </a:solidFill>
            </a:endParaRPr>
          </a:p>
          <a:p>
            <a:pPr lvl="1"/>
            <a:r>
              <a:rPr lang="ja-JP" altLang="en-US" dirty="0"/>
              <a:t>例えば下図のように回折マップを</a:t>
            </a:r>
            <a:r>
              <a:rPr lang="en-US" altLang="ja-JP" dirty="0"/>
              <a:t>1/2</a:t>
            </a:r>
            <a:r>
              <a:rPr lang="ja-JP" altLang="en-US" dirty="0"/>
              <a:t>に縮小している場合</a:t>
            </a:r>
            <a:endParaRPr lang="en-US" altLang="ja-JP" dirty="0"/>
          </a:p>
        </p:txBody>
      </p:sp>
      <p:grpSp>
        <p:nvGrpSpPr>
          <p:cNvPr id="22" name="グループ化 21">
            <a:extLst>
              <a:ext uri="{FF2B5EF4-FFF2-40B4-BE49-F238E27FC236}">
                <a16:creationId xmlns:a16="http://schemas.microsoft.com/office/drawing/2014/main" id="{05863539-6359-0961-6E89-F85DB26014DE}"/>
              </a:ext>
            </a:extLst>
          </p:cNvPr>
          <p:cNvGrpSpPr/>
          <p:nvPr/>
        </p:nvGrpSpPr>
        <p:grpSpPr>
          <a:xfrm>
            <a:off x="604545" y="3705109"/>
            <a:ext cx="10977686" cy="2364897"/>
            <a:chOff x="604545" y="3705109"/>
            <a:chExt cx="10977686" cy="2364897"/>
          </a:xfrm>
        </p:grpSpPr>
        <p:sp>
          <p:nvSpPr>
            <p:cNvPr id="23" name="AutoShape 6">
              <a:extLst>
                <a:ext uri="{FF2B5EF4-FFF2-40B4-BE49-F238E27FC236}">
                  <a16:creationId xmlns:a16="http://schemas.microsoft.com/office/drawing/2014/main" id="{7A040C1C-C1FD-6EAC-3CBA-E10ECF6E5ABB}"/>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24" name="グループ化 23">
              <a:extLst>
                <a:ext uri="{FF2B5EF4-FFF2-40B4-BE49-F238E27FC236}">
                  <a16:creationId xmlns:a16="http://schemas.microsoft.com/office/drawing/2014/main" id="{9AC95760-AD26-0894-13DC-3EE9664AC27D}"/>
                </a:ext>
              </a:extLst>
            </p:cNvPr>
            <p:cNvGrpSpPr/>
            <p:nvPr/>
          </p:nvGrpSpPr>
          <p:grpSpPr>
            <a:xfrm>
              <a:off x="604545" y="3705109"/>
              <a:ext cx="10977686" cy="2364897"/>
              <a:chOff x="604545" y="3705109"/>
              <a:chExt cx="10977686" cy="2364897"/>
            </a:xfrm>
          </p:grpSpPr>
          <p:pic>
            <p:nvPicPr>
              <p:cNvPr id="25" name="図 24">
                <a:extLst>
                  <a:ext uri="{FF2B5EF4-FFF2-40B4-BE49-F238E27FC236}">
                    <a16:creationId xmlns:a16="http://schemas.microsoft.com/office/drawing/2014/main" id="{C6E4FBF9-EA17-6675-4956-ABBE84F84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77627F7-2324-718F-F0B3-0A5A52D6F55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grpSp>
            <p:nvGrpSpPr>
              <p:cNvPr id="27" name="グループ化 26">
                <a:extLst>
                  <a:ext uri="{FF2B5EF4-FFF2-40B4-BE49-F238E27FC236}">
                    <a16:creationId xmlns:a16="http://schemas.microsoft.com/office/drawing/2014/main" id="{3FF2C6AB-6BC2-F33C-EE68-F2FD324891E3}"/>
                  </a:ext>
                </a:extLst>
              </p:cNvPr>
              <p:cNvGrpSpPr/>
              <p:nvPr/>
            </p:nvGrpSpPr>
            <p:grpSpPr>
              <a:xfrm>
                <a:off x="1245325" y="3705113"/>
                <a:ext cx="877332" cy="2364890"/>
                <a:chOff x="1245325" y="3705113"/>
                <a:chExt cx="877332" cy="2364890"/>
              </a:xfrm>
            </p:grpSpPr>
            <p:sp>
              <p:nvSpPr>
                <p:cNvPr id="29" name="Line 11">
                  <a:extLst>
                    <a:ext uri="{FF2B5EF4-FFF2-40B4-BE49-F238E27FC236}">
                      <a16:creationId xmlns:a16="http://schemas.microsoft.com/office/drawing/2014/main" id="{9006933B-3738-5853-5429-365A139589B0}"/>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30" name="Line 11">
                  <a:extLst>
                    <a:ext uri="{FF2B5EF4-FFF2-40B4-BE49-F238E27FC236}">
                      <a16:creationId xmlns:a16="http://schemas.microsoft.com/office/drawing/2014/main" id="{B1D74B46-C1ED-9CB7-0647-71B0C5BDFEC0}"/>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28" name="正方形/長方形 27">
                <a:extLst>
                  <a:ext uri="{FF2B5EF4-FFF2-40B4-BE49-F238E27FC236}">
                    <a16:creationId xmlns:a16="http://schemas.microsoft.com/office/drawing/2014/main" id="{2E142491-4007-1D66-AD9F-C6EA09D01B23}"/>
                  </a:ext>
                </a:extLst>
              </p:cNvPr>
              <p:cNvSpPr/>
              <p:nvPr/>
            </p:nvSpPr>
            <p:spPr>
              <a:xfrm>
                <a:off x="604545" y="4887558"/>
                <a:ext cx="640780" cy="1182448"/>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106935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solidFill>
                  <a:srgbClr val="FF5050"/>
                </a:solidFill>
              </a:rPr>
              <a:t>ここでも</a:t>
            </a:r>
            <a:r>
              <a:rPr lang="en-US" altLang="ja-JP" dirty="0">
                <a:solidFill>
                  <a:srgbClr val="FF5050"/>
                </a:solidFill>
              </a:rPr>
              <a:t>2</a:t>
            </a:r>
            <a:r>
              <a:rPr lang="ja-JP" altLang="en-US" dirty="0">
                <a:solidFill>
                  <a:srgbClr val="FF5050"/>
                </a:solidFill>
              </a:rPr>
              <a:t>次元へのマッピングであることに注意</a:t>
            </a:r>
            <a:endParaRPr lang="en-US" altLang="ja-JP" dirty="0">
              <a:solidFill>
                <a:srgbClr val="FF5050"/>
              </a:solidFill>
            </a:endParaRPr>
          </a:p>
          <a:p>
            <a:pPr lvl="1"/>
            <a:r>
              <a:rPr lang="ja-JP" altLang="en-US" dirty="0"/>
              <a:t>例えば下図のように回折マップを</a:t>
            </a:r>
            <a:r>
              <a:rPr lang="en-US" altLang="ja-JP" dirty="0"/>
              <a:t>1/2</a:t>
            </a:r>
            <a:r>
              <a:rPr lang="ja-JP" altLang="en-US" dirty="0"/>
              <a:t>に縮小している場合</a:t>
            </a:r>
            <a:endParaRPr lang="en-US" altLang="ja-JP" dirty="0"/>
          </a:p>
          <a:p>
            <a:pPr lvl="1"/>
            <a:r>
              <a:rPr kumimoji="1" lang="ja-JP" altLang="en-US" dirty="0"/>
              <a:t>これを</a:t>
            </a:r>
            <a:r>
              <a:rPr kumimoji="1" lang="en-US" altLang="ja-JP" dirty="0"/>
              <a:t>2</a:t>
            </a:r>
            <a:r>
              <a:rPr kumimoji="1" lang="ja-JP" altLang="en-US" dirty="0"/>
              <a:t>次元にマッピングすると</a:t>
            </a:r>
            <a:endParaRPr kumimoji="1" lang="en-US" altLang="ja-JP" dirty="0"/>
          </a:p>
        </p:txBody>
      </p:sp>
      <p:grpSp>
        <p:nvGrpSpPr>
          <p:cNvPr id="34" name="グループ化 33">
            <a:extLst>
              <a:ext uri="{FF2B5EF4-FFF2-40B4-BE49-F238E27FC236}">
                <a16:creationId xmlns:a16="http://schemas.microsoft.com/office/drawing/2014/main" id="{BA517B36-7524-38BF-D5D8-E6692F855852}"/>
              </a:ext>
            </a:extLst>
          </p:cNvPr>
          <p:cNvGrpSpPr/>
          <p:nvPr/>
        </p:nvGrpSpPr>
        <p:grpSpPr>
          <a:xfrm>
            <a:off x="3708890" y="3704983"/>
            <a:ext cx="662523" cy="1325050"/>
            <a:chOff x="3708890" y="3704983"/>
            <a:chExt cx="662523" cy="1325050"/>
          </a:xfrm>
        </p:grpSpPr>
        <p:sp>
          <p:nvSpPr>
            <p:cNvPr id="33" name="正方形/長方形 32">
              <a:extLst>
                <a:ext uri="{FF2B5EF4-FFF2-40B4-BE49-F238E27FC236}">
                  <a16:creationId xmlns:a16="http://schemas.microsoft.com/office/drawing/2014/main" id="{A9E42C94-1B5E-1D56-8074-E2E270857FEA}"/>
                </a:ext>
              </a:extLst>
            </p:cNvPr>
            <p:cNvSpPr/>
            <p:nvPr/>
          </p:nvSpPr>
          <p:spPr>
            <a:xfrm>
              <a:off x="3708890" y="3704983"/>
              <a:ext cx="662523" cy="662526"/>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7BA099B-1EAE-EC02-C92C-D4AD53063F07}"/>
                </a:ext>
              </a:extLst>
            </p:cNvPr>
            <p:cNvSpPr/>
            <p:nvPr/>
          </p:nvSpPr>
          <p:spPr>
            <a:xfrm>
              <a:off x="3708890" y="4367507"/>
              <a:ext cx="662523" cy="662526"/>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619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B1E8EB9-08D1-389E-53C0-A96674784AAE}"/>
              </a:ext>
            </a:extLst>
          </p:cNvPr>
          <p:cNvGrpSpPr/>
          <p:nvPr/>
        </p:nvGrpSpPr>
        <p:grpSpPr>
          <a:xfrm>
            <a:off x="6490011" y="1084330"/>
            <a:ext cx="4559535" cy="5108308"/>
            <a:chOff x="6490011" y="1084330"/>
            <a:chExt cx="4559535" cy="5108308"/>
          </a:xfrm>
          <a:effectLst/>
        </p:grpSpPr>
        <p:pic>
          <p:nvPicPr>
            <p:cNvPr id="11" name="図 10">
              <a:extLst>
                <a:ext uri="{FF2B5EF4-FFF2-40B4-BE49-F238E27FC236}">
                  <a16:creationId xmlns:a16="http://schemas.microsoft.com/office/drawing/2014/main" id="{4E33A33A-FA98-7F9E-743E-0778F1C4BCAC}"/>
                </a:ext>
              </a:extLst>
            </p:cNvPr>
            <p:cNvPicPr>
              <a:picLocks noChangeAspect="1"/>
            </p:cNvPicPr>
            <p:nvPr/>
          </p:nvPicPr>
          <p:blipFill rotWithShape="1">
            <a:blip r:embed="rId2">
              <a:extLst>
                <a:ext uri="{28A0092B-C50C-407E-A947-70E740481C1C}">
                  <a14:useLocalDpi xmlns:a14="http://schemas.microsoft.com/office/drawing/2010/main" val="0"/>
                </a:ext>
              </a:extLst>
            </a:blip>
            <a:srcRect l="7376" t="7300" r="6553" b="4811"/>
            <a:stretch/>
          </p:blipFill>
          <p:spPr>
            <a:xfrm>
              <a:off x="6490012" y="1084330"/>
              <a:ext cx="4559534" cy="46558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384F0122-036D-0C77-A372-386BD85F4C25}"/>
                </a:ext>
              </a:extLst>
            </p:cNvPr>
            <p:cNvSpPr txBox="1"/>
            <p:nvPr/>
          </p:nvSpPr>
          <p:spPr>
            <a:xfrm>
              <a:off x="6490011" y="5792528"/>
              <a:ext cx="4559531" cy="400110"/>
            </a:xfrm>
            <a:prstGeom prst="rect">
              <a:avLst/>
            </a:prstGeom>
            <a:noFill/>
            <a:effectLst>
              <a:outerShdw blurRad="50800" dist="38100" dir="2700000" algn="tl" rotWithShape="0">
                <a:prstClr val="black">
                  <a:alpha val="40000"/>
                </a:prstClr>
              </a:outerShdw>
            </a:effectLst>
          </p:spPr>
          <p:txBody>
            <a:bodyPr wrap="square" anchor="b">
              <a:spAutoFit/>
            </a:bodyPr>
            <a:lstStyle>
              <a:defPPr>
                <a:defRPr lang="ja-JP"/>
              </a:defPPr>
              <a:lvl1pPr algn="ctr">
                <a:defRPr kumimoji="1" sz="2000">
                  <a:effectLst>
                    <a:outerShdw blurRad="38100" dist="38100" dir="2700000" algn="tl">
                      <a:srgbClr val="000000">
                        <a:alpha val="43137"/>
                      </a:srgbClr>
                    </a:outerShdw>
                  </a:effectLst>
                  <a:latin typeface="+mn-lt"/>
                  <a:ea typeface="+mn-ea"/>
                </a:defRPr>
              </a:lvl1pPr>
            </a:lstStyle>
            <a:p>
              <a:pPr algn="l"/>
              <a:r>
                <a:rPr lang="ja-JP" altLang="en-US" dirty="0">
                  <a:effectLst/>
                  <a:latin typeface="游ゴシック Medium" panose="020B0500000000000000" pitchFamily="50" charset="-128"/>
                  <a:ea typeface="游ゴシック Medium" panose="020B0500000000000000" pitchFamily="50" charset="-128"/>
                </a:rPr>
                <a:t>幾何光学による従来のボケ味表現</a:t>
              </a:r>
              <a:endParaRPr lang="en-US" altLang="ja-JP" dirty="0">
                <a:effectLst/>
                <a:latin typeface="游ゴシック Medium" panose="020B0500000000000000" pitchFamily="50" charset="-128"/>
                <a:ea typeface="游ゴシック Medium" panose="020B0500000000000000" pitchFamily="50" charset="-128"/>
              </a:endParaRPr>
            </a:p>
          </p:txBody>
        </p:sp>
      </p:grpSp>
      <p:grpSp>
        <p:nvGrpSpPr>
          <p:cNvPr id="3" name="グループ化 2">
            <a:extLst>
              <a:ext uri="{FF2B5EF4-FFF2-40B4-BE49-F238E27FC236}">
                <a16:creationId xmlns:a16="http://schemas.microsoft.com/office/drawing/2014/main" id="{D92FB578-1B02-7A81-A8F5-A3AA94B17202}"/>
              </a:ext>
            </a:extLst>
          </p:cNvPr>
          <p:cNvGrpSpPr/>
          <p:nvPr/>
        </p:nvGrpSpPr>
        <p:grpSpPr>
          <a:xfrm>
            <a:off x="1142457" y="1084330"/>
            <a:ext cx="4559533" cy="5446862"/>
            <a:chOff x="731981" y="1053402"/>
            <a:chExt cx="4559533" cy="5446862"/>
          </a:xfrm>
          <a:effectLst/>
        </p:grpSpPr>
        <p:sp>
          <p:nvSpPr>
            <p:cNvPr id="4" name="テキスト ボックス 3">
              <a:extLst>
                <a:ext uri="{FF2B5EF4-FFF2-40B4-BE49-F238E27FC236}">
                  <a16:creationId xmlns:a16="http://schemas.microsoft.com/office/drawing/2014/main" id="{1C3B4F23-FE9D-8E54-E51D-45A04391592F}"/>
                </a:ext>
              </a:extLst>
            </p:cNvPr>
            <p:cNvSpPr txBox="1"/>
            <p:nvPr/>
          </p:nvSpPr>
          <p:spPr>
            <a:xfrm>
              <a:off x="731981" y="5761600"/>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58D85C19-FEE4-7D10-6863-8CBF81A6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81" y="1053402"/>
              <a:ext cx="4559533" cy="46558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lang="ja-JP" altLang="en-US" dirty="0"/>
              <a:t>実写とのディティールの違い</a:t>
            </a:r>
            <a:endParaRPr kumimoji="1" lang="ja-JP" altLang="en-US" dirty="0"/>
          </a:p>
        </p:txBody>
      </p:sp>
    </p:spTree>
    <p:extLst>
      <p:ext uri="{BB962C8B-B14F-4D97-AF65-F5344CB8AC3E}">
        <p14:creationId xmlns:p14="http://schemas.microsoft.com/office/powerpoint/2010/main" val="22191996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solidFill>
                  <a:srgbClr val="FF5050"/>
                </a:solidFill>
              </a:rPr>
              <a:t>ここでも</a:t>
            </a:r>
            <a:r>
              <a:rPr lang="en-US" altLang="ja-JP" dirty="0">
                <a:solidFill>
                  <a:srgbClr val="FF5050"/>
                </a:solidFill>
              </a:rPr>
              <a:t>2</a:t>
            </a:r>
            <a:r>
              <a:rPr lang="ja-JP" altLang="en-US" dirty="0">
                <a:solidFill>
                  <a:srgbClr val="FF5050"/>
                </a:solidFill>
              </a:rPr>
              <a:t>次元へのマッピングであることに注意</a:t>
            </a:r>
            <a:endParaRPr lang="en-US" altLang="ja-JP" dirty="0">
              <a:solidFill>
                <a:srgbClr val="FF5050"/>
              </a:solidFill>
            </a:endParaRPr>
          </a:p>
          <a:p>
            <a:pPr lvl="1"/>
            <a:r>
              <a:rPr lang="ja-JP" altLang="en-US" dirty="0"/>
              <a:t>例えば下図のように回折マップを</a:t>
            </a:r>
            <a:r>
              <a:rPr lang="en-US" altLang="ja-JP" dirty="0"/>
              <a:t>1/2</a:t>
            </a:r>
            <a:r>
              <a:rPr lang="ja-JP" altLang="en-US" dirty="0"/>
              <a:t>に縮小している場合</a:t>
            </a:r>
            <a:endParaRPr lang="en-US" altLang="ja-JP" dirty="0"/>
          </a:p>
          <a:p>
            <a:pPr lvl="1"/>
            <a:r>
              <a:rPr kumimoji="1" lang="ja-JP" altLang="en-US" dirty="0"/>
              <a:t>これを</a:t>
            </a:r>
            <a:r>
              <a:rPr kumimoji="1" lang="en-US" altLang="ja-JP" dirty="0"/>
              <a:t>2</a:t>
            </a:r>
            <a:r>
              <a:rPr kumimoji="1" lang="ja-JP" altLang="en-US" dirty="0"/>
              <a:t>次元にマッピングすると</a:t>
            </a:r>
            <a:endParaRPr kumimoji="1" lang="en-US" altLang="ja-JP" dirty="0"/>
          </a:p>
          <a:p>
            <a:pPr lvl="2"/>
            <a:r>
              <a:rPr kumimoji="1" lang="ja-JP" altLang="en-US" dirty="0">
                <a:solidFill>
                  <a:srgbClr val="FF5050"/>
                </a:solidFill>
              </a:rPr>
              <a:t>クランプで引き延ばした部分がボケ全体の面積の</a:t>
            </a:r>
            <a:r>
              <a:rPr kumimoji="1" lang="en-US" altLang="ja-JP" dirty="0">
                <a:solidFill>
                  <a:srgbClr val="FF5050"/>
                </a:solidFill>
              </a:rPr>
              <a:t>1/4</a:t>
            </a:r>
            <a:r>
              <a:rPr kumimoji="1" lang="ja-JP" altLang="en-US" dirty="0">
                <a:solidFill>
                  <a:srgbClr val="FF5050"/>
                </a:solidFill>
              </a:rPr>
              <a:t>を占める</a:t>
            </a:r>
          </a:p>
        </p:txBody>
      </p:sp>
      <p:grpSp>
        <p:nvGrpSpPr>
          <p:cNvPr id="8" name="グループ化 7">
            <a:extLst>
              <a:ext uri="{FF2B5EF4-FFF2-40B4-BE49-F238E27FC236}">
                <a16:creationId xmlns:a16="http://schemas.microsoft.com/office/drawing/2014/main" id="{7A0571EE-3386-066D-1E49-5C0A2C267ADF}"/>
              </a:ext>
            </a:extLst>
          </p:cNvPr>
          <p:cNvGrpSpPr/>
          <p:nvPr/>
        </p:nvGrpSpPr>
        <p:grpSpPr>
          <a:xfrm>
            <a:off x="3708890" y="3704983"/>
            <a:ext cx="4774219" cy="2650097"/>
            <a:chOff x="3708890" y="3704983"/>
            <a:chExt cx="4774219" cy="2650097"/>
          </a:xfrm>
        </p:grpSpPr>
        <p:grpSp>
          <p:nvGrpSpPr>
            <p:cNvPr id="34" name="グループ化 33">
              <a:extLst>
                <a:ext uri="{FF2B5EF4-FFF2-40B4-BE49-F238E27FC236}">
                  <a16:creationId xmlns:a16="http://schemas.microsoft.com/office/drawing/2014/main" id="{BA517B36-7524-38BF-D5D8-E6692F855852}"/>
                </a:ext>
              </a:extLst>
            </p:cNvPr>
            <p:cNvGrpSpPr/>
            <p:nvPr/>
          </p:nvGrpSpPr>
          <p:grpSpPr>
            <a:xfrm>
              <a:off x="3708890" y="3704983"/>
              <a:ext cx="662523" cy="1325050"/>
              <a:chOff x="3708890" y="3704983"/>
              <a:chExt cx="662523" cy="1325050"/>
            </a:xfrm>
          </p:grpSpPr>
          <p:sp>
            <p:nvSpPr>
              <p:cNvPr id="33" name="正方形/長方形 32">
                <a:extLst>
                  <a:ext uri="{FF2B5EF4-FFF2-40B4-BE49-F238E27FC236}">
                    <a16:creationId xmlns:a16="http://schemas.microsoft.com/office/drawing/2014/main" id="{A9E42C94-1B5E-1D56-8074-E2E270857FEA}"/>
                  </a:ext>
                </a:extLst>
              </p:cNvPr>
              <p:cNvSpPr/>
              <p:nvPr/>
            </p:nvSpPr>
            <p:spPr>
              <a:xfrm>
                <a:off x="3708890" y="3704983"/>
                <a:ext cx="662523" cy="662526"/>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7BA099B-1EAE-EC02-C92C-D4AD53063F07}"/>
                  </a:ext>
                </a:extLst>
              </p:cNvPr>
              <p:cNvSpPr/>
              <p:nvPr/>
            </p:nvSpPr>
            <p:spPr>
              <a:xfrm>
                <a:off x="3708890" y="4367507"/>
                <a:ext cx="662523" cy="662526"/>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6C5FBCEF-8ED9-9B74-3566-93027DCC7B69}"/>
                </a:ext>
              </a:extLst>
            </p:cNvPr>
            <p:cNvGrpSpPr/>
            <p:nvPr/>
          </p:nvGrpSpPr>
          <p:grpSpPr>
            <a:xfrm>
              <a:off x="4498849" y="3704987"/>
              <a:ext cx="3984260" cy="2650093"/>
              <a:chOff x="4498849" y="3704987"/>
              <a:chExt cx="3984260" cy="2650093"/>
            </a:xfrm>
          </p:grpSpPr>
          <p:grpSp>
            <p:nvGrpSpPr>
              <p:cNvPr id="6" name="グループ化 5">
                <a:extLst>
                  <a:ext uri="{FF2B5EF4-FFF2-40B4-BE49-F238E27FC236}">
                    <a16:creationId xmlns:a16="http://schemas.microsoft.com/office/drawing/2014/main" id="{8F7A3417-33B0-B088-4A4C-8F75CA47DDC7}"/>
                  </a:ext>
                </a:extLst>
              </p:cNvPr>
              <p:cNvGrpSpPr>
                <a:grpSpLocks noChangeAspect="1"/>
              </p:cNvGrpSpPr>
              <p:nvPr/>
            </p:nvGrpSpPr>
            <p:grpSpPr>
              <a:xfrm>
                <a:off x="5833015" y="3704987"/>
                <a:ext cx="2650094" cy="2650093"/>
                <a:chOff x="7211153" y="3925456"/>
                <a:chExt cx="2880000" cy="2880000"/>
              </a:xfrm>
              <a:effectLst/>
            </p:grpSpPr>
            <p:sp>
              <p:nvSpPr>
                <p:cNvPr id="17" name="楕円 16">
                  <a:extLst>
                    <a:ext uri="{FF2B5EF4-FFF2-40B4-BE49-F238E27FC236}">
                      <a16:creationId xmlns:a16="http://schemas.microsoft.com/office/drawing/2014/main" id="{1C550DA1-E573-9BA4-4CBD-EA0F738B9EFA}"/>
                    </a:ext>
                  </a:extLst>
                </p:cNvPr>
                <p:cNvSpPr>
                  <a:spLocks noChangeAspect="1"/>
                </p:cNvSpPr>
                <p:nvPr/>
              </p:nvSpPr>
              <p:spPr>
                <a:xfrm>
                  <a:off x="7211153" y="3925456"/>
                  <a:ext cx="2880000" cy="2880000"/>
                </a:xfrm>
                <a:prstGeom prst="ellipse">
                  <a:avLst/>
                </a:prstGeom>
                <a:gradFill flip="none" rotWithShape="1">
                  <a:gsLst>
                    <a:gs pos="70000">
                      <a:srgbClr val="000000">
                        <a:lumMod val="100000"/>
                      </a:srgbClr>
                    </a:gs>
                    <a:gs pos="69000">
                      <a:srgbClr val="0070C0">
                        <a:lumMod val="59000"/>
                        <a:lumOff val="41000"/>
                      </a:srgbClr>
                    </a:gs>
                    <a:gs pos="67500">
                      <a:srgbClr val="B87850"/>
                    </a:gs>
                    <a:gs pos="67000">
                      <a:srgbClr val="7030A0"/>
                    </a:gs>
                    <a:gs pos="66000">
                      <a:srgbClr val="777775"/>
                    </a:gs>
                    <a:gs pos="68000">
                      <a:srgbClr val="FFC000"/>
                    </a:gs>
                    <a:gs pos="0">
                      <a:srgbClr val="70706C"/>
                    </a:gs>
                  </a:gsLst>
                  <a:path path="circle">
                    <a:fillToRect l="50000" t="50000" r="50000" b="50000"/>
                  </a:path>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3972F296-BD20-68E2-0BC0-37220AD05447}"/>
                    </a:ext>
                  </a:extLst>
                </p:cNvPr>
                <p:cNvSpPr>
                  <a:spLocks noChangeAspect="1"/>
                </p:cNvSpPr>
                <p:nvPr/>
              </p:nvSpPr>
              <p:spPr>
                <a:xfrm>
                  <a:off x="7931157" y="4645456"/>
                  <a:ext cx="1440001" cy="1440001"/>
                </a:xfrm>
                <a:prstGeom prst="ellipse">
                  <a:avLst/>
                </a:prstGeom>
                <a:solidFill>
                  <a:srgbClr val="70706C"/>
                </a:solidFill>
                <a:ln w="22225">
                  <a:solidFill>
                    <a:schemeClr val="bg1">
                      <a:lumMod val="10000"/>
                    </a:schemeClr>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 name="グループ化 6">
                <a:extLst>
                  <a:ext uri="{FF2B5EF4-FFF2-40B4-BE49-F238E27FC236}">
                    <a16:creationId xmlns:a16="http://schemas.microsoft.com/office/drawing/2014/main" id="{011B1EF2-D246-A0D1-E8AF-0B080943259D}"/>
                  </a:ext>
                </a:extLst>
              </p:cNvPr>
              <p:cNvGrpSpPr/>
              <p:nvPr/>
            </p:nvGrpSpPr>
            <p:grpSpPr>
              <a:xfrm>
                <a:off x="4498849" y="4374833"/>
                <a:ext cx="1206734" cy="1310401"/>
                <a:chOff x="8671216" y="3802614"/>
                <a:chExt cx="999304" cy="1085152"/>
              </a:xfrm>
            </p:grpSpPr>
            <p:sp>
              <p:nvSpPr>
                <p:cNvPr id="10" name="AutoShape 6">
                  <a:extLst>
                    <a:ext uri="{FF2B5EF4-FFF2-40B4-BE49-F238E27FC236}">
                      <a16:creationId xmlns:a16="http://schemas.microsoft.com/office/drawing/2014/main" id="{A4B53CBF-3581-B4C0-30C7-01D5F438F912}"/>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1" name="環状矢印 9">
                  <a:extLst>
                    <a:ext uri="{FF2B5EF4-FFF2-40B4-BE49-F238E27FC236}">
                      <a16:creationId xmlns:a16="http://schemas.microsoft.com/office/drawing/2014/main" id="{87C494A4-A0F4-8F40-A7C2-D85709DECDF0}"/>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16028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さらに縮小すると引き延ばした部分が大半を占める</a:t>
            </a:r>
            <a:endParaRPr lang="en-US" altLang="ja-JP" dirty="0"/>
          </a:p>
        </p:txBody>
      </p:sp>
      <p:grpSp>
        <p:nvGrpSpPr>
          <p:cNvPr id="4" name="グループ化 3">
            <a:extLst>
              <a:ext uri="{FF2B5EF4-FFF2-40B4-BE49-F238E27FC236}">
                <a16:creationId xmlns:a16="http://schemas.microsoft.com/office/drawing/2014/main" id="{A70D0C67-28DB-8C14-7375-9EA5D05D2E79}"/>
              </a:ext>
            </a:extLst>
          </p:cNvPr>
          <p:cNvGrpSpPr/>
          <p:nvPr/>
        </p:nvGrpSpPr>
        <p:grpSpPr>
          <a:xfrm>
            <a:off x="3708890" y="3704984"/>
            <a:ext cx="4774219" cy="2650096"/>
            <a:chOff x="3708890" y="3704984"/>
            <a:chExt cx="4774219" cy="2650096"/>
          </a:xfrm>
        </p:grpSpPr>
        <p:grpSp>
          <p:nvGrpSpPr>
            <p:cNvPr id="5" name="グループ化 4">
              <a:extLst>
                <a:ext uri="{FF2B5EF4-FFF2-40B4-BE49-F238E27FC236}">
                  <a16:creationId xmlns:a16="http://schemas.microsoft.com/office/drawing/2014/main" id="{FACF3948-94C5-94D0-98A5-4F8A8D6D9353}"/>
                </a:ext>
              </a:extLst>
            </p:cNvPr>
            <p:cNvGrpSpPr/>
            <p:nvPr/>
          </p:nvGrpSpPr>
          <p:grpSpPr>
            <a:xfrm>
              <a:off x="3708890" y="3704984"/>
              <a:ext cx="662523" cy="1325049"/>
              <a:chOff x="3708890" y="3704984"/>
              <a:chExt cx="662523" cy="1325049"/>
            </a:xfrm>
          </p:grpSpPr>
          <p:sp>
            <p:nvSpPr>
              <p:cNvPr id="13" name="正方形/長方形 12">
                <a:extLst>
                  <a:ext uri="{FF2B5EF4-FFF2-40B4-BE49-F238E27FC236}">
                    <a16:creationId xmlns:a16="http://schemas.microsoft.com/office/drawing/2014/main" id="{0B86289A-F67F-C98B-D994-6AE5CCA6E523}"/>
                  </a:ext>
                </a:extLst>
              </p:cNvPr>
              <p:cNvSpPr/>
              <p:nvPr/>
            </p:nvSpPr>
            <p:spPr>
              <a:xfrm>
                <a:off x="3708890" y="3704984"/>
                <a:ext cx="662523" cy="175640"/>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B19CBE6-C7F9-2AEA-F2B5-C0117B7BE88E}"/>
                  </a:ext>
                </a:extLst>
              </p:cNvPr>
              <p:cNvSpPr/>
              <p:nvPr/>
            </p:nvSpPr>
            <p:spPr>
              <a:xfrm>
                <a:off x="3708890" y="3880624"/>
                <a:ext cx="662523" cy="1149409"/>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78E8E9C2-5959-8ECC-8E10-D4F847BE08F8}"/>
                </a:ext>
              </a:extLst>
            </p:cNvPr>
            <p:cNvGrpSpPr/>
            <p:nvPr/>
          </p:nvGrpSpPr>
          <p:grpSpPr>
            <a:xfrm>
              <a:off x="4498849" y="3704987"/>
              <a:ext cx="3984260" cy="2650093"/>
              <a:chOff x="4498849" y="3704987"/>
              <a:chExt cx="3984260" cy="2650093"/>
            </a:xfrm>
          </p:grpSpPr>
          <p:grpSp>
            <p:nvGrpSpPr>
              <p:cNvPr id="7" name="グループ化 6">
                <a:extLst>
                  <a:ext uri="{FF2B5EF4-FFF2-40B4-BE49-F238E27FC236}">
                    <a16:creationId xmlns:a16="http://schemas.microsoft.com/office/drawing/2014/main" id="{FAA59042-4DA0-0FD5-7C4D-38CCA480D886}"/>
                  </a:ext>
                </a:extLst>
              </p:cNvPr>
              <p:cNvGrpSpPr>
                <a:grpSpLocks noChangeAspect="1"/>
              </p:cNvGrpSpPr>
              <p:nvPr/>
            </p:nvGrpSpPr>
            <p:grpSpPr>
              <a:xfrm>
                <a:off x="5833015" y="3704987"/>
                <a:ext cx="2650094" cy="2650093"/>
                <a:chOff x="7211153" y="3925456"/>
                <a:chExt cx="2880000" cy="2880000"/>
              </a:xfrm>
              <a:effectLst/>
            </p:grpSpPr>
            <p:sp>
              <p:nvSpPr>
                <p:cNvPr id="11" name="楕円 10">
                  <a:extLst>
                    <a:ext uri="{FF2B5EF4-FFF2-40B4-BE49-F238E27FC236}">
                      <a16:creationId xmlns:a16="http://schemas.microsoft.com/office/drawing/2014/main" id="{644FD797-2FCF-AD08-5412-247107C556ED}"/>
                    </a:ext>
                  </a:extLst>
                </p:cNvPr>
                <p:cNvSpPr>
                  <a:spLocks noChangeAspect="1"/>
                </p:cNvSpPr>
                <p:nvPr/>
              </p:nvSpPr>
              <p:spPr>
                <a:xfrm>
                  <a:off x="7211153" y="3925456"/>
                  <a:ext cx="2880000" cy="2880000"/>
                </a:xfrm>
                <a:prstGeom prst="ellipse">
                  <a:avLst/>
                </a:prstGeom>
                <a:solidFill>
                  <a:srgbClr val="70706C"/>
                </a:soli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AC6D115-1B2C-A6E9-45B3-666A791AC32E}"/>
                    </a:ext>
                  </a:extLst>
                </p:cNvPr>
                <p:cNvSpPr>
                  <a:spLocks noChangeAspect="1"/>
                </p:cNvSpPr>
                <p:nvPr/>
              </p:nvSpPr>
              <p:spPr>
                <a:xfrm>
                  <a:off x="7401865" y="4116168"/>
                  <a:ext cx="2498575" cy="2498574"/>
                </a:xfrm>
                <a:prstGeom prst="ellipse">
                  <a:avLst/>
                </a:prstGeom>
                <a:solidFill>
                  <a:srgbClr val="70706C"/>
                </a:solidFill>
                <a:ln w="22225">
                  <a:solidFill>
                    <a:schemeClr val="bg1">
                      <a:lumMod val="10000"/>
                    </a:schemeClr>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627B2C2B-37F6-AB62-2D6E-08FC2DEA01FA}"/>
                  </a:ext>
                </a:extLst>
              </p:cNvPr>
              <p:cNvGrpSpPr/>
              <p:nvPr/>
            </p:nvGrpSpPr>
            <p:grpSpPr>
              <a:xfrm>
                <a:off x="4498849" y="4374833"/>
                <a:ext cx="1206734" cy="1310401"/>
                <a:chOff x="8671216" y="3802614"/>
                <a:chExt cx="999304" cy="1085152"/>
              </a:xfrm>
            </p:grpSpPr>
            <p:sp>
              <p:nvSpPr>
                <p:cNvPr id="9" name="AutoShape 6">
                  <a:extLst>
                    <a:ext uri="{FF2B5EF4-FFF2-40B4-BE49-F238E27FC236}">
                      <a16:creationId xmlns:a16="http://schemas.microsoft.com/office/drawing/2014/main" id="{B2835291-BD9C-4204-11E8-C5BE57DB235D}"/>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0" name="環状矢印 9">
                  <a:extLst>
                    <a:ext uri="{FF2B5EF4-FFF2-40B4-BE49-F238E27FC236}">
                      <a16:creationId xmlns:a16="http://schemas.microsoft.com/office/drawing/2014/main" id="{5439200B-4A21-7886-DE54-75D84E8D2AE6}"/>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10329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さらに縮小すると引き延ばした部分が大半を占める</a:t>
            </a:r>
            <a:endParaRPr lang="en-US" altLang="ja-JP" dirty="0"/>
          </a:p>
          <a:p>
            <a:pPr lvl="1"/>
            <a:r>
              <a:rPr lang="ja-JP" altLang="en-US" dirty="0">
                <a:solidFill>
                  <a:srgbClr val="FF5050"/>
                </a:solidFill>
              </a:rPr>
              <a:t>ほぼ全体が単色なら、ここは白</a:t>
            </a:r>
            <a:r>
              <a:rPr lang="en-US" altLang="ja-JP" dirty="0">
                <a:solidFill>
                  <a:srgbClr val="FF5050"/>
                </a:solidFill>
              </a:rPr>
              <a:t>(</a:t>
            </a:r>
            <a:r>
              <a:rPr lang="ja-JP" altLang="en-US" dirty="0">
                <a:solidFill>
                  <a:srgbClr val="FF5050"/>
                </a:solidFill>
              </a:rPr>
              <a:t>灰</a:t>
            </a:r>
            <a:r>
              <a:rPr lang="en-US" altLang="ja-JP" dirty="0">
                <a:solidFill>
                  <a:srgbClr val="FF5050"/>
                </a:solidFill>
              </a:rPr>
              <a:t>)</a:t>
            </a:r>
            <a:r>
              <a:rPr lang="ja-JP" altLang="en-US" dirty="0">
                <a:solidFill>
                  <a:srgbClr val="FF5050"/>
                </a:solidFill>
              </a:rPr>
              <a:t>でなければならない</a:t>
            </a:r>
            <a:endParaRPr lang="en-US" altLang="ja-JP" dirty="0">
              <a:solidFill>
                <a:srgbClr val="FF5050"/>
              </a:solidFill>
            </a:endParaRPr>
          </a:p>
        </p:txBody>
      </p:sp>
      <p:grpSp>
        <p:nvGrpSpPr>
          <p:cNvPr id="4" name="グループ化 3">
            <a:extLst>
              <a:ext uri="{FF2B5EF4-FFF2-40B4-BE49-F238E27FC236}">
                <a16:creationId xmlns:a16="http://schemas.microsoft.com/office/drawing/2014/main" id="{A70D0C67-28DB-8C14-7375-9EA5D05D2E79}"/>
              </a:ext>
            </a:extLst>
          </p:cNvPr>
          <p:cNvGrpSpPr/>
          <p:nvPr/>
        </p:nvGrpSpPr>
        <p:grpSpPr>
          <a:xfrm>
            <a:off x="3708890" y="3704984"/>
            <a:ext cx="4774218" cy="2650098"/>
            <a:chOff x="3708890" y="3704984"/>
            <a:chExt cx="4774218" cy="2650098"/>
          </a:xfrm>
        </p:grpSpPr>
        <p:grpSp>
          <p:nvGrpSpPr>
            <p:cNvPr id="5" name="グループ化 4">
              <a:extLst>
                <a:ext uri="{FF2B5EF4-FFF2-40B4-BE49-F238E27FC236}">
                  <a16:creationId xmlns:a16="http://schemas.microsoft.com/office/drawing/2014/main" id="{FACF3948-94C5-94D0-98A5-4F8A8D6D9353}"/>
                </a:ext>
              </a:extLst>
            </p:cNvPr>
            <p:cNvGrpSpPr/>
            <p:nvPr/>
          </p:nvGrpSpPr>
          <p:grpSpPr>
            <a:xfrm>
              <a:off x="3708890" y="3704984"/>
              <a:ext cx="662523" cy="1325049"/>
              <a:chOff x="3708890" y="3704984"/>
              <a:chExt cx="662523" cy="1325049"/>
            </a:xfrm>
          </p:grpSpPr>
          <p:sp>
            <p:nvSpPr>
              <p:cNvPr id="13" name="正方形/長方形 12">
                <a:extLst>
                  <a:ext uri="{FF2B5EF4-FFF2-40B4-BE49-F238E27FC236}">
                    <a16:creationId xmlns:a16="http://schemas.microsoft.com/office/drawing/2014/main" id="{0B86289A-F67F-C98B-D994-6AE5CCA6E523}"/>
                  </a:ext>
                </a:extLst>
              </p:cNvPr>
              <p:cNvSpPr/>
              <p:nvPr/>
            </p:nvSpPr>
            <p:spPr>
              <a:xfrm>
                <a:off x="3708890" y="3704984"/>
                <a:ext cx="662523" cy="90640"/>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B19CBE6-C7F9-2AEA-F2B5-C0117B7BE88E}"/>
                  </a:ext>
                </a:extLst>
              </p:cNvPr>
              <p:cNvSpPr/>
              <p:nvPr/>
            </p:nvSpPr>
            <p:spPr>
              <a:xfrm>
                <a:off x="3708890" y="3735096"/>
                <a:ext cx="662523" cy="1294937"/>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78E8E9C2-5959-8ECC-8E10-D4F847BE08F8}"/>
                </a:ext>
              </a:extLst>
            </p:cNvPr>
            <p:cNvGrpSpPr/>
            <p:nvPr/>
          </p:nvGrpSpPr>
          <p:grpSpPr>
            <a:xfrm>
              <a:off x="4498849" y="3704988"/>
              <a:ext cx="3984259" cy="2650094"/>
              <a:chOff x="4498849" y="3704988"/>
              <a:chExt cx="3984259" cy="2650094"/>
            </a:xfrm>
          </p:grpSpPr>
          <p:grpSp>
            <p:nvGrpSpPr>
              <p:cNvPr id="7" name="グループ化 6">
                <a:extLst>
                  <a:ext uri="{FF2B5EF4-FFF2-40B4-BE49-F238E27FC236}">
                    <a16:creationId xmlns:a16="http://schemas.microsoft.com/office/drawing/2014/main" id="{FAA59042-4DA0-0FD5-7C4D-38CCA480D886}"/>
                  </a:ext>
                </a:extLst>
              </p:cNvPr>
              <p:cNvGrpSpPr>
                <a:grpSpLocks noChangeAspect="1"/>
              </p:cNvGrpSpPr>
              <p:nvPr/>
            </p:nvGrpSpPr>
            <p:grpSpPr>
              <a:xfrm>
                <a:off x="5833014" y="3704988"/>
                <a:ext cx="2650094" cy="2650094"/>
                <a:chOff x="7211152" y="3925455"/>
                <a:chExt cx="2880000" cy="2880000"/>
              </a:xfrm>
              <a:effectLst/>
            </p:grpSpPr>
            <p:sp>
              <p:nvSpPr>
                <p:cNvPr id="11" name="楕円 10">
                  <a:extLst>
                    <a:ext uri="{FF2B5EF4-FFF2-40B4-BE49-F238E27FC236}">
                      <a16:creationId xmlns:a16="http://schemas.microsoft.com/office/drawing/2014/main" id="{644FD797-2FCF-AD08-5412-247107C556ED}"/>
                    </a:ext>
                  </a:extLst>
                </p:cNvPr>
                <p:cNvSpPr>
                  <a:spLocks noChangeAspect="1"/>
                </p:cNvSpPr>
                <p:nvPr/>
              </p:nvSpPr>
              <p:spPr>
                <a:xfrm>
                  <a:off x="7211152" y="3925455"/>
                  <a:ext cx="2880000" cy="2880000"/>
                </a:xfrm>
                <a:prstGeom prst="ellipse">
                  <a:avLst/>
                </a:prstGeom>
                <a:solidFill>
                  <a:srgbClr val="70706C"/>
                </a:soli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AC6D115-1B2C-A6E9-45B3-666A791AC32E}"/>
                    </a:ext>
                  </a:extLst>
                </p:cNvPr>
                <p:cNvSpPr>
                  <a:spLocks noChangeAspect="1"/>
                </p:cNvSpPr>
                <p:nvPr/>
              </p:nvSpPr>
              <p:spPr>
                <a:xfrm>
                  <a:off x="7243874" y="3958175"/>
                  <a:ext cx="2814555" cy="2814553"/>
                </a:xfrm>
                <a:prstGeom prst="ellipse">
                  <a:avLst/>
                </a:prstGeom>
                <a:solidFill>
                  <a:srgbClr val="70706C"/>
                </a:solidFill>
                <a:ln w="22225">
                  <a:solidFill>
                    <a:schemeClr val="bg1">
                      <a:lumMod val="10000"/>
                    </a:schemeClr>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627B2C2B-37F6-AB62-2D6E-08FC2DEA01FA}"/>
                  </a:ext>
                </a:extLst>
              </p:cNvPr>
              <p:cNvGrpSpPr/>
              <p:nvPr/>
            </p:nvGrpSpPr>
            <p:grpSpPr>
              <a:xfrm>
                <a:off x="4498849" y="4374833"/>
                <a:ext cx="1206734" cy="1310401"/>
                <a:chOff x="8671216" y="3802614"/>
                <a:chExt cx="999304" cy="1085152"/>
              </a:xfrm>
            </p:grpSpPr>
            <p:sp>
              <p:nvSpPr>
                <p:cNvPr id="9" name="AutoShape 6">
                  <a:extLst>
                    <a:ext uri="{FF2B5EF4-FFF2-40B4-BE49-F238E27FC236}">
                      <a16:creationId xmlns:a16="http://schemas.microsoft.com/office/drawing/2014/main" id="{B2835291-BD9C-4204-11E8-C5BE57DB235D}"/>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0" name="環状矢印 9">
                  <a:extLst>
                    <a:ext uri="{FF2B5EF4-FFF2-40B4-BE49-F238E27FC236}">
                      <a16:creationId xmlns:a16="http://schemas.microsoft.com/office/drawing/2014/main" id="{5439200B-4A21-7886-DE54-75D84E8D2AE6}"/>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11335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色の偏りもこの面積比で弱めると無難</a:t>
            </a:r>
            <a:endParaRPr lang="en-US" altLang="ja-JP" dirty="0"/>
          </a:p>
          <a:p>
            <a:pPr lvl="1"/>
            <a:r>
              <a:rPr lang="ja-JP" altLang="en-US" dirty="0"/>
              <a:t>回折マップを</a:t>
            </a:r>
            <a:r>
              <a:rPr lang="en-US" altLang="ja-JP" dirty="0"/>
              <a:t>1/x</a:t>
            </a:r>
            <a:r>
              <a:rPr lang="ja-JP" altLang="en-US" dirty="0"/>
              <a:t>に縮小する必要のあるボケでは</a:t>
            </a:r>
            <a:br>
              <a:rPr lang="en-US" altLang="ja-JP" dirty="0"/>
            </a:br>
            <a:r>
              <a:rPr kumimoji="1" lang="ja-JP" altLang="en-US" dirty="0">
                <a:solidFill>
                  <a:srgbClr val="FF5050"/>
                </a:solidFill>
              </a:rPr>
              <a:t>全体を</a:t>
            </a:r>
            <a:r>
              <a:rPr kumimoji="1" lang="en-US" altLang="ja-JP" dirty="0">
                <a:solidFill>
                  <a:srgbClr val="FF5050"/>
                </a:solidFill>
              </a:rPr>
              <a:t>(1-1/x)</a:t>
            </a:r>
            <a:r>
              <a:rPr kumimoji="1" lang="en-US" altLang="ja-JP" baseline="30000" dirty="0">
                <a:solidFill>
                  <a:srgbClr val="FF5050"/>
                </a:solidFill>
              </a:rPr>
              <a:t>2</a:t>
            </a:r>
            <a:r>
              <a:rPr kumimoji="1" lang="ja-JP" altLang="en-US" dirty="0">
                <a:solidFill>
                  <a:srgbClr val="FF5050"/>
                </a:solidFill>
              </a:rPr>
              <a:t>の割合で白に近づける</a:t>
            </a:r>
            <a:endParaRPr kumimoji="1" lang="ja-JP" altLang="en-US" baseline="30000" dirty="0">
              <a:solidFill>
                <a:srgbClr val="FF5050"/>
              </a:solidFill>
            </a:endParaRPr>
          </a:p>
        </p:txBody>
      </p:sp>
      <p:grpSp>
        <p:nvGrpSpPr>
          <p:cNvPr id="26" name="グループ化 25">
            <a:extLst>
              <a:ext uri="{FF2B5EF4-FFF2-40B4-BE49-F238E27FC236}">
                <a16:creationId xmlns:a16="http://schemas.microsoft.com/office/drawing/2014/main" id="{1385FF94-CC0E-2FBA-5A10-4ADFC258B479}"/>
              </a:ext>
            </a:extLst>
          </p:cNvPr>
          <p:cNvGrpSpPr/>
          <p:nvPr/>
        </p:nvGrpSpPr>
        <p:grpSpPr>
          <a:xfrm>
            <a:off x="3708890" y="3704983"/>
            <a:ext cx="4774219" cy="2650097"/>
            <a:chOff x="3708890" y="3704983"/>
            <a:chExt cx="4774219" cy="2650097"/>
          </a:xfrm>
        </p:grpSpPr>
        <p:grpSp>
          <p:nvGrpSpPr>
            <p:cNvPr id="27" name="グループ化 26">
              <a:extLst>
                <a:ext uri="{FF2B5EF4-FFF2-40B4-BE49-F238E27FC236}">
                  <a16:creationId xmlns:a16="http://schemas.microsoft.com/office/drawing/2014/main" id="{7246B409-3758-8095-CB12-B1D149F29431}"/>
                </a:ext>
              </a:extLst>
            </p:cNvPr>
            <p:cNvGrpSpPr/>
            <p:nvPr/>
          </p:nvGrpSpPr>
          <p:grpSpPr>
            <a:xfrm>
              <a:off x="3708890" y="3704983"/>
              <a:ext cx="662523" cy="1325050"/>
              <a:chOff x="3708890" y="3704983"/>
              <a:chExt cx="662523" cy="1325050"/>
            </a:xfrm>
          </p:grpSpPr>
          <p:sp>
            <p:nvSpPr>
              <p:cNvPr id="35" name="正方形/長方形 34">
                <a:extLst>
                  <a:ext uri="{FF2B5EF4-FFF2-40B4-BE49-F238E27FC236}">
                    <a16:creationId xmlns:a16="http://schemas.microsoft.com/office/drawing/2014/main" id="{4F289CDF-101C-D606-1F03-E32EA6B9D2BC}"/>
                  </a:ext>
                </a:extLst>
              </p:cNvPr>
              <p:cNvSpPr/>
              <p:nvPr/>
            </p:nvSpPr>
            <p:spPr>
              <a:xfrm>
                <a:off x="3708890" y="3704983"/>
                <a:ext cx="662523" cy="662526"/>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17775938-E146-33E5-B491-BBB33AEECB29}"/>
                  </a:ext>
                </a:extLst>
              </p:cNvPr>
              <p:cNvSpPr/>
              <p:nvPr/>
            </p:nvSpPr>
            <p:spPr>
              <a:xfrm>
                <a:off x="3708890" y="4367507"/>
                <a:ext cx="662523" cy="662526"/>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912CC1A7-0DE3-137C-6BCD-A6201A944983}"/>
                </a:ext>
              </a:extLst>
            </p:cNvPr>
            <p:cNvGrpSpPr/>
            <p:nvPr/>
          </p:nvGrpSpPr>
          <p:grpSpPr>
            <a:xfrm>
              <a:off x="4498849" y="3704987"/>
              <a:ext cx="3984260" cy="2650093"/>
              <a:chOff x="4498849" y="3704987"/>
              <a:chExt cx="3984260" cy="2650093"/>
            </a:xfrm>
          </p:grpSpPr>
          <p:grpSp>
            <p:nvGrpSpPr>
              <p:cNvPr id="29" name="グループ化 28">
                <a:extLst>
                  <a:ext uri="{FF2B5EF4-FFF2-40B4-BE49-F238E27FC236}">
                    <a16:creationId xmlns:a16="http://schemas.microsoft.com/office/drawing/2014/main" id="{02C138DB-F709-AB5E-275F-0F421F23EA52}"/>
                  </a:ext>
                </a:extLst>
              </p:cNvPr>
              <p:cNvGrpSpPr>
                <a:grpSpLocks noChangeAspect="1"/>
              </p:cNvGrpSpPr>
              <p:nvPr/>
            </p:nvGrpSpPr>
            <p:grpSpPr>
              <a:xfrm>
                <a:off x="5833015" y="3704987"/>
                <a:ext cx="2650094" cy="2650093"/>
                <a:chOff x="7211153" y="3925456"/>
                <a:chExt cx="2880000" cy="2880000"/>
              </a:xfrm>
              <a:effectLst/>
            </p:grpSpPr>
            <p:sp>
              <p:nvSpPr>
                <p:cNvPr id="33" name="楕円 32">
                  <a:extLst>
                    <a:ext uri="{FF2B5EF4-FFF2-40B4-BE49-F238E27FC236}">
                      <a16:creationId xmlns:a16="http://schemas.microsoft.com/office/drawing/2014/main" id="{F8387FA5-A419-2302-4A11-5B391B6043D8}"/>
                    </a:ext>
                  </a:extLst>
                </p:cNvPr>
                <p:cNvSpPr>
                  <a:spLocks noChangeAspect="1"/>
                </p:cNvSpPr>
                <p:nvPr/>
              </p:nvSpPr>
              <p:spPr>
                <a:xfrm>
                  <a:off x="7211153" y="3925456"/>
                  <a:ext cx="2880000" cy="2880000"/>
                </a:xfrm>
                <a:prstGeom prst="ellipse">
                  <a:avLst/>
                </a:prstGeom>
                <a:gradFill flip="none" rotWithShape="1">
                  <a:gsLst>
                    <a:gs pos="70000">
                      <a:srgbClr val="000000">
                        <a:lumMod val="100000"/>
                      </a:srgbClr>
                    </a:gs>
                    <a:gs pos="69000">
                      <a:srgbClr val="0070C0">
                        <a:lumMod val="59000"/>
                        <a:lumOff val="41000"/>
                      </a:srgbClr>
                    </a:gs>
                    <a:gs pos="67500">
                      <a:srgbClr val="B87850"/>
                    </a:gs>
                    <a:gs pos="67000">
                      <a:srgbClr val="7030A0"/>
                    </a:gs>
                    <a:gs pos="66000">
                      <a:srgbClr val="777775"/>
                    </a:gs>
                    <a:gs pos="68000">
                      <a:srgbClr val="FFC000"/>
                    </a:gs>
                    <a:gs pos="0">
                      <a:srgbClr val="70706C"/>
                    </a:gs>
                  </a:gsLst>
                  <a:path path="circle">
                    <a:fillToRect l="50000" t="50000" r="50000" b="50000"/>
                  </a:path>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楕円 33">
                  <a:extLst>
                    <a:ext uri="{FF2B5EF4-FFF2-40B4-BE49-F238E27FC236}">
                      <a16:creationId xmlns:a16="http://schemas.microsoft.com/office/drawing/2014/main" id="{F87D2B60-4C06-B520-5E11-3446DE898F39}"/>
                    </a:ext>
                  </a:extLst>
                </p:cNvPr>
                <p:cNvSpPr>
                  <a:spLocks noChangeAspect="1"/>
                </p:cNvSpPr>
                <p:nvPr/>
              </p:nvSpPr>
              <p:spPr>
                <a:xfrm>
                  <a:off x="7931157" y="4645456"/>
                  <a:ext cx="1440001" cy="1440001"/>
                </a:xfrm>
                <a:prstGeom prst="ellipse">
                  <a:avLst/>
                </a:prstGeom>
                <a:solidFill>
                  <a:srgbClr val="70706C"/>
                </a:solidFill>
                <a:ln w="22225">
                  <a:solidFill>
                    <a:schemeClr val="bg1">
                      <a:lumMod val="10000"/>
                    </a:schemeClr>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0" name="グループ化 29">
                <a:extLst>
                  <a:ext uri="{FF2B5EF4-FFF2-40B4-BE49-F238E27FC236}">
                    <a16:creationId xmlns:a16="http://schemas.microsoft.com/office/drawing/2014/main" id="{3690A202-CC11-DA42-BC15-A7F3225D6C27}"/>
                  </a:ext>
                </a:extLst>
              </p:cNvPr>
              <p:cNvGrpSpPr/>
              <p:nvPr/>
            </p:nvGrpSpPr>
            <p:grpSpPr>
              <a:xfrm>
                <a:off x="4498849" y="4374833"/>
                <a:ext cx="1206734" cy="1310401"/>
                <a:chOff x="8671216" y="3802614"/>
                <a:chExt cx="999304" cy="1085152"/>
              </a:xfrm>
            </p:grpSpPr>
            <p:sp>
              <p:nvSpPr>
                <p:cNvPr id="31" name="AutoShape 6">
                  <a:extLst>
                    <a:ext uri="{FF2B5EF4-FFF2-40B4-BE49-F238E27FC236}">
                      <a16:creationId xmlns:a16="http://schemas.microsoft.com/office/drawing/2014/main" id="{2E481402-CEF0-6ACA-DA75-AC6E6131CE5F}"/>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32" name="環状矢印 9">
                  <a:extLst>
                    <a:ext uri="{FF2B5EF4-FFF2-40B4-BE49-F238E27FC236}">
                      <a16:creationId xmlns:a16="http://schemas.microsoft.com/office/drawing/2014/main" id="{C7875B50-BD89-A8EC-0AEE-9A65D0D543A5}"/>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40571584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回折マップ端を超えて細かくなるケース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solidFill>
                  <a:srgbClr val="FF5050"/>
                </a:solidFill>
              </a:rPr>
              <a:t>厳密ではない</a:t>
            </a:r>
            <a:endParaRPr lang="en-US" altLang="ja-JP" dirty="0">
              <a:solidFill>
                <a:srgbClr val="FF5050"/>
              </a:solidFill>
            </a:endParaRPr>
          </a:p>
          <a:p>
            <a:pPr lvl="1"/>
            <a:r>
              <a:rPr lang="ja-JP" altLang="en-US" dirty="0"/>
              <a:t>エッジ部分の着色領域が非常に狭い前提での近似</a:t>
            </a:r>
            <a:endParaRPr lang="en-US" altLang="ja-JP" dirty="0"/>
          </a:p>
          <a:p>
            <a:pPr lvl="1"/>
            <a:r>
              <a:rPr lang="ja-JP" altLang="en-US" dirty="0"/>
              <a:t>回折は充分に縮小されている前提なので実用上は問題ない</a:t>
            </a:r>
            <a:endParaRPr lang="en-US" altLang="ja-JP" dirty="0"/>
          </a:p>
        </p:txBody>
      </p:sp>
      <p:grpSp>
        <p:nvGrpSpPr>
          <p:cNvPr id="15" name="グループ化 14">
            <a:extLst>
              <a:ext uri="{FF2B5EF4-FFF2-40B4-BE49-F238E27FC236}">
                <a16:creationId xmlns:a16="http://schemas.microsoft.com/office/drawing/2014/main" id="{309B6F57-9F57-36AE-F1AF-9B6794F913D4}"/>
              </a:ext>
            </a:extLst>
          </p:cNvPr>
          <p:cNvGrpSpPr/>
          <p:nvPr/>
        </p:nvGrpSpPr>
        <p:grpSpPr>
          <a:xfrm>
            <a:off x="3708890" y="3704983"/>
            <a:ext cx="4774219" cy="2650097"/>
            <a:chOff x="3708890" y="3704983"/>
            <a:chExt cx="4774219" cy="2650097"/>
          </a:xfrm>
        </p:grpSpPr>
        <p:grpSp>
          <p:nvGrpSpPr>
            <p:cNvPr id="16" name="グループ化 15">
              <a:extLst>
                <a:ext uri="{FF2B5EF4-FFF2-40B4-BE49-F238E27FC236}">
                  <a16:creationId xmlns:a16="http://schemas.microsoft.com/office/drawing/2014/main" id="{2C52303E-0067-A672-1D12-E492BD040838}"/>
                </a:ext>
              </a:extLst>
            </p:cNvPr>
            <p:cNvGrpSpPr/>
            <p:nvPr/>
          </p:nvGrpSpPr>
          <p:grpSpPr>
            <a:xfrm>
              <a:off x="3708890" y="3704983"/>
              <a:ext cx="662523" cy="1325050"/>
              <a:chOff x="3708890" y="3704983"/>
              <a:chExt cx="662523" cy="1325050"/>
            </a:xfrm>
          </p:grpSpPr>
          <p:sp>
            <p:nvSpPr>
              <p:cNvPr id="24" name="正方形/長方形 23">
                <a:extLst>
                  <a:ext uri="{FF2B5EF4-FFF2-40B4-BE49-F238E27FC236}">
                    <a16:creationId xmlns:a16="http://schemas.microsoft.com/office/drawing/2014/main" id="{8E6E1839-7995-E891-E1B4-29279B649DC3}"/>
                  </a:ext>
                </a:extLst>
              </p:cNvPr>
              <p:cNvSpPr/>
              <p:nvPr/>
            </p:nvSpPr>
            <p:spPr>
              <a:xfrm>
                <a:off x="3708890" y="3704983"/>
                <a:ext cx="662523" cy="662526"/>
              </a:xfrm>
              <a:prstGeom prst="rect">
                <a:avLst/>
              </a:prstGeom>
              <a:gradFill flip="none" rotWithShape="1">
                <a:gsLst>
                  <a:gs pos="100000">
                    <a:srgbClr val="000000">
                      <a:lumMod val="100000"/>
                    </a:srgbClr>
                  </a:gs>
                  <a:gs pos="97000">
                    <a:srgbClr val="0070C0">
                      <a:lumMod val="59000"/>
                      <a:lumOff val="41000"/>
                    </a:srgbClr>
                  </a:gs>
                  <a:gs pos="91000">
                    <a:srgbClr val="7030A0"/>
                  </a:gs>
                  <a:gs pos="88000">
                    <a:srgbClr val="777775"/>
                  </a:gs>
                  <a:gs pos="94000">
                    <a:srgbClr val="FFC000"/>
                  </a:gs>
                  <a:gs pos="0">
                    <a:srgbClr val="70706C"/>
                  </a:gs>
                </a:gsLst>
                <a:lin ang="16200000" scaled="1"/>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C4B9E3C-B7D7-E6AA-312E-B852FB57AE32}"/>
                  </a:ext>
                </a:extLst>
              </p:cNvPr>
              <p:cNvSpPr/>
              <p:nvPr/>
            </p:nvSpPr>
            <p:spPr>
              <a:xfrm>
                <a:off x="3708890" y="4367507"/>
                <a:ext cx="662523" cy="662526"/>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DDC18076-969F-3E1A-B55B-593DCA0288F4}"/>
                </a:ext>
              </a:extLst>
            </p:cNvPr>
            <p:cNvGrpSpPr/>
            <p:nvPr/>
          </p:nvGrpSpPr>
          <p:grpSpPr>
            <a:xfrm>
              <a:off x="4498849" y="3704987"/>
              <a:ext cx="3984260" cy="2650093"/>
              <a:chOff x="4498849" y="3704987"/>
              <a:chExt cx="3984260" cy="2650093"/>
            </a:xfrm>
          </p:grpSpPr>
          <p:grpSp>
            <p:nvGrpSpPr>
              <p:cNvPr id="18" name="グループ化 17">
                <a:extLst>
                  <a:ext uri="{FF2B5EF4-FFF2-40B4-BE49-F238E27FC236}">
                    <a16:creationId xmlns:a16="http://schemas.microsoft.com/office/drawing/2014/main" id="{C7C97455-1542-1546-8384-0BA33A427F33}"/>
                  </a:ext>
                </a:extLst>
              </p:cNvPr>
              <p:cNvGrpSpPr>
                <a:grpSpLocks noChangeAspect="1"/>
              </p:cNvGrpSpPr>
              <p:nvPr/>
            </p:nvGrpSpPr>
            <p:grpSpPr>
              <a:xfrm>
                <a:off x="5833015" y="3704987"/>
                <a:ext cx="2650094" cy="2650093"/>
                <a:chOff x="7211153" y="3925456"/>
                <a:chExt cx="2880000" cy="2880000"/>
              </a:xfrm>
              <a:effectLst/>
            </p:grpSpPr>
            <p:sp>
              <p:nvSpPr>
                <p:cNvPr id="22" name="楕円 21">
                  <a:extLst>
                    <a:ext uri="{FF2B5EF4-FFF2-40B4-BE49-F238E27FC236}">
                      <a16:creationId xmlns:a16="http://schemas.microsoft.com/office/drawing/2014/main" id="{317D0270-4A47-F414-7487-721564BA82D5}"/>
                    </a:ext>
                  </a:extLst>
                </p:cNvPr>
                <p:cNvSpPr>
                  <a:spLocks noChangeAspect="1"/>
                </p:cNvSpPr>
                <p:nvPr/>
              </p:nvSpPr>
              <p:spPr>
                <a:xfrm>
                  <a:off x="7211153" y="3925456"/>
                  <a:ext cx="2880000" cy="2880000"/>
                </a:xfrm>
                <a:prstGeom prst="ellipse">
                  <a:avLst/>
                </a:prstGeom>
                <a:gradFill flip="none" rotWithShape="1">
                  <a:gsLst>
                    <a:gs pos="70000">
                      <a:srgbClr val="000000">
                        <a:lumMod val="100000"/>
                      </a:srgbClr>
                    </a:gs>
                    <a:gs pos="69000">
                      <a:srgbClr val="0070C0">
                        <a:lumMod val="59000"/>
                        <a:lumOff val="41000"/>
                      </a:srgbClr>
                    </a:gs>
                    <a:gs pos="67500">
                      <a:srgbClr val="B87850"/>
                    </a:gs>
                    <a:gs pos="67000">
                      <a:srgbClr val="7030A0"/>
                    </a:gs>
                    <a:gs pos="66000">
                      <a:srgbClr val="777775"/>
                    </a:gs>
                    <a:gs pos="68000">
                      <a:srgbClr val="FFC000"/>
                    </a:gs>
                    <a:gs pos="0">
                      <a:srgbClr val="70706C"/>
                    </a:gs>
                  </a:gsLst>
                  <a:path path="circle">
                    <a:fillToRect l="50000" t="50000" r="50000" b="50000"/>
                  </a:path>
                  <a:tileRect/>
                </a:gradFill>
                <a:ln w="22225">
                  <a:no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楕円 22">
                  <a:extLst>
                    <a:ext uri="{FF2B5EF4-FFF2-40B4-BE49-F238E27FC236}">
                      <a16:creationId xmlns:a16="http://schemas.microsoft.com/office/drawing/2014/main" id="{EAB2148F-CD79-5B17-CAD1-FC143EB6F386}"/>
                    </a:ext>
                  </a:extLst>
                </p:cNvPr>
                <p:cNvSpPr>
                  <a:spLocks noChangeAspect="1"/>
                </p:cNvSpPr>
                <p:nvPr/>
              </p:nvSpPr>
              <p:spPr>
                <a:xfrm>
                  <a:off x="7931157" y="4645456"/>
                  <a:ext cx="1440001" cy="1440001"/>
                </a:xfrm>
                <a:prstGeom prst="ellipse">
                  <a:avLst/>
                </a:prstGeom>
                <a:solidFill>
                  <a:srgbClr val="70706C"/>
                </a:solidFill>
                <a:ln w="22225">
                  <a:solidFill>
                    <a:schemeClr val="bg1">
                      <a:lumMod val="10000"/>
                    </a:schemeClr>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 name="グループ化 18">
                <a:extLst>
                  <a:ext uri="{FF2B5EF4-FFF2-40B4-BE49-F238E27FC236}">
                    <a16:creationId xmlns:a16="http://schemas.microsoft.com/office/drawing/2014/main" id="{BB03E158-D250-2912-1ECB-8795E6E71271}"/>
                  </a:ext>
                </a:extLst>
              </p:cNvPr>
              <p:cNvGrpSpPr/>
              <p:nvPr/>
            </p:nvGrpSpPr>
            <p:grpSpPr>
              <a:xfrm>
                <a:off x="4498849" y="4374833"/>
                <a:ext cx="1206734" cy="1310401"/>
                <a:chOff x="8671216" y="3802614"/>
                <a:chExt cx="999304" cy="1085152"/>
              </a:xfrm>
            </p:grpSpPr>
            <p:sp>
              <p:nvSpPr>
                <p:cNvPr id="20" name="AutoShape 6">
                  <a:extLst>
                    <a:ext uri="{FF2B5EF4-FFF2-40B4-BE49-F238E27FC236}">
                      <a16:creationId xmlns:a16="http://schemas.microsoft.com/office/drawing/2014/main" id="{57493AB3-2EDE-B2B3-F9B8-3FFFFC67A833}"/>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21" name="環状矢印 9">
                  <a:extLst>
                    <a:ext uri="{FF2B5EF4-FFF2-40B4-BE49-F238E27FC236}">
                      <a16:creationId xmlns:a16="http://schemas.microsoft.com/office/drawing/2014/main" id="{A76E246D-72EF-0488-D90E-7B6774457F43}"/>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spTree>
    <p:extLst>
      <p:ext uri="{BB962C8B-B14F-4D97-AF65-F5344CB8AC3E}">
        <p14:creationId xmlns:p14="http://schemas.microsoft.com/office/powerpoint/2010/main" val="120593806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Tree>
    <p:extLst>
      <p:ext uri="{BB962C8B-B14F-4D97-AF65-F5344CB8AC3E}">
        <p14:creationId xmlns:p14="http://schemas.microsoft.com/office/powerpoint/2010/main" val="10563199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E152801-1E87-D419-FD6E-0AE6C72F9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2" y="3326886"/>
            <a:ext cx="10972469" cy="2743117"/>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そもそも左端はここまで必要か？</a:t>
            </a:r>
            <a:endParaRPr kumimoji="1" lang="en-US" altLang="ja-JP" dirty="0"/>
          </a:p>
          <a:p>
            <a:pPr lvl="1"/>
            <a:r>
              <a:rPr kumimoji="1" lang="ja-JP" altLang="en-US" dirty="0"/>
              <a:t>中央部分が単色とみなせるスケールまであれば良いはず</a:t>
            </a:r>
            <a:endParaRPr kumimoji="1" lang="en-US" altLang="ja-JP" dirty="0"/>
          </a:p>
          <a:p>
            <a:pPr lvl="1"/>
            <a:r>
              <a:rPr kumimoji="1" lang="ja-JP" altLang="en-US" dirty="0"/>
              <a:t>スケールが大きければ解像度もより小さくできるはず</a:t>
            </a:r>
            <a:endParaRPr kumimoji="1" lang="en-US" altLang="ja-JP" dirty="0"/>
          </a:p>
        </p:txBody>
      </p:sp>
    </p:spTree>
    <p:extLst>
      <p:ext uri="{BB962C8B-B14F-4D97-AF65-F5344CB8AC3E}">
        <p14:creationId xmlns:p14="http://schemas.microsoft.com/office/powerpoint/2010/main" val="29570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397CF5-359B-9D49-777A-17240CFF104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flipV="1">
            <a:off x="6095997" y="3326885"/>
            <a:ext cx="5486234" cy="2743117"/>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そもそも左端はここまで必要か？</a:t>
            </a:r>
            <a:endParaRPr kumimoji="1" lang="en-US" altLang="ja-JP" dirty="0"/>
          </a:p>
          <a:p>
            <a:pPr lvl="1"/>
            <a:r>
              <a:rPr kumimoji="1" lang="ja-JP" altLang="en-US" dirty="0"/>
              <a:t>中央部分が単色とみなせるスケールまであれば良いはず</a:t>
            </a:r>
            <a:endParaRPr kumimoji="1" lang="en-US" altLang="ja-JP" dirty="0"/>
          </a:p>
          <a:p>
            <a:pPr lvl="1"/>
            <a:r>
              <a:rPr kumimoji="1" lang="ja-JP" altLang="en-US" dirty="0"/>
              <a:t>スケールが大きければ解像度もより小さくできるはず</a:t>
            </a:r>
            <a:endParaRPr kumimoji="1" lang="en-US" altLang="ja-JP" dirty="0"/>
          </a:p>
          <a:p>
            <a:pPr lvl="5"/>
            <a:endParaRPr kumimoji="1" lang="en-US" altLang="ja-JP" dirty="0"/>
          </a:p>
          <a:p>
            <a:pPr lvl="1"/>
            <a:r>
              <a:rPr kumimoji="1" lang="ja-JP" altLang="en-US" dirty="0"/>
              <a:t>例えばこのくらいに</a:t>
            </a:r>
            <a:r>
              <a:rPr kumimoji="1" lang="en-US" altLang="ja-JP" dirty="0"/>
              <a:t>…</a:t>
            </a:r>
          </a:p>
        </p:txBody>
      </p:sp>
    </p:spTree>
    <p:extLst>
      <p:ext uri="{BB962C8B-B14F-4D97-AF65-F5344CB8AC3E}">
        <p14:creationId xmlns:p14="http://schemas.microsoft.com/office/powerpoint/2010/main" val="8314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91338D-045C-E0C0-ED88-B000E0E3C2ED}"/>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flipV="1">
            <a:off x="6095997" y="3326885"/>
            <a:ext cx="1455896" cy="727948"/>
          </a:xfrm>
          <a:prstGeom prst="rect">
            <a:avLst/>
          </a:prstGeom>
          <a:noFill/>
          <a:ln>
            <a:noFill/>
          </a:ln>
          <a:effectLst>
            <a:outerShdw blurRad="50800" dist="38100" dir="2700000" algn="tl" rotWithShape="0">
              <a:prstClr val="black">
                <a:alpha val="40000"/>
              </a:prstClr>
            </a:outerShdw>
          </a:effectLst>
        </p:spPr>
      </p:pic>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そもそも左端はここまで必要か？</a:t>
            </a:r>
            <a:endParaRPr kumimoji="1" lang="en-US" altLang="ja-JP" dirty="0"/>
          </a:p>
          <a:p>
            <a:pPr lvl="1"/>
            <a:r>
              <a:rPr kumimoji="1" lang="ja-JP" altLang="en-US" dirty="0"/>
              <a:t>中央部分が単色とみなせるスケールまであれば良いはず</a:t>
            </a:r>
            <a:endParaRPr kumimoji="1" lang="en-US" altLang="ja-JP" dirty="0"/>
          </a:p>
          <a:p>
            <a:pPr lvl="1"/>
            <a:r>
              <a:rPr kumimoji="1" lang="ja-JP" altLang="en-US" dirty="0"/>
              <a:t>スケールが大きければ解像度もより小さくできるはず</a:t>
            </a:r>
            <a:endParaRPr kumimoji="1" lang="en-US" altLang="ja-JP" dirty="0"/>
          </a:p>
          <a:p>
            <a:pPr lvl="5"/>
            <a:endParaRPr kumimoji="1" lang="en-US" altLang="ja-JP" dirty="0"/>
          </a:p>
          <a:p>
            <a:pPr lvl="1"/>
            <a:r>
              <a:rPr kumimoji="1" lang="ja-JP" altLang="en-US" dirty="0"/>
              <a:t>例えばこのくらいに</a:t>
            </a:r>
            <a:r>
              <a:rPr kumimoji="1" lang="en-US" altLang="ja-JP" dirty="0"/>
              <a:t>…</a:t>
            </a:r>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Tree>
    <p:extLst>
      <p:ext uri="{BB962C8B-B14F-4D97-AF65-F5344CB8AC3E}">
        <p14:creationId xmlns:p14="http://schemas.microsoft.com/office/powerpoint/2010/main" val="31780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lnSpcReduction="10000"/>
          </a:bodyPr>
          <a:lstStyle/>
          <a:p>
            <a:r>
              <a:rPr lang="ja-JP" altLang="en-US" dirty="0"/>
              <a:t>このくらいのサイズで実装して検証すると</a:t>
            </a:r>
            <a:r>
              <a:rPr lang="en-US" altLang="ja-JP" dirty="0"/>
              <a:t>…</a:t>
            </a:r>
          </a:p>
          <a:p>
            <a:pPr lvl="1"/>
            <a:r>
              <a:rPr kumimoji="1" lang="ja-JP" altLang="en-US" dirty="0"/>
              <a:t>フォーカス付近の解像度にやや影響がある</a:t>
            </a:r>
            <a:endParaRPr kumimoji="1" lang="en-US" altLang="ja-JP" dirty="0"/>
          </a:p>
          <a:p>
            <a:pPr lvl="2"/>
            <a:r>
              <a:rPr lang="ja-JP" altLang="en-US" dirty="0"/>
              <a:t>あまり大きな劣化ではない</a:t>
            </a:r>
            <a:endParaRPr lang="en-US" altLang="ja-JP" dirty="0"/>
          </a:p>
          <a:p>
            <a:pPr lvl="1"/>
            <a:r>
              <a:rPr lang="ja-JP" altLang="en-US" dirty="0"/>
              <a:t>部分的に解像感が落ちるケースも向上するケースも</a:t>
            </a:r>
            <a:endParaRPr lang="en-US" altLang="ja-JP" dirty="0"/>
          </a:p>
          <a:p>
            <a:pPr lvl="2"/>
            <a:r>
              <a:rPr lang="ja-JP" altLang="en-US" dirty="0"/>
              <a:t>おそらくミップマップ等の生成方法でも変わる</a:t>
            </a:r>
            <a:endParaRPr lang="en-US" altLang="ja-JP" dirty="0"/>
          </a:p>
          <a:p>
            <a:pPr lvl="5"/>
            <a:endParaRPr kumimoji="1" lang="en-US" altLang="ja-JP" dirty="0"/>
          </a:p>
          <a:p>
            <a:pPr lvl="1"/>
            <a:r>
              <a:rPr kumimoji="1" lang="ja-JP" altLang="en-US" dirty="0"/>
              <a:t>パフォーマンスはあまり変わらない？</a:t>
            </a:r>
            <a:endParaRPr kumimoji="1" lang="en-US" altLang="ja-JP" dirty="0"/>
          </a:p>
          <a:p>
            <a:pPr lvl="2"/>
            <a:r>
              <a:rPr kumimoji="1" lang="ja-JP" altLang="en-US" dirty="0"/>
              <a:t>フォーカス付近で解像感に影響があるようなケースでは変わる</a:t>
            </a:r>
            <a:endParaRPr lang="en-US" altLang="ja-JP" dirty="0"/>
          </a:p>
          <a:p>
            <a:pPr lvl="3"/>
            <a:r>
              <a:rPr kumimoji="1" lang="ja-JP" altLang="en-US" dirty="0"/>
              <a:t>実質的に解像度を下げていることを意味するため必然ではある</a:t>
            </a:r>
            <a:endParaRPr kumimoji="1" lang="en-US" altLang="ja-JP" dirty="0"/>
          </a:p>
          <a:p>
            <a:pPr lvl="5"/>
            <a:endParaRPr lang="en-US" altLang="ja-JP" dirty="0"/>
          </a:p>
          <a:p>
            <a:pPr lvl="1"/>
            <a:r>
              <a:rPr lang="ja-JP" altLang="en-US" dirty="0"/>
              <a:t>もう少し検証は続けたい</a:t>
            </a:r>
            <a:endParaRPr kumimoji="1" lang="en-US" altLang="ja-JP" dirty="0"/>
          </a:p>
        </p:txBody>
      </p:sp>
      <p:pic>
        <p:nvPicPr>
          <p:cNvPr id="5" name="図 4">
            <a:extLst>
              <a:ext uri="{FF2B5EF4-FFF2-40B4-BE49-F238E27FC236}">
                <a16:creationId xmlns:a16="http://schemas.microsoft.com/office/drawing/2014/main" id="{01DE0F9E-C924-5970-FBD3-80EBEEA6C35D}"/>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flipV="1">
            <a:off x="10126330" y="5623561"/>
            <a:ext cx="1455896" cy="72794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350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実写のボケのディティール</a:t>
            </a:r>
          </a:p>
        </p:txBody>
      </p:sp>
      <p:pic>
        <p:nvPicPr>
          <p:cNvPr id="4" name="図 3" descr="図形, 円&#10;&#10;自動的に生成された説明">
            <a:extLst>
              <a:ext uri="{FF2B5EF4-FFF2-40B4-BE49-F238E27FC236}">
                <a16:creationId xmlns:a16="http://schemas.microsoft.com/office/drawing/2014/main" id="{1EE8C950-12E4-1B27-8E28-AC15A47ECD1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3580" t="14141" r="9406" b="33895"/>
          <a:stretch/>
        </p:blipFill>
        <p:spPr>
          <a:xfrm>
            <a:off x="5672252" y="1245582"/>
            <a:ext cx="5615183" cy="522494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C67C777E-A5A6-A5A3-7DB3-CDD0ADA83624}"/>
              </a:ext>
            </a:extLst>
          </p:cNvPr>
          <p:cNvGrpSpPr/>
          <p:nvPr/>
        </p:nvGrpSpPr>
        <p:grpSpPr>
          <a:xfrm>
            <a:off x="904564" y="1401747"/>
            <a:ext cx="4370414" cy="5068780"/>
            <a:chOff x="731981" y="1431484"/>
            <a:chExt cx="4370414" cy="5068780"/>
          </a:xfrm>
        </p:grpSpPr>
        <p:sp>
          <p:nvSpPr>
            <p:cNvPr id="5" name="テキスト ボックス 4">
              <a:extLst>
                <a:ext uri="{FF2B5EF4-FFF2-40B4-BE49-F238E27FC236}">
                  <a16:creationId xmlns:a16="http://schemas.microsoft.com/office/drawing/2014/main" id="{F5FA6070-8B74-35CF-A32B-D7597ECD8CD0}"/>
                </a:ext>
              </a:extLst>
            </p:cNvPr>
            <p:cNvSpPr txBox="1"/>
            <p:nvPr/>
          </p:nvSpPr>
          <p:spPr>
            <a:xfrm>
              <a:off x="731981" y="5761600"/>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5"/>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6" name="Picture 2">
              <a:extLst>
                <a:ext uri="{FF2B5EF4-FFF2-40B4-BE49-F238E27FC236}">
                  <a16:creationId xmlns:a16="http://schemas.microsoft.com/office/drawing/2014/main" id="{86B96E9A-6980-C2AF-6403-93509A751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82" y="1431484"/>
              <a:ext cx="4189270" cy="427773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52254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1FB0543-1CB0-16C3-CC5A-A9BD291C06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2" y="3611964"/>
            <a:ext cx="10972469" cy="2743117"/>
          </a:xfrm>
          <a:prstGeom prst="rect">
            <a:avLst/>
          </a:prstGeom>
          <a:noFill/>
          <a:ln>
            <a:no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単色とみなせる領域はテクスチャ座標をクランプ</a:t>
            </a:r>
            <a:endParaRPr kumimoji="1" lang="en-US" altLang="ja-JP" dirty="0"/>
          </a:p>
          <a:p>
            <a:pPr lvl="1"/>
            <a:r>
              <a:rPr kumimoji="1" lang="ja-JP" altLang="en-US" dirty="0"/>
              <a:t>ある程度より内側はほぼ単色</a:t>
            </a:r>
            <a:r>
              <a:rPr kumimoji="1" lang="en-US" altLang="ja-JP" dirty="0"/>
              <a:t>(</a:t>
            </a:r>
            <a:r>
              <a:rPr kumimoji="1" lang="ja-JP" altLang="en-US" dirty="0"/>
              <a:t>白</a:t>
            </a:r>
            <a:r>
              <a:rPr kumimoji="1" lang="en-US" altLang="ja-JP" dirty="0"/>
              <a:t>)</a:t>
            </a:r>
            <a:r>
              <a:rPr kumimoji="1" lang="ja-JP" altLang="en-US" dirty="0"/>
              <a:t>とみなせる</a:t>
            </a:r>
            <a:endParaRPr kumimoji="1" lang="en-US" altLang="ja-JP" dirty="0"/>
          </a:p>
        </p:txBody>
      </p:sp>
    </p:spTree>
    <p:extLst>
      <p:ext uri="{BB962C8B-B14F-4D97-AF65-F5344CB8AC3E}">
        <p14:creationId xmlns:p14="http://schemas.microsoft.com/office/powerpoint/2010/main" val="174769232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回折マップのスケール範囲と解像度</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単色とみなせる領域はテクスチャ座標をクランプ</a:t>
            </a:r>
            <a:endParaRPr kumimoji="1" lang="en-US" altLang="ja-JP" dirty="0"/>
          </a:p>
          <a:p>
            <a:pPr lvl="1"/>
            <a:r>
              <a:rPr kumimoji="1" lang="ja-JP" altLang="en-US" dirty="0"/>
              <a:t>ある程度より内側はほぼ単色</a:t>
            </a:r>
            <a:r>
              <a:rPr kumimoji="1" lang="en-US" altLang="ja-JP" dirty="0"/>
              <a:t>(</a:t>
            </a:r>
            <a:r>
              <a:rPr kumimoji="1" lang="ja-JP" altLang="en-US" dirty="0"/>
              <a:t>白</a:t>
            </a:r>
            <a:r>
              <a:rPr kumimoji="1" lang="en-US" altLang="ja-JP" dirty="0"/>
              <a:t>)</a:t>
            </a:r>
            <a:r>
              <a:rPr kumimoji="1" lang="ja-JP" altLang="en-US" dirty="0"/>
              <a:t>とみなせる</a:t>
            </a:r>
            <a:endParaRPr kumimoji="1" lang="en-US" altLang="ja-JP" dirty="0"/>
          </a:p>
          <a:p>
            <a:pPr lvl="2"/>
            <a:r>
              <a:rPr kumimoji="1" lang="en-US" altLang="ja-JP" dirty="0"/>
              <a:t>V</a:t>
            </a:r>
            <a:r>
              <a:rPr kumimoji="1" lang="ja-JP" altLang="en-US" dirty="0"/>
              <a:t>座標を赤線でクランプすることでパフォーマンス向上可能</a:t>
            </a:r>
            <a:endParaRPr kumimoji="1" lang="en-US" altLang="ja-JP" dirty="0"/>
          </a:p>
          <a:p>
            <a:pPr lvl="1"/>
            <a:r>
              <a:rPr lang="ja-JP" altLang="en-US" dirty="0"/>
              <a:t>低解像度化よりもこちらの方が効果的？</a:t>
            </a:r>
          </a:p>
        </p:txBody>
      </p:sp>
      <p:grpSp>
        <p:nvGrpSpPr>
          <p:cNvPr id="7" name="グループ化 6">
            <a:extLst>
              <a:ext uri="{FF2B5EF4-FFF2-40B4-BE49-F238E27FC236}">
                <a16:creationId xmlns:a16="http://schemas.microsoft.com/office/drawing/2014/main" id="{4FC7B765-0827-BBC0-24FA-60C7225EA222}"/>
              </a:ext>
            </a:extLst>
          </p:cNvPr>
          <p:cNvGrpSpPr/>
          <p:nvPr/>
        </p:nvGrpSpPr>
        <p:grpSpPr>
          <a:xfrm>
            <a:off x="609762" y="3611964"/>
            <a:ext cx="10972469" cy="2743117"/>
            <a:chOff x="609762" y="3611964"/>
            <a:chExt cx="10972469" cy="2743117"/>
          </a:xfrm>
        </p:grpSpPr>
        <p:pic>
          <p:nvPicPr>
            <p:cNvPr id="4" name="図 3">
              <a:extLst>
                <a:ext uri="{FF2B5EF4-FFF2-40B4-BE49-F238E27FC236}">
                  <a16:creationId xmlns:a16="http://schemas.microsoft.com/office/drawing/2014/main" id="{C4A1D22D-2885-7520-CB6E-30D9FE84F5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V="1">
              <a:off x="609762" y="3611964"/>
              <a:ext cx="10972469" cy="2743117"/>
            </a:xfrm>
            <a:prstGeom prst="rect">
              <a:avLst/>
            </a:prstGeom>
            <a:noFill/>
            <a:ln>
              <a:noFill/>
            </a:ln>
            <a:effectLst>
              <a:outerShdw blurRad="50800" dist="38100" dir="2700000" algn="tl" rotWithShape="0">
                <a:prstClr val="black">
                  <a:alpha val="40000"/>
                </a:prstClr>
              </a:outerShdw>
            </a:effectLst>
          </p:spPr>
        </p:pic>
        <p:sp>
          <p:nvSpPr>
            <p:cNvPr id="6" name="フリーフォーム: 図形 5">
              <a:extLst>
                <a:ext uri="{FF2B5EF4-FFF2-40B4-BE49-F238E27FC236}">
                  <a16:creationId xmlns:a16="http://schemas.microsoft.com/office/drawing/2014/main" id="{9A0CA26A-F954-BB5C-3B1F-9C0521840377}"/>
                </a:ext>
              </a:extLst>
            </p:cNvPr>
            <p:cNvSpPr/>
            <p:nvPr/>
          </p:nvSpPr>
          <p:spPr>
            <a:xfrm>
              <a:off x="609768" y="4127864"/>
              <a:ext cx="5486232" cy="2227214"/>
            </a:xfrm>
            <a:custGeom>
              <a:avLst/>
              <a:gdLst>
                <a:gd name="connsiteX0" fmla="*/ 10957932 w 10957932"/>
                <a:gd name="connsiteY0" fmla="*/ 1315844 h 1315844"/>
                <a:gd name="connsiteX1" fmla="*/ 9664390 w 10957932"/>
                <a:gd name="connsiteY1" fmla="*/ 996176 h 1315844"/>
                <a:gd name="connsiteX2" fmla="*/ 8720254 w 10957932"/>
                <a:gd name="connsiteY2" fmla="*/ 758283 h 1315844"/>
                <a:gd name="connsiteX3" fmla="*/ 7843024 w 10957932"/>
                <a:gd name="connsiteY3" fmla="*/ 572429 h 1315844"/>
                <a:gd name="connsiteX4" fmla="*/ 6906322 w 10957932"/>
                <a:gd name="connsiteY4" fmla="*/ 394010 h 1315844"/>
                <a:gd name="connsiteX5" fmla="*/ 5887844 w 10957932"/>
                <a:gd name="connsiteY5" fmla="*/ 275063 h 1315844"/>
                <a:gd name="connsiteX6" fmla="*/ 4572000 w 10957932"/>
                <a:gd name="connsiteY6" fmla="*/ 148683 h 1315844"/>
                <a:gd name="connsiteX7" fmla="*/ 2401229 w 10957932"/>
                <a:gd name="connsiteY7" fmla="*/ 44605 h 1315844"/>
                <a:gd name="connsiteX8" fmla="*/ 0 w 10957932"/>
                <a:gd name="connsiteY8" fmla="*/ 0 h 1315844"/>
                <a:gd name="connsiteX0" fmla="*/ 10957932 w 10957932"/>
                <a:gd name="connsiteY0" fmla="*/ 1315844 h 1315844"/>
                <a:gd name="connsiteX1" fmla="*/ 9664390 w 10957932"/>
                <a:gd name="connsiteY1" fmla="*/ 996176 h 1315844"/>
                <a:gd name="connsiteX2" fmla="*/ 8720254 w 10957932"/>
                <a:gd name="connsiteY2" fmla="*/ 758283 h 1315844"/>
                <a:gd name="connsiteX3" fmla="*/ 7843024 w 10957932"/>
                <a:gd name="connsiteY3" fmla="*/ 557561 h 1315844"/>
                <a:gd name="connsiteX4" fmla="*/ 6906322 w 10957932"/>
                <a:gd name="connsiteY4" fmla="*/ 394010 h 1315844"/>
                <a:gd name="connsiteX5" fmla="*/ 5887844 w 10957932"/>
                <a:gd name="connsiteY5" fmla="*/ 275063 h 1315844"/>
                <a:gd name="connsiteX6" fmla="*/ 4572000 w 10957932"/>
                <a:gd name="connsiteY6" fmla="*/ 148683 h 1315844"/>
                <a:gd name="connsiteX7" fmla="*/ 2401229 w 10957932"/>
                <a:gd name="connsiteY7" fmla="*/ 44605 h 1315844"/>
                <a:gd name="connsiteX8" fmla="*/ 0 w 10957932"/>
                <a:gd name="connsiteY8" fmla="*/ 0 h 1315844"/>
                <a:gd name="connsiteX0" fmla="*/ 10957932 w 10957932"/>
                <a:gd name="connsiteY0" fmla="*/ 1315844 h 1315844"/>
                <a:gd name="connsiteX1" fmla="*/ 9664390 w 10957932"/>
                <a:gd name="connsiteY1" fmla="*/ 996176 h 1315844"/>
                <a:gd name="connsiteX2" fmla="*/ 8720254 w 10957932"/>
                <a:gd name="connsiteY2" fmla="*/ 758283 h 1315844"/>
                <a:gd name="connsiteX3" fmla="*/ 7843024 w 10957932"/>
                <a:gd name="connsiteY3" fmla="*/ 557561 h 1315844"/>
                <a:gd name="connsiteX4" fmla="*/ 6906322 w 10957932"/>
                <a:gd name="connsiteY4" fmla="*/ 394010 h 1315844"/>
                <a:gd name="connsiteX5" fmla="*/ 5887844 w 10957932"/>
                <a:gd name="connsiteY5" fmla="*/ 267629 h 1315844"/>
                <a:gd name="connsiteX6" fmla="*/ 4572000 w 10957932"/>
                <a:gd name="connsiteY6" fmla="*/ 148683 h 1315844"/>
                <a:gd name="connsiteX7" fmla="*/ 2401229 w 10957932"/>
                <a:gd name="connsiteY7" fmla="*/ 44605 h 1315844"/>
                <a:gd name="connsiteX8" fmla="*/ 0 w 10957932"/>
                <a:gd name="connsiteY8" fmla="*/ 0 h 1315844"/>
                <a:gd name="connsiteX0" fmla="*/ 10972220 w 10972220"/>
                <a:gd name="connsiteY0" fmla="*/ 1332512 h 1332512"/>
                <a:gd name="connsiteX1" fmla="*/ 9664390 w 10972220"/>
                <a:gd name="connsiteY1" fmla="*/ 996176 h 1332512"/>
                <a:gd name="connsiteX2" fmla="*/ 8720254 w 10972220"/>
                <a:gd name="connsiteY2" fmla="*/ 758283 h 1332512"/>
                <a:gd name="connsiteX3" fmla="*/ 7843024 w 10972220"/>
                <a:gd name="connsiteY3" fmla="*/ 557561 h 1332512"/>
                <a:gd name="connsiteX4" fmla="*/ 6906322 w 10972220"/>
                <a:gd name="connsiteY4" fmla="*/ 394010 h 1332512"/>
                <a:gd name="connsiteX5" fmla="*/ 5887844 w 10972220"/>
                <a:gd name="connsiteY5" fmla="*/ 267629 h 1332512"/>
                <a:gd name="connsiteX6" fmla="*/ 4572000 w 10972220"/>
                <a:gd name="connsiteY6" fmla="*/ 148683 h 1332512"/>
                <a:gd name="connsiteX7" fmla="*/ 2401229 w 10972220"/>
                <a:gd name="connsiteY7" fmla="*/ 44605 h 1332512"/>
                <a:gd name="connsiteX8" fmla="*/ 0 w 10972220"/>
                <a:gd name="connsiteY8" fmla="*/ 0 h 1332512"/>
                <a:gd name="connsiteX0" fmla="*/ 10989637 w 10989637"/>
                <a:gd name="connsiteY0" fmla="*/ 1441452 h 1441452"/>
                <a:gd name="connsiteX1" fmla="*/ 9664390 w 10989637"/>
                <a:gd name="connsiteY1" fmla="*/ 996176 h 1441452"/>
                <a:gd name="connsiteX2" fmla="*/ 8720254 w 10989637"/>
                <a:gd name="connsiteY2" fmla="*/ 758283 h 1441452"/>
                <a:gd name="connsiteX3" fmla="*/ 7843024 w 10989637"/>
                <a:gd name="connsiteY3" fmla="*/ 557561 h 1441452"/>
                <a:gd name="connsiteX4" fmla="*/ 6906322 w 10989637"/>
                <a:gd name="connsiteY4" fmla="*/ 394010 h 1441452"/>
                <a:gd name="connsiteX5" fmla="*/ 5887844 w 10989637"/>
                <a:gd name="connsiteY5" fmla="*/ 267629 h 1441452"/>
                <a:gd name="connsiteX6" fmla="*/ 4572000 w 10989637"/>
                <a:gd name="connsiteY6" fmla="*/ 148683 h 1441452"/>
                <a:gd name="connsiteX7" fmla="*/ 2401229 w 10989637"/>
                <a:gd name="connsiteY7" fmla="*/ 44605 h 1441452"/>
                <a:gd name="connsiteX8" fmla="*/ 0 w 10989637"/>
                <a:gd name="connsiteY8" fmla="*/ 0 h 1441452"/>
                <a:gd name="connsiteX0" fmla="*/ 10989637 w 10989637"/>
                <a:gd name="connsiteY0" fmla="*/ 1441452 h 1441452"/>
                <a:gd name="connsiteX1" fmla="*/ 9664390 w 10989637"/>
                <a:gd name="connsiteY1" fmla="*/ 996176 h 1441452"/>
                <a:gd name="connsiteX2" fmla="*/ 8720254 w 10989637"/>
                <a:gd name="connsiteY2" fmla="*/ 758283 h 1441452"/>
                <a:gd name="connsiteX3" fmla="*/ 7843024 w 10989637"/>
                <a:gd name="connsiteY3" fmla="*/ 557561 h 1441452"/>
                <a:gd name="connsiteX4" fmla="*/ 6906322 w 10989637"/>
                <a:gd name="connsiteY4" fmla="*/ 394010 h 1441452"/>
                <a:gd name="connsiteX5" fmla="*/ 5887844 w 10989637"/>
                <a:gd name="connsiteY5" fmla="*/ 267629 h 1441452"/>
                <a:gd name="connsiteX6" fmla="*/ 4572000 w 10989637"/>
                <a:gd name="connsiteY6" fmla="*/ 148683 h 1441452"/>
                <a:gd name="connsiteX7" fmla="*/ 2401229 w 10989637"/>
                <a:gd name="connsiteY7" fmla="*/ 44605 h 1441452"/>
                <a:gd name="connsiteX8" fmla="*/ 0 w 10989637"/>
                <a:gd name="connsiteY8" fmla="*/ 0 h 1441452"/>
                <a:gd name="connsiteX0" fmla="*/ 10977731 w 10977731"/>
                <a:gd name="connsiteY0" fmla="*/ 1438744 h 1438744"/>
                <a:gd name="connsiteX1" fmla="*/ 9664390 w 10977731"/>
                <a:gd name="connsiteY1" fmla="*/ 996176 h 1438744"/>
                <a:gd name="connsiteX2" fmla="*/ 8720254 w 10977731"/>
                <a:gd name="connsiteY2" fmla="*/ 758283 h 1438744"/>
                <a:gd name="connsiteX3" fmla="*/ 7843024 w 10977731"/>
                <a:gd name="connsiteY3" fmla="*/ 557561 h 1438744"/>
                <a:gd name="connsiteX4" fmla="*/ 6906322 w 10977731"/>
                <a:gd name="connsiteY4" fmla="*/ 394010 h 1438744"/>
                <a:gd name="connsiteX5" fmla="*/ 5887844 w 10977731"/>
                <a:gd name="connsiteY5" fmla="*/ 267629 h 1438744"/>
                <a:gd name="connsiteX6" fmla="*/ 4572000 w 10977731"/>
                <a:gd name="connsiteY6" fmla="*/ 148683 h 1438744"/>
                <a:gd name="connsiteX7" fmla="*/ 2401229 w 10977731"/>
                <a:gd name="connsiteY7" fmla="*/ 44605 h 1438744"/>
                <a:gd name="connsiteX8" fmla="*/ 0 w 10977731"/>
                <a:gd name="connsiteY8" fmla="*/ 0 h 1438744"/>
                <a:gd name="connsiteX0" fmla="*/ 10970587 w 10970587"/>
                <a:gd name="connsiteY0" fmla="*/ 1438744 h 1438744"/>
                <a:gd name="connsiteX1" fmla="*/ 9664390 w 10970587"/>
                <a:gd name="connsiteY1" fmla="*/ 996176 h 1438744"/>
                <a:gd name="connsiteX2" fmla="*/ 8720254 w 10970587"/>
                <a:gd name="connsiteY2" fmla="*/ 758283 h 1438744"/>
                <a:gd name="connsiteX3" fmla="*/ 7843024 w 10970587"/>
                <a:gd name="connsiteY3" fmla="*/ 557561 h 1438744"/>
                <a:gd name="connsiteX4" fmla="*/ 6906322 w 10970587"/>
                <a:gd name="connsiteY4" fmla="*/ 394010 h 1438744"/>
                <a:gd name="connsiteX5" fmla="*/ 5887844 w 10970587"/>
                <a:gd name="connsiteY5" fmla="*/ 267629 h 1438744"/>
                <a:gd name="connsiteX6" fmla="*/ 4572000 w 10970587"/>
                <a:gd name="connsiteY6" fmla="*/ 148683 h 1438744"/>
                <a:gd name="connsiteX7" fmla="*/ 2401229 w 10970587"/>
                <a:gd name="connsiteY7" fmla="*/ 44605 h 1438744"/>
                <a:gd name="connsiteX8" fmla="*/ 0 w 10970587"/>
                <a:gd name="connsiteY8" fmla="*/ 0 h 1438744"/>
                <a:gd name="connsiteX0" fmla="*/ 10970587 w 10970587"/>
                <a:gd name="connsiteY0" fmla="*/ 1438744 h 1438744"/>
                <a:gd name="connsiteX1" fmla="*/ 9664390 w 10970587"/>
                <a:gd name="connsiteY1" fmla="*/ 996176 h 1438744"/>
                <a:gd name="connsiteX2" fmla="*/ 8720254 w 10970587"/>
                <a:gd name="connsiteY2" fmla="*/ 739223 h 1438744"/>
                <a:gd name="connsiteX3" fmla="*/ 7843024 w 10970587"/>
                <a:gd name="connsiteY3" fmla="*/ 557561 h 1438744"/>
                <a:gd name="connsiteX4" fmla="*/ 6906322 w 10970587"/>
                <a:gd name="connsiteY4" fmla="*/ 394010 h 1438744"/>
                <a:gd name="connsiteX5" fmla="*/ 5887844 w 10970587"/>
                <a:gd name="connsiteY5" fmla="*/ 267629 h 1438744"/>
                <a:gd name="connsiteX6" fmla="*/ 4572000 w 10970587"/>
                <a:gd name="connsiteY6" fmla="*/ 148683 h 1438744"/>
                <a:gd name="connsiteX7" fmla="*/ 2401229 w 10970587"/>
                <a:gd name="connsiteY7" fmla="*/ 44605 h 1438744"/>
                <a:gd name="connsiteX8" fmla="*/ 0 w 10970587"/>
                <a:gd name="connsiteY8" fmla="*/ 0 h 1438744"/>
                <a:gd name="connsiteX0" fmla="*/ 10970587 w 10970587"/>
                <a:gd name="connsiteY0" fmla="*/ 1438744 h 1438744"/>
                <a:gd name="connsiteX1" fmla="*/ 10374702 w 10970587"/>
                <a:gd name="connsiteY1" fmla="*/ 1237241 h 1438744"/>
                <a:gd name="connsiteX2" fmla="*/ 9664390 w 10970587"/>
                <a:gd name="connsiteY2" fmla="*/ 996176 h 1438744"/>
                <a:gd name="connsiteX3" fmla="*/ 8720254 w 10970587"/>
                <a:gd name="connsiteY3" fmla="*/ 739223 h 1438744"/>
                <a:gd name="connsiteX4" fmla="*/ 7843024 w 10970587"/>
                <a:gd name="connsiteY4" fmla="*/ 557561 h 1438744"/>
                <a:gd name="connsiteX5" fmla="*/ 6906322 w 10970587"/>
                <a:gd name="connsiteY5" fmla="*/ 394010 h 1438744"/>
                <a:gd name="connsiteX6" fmla="*/ 5887844 w 10970587"/>
                <a:gd name="connsiteY6" fmla="*/ 267629 h 1438744"/>
                <a:gd name="connsiteX7" fmla="*/ 4572000 w 10970587"/>
                <a:gd name="connsiteY7" fmla="*/ 148683 h 1438744"/>
                <a:gd name="connsiteX8" fmla="*/ 2401229 w 10970587"/>
                <a:gd name="connsiteY8" fmla="*/ 44605 h 1438744"/>
                <a:gd name="connsiteX9" fmla="*/ 0 w 10970587"/>
                <a:gd name="connsiteY9" fmla="*/ 0 h 1438744"/>
                <a:gd name="connsiteX0" fmla="*/ 10970587 w 10970587"/>
                <a:gd name="connsiteY0" fmla="*/ 1527208 h 1527208"/>
                <a:gd name="connsiteX1" fmla="*/ 10374702 w 10970587"/>
                <a:gd name="connsiteY1" fmla="*/ 1237241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368951 w 10970587"/>
                <a:gd name="connsiteY1" fmla="*/ 1237241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368951 w 10970587"/>
                <a:gd name="connsiteY1" fmla="*/ 1237241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368951 w 10970587"/>
                <a:gd name="connsiteY1" fmla="*/ 1237241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368951 w 10970587"/>
                <a:gd name="connsiteY1" fmla="*/ 1237241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460966 w 10970587"/>
                <a:gd name="connsiteY1" fmla="*/ 1274100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460966 w 10970587"/>
                <a:gd name="connsiteY1" fmla="*/ 1274100 h 1527208"/>
                <a:gd name="connsiteX2" fmla="*/ 9664390 w 10970587"/>
                <a:gd name="connsiteY2" fmla="*/ 996176 h 1527208"/>
                <a:gd name="connsiteX3" fmla="*/ 8720254 w 10970587"/>
                <a:gd name="connsiteY3" fmla="*/ 739223 h 1527208"/>
                <a:gd name="connsiteX4" fmla="*/ 7843024 w 10970587"/>
                <a:gd name="connsiteY4" fmla="*/ 557561 h 1527208"/>
                <a:gd name="connsiteX5" fmla="*/ 6906322 w 10970587"/>
                <a:gd name="connsiteY5" fmla="*/ 394010 h 1527208"/>
                <a:gd name="connsiteX6" fmla="*/ 5887844 w 10970587"/>
                <a:gd name="connsiteY6" fmla="*/ 267629 h 1527208"/>
                <a:gd name="connsiteX7" fmla="*/ 4572000 w 10970587"/>
                <a:gd name="connsiteY7" fmla="*/ 148683 h 1527208"/>
                <a:gd name="connsiteX8" fmla="*/ 2401229 w 10970587"/>
                <a:gd name="connsiteY8" fmla="*/ 44605 h 1527208"/>
                <a:gd name="connsiteX9" fmla="*/ 0 w 10970587"/>
                <a:gd name="connsiteY9" fmla="*/ 0 h 1527208"/>
                <a:gd name="connsiteX0" fmla="*/ 10970587 w 10970587"/>
                <a:gd name="connsiteY0" fmla="*/ 1527208 h 1527208"/>
                <a:gd name="connsiteX1" fmla="*/ 10845800 w 10970587"/>
                <a:gd name="connsiteY1" fmla="*/ 1455024 h 1527208"/>
                <a:gd name="connsiteX2" fmla="*/ 10460966 w 10970587"/>
                <a:gd name="connsiteY2" fmla="*/ 1274100 h 1527208"/>
                <a:gd name="connsiteX3" fmla="*/ 9664390 w 10970587"/>
                <a:gd name="connsiteY3" fmla="*/ 996176 h 1527208"/>
                <a:gd name="connsiteX4" fmla="*/ 8720254 w 10970587"/>
                <a:gd name="connsiteY4" fmla="*/ 739223 h 1527208"/>
                <a:gd name="connsiteX5" fmla="*/ 7843024 w 10970587"/>
                <a:gd name="connsiteY5" fmla="*/ 557561 h 1527208"/>
                <a:gd name="connsiteX6" fmla="*/ 6906322 w 10970587"/>
                <a:gd name="connsiteY6" fmla="*/ 394010 h 1527208"/>
                <a:gd name="connsiteX7" fmla="*/ 5887844 w 10970587"/>
                <a:gd name="connsiteY7" fmla="*/ 267629 h 1527208"/>
                <a:gd name="connsiteX8" fmla="*/ 4572000 w 10970587"/>
                <a:gd name="connsiteY8" fmla="*/ 148683 h 1527208"/>
                <a:gd name="connsiteX9" fmla="*/ 2401229 w 10970587"/>
                <a:gd name="connsiteY9" fmla="*/ 44605 h 1527208"/>
                <a:gd name="connsiteX10" fmla="*/ 0 w 10970587"/>
                <a:gd name="connsiteY10" fmla="*/ 0 h 1527208"/>
                <a:gd name="connsiteX0" fmla="*/ 10970587 w 10970587"/>
                <a:gd name="connsiteY0" fmla="*/ 1527208 h 1527208"/>
                <a:gd name="connsiteX1" fmla="*/ 10845800 w 10970587"/>
                <a:gd name="connsiteY1" fmla="*/ 1455024 h 1527208"/>
                <a:gd name="connsiteX2" fmla="*/ 10460966 w 10970587"/>
                <a:gd name="connsiteY2" fmla="*/ 1274100 h 1527208"/>
                <a:gd name="connsiteX3" fmla="*/ 9664390 w 10970587"/>
                <a:gd name="connsiteY3" fmla="*/ 996176 h 1527208"/>
                <a:gd name="connsiteX4" fmla="*/ 8720254 w 10970587"/>
                <a:gd name="connsiteY4" fmla="*/ 739223 h 1527208"/>
                <a:gd name="connsiteX5" fmla="*/ 7843024 w 10970587"/>
                <a:gd name="connsiteY5" fmla="*/ 557561 h 1527208"/>
                <a:gd name="connsiteX6" fmla="*/ 6906322 w 10970587"/>
                <a:gd name="connsiteY6" fmla="*/ 394010 h 1527208"/>
                <a:gd name="connsiteX7" fmla="*/ 5887844 w 10970587"/>
                <a:gd name="connsiteY7" fmla="*/ 267629 h 1527208"/>
                <a:gd name="connsiteX8" fmla="*/ 4572000 w 10970587"/>
                <a:gd name="connsiteY8" fmla="*/ 148683 h 1527208"/>
                <a:gd name="connsiteX9" fmla="*/ 2401229 w 10970587"/>
                <a:gd name="connsiteY9" fmla="*/ 44605 h 1527208"/>
                <a:gd name="connsiteX10" fmla="*/ 0 w 10970587"/>
                <a:gd name="connsiteY10" fmla="*/ 0 h 1527208"/>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861335 w 10944078"/>
                <a:gd name="connsiteY7" fmla="*/ 344024 h 1603603"/>
                <a:gd name="connsiteX8" fmla="*/ 4545491 w 10944078"/>
                <a:gd name="connsiteY8" fmla="*/ 225078 h 1603603"/>
                <a:gd name="connsiteX9" fmla="*/ 2374720 w 10944078"/>
                <a:gd name="connsiteY9" fmla="*/ 121000 h 1603603"/>
                <a:gd name="connsiteX10" fmla="*/ 0 w 10944078"/>
                <a:gd name="connsiteY10" fmla="*/ 0 h 1603603"/>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861335 w 10944078"/>
                <a:gd name="connsiteY7" fmla="*/ 344024 h 1603603"/>
                <a:gd name="connsiteX8" fmla="*/ 4545491 w 10944078"/>
                <a:gd name="connsiteY8" fmla="*/ 225078 h 1603603"/>
                <a:gd name="connsiteX9" fmla="*/ 2414485 w 10944078"/>
                <a:gd name="connsiteY9" fmla="*/ 85349 h 1603603"/>
                <a:gd name="connsiteX10" fmla="*/ 0 w 10944078"/>
                <a:gd name="connsiteY10" fmla="*/ 0 h 1603603"/>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861335 w 10944078"/>
                <a:gd name="connsiteY7" fmla="*/ 344024 h 1603603"/>
                <a:gd name="connsiteX8" fmla="*/ 4545491 w 10944078"/>
                <a:gd name="connsiteY8" fmla="*/ 225078 h 1603603"/>
                <a:gd name="connsiteX9" fmla="*/ 2414485 w 10944078"/>
                <a:gd name="connsiteY9" fmla="*/ 85349 h 1603603"/>
                <a:gd name="connsiteX10" fmla="*/ 0 w 10944078"/>
                <a:gd name="connsiteY10" fmla="*/ 0 h 1603603"/>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861335 w 10944078"/>
                <a:gd name="connsiteY7" fmla="*/ 344024 h 1603603"/>
                <a:gd name="connsiteX8" fmla="*/ 4545491 w 10944078"/>
                <a:gd name="connsiteY8" fmla="*/ 225078 h 1603603"/>
                <a:gd name="connsiteX9" fmla="*/ 2414485 w 10944078"/>
                <a:gd name="connsiteY9" fmla="*/ 85349 h 1603603"/>
                <a:gd name="connsiteX10" fmla="*/ 0 w 10944078"/>
                <a:gd name="connsiteY10" fmla="*/ 0 h 1603603"/>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742041 w 10944078"/>
                <a:gd name="connsiteY7" fmla="*/ 333838 h 1603603"/>
                <a:gd name="connsiteX8" fmla="*/ 4545491 w 10944078"/>
                <a:gd name="connsiteY8" fmla="*/ 225078 h 1603603"/>
                <a:gd name="connsiteX9" fmla="*/ 2414485 w 10944078"/>
                <a:gd name="connsiteY9" fmla="*/ 85349 h 1603603"/>
                <a:gd name="connsiteX10" fmla="*/ 0 w 10944078"/>
                <a:gd name="connsiteY10" fmla="*/ 0 h 1603603"/>
                <a:gd name="connsiteX0" fmla="*/ 10944078 w 10944078"/>
                <a:gd name="connsiteY0" fmla="*/ 1603603 h 1603603"/>
                <a:gd name="connsiteX1" fmla="*/ 10819291 w 10944078"/>
                <a:gd name="connsiteY1" fmla="*/ 1531419 h 1603603"/>
                <a:gd name="connsiteX2" fmla="*/ 10434457 w 10944078"/>
                <a:gd name="connsiteY2" fmla="*/ 1350495 h 1603603"/>
                <a:gd name="connsiteX3" fmla="*/ 9637881 w 10944078"/>
                <a:gd name="connsiteY3" fmla="*/ 1072571 h 1603603"/>
                <a:gd name="connsiteX4" fmla="*/ 8693745 w 10944078"/>
                <a:gd name="connsiteY4" fmla="*/ 815618 h 1603603"/>
                <a:gd name="connsiteX5" fmla="*/ 7816515 w 10944078"/>
                <a:gd name="connsiteY5" fmla="*/ 633956 h 1603603"/>
                <a:gd name="connsiteX6" fmla="*/ 6879813 w 10944078"/>
                <a:gd name="connsiteY6" fmla="*/ 470405 h 1603603"/>
                <a:gd name="connsiteX7" fmla="*/ 5795062 w 10944078"/>
                <a:gd name="connsiteY7" fmla="*/ 333838 h 1603603"/>
                <a:gd name="connsiteX8" fmla="*/ 4545491 w 10944078"/>
                <a:gd name="connsiteY8" fmla="*/ 225078 h 1603603"/>
                <a:gd name="connsiteX9" fmla="*/ 2414485 w 10944078"/>
                <a:gd name="connsiteY9" fmla="*/ 85349 h 1603603"/>
                <a:gd name="connsiteX10" fmla="*/ 0 w 10944078"/>
                <a:gd name="connsiteY10" fmla="*/ 0 h 1603603"/>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401230 w 10930823"/>
                <a:gd name="connsiteY9" fmla="*/ 127155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401230 w 10930823"/>
                <a:gd name="connsiteY9" fmla="*/ 127155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532236 w 10930823"/>
                <a:gd name="connsiteY8" fmla="*/ 266884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624626 w 10930823"/>
                <a:gd name="connsiteY3" fmla="*/ 1114377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272486 w 10930823"/>
                <a:gd name="connsiteY8" fmla="*/ 235529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421202 w 10930823"/>
                <a:gd name="connsiteY2" fmla="*/ 1392301 h 1645409"/>
                <a:gd name="connsiteX3" fmla="*/ 9728527 w 10930823"/>
                <a:gd name="connsiteY3" fmla="*/ 1119603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272486 w 10930823"/>
                <a:gd name="connsiteY8" fmla="*/ 235529 h 1645409"/>
                <a:gd name="connsiteX9" fmla="*/ 2387976 w 10930823"/>
                <a:gd name="connsiteY9" fmla="*/ 116704 h 1645409"/>
                <a:gd name="connsiteX10" fmla="*/ 0 w 10930823"/>
                <a:gd name="connsiteY10" fmla="*/ 0 h 1645409"/>
                <a:gd name="connsiteX0" fmla="*/ 10930823 w 10930823"/>
                <a:gd name="connsiteY0" fmla="*/ 1645409 h 1645409"/>
                <a:gd name="connsiteX1" fmla="*/ 10806036 w 10930823"/>
                <a:gd name="connsiteY1" fmla="*/ 1573225 h 1645409"/>
                <a:gd name="connsiteX2" fmla="*/ 10538088 w 10930823"/>
                <a:gd name="connsiteY2" fmla="*/ 1392301 h 1645409"/>
                <a:gd name="connsiteX3" fmla="*/ 9728527 w 10930823"/>
                <a:gd name="connsiteY3" fmla="*/ 1119603 h 1645409"/>
                <a:gd name="connsiteX4" fmla="*/ 8680490 w 10930823"/>
                <a:gd name="connsiteY4" fmla="*/ 857424 h 1645409"/>
                <a:gd name="connsiteX5" fmla="*/ 7803260 w 10930823"/>
                <a:gd name="connsiteY5" fmla="*/ 675762 h 1645409"/>
                <a:gd name="connsiteX6" fmla="*/ 6866558 w 10930823"/>
                <a:gd name="connsiteY6" fmla="*/ 512211 h 1645409"/>
                <a:gd name="connsiteX7" fmla="*/ 5781807 w 10930823"/>
                <a:gd name="connsiteY7" fmla="*/ 375644 h 1645409"/>
                <a:gd name="connsiteX8" fmla="*/ 4272486 w 10930823"/>
                <a:gd name="connsiteY8" fmla="*/ 235529 h 1645409"/>
                <a:gd name="connsiteX9" fmla="*/ 2387976 w 10930823"/>
                <a:gd name="connsiteY9" fmla="*/ 116704 h 1645409"/>
                <a:gd name="connsiteX10" fmla="*/ 0 w 10930823"/>
                <a:gd name="connsiteY10" fmla="*/ 0 h 1645409"/>
                <a:gd name="connsiteX0" fmla="*/ 10930823 w 10948532"/>
                <a:gd name="connsiteY0" fmla="*/ 1645409 h 1645409"/>
                <a:gd name="connsiteX1" fmla="*/ 10909936 w 10948532"/>
                <a:gd name="connsiteY1" fmla="*/ 1557548 h 1645409"/>
                <a:gd name="connsiteX2" fmla="*/ 10538088 w 10948532"/>
                <a:gd name="connsiteY2" fmla="*/ 1392301 h 1645409"/>
                <a:gd name="connsiteX3" fmla="*/ 9728527 w 10948532"/>
                <a:gd name="connsiteY3" fmla="*/ 1119603 h 1645409"/>
                <a:gd name="connsiteX4" fmla="*/ 8680490 w 10948532"/>
                <a:gd name="connsiteY4" fmla="*/ 857424 h 1645409"/>
                <a:gd name="connsiteX5" fmla="*/ 7803260 w 10948532"/>
                <a:gd name="connsiteY5" fmla="*/ 675762 h 1645409"/>
                <a:gd name="connsiteX6" fmla="*/ 6866558 w 10948532"/>
                <a:gd name="connsiteY6" fmla="*/ 512211 h 1645409"/>
                <a:gd name="connsiteX7" fmla="*/ 5781807 w 10948532"/>
                <a:gd name="connsiteY7" fmla="*/ 375644 h 1645409"/>
                <a:gd name="connsiteX8" fmla="*/ 4272486 w 10948532"/>
                <a:gd name="connsiteY8" fmla="*/ 235529 h 1645409"/>
                <a:gd name="connsiteX9" fmla="*/ 2387976 w 10948532"/>
                <a:gd name="connsiteY9" fmla="*/ 116704 h 1645409"/>
                <a:gd name="connsiteX10" fmla="*/ 0 w 10948532"/>
                <a:gd name="connsiteY10" fmla="*/ 0 h 1645409"/>
                <a:gd name="connsiteX0" fmla="*/ 11099660 w 11099660"/>
                <a:gd name="connsiteY0" fmla="*/ 1645409 h 1645409"/>
                <a:gd name="connsiteX1" fmla="*/ 10909936 w 11099660"/>
                <a:gd name="connsiteY1" fmla="*/ 1557548 h 1645409"/>
                <a:gd name="connsiteX2" fmla="*/ 10538088 w 11099660"/>
                <a:gd name="connsiteY2" fmla="*/ 1392301 h 1645409"/>
                <a:gd name="connsiteX3" fmla="*/ 9728527 w 11099660"/>
                <a:gd name="connsiteY3" fmla="*/ 1119603 h 1645409"/>
                <a:gd name="connsiteX4" fmla="*/ 8680490 w 11099660"/>
                <a:gd name="connsiteY4" fmla="*/ 857424 h 1645409"/>
                <a:gd name="connsiteX5" fmla="*/ 7803260 w 11099660"/>
                <a:gd name="connsiteY5" fmla="*/ 675762 h 1645409"/>
                <a:gd name="connsiteX6" fmla="*/ 6866558 w 11099660"/>
                <a:gd name="connsiteY6" fmla="*/ 512211 h 1645409"/>
                <a:gd name="connsiteX7" fmla="*/ 5781807 w 11099660"/>
                <a:gd name="connsiteY7" fmla="*/ 375644 h 1645409"/>
                <a:gd name="connsiteX8" fmla="*/ 4272486 w 11099660"/>
                <a:gd name="connsiteY8" fmla="*/ 235529 h 1645409"/>
                <a:gd name="connsiteX9" fmla="*/ 2387976 w 11099660"/>
                <a:gd name="connsiteY9" fmla="*/ 116704 h 1645409"/>
                <a:gd name="connsiteX10" fmla="*/ 0 w 11099660"/>
                <a:gd name="connsiteY10" fmla="*/ 0 h 1645409"/>
                <a:gd name="connsiteX0" fmla="*/ 11099660 w 11099660"/>
                <a:gd name="connsiteY0" fmla="*/ 1645409 h 1645409"/>
                <a:gd name="connsiteX1" fmla="*/ 10935912 w 11099660"/>
                <a:gd name="connsiteY1" fmla="*/ 1557548 h 1645409"/>
                <a:gd name="connsiteX2" fmla="*/ 10538088 w 11099660"/>
                <a:gd name="connsiteY2" fmla="*/ 1392301 h 1645409"/>
                <a:gd name="connsiteX3" fmla="*/ 9728527 w 11099660"/>
                <a:gd name="connsiteY3" fmla="*/ 1119603 h 1645409"/>
                <a:gd name="connsiteX4" fmla="*/ 8680490 w 11099660"/>
                <a:gd name="connsiteY4" fmla="*/ 857424 h 1645409"/>
                <a:gd name="connsiteX5" fmla="*/ 7803260 w 11099660"/>
                <a:gd name="connsiteY5" fmla="*/ 675762 h 1645409"/>
                <a:gd name="connsiteX6" fmla="*/ 6866558 w 11099660"/>
                <a:gd name="connsiteY6" fmla="*/ 512211 h 1645409"/>
                <a:gd name="connsiteX7" fmla="*/ 5781807 w 11099660"/>
                <a:gd name="connsiteY7" fmla="*/ 375644 h 1645409"/>
                <a:gd name="connsiteX8" fmla="*/ 4272486 w 11099660"/>
                <a:gd name="connsiteY8" fmla="*/ 235529 h 1645409"/>
                <a:gd name="connsiteX9" fmla="*/ 2387976 w 11099660"/>
                <a:gd name="connsiteY9" fmla="*/ 116704 h 1645409"/>
                <a:gd name="connsiteX10" fmla="*/ 0 w 11099660"/>
                <a:gd name="connsiteY10" fmla="*/ 0 h 1645409"/>
                <a:gd name="connsiteX0" fmla="*/ 11125635 w 11125635"/>
                <a:gd name="connsiteY0" fmla="*/ 1645409 h 1645409"/>
                <a:gd name="connsiteX1" fmla="*/ 10935912 w 11125635"/>
                <a:gd name="connsiteY1" fmla="*/ 1557548 h 1645409"/>
                <a:gd name="connsiteX2" fmla="*/ 10538088 w 11125635"/>
                <a:gd name="connsiteY2" fmla="*/ 1392301 h 1645409"/>
                <a:gd name="connsiteX3" fmla="*/ 9728527 w 11125635"/>
                <a:gd name="connsiteY3" fmla="*/ 1119603 h 1645409"/>
                <a:gd name="connsiteX4" fmla="*/ 8680490 w 11125635"/>
                <a:gd name="connsiteY4" fmla="*/ 857424 h 1645409"/>
                <a:gd name="connsiteX5" fmla="*/ 7803260 w 11125635"/>
                <a:gd name="connsiteY5" fmla="*/ 675762 h 1645409"/>
                <a:gd name="connsiteX6" fmla="*/ 6866558 w 11125635"/>
                <a:gd name="connsiteY6" fmla="*/ 512211 h 1645409"/>
                <a:gd name="connsiteX7" fmla="*/ 5781807 w 11125635"/>
                <a:gd name="connsiteY7" fmla="*/ 375644 h 1645409"/>
                <a:gd name="connsiteX8" fmla="*/ 4272486 w 11125635"/>
                <a:gd name="connsiteY8" fmla="*/ 235529 h 1645409"/>
                <a:gd name="connsiteX9" fmla="*/ 2387976 w 11125635"/>
                <a:gd name="connsiteY9" fmla="*/ 116704 h 1645409"/>
                <a:gd name="connsiteX10" fmla="*/ 0 w 11125635"/>
                <a:gd name="connsiteY10" fmla="*/ 0 h 1645409"/>
                <a:gd name="connsiteX0" fmla="*/ 11125635 w 11125635"/>
                <a:gd name="connsiteY0" fmla="*/ 1645409 h 1645409"/>
                <a:gd name="connsiteX1" fmla="*/ 10935912 w 11125635"/>
                <a:gd name="connsiteY1" fmla="*/ 1557548 h 1645409"/>
                <a:gd name="connsiteX2" fmla="*/ 10538088 w 11125635"/>
                <a:gd name="connsiteY2" fmla="*/ 1392301 h 1645409"/>
                <a:gd name="connsiteX3" fmla="*/ 9728527 w 11125635"/>
                <a:gd name="connsiteY3" fmla="*/ 1119603 h 1645409"/>
                <a:gd name="connsiteX4" fmla="*/ 8680490 w 11125635"/>
                <a:gd name="connsiteY4" fmla="*/ 857424 h 1645409"/>
                <a:gd name="connsiteX5" fmla="*/ 7803260 w 11125635"/>
                <a:gd name="connsiteY5" fmla="*/ 675762 h 1645409"/>
                <a:gd name="connsiteX6" fmla="*/ 6866558 w 11125635"/>
                <a:gd name="connsiteY6" fmla="*/ 512211 h 1645409"/>
                <a:gd name="connsiteX7" fmla="*/ 5781807 w 11125635"/>
                <a:gd name="connsiteY7" fmla="*/ 375644 h 1645409"/>
                <a:gd name="connsiteX8" fmla="*/ 4272487 w 11125635"/>
                <a:gd name="connsiteY8" fmla="*/ 215111 h 1645409"/>
                <a:gd name="connsiteX9" fmla="*/ 2387976 w 11125635"/>
                <a:gd name="connsiteY9" fmla="*/ 116704 h 1645409"/>
                <a:gd name="connsiteX10" fmla="*/ 0 w 11125635"/>
                <a:gd name="connsiteY10" fmla="*/ 0 h 1645409"/>
                <a:gd name="connsiteX0" fmla="*/ 11125635 w 11125635"/>
                <a:gd name="connsiteY0" fmla="*/ 1645409 h 1645409"/>
                <a:gd name="connsiteX1" fmla="*/ 10935912 w 11125635"/>
                <a:gd name="connsiteY1" fmla="*/ 1557548 h 1645409"/>
                <a:gd name="connsiteX2" fmla="*/ 10538088 w 11125635"/>
                <a:gd name="connsiteY2" fmla="*/ 1392301 h 1645409"/>
                <a:gd name="connsiteX3" fmla="*/ 9728527 w 11125635"/>
                <a:gd name="connsiteY3" fmla="*/ 1119603 h 1645409"/>
                <a:gd name="connsiteX4" fmla="*/ 8680490 w 11125635"/>
                <a:gd name="connsiteY4" fmla="*/ 857424 h 1645409"/>
                <a:gd name="connsiteX5" fmla="*/ 7803260 w 11125635"/>
                <a:gd name="connsiteY5" fmla="*/ 675762 h 1645409"/>
                <a:gd name="connsiteX6" fmla="*/ 6866558 w 11125635"/>
                <a:gd name="connsiteY6" fmla="*/ 512211 h 1645409"/>
                <a:gd name="connsiteX7" fmla="*/ 5781807 w 11125635"/>
                <a:gd name="connsiteY7" fmla="*/ 375644 h 1645409"/>
                <a:gd name="connsiteX8" fmla="*/ 4272487 w 11125635"/>
                <a:gd name="connsiteY8" fmla="*/ 215111 h 1645409"/>
                <a:gd name="connsiteX9" fmla="*/ 2334997 w 11125635"/>
                <a:gd name="connsiteY9" fmla="*/ 21416 h 1645409"/>
                <a:gd name="connsiteX10" fmla="*/ 0 w 11125635"/>
                <a:gd name="connsiteY10" fmla="*/ 0 h 1645409"/>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81807 w 11125635"/>
                <a:gd name="connsiteY7" fmla="*/ 470931 h 1740696"/>
                <a:gd name="connsiteX8" fmla="*/ 4272487 w 11125635"/>
                <a:gd name="connsiteY8" fmla="*/ 310398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81807 w 11125635"/>
                <a:gd name="connsiteY7" fmla="*/ 470931 h 1740696"/>
                <a:gd name="connsiteX8" fmla="*/ 4272487 w 11125635"/>
                <a:gd name="connsiteY8" fmla="*/ 310398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81807 w 11125635"/>
                <a:gd name="connsiteY7" fmla="*/ 470931 h 1740696"/>
                <a:gd name="connsiteX8" fmla="*/ 4325468 w 11125635"/>
                <a:gd name="connsiteY8" fmla="*/ 296785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81807 w 11125635"/>
                <a:gd name="connsiteY7" fmla="*/ 470931 h 1740696"/>
                <a:gd name="connsiteX8" fmla="*/ 4325468 w 11125635"/>
                <a:gd name="connsiteY8" fmla="*/ 296785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99466 w 11125635"/>
                <a:gd name="connsiteY7" fmla="*/ 443706 h 1740696"/>
                <a:gd name="connsiteX8" fmla="*/ 4325468 w 11125635"/>
                <a:gd name="connsiteY8" fmla="*/ 296785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96785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7 w 11125635"/>
                <a:gd name="connsiteY3" fmla="*/ 1214890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28528 w 11125635"/>
                <a:gd name="connsiteY3" fmla="*/ 1235309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46190 w 11125635"/>
                <a:gd name="connsiteY3" fmla="*/ 1221696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34997 w 11125635"/>
                <a:gd name="connsiteY9" fmla="*/ 116703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46190 w 11125635"/>
                <a:gd name="connsiteY3" fmla="*/ 1221696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70317 w 11125635"/>
                <a:gd name="connsiteY9" fmla="*/ 109896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46190 w 11125635"/>
                <a:gd name="connsiteY3" fmla="*/ 1221696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70317 w 11125635"/>
                <a:gd name="connsiteY9" fmla="*/ 109896 h 1740696"/>
                <a:gd name="connsiteX10" fmla="*/ 0 w 11125635"/>
                <a:gd name="connsiteY10" fmla="*/ 0 h 1740696"/>
                <a:gd name="connsiteX0" fmla="*/ 11125635 w 11125635"/>
                <a:gd name="connsiteY0" fmla="*/ 1740696 h 1740696"/>
                <a:gd name="connsiteX1" fmla="*/ 10935912 w 11125635"/>
                <a:gd name="connsiteY1" fmla="*/ 1652835 h 1740696"/>
                <a:gd name="connsiteX2" fmla="*/ 10538088 w 11125635"/>
                <a:gd name="connsiteY2" fmla="*/ 1487588 h 1740696"/>
                <a:gd name="connsiteX3" fmla="*/ 9746190 w 11125635"/>
                <a:gd name="connsiteY3" fmla="*/ 1221696 h 1740696"/>
                <a:gd name="connsiteX4" fmla="*/ 8680490 w 11125635"/>
                <a:gd name="connsiteY4" fmla="*/ 952711 h 1740696"/>
                <a:gd name="connsiteX5" fmla="*/ 7803260 w 11125635"/>
                <a:gd name="connsiteY5" fmla="*/ 771049 h 1740696"/>
                <a:gd name="connsiteX6" fmla="*/ 6866558 w 11125635"/>
                <a:gd name="connsiteY6" fmla="*/ 607498 h 1740696"/>
                <a:gd name="connsiteX7" fmla="*/ 5764145 w 11125635"/>
                <a:gd name="connsiteY7" fmla="*/ 443706 h 1740696"/>
                <a:gd name="connsiteX8" fmla="*/ 4325468 w 11125635"/>
                <a:gd name="connsiteY8" fmla="*/ 276366 h 1740696"/>
                <a:gd name="connsiteX9" fmla="*/ 2370317 w 11125635"/>
                <a:gd name="connsiteY9" fmla="*/ 109896 h 1740696"/>
                <a:gd name="connsiteX10" fmla="*/ 0 w 11125635"/>
                <a:gd name="connsiteY10" fmla="*/ 0 h 174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5635" h="1740696">
                  <a:moveTo>
                    <a:pt x="11125635" y="1740696"/>
                  </a:moveTo>
                  <a:cubicBezTo>
                    <a:pt x="11104837" y="1729344"/>
                    <a:pt x="11020849" y="1703160"/>
                    <a:pt x="10935912" y="1652835"/>
                  </a:cubicBezTo>
                  <a:cubicBezTo>
                    <a:pt x="10850975" y="1610650"/>
                    <a:pt x="10736375" y="1559444"/>
                    <a:pt x="10538088" y="1487588"/>
                  </a:cubicBezTo>
                  <a:cubicBezTo>
                    <a:pt x="10339801" y="1415732"/>
                    <a:pt x="10021931" y="1304699"/>
                    <a:pt x="9746190" y="1221696"/>
                  </a:cubicBezTo>
                  <a:lnTo>
                    <a:pt x="8680490" y="952711"/>
                  </a:lnTo>
                  <a:cubicBezTo>
                    <a:pt x="8359612" y="878738"/>
                    <a:pt x="8105582" y="828584"/>
                    <a:pt x="7803260" y="771049"/>
                  </a:cubicBezTo>
                  <a:cubicBezTo>
                    <a:pt x="7500938" y="713514"/>
                    <a:pt x="7206411" y="662055"/>
                    <a:pt x="6866558" y="607498"/>
                  </a:cubicBezTo>
                  <a:cubicBezTo>
                    <a:pt x="6526705" y="552941"/>
                    <a:pt x="6187660" y="498895"/>
                    <a:pt x="5764145" y="443706"/>
                  </a:cubicBezTo>
                  <a:cubicBezTo>
                    <a:pt x="5340630" y="388517"/>
                    <a:pt x="4944085" y="346747"/>
                    <a:pt x="4325468" y="276366"/>
                  </a:cubicBezTo>
                  <a:cubicBezTo>
                    <a:pt x="3503036" y="182308"/>
                    <a:pt x="3122109" y="169923"/>
                    <a:pt x="2370317" y="109896"/>
                  </a:cubicBezTo>
                  <a:cubicBezTo>
                    <a:pt x="1374211" y="54159"/>
                    <a:pt x="1204004" y="41266"/>
                    <a:pt x="0" y="0"/>
                  </a:cubicBezTo>
                </a:path>
              </a:pathLst>
            </a:custGeom>
            <a:noFill/>
            <a:ln w="190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2645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spTree>
    <p:extLst>
      <p:ext uri="{BB962C8B-B14F-4D97-AF65-F5344CB8AC3E}">
        <p14:creationId xmlns:p14="http://schemas.microsoft.com/office/powerpoint/2010/main" val="34351234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回折パターンのスケール</a:t>
            </a:r>
            <a:r>
              <a:rPr lang="en-US" altLang="ja-JP" dirty="0"/>
              <a:t>(</a:t>
            </a:r>
            <a:r>
              <a:rPr lang="ja-JP" altLang="en-US" dirty="0"/>
              <a:t>再掲</a:t>
            </a:r>
            <a:r>
              <a:rPr lang="en-US" altLang="ja-JP" dirty="0"/>
              <a:t>)</a:t>
            </a:r>
            <a:endParaRPr kumimoji="1" lang="en-US" altLang="ja-JP" dirty="0"/>
          </a:p>
          <a:p>
            <a:pPr lvl="1"/>
            <a:r>
              <a:rPr lang="ja-JP" altLang="en-US" dirty="0">
                <a:solidFill>
                  <a:srgbClr val="FF5050"/>
                </a:solidFill>
              </a:rPr>
              <a:t>波長</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λ</a:t>
            </a:r>
            <a:r>
              <a:rPr lang="en-US" altLang="ja-JP" dirty="0">
                <a:solidFill>
                  <a:srgbClr val="FF5050"/>
                </a:solidFill>
              </a:rPr>
              <a:t>)</a:t>
            </a:r>
            <a:r>
              <a:rPr lang="ja-JP" altLang="en-US" dirty="0">
                <a:solidFill>
                  <a:srgbClr val="FF5050"/>
                </a:solidFill>
              </a:rPr>
              <a:t>と実効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Fe</a:t>
            </a:r>
            <a:r>
              <a:rPr lang="en-US" altLang="ja-JP" dirty="0">
                <a:solidFill>
                  <a:srgbClr val="FF5050"/>
                </a:solidFill>
              </a:rPr>
              <a:t>)</a:t>
            </a:r>
            <a:r>
              <a:rPr lang="ja-JP" altLang="en-US" dirty="0">
                <a:solidFill>
                  <a:srgbClr val="FF5050"/>
                </a:solidFill>
              </a:rPr>
              <a:t>に比例</a:t>
            </a:r>
            <a:endParaRPr lang="en-US" altLang="ja-JP" dirty="0">
              <a:solidFill>
                <a:srgbClr val="FF5050"/>
              </a:solidFill>
            </a:endParaRPr>
          </a:p>
          <a:p>
            <a:pPr lvl="1"/>
            <a:r>
              <a:rPr lang="ja-JP" altLang="en-US" dirty="0"/>
              <a:t>ここで実効</a:t>
            </a:r>
            <a:r>
              <a:rPr lang="en-US" altLang="ja-JP" dirty="0"/>
              <a:t>F</a:t>
            </a:r>
            <a:r>
              <a:rPr lang="ja-JP" altLang="en-US" dirty="0"/>
              <a:t>値 </a:t>
            </a: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Fe</a:t>
            </a:r>
            <a:r>
              <a:rPr lang="ja-JP" altLang="en-US" dirty="0"/>
              <a:t>＝</a:t>
            </a: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 / D</a:t>
            </a:r>
            <a:endParaRPr lang="en-US" altLang="ja-JP" dirty="0"/>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 </a:t>
            </a:r>
            <a:r>
              <a:rPr lang="en-US" altLang="ja-JP" dirty="0"/>
              <a:t>:</a:t>
            </a:r>
            <a:r>
              <a:rPr lang="ja-JP" altLang="en-US" dirty="0"/>
              <a:t> 後側主面</a:t>
            </a:r>
            <a:r>
              <a:rPr lang="en-US" altLang="ja-JP" dirty="0"/>
              <a:t>(</a:t>
            </a:r>
            <a:r>
              <a:rPr lang="ja-JP" altLang="en-US" dirty="0"/>
              <a:t>屈折面</a:t>
            </a:r>
            <a:r>
              <a:rPr lang="en-US" altLang="ja-JP" dirty="0"/>
              <a:t>)</a:t>
            </a:r>
            <a:r>
              <a:rPr lang="ja-JP" altLang="en-US" dirty="0"/>
              <a:t>からセンサーまでの垂直距離</a:t>
            </a:r>
            <a:endParaRPr lang="en-US" altLang="ja-JP" dirty="0"/>
          </a:p>
          <a:p>
            <a:pPr lvl="2"/>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D </a:t>
            </a:r>
            <a:r>
              <a:rPr lang="en-US" altLang="ja-JP" dirty="0"/>
              <a:t>: </a:t>
            </a:r>
            <a:r>
              <a:rPr lang="ja-JP" altLang="en-US" dirty="0"/>
              <a:t>開口絞り有効径</a:t>
            </a:r>
            <a:r>
              <a:rPr lang="en-US" altLang="ja-JP" dirty="0"/>
              <a:t>(</a:t>
            </a:r>
            <a:r>
              <a:rPr lang="ja-JP" altLang="en-US" dirty="0"/>
              <a:t>絞りの直径</a:t>
            </a:r>
            <a:r>
              <a:rPr lang="en-US" altLang="ja-JP" dirty="0"/>
              <a:t>)</a:t>
            </a:r>
          </a:p>
          <a:p>
            <a:pPr lvl="5"/>
            <a:endParaRPr lang="en-US" altLang="ja-JP" dirty="0"/>
          </a:p>
          <a:p>
            <a:pPr lvl="1"/>
            <a:r>
              <a:rPr lang="ja-JP" altLang="en-US" dirty="0"/>
              <a:t>言い換えると</a:t>
            </a:r>
            <a:endParaRPr lang="en-US" altLang="ja-JP" dirty="0"/>
          </a:p>
          <a:p>
            <a:pPr lvl="2"/>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λ</a:t>
            </a:r>
            <a:r>
              <a:rPr lang="ja-JP" altLang="en-US" dirty="0">
                <a:solidFill>
                  <a:srgbClr val="FF5050"/>
                </a:solidFill>
              </a:rPr>
              <a:t>と</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V</a:t>
            </a:r>
            <a:r>
              <a:rPr lang="ja-JP" altLang="en-US" dirty="0">
                <a:solidFill>
                  <a:srgbClr val="FF5050"/>
                </a:solidFill>
              </a:rPr>
              <a:t>に比例し</a:t>
            </a:r>
            <a:r>
              <a:rPr lang="en-US" altLang="ja-JP" i="1" dirty="0">
                <a:solidFill>
                  <a:srgbClr val="FF5050"/>
                </a:solidFill>
                <a:latin typeface="Times New Roman" panose="02020603050405020304" pitchFamily="18" charset="0"/>
                <a:ea typeface="Cambria Math" panose="02040503050406030204" pitchFamily="18" charset="0"/>
                <a:cs typeface="Times New Roman" panose="02020603050405020304" pitchFamily="18" charset="0"/>
              </a:rPr>
              <a:t>D</a:t>
            </a:r>
            <a:r>
              <a:rPr lang="ja-JP" altLang="en-US" dirty="0">
                <a:solidFill>
                  <a:srgbClr val="FF5050"/>
                </a:solidFill>
              </a:rPr>
              <a:t>に反比例</a:t>
            </a:r>
            <a:endParaRPr lang="en-US" altLang="ja-JP" dirty="0">
              <a:solidFill>
                <a:srgbClr val="FF5050"/>
              </a:solidFill>
            </a:endParaRPr>
          </a:p>
          <a:p>
            <a:pPr lvl="1"/>
            <a:r>
              <a:rPr lang="en-US" altLang="ja-JP" dirty="0"/>
              <a:t>※</a:t>
            </a:r>
            <a:r>
              <a:rPr lang="ja-JP" altLang="en-US" dirty="0"/>
              <a:t>センサーまでの距離</a:t>
            </a: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a:t>
            </a:r>
            <a:r>
              <a:rPr lang="ja-JP" altLang="en-US" dirty="0"/>
              <a:t>に比例</a:t>
            </a:r>
            <a:endParaRPr lang="en-US" altLang="ja-JP" dirty="0"/>
          </a:p>
          <a:p>
            <a:pPr lvl="2"/>
            <a:r>
              <a:rPr lang="ja-JP" altLang="en-US" dirty="0"/>
              <a:t>つまり実像の回折パターンはレンズからの距離に比例して拡大</a:t>
            </a:r>
            <a:endParaRPr lang="en-US" altLang="ja-JP" dirty="0">
              <a:solidFill>
                <a:srgbClr val="FF5050"/>
              </a:solidFill>
            </a:endParaRPr>
          </a:p>
        </p:txBody>
      </p:sp>
      <p:grpSp>
        <p:nvGrpSpPr>
          <p:cNvPr id="4" name="グループ化 3">
            <a:extLst>
              <a:ext uri="{FF2B5EF4-FFF2-40B4-BE49-F238E27FC236}">
                <a16:creationId xmlns:a16="http://schemas.microsoft.com/office/drawing/2014/main" id="{745F4B30-282D-85A3-273A-4A74680F0BF3}"/>
              </a:ext>
            </a:extLst>
          </p:cNvPr>
          <p:cNvGrpSpPr>
            <a:grpSpLocks noChangeAspect="1"/>
          </p:cNvGrpSpPr>
          <p:nvPr/>
        </p:nvGrpSpPr>
        <p:grpSpPr>
          <a:xfrm>
            <a:off x="6856747" y="3049692"/>
            <a:ext cx="4990199" cy="2486298"/>
            <a:chOff x="927132" y="3610185"/>
            <a:chExt cx="4990199" cy="2486298"/>
          </a:xfrm>
        </p:grpSpPr>
        <p:sp>
          <p:nvSpPr>
            <p:cNvPr id="5" name="Rectangle 5">
              <a:extLst>
                <a:ext uri="{FF2B5EF4-FFF2-40B4-BE49-F238E27FC236}">
                  <a16:creationId xmlns:a16="http://schemas.microsoft.com/office/drawing/2014/main" id="{56F949F7-C373-4D35-A639-F2EC77850A3A}"/>
                </a:ext>
              </a:extLst>
            </p:cNvPr>
            <p:cNvSpPr>
              <a:spLocks noChangeAspect="1" noChangeArrowheads="1"/>
            </p:cNvSpPr>
            <p:nvPr/>
          </p:nvSpPr>
          <p:spPr bwMode="auto">
            <a:xfrm>
              <a:off x="3998701" y="5349861"/>
              <a:ext cx="192156" cy="192156"/>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sp>
          <p:nvSpPr>
            <p:cNvPr id="6" name="Rectangle 6">
              <a:extLst>
                <a:ext uri="{FF2B5EF4-FFF2-40B4-BE49-F238E27FC236}">
                  <a16:creationId xmlns:a16="http://schemas.microsoft.com/office/drawing/2014/main" id="{F6AE5F9B-E947-7C70-9FE7-95DFBA18DE70}"/>
                </a:ext>
              </a:extLst>
            </p:cNvPr>
            <p:cNvSpPr>
              <a:spLocks noChangeAspect="1" noChangeArrowheads="1"/>
            </p:cNvSpPr>
            <p:nvPr/>
          </p:nvSpPr>
          <p:spPr bwMode="auto">
            <a:xfrm>
              <a:off x="3998701" y="4198388"/>
              <a:ext cx="192156" cy="218560"/>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z="1600"/>
            </a:p>
          </p:txBody>
        </p:sp>
        <p:grpSp>
          <p:nvGrpSpPr>
            <p:cNvPr id="7" name="グループ化 6">
              <a:extLst>
                <a:ext uri="{FF2B5EF4-FFF2-40B4-BE49-F238E27FC236}">
                  <a16:creationId xmlns:a16="http://schemas.microsoft.com/office/drawing/2014/main" id="{AE4F9E6D-51EA-6E73-71D6-86C3DBCF6D34}"/>
                </a:ext>
              </a:extLst>
            </p:cNvPr>
            <p:cNvGrpSpPr/>
            <p:nvPr/>
          </p:nvGrpSpPr>
          <p:grpSpPr>
            <a:xfrm>
              <a:off x="3963521" y="4251616"/>
              <a:ext cx="272809" cy="1261693"/>
              <a:chOff x="4328841" y="1522912"/>
              <a:chExt cx="696282" cy="2589189"/>
            </a:xfrm>
          </p:grpSpPr>
          <p:sp>
            <p:nvSpPr>
              <p:cNvPr id="67" name="円弧 4">
                <a:extLst>
                  <a:ext uri="{FF2B5EF4-FFF2-40B4-BE49-F238E27FC236}">
                    <a16:creationId xmlns:a16="http://schemas.microsoft.com/office/drawing/2014/main" id="{42F3F0D1-EC51-DC86-7E6E-8FAAA6E369FA}"/>
                  </a:ext>
                </a:extLst>
              </p:cNvPr>
              <p:cNvSpPr>
                <a:spLocks noChangeAspect="1"/>
              </p:cNvSpPr>
              <p:nvPr/>
            </p:nvSpPr>
            <p:spPr bwMode="auto">
              <a:xfrm>
                <a:off x="4634588" y="1522912"/>
                <a:ext cx="390535"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 name="円弧 4">
                <a:extLst>
                  <a:ext uri="{FF2B5EF4-FFF2-40B4-BE49-F238E27FC236}">
                    <a16:creationId xmlns:a16="http://schemas.microsoft.com/office/drawing/2014/main" id="{E56D5F07-20B1-97AF-B299-D7F4F99B9E22}"/>
                  </a:ext>
                </a:extLst>
              </p:cNvPr>
              <p:cNvSpPr>
                <a:spLocks noChangeAspect="1"/>
              </p:cNvSpPr>
              <p:nvPr/>
            </p:nvSpPr>
            <p:spPr bwMode="auto">
              <a:xfrm flipH="1">
                <a:off x="4328841" y="1528255"/>
                <a:ext cx="311508" cy="2583846"/>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 name="Group 7">
              <a:extLst>
                <a:ext uri="{FF2B5EF4-FFF2-40B4-BE49-F238E27FC236}">
                  <a16:creationId xmlns:a16="http://schemas.microsoft.com/office/drawing/2014/main" id="{B4C82B84-FFE9-D5B1-4E0B-7BFC761CE7EB}"/>
                </a:ext>
              </a:extLst>
            </p:cNvPr>
            <p:cNvGrpSpPr>
              <a:grpSpLocks noChangeAspect="1"/>
            </p:cNvGrpSpPr>
            <p:nvPr/>
          </p:nvGrpSpPr>
          <p:grpSpPr bwMode="auto">
            <a:xfrm>
              <a:off x="927132" y="4400813"/>
              <a:ext cx="4990199" cy="968116"/>
              <a:chOff x="68" y="1480"/>
              <a:chExt cx="4672" cy="998"/>
            </a:xfrm>
          </p:grpSpPr>
          <p:sp>
            <p:nvSpPr>
              <p:cNvPr id="65" name="Line 8">
                <a:extLst>
                  <a:ext uri="{FF2B5EF4-FFF2-40B4-BE49-F238E27FC236}">
                    <a16:creationId xmlns:a16="http://schemas.microsoft.com/office/drawing/2014/main" id="{B6E6ED09-A369-1016-2845-980F59E8A175}"/>
                  </a:ext>
                </a:extLst>
              </p:cNvPr>
              <p:cNvSpPr>
                <a:spLocks noChangeAspect="1" noChangeShapeType="1"/>
              </p:cNvSpPr>
              <p:nvPr/>
            </p:nvSpPr>
            <p:spPr bwMode="auto">
              <a:xfrm>
                <a:off x="68" y="2478"/>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6" name="Line 9">
                <a:extLst>
                  <a:ext uri="{FF2B5EF4-FFF2-40B4-BE49-F238E27FC236}">
                    <a16:creationId xmlns:a16="http://schemas.microsoft.com/office/drawing/2014/main" id="{74E62B20-FFF9-4AB8-970C-688606B769DB}"/>
                  </a:ext>
                </a:extLst>
              </p:cNvPr>
              <p:cNvSpPr>
                <a:spLocks noChangeAspect="1" noChangeShapeType="1"/>
              </p:cNvSpPr>
              <p:nvPr/>
            </p:nvSpPr>
            <p:spPr bwMode="auto">
              <a:xfrm>
                <a:off x="68" y="1480"/>
                <a:ext cx="4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grpSp>
        <p:sp>
          <p:nvSpPr>
            <p:cNvPr id="9" name="Line 11">
              <a:extLst>
                <a:ext uri="{FF2B5EF4-FFF2-40B4-BE49-F238E27FC236}">
                  <a16:creationId xmlns:a16="http://schemas.microsoft.com/office/drawing/2014/main" id="{6608D166-D306-E063-43DF-02C672FC1BBF}"/>
                </a:ext>
              </a:extLst>
            </p:cNvPr>
            <p:cNvSpPr>
              <a:spLocks noChangeAspect="1" noChangeShapeType="1"/>
            </p:cNvSpPr>
            <p:nvPr/>
          </p:nvSpPr>
          <p:spPr bwMode="auto">
            <a:xfrm>
              <a:off x="1170628" y="4884871"/>
              <a:ext cx="44357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0" name="Line 12">
              <a:extLst>
                <a:ext uri="{FF2B5EF4-FFF2-40B4-BE49-F238E27FC236}">
                  <a16:creationId xmlns:a16="http://schemas.microsoft.com/office/drawing/2014/main" id="{D4B38DBD-607D-149E-E972-937530EF4D7C}"/>
                </a:ext>
              </a:extLst>
            </p:cNvPr>
            <p:cNvSpPr>
              <a:spLocks noChangeAspect="1" noChangeShapeType="1"/>
            </p:cNvSpPr>
            <p:nvPr/>
          </p:nvSpPr>
          <p:spPr bwMode="auto">
            <a:xfrm flipV="1">
              <a:off x="1189696" y="4408147"/>
              <a:ext cx="3002628" cy="476723"/>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1" name="Line 13">
              <a:extLst>
                <a:ext uri="{FF2B5EF4-FFF2-40B4-BE49-F238E27FC236}">
                  <a16:creationId xmlns:a16="http://schemas.microsoft.com/office/drawing/2014/main" id="{A5BF35D3-1BDC-2F93-5160-84628F91A53E}"/>
                </a:ext>
              </a:extLst>
            </p:cNvPr>
            <p:cNvSpPr>
              <a:spLocks noChangeAspect="1" noChangeShapeType="1"/>
            </p:cNvSpPr>
            <p:nvPr/>
          </p:nvSpPr>
          <p:spPr bwMode="auto">
            <a:xfrm>
              <a:off x="4186457" y="4406680"/>
              <a:ext cx="1365630" cy="476724"/>
            </a:xfrm>
            <a:prstGeom prst="line">
              <a:avLst/>
            </a:prstGeom>
            <a:noFill/>
            <a:ln w="317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2" name="Line 14">
              <a:extLst>
                <a:ext uri="{FF2B5EF4-FFF2-40B4-BE49-F238E27FC236}">
                  <a16:creationId xmlns:a16="http://schemas.microsoft.com/office/drawing/2014/main" id="{F2C7B2F4-49AA-16CB-69DD-81C80F3C9E85}"/>
                </a:ext>
              </a:extLst>
            </p:cNvPr>
            <p:cNvSpPr>
              <a:spLocks noChangeAspect="1" noChangeShapeType="1"/>
            </p:cNvSpPr>
            <p:nvPr/>
          </p:nvSpPr>
          <p:spPr bwMode="auto">
            <a:xfrm>
              <a:off x="1189696" y="4884871"/>
              <a:ext cx="3002628"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3" name="Line 15">
              <a:extLst>
                <a:ext uri="{FF2B5EF4-FFF2-40B4-BE49-F238E27FC236}">
                  <a16:creationId xmlns:a16="http://schemas.microsoft.com/office/drawing/2014/main" id="{FBB923E0-49FE-ABBC-FF9A-32219B942A47}"/>
                </a:ext>
              </a:extLst>
            </p:cNvPr>
            <p:cNvSpPr>
              <a:spLocks noChangeAspect="1" noChangeShapeType="1"/>
            </p:cNvSpPr>
            <p:nvPr/>
          </p:nvSpPr>
          <p:spPr bwMode="auto">
            <a:xfrm flipV="1">
              <a:off x="4192324" y="4884871"/>
              <a:ext cx="1365630" cy="473791"/>
            </a:xfrm>
            <a:prstGeom prst="line">
              <a:avLst/>
            </a:prstGeom>
            <a:noFill/>
            <a:ln w="317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4" name="Line 16">
              <a:extLst>
                <a:ext uri="{FF2B5EF4-FFF2-40B4-BE49-F238E27FC236}">
                  <a16:creationId xmlns:a16="http://schemas.microsoft.com/office/drawing/2014/main" id="{6FEB4086-7A64-EBF4-072A-49C0E71B54D3}"/>
                </a:ext>
              </a:extLst>
            </p:cNvPr>
            <p:cNvSpPr>
              <a:spLocks noChangeAspect="1" noChangeShapeType="1"/>
            </p:cNvSpPr>
            <p:nvPr/>
          </p:nvSpPr>
          <p:spPr bwMode="auto">
            <a:xfrm>
              <a:off x="5069496" y="4006233"/>
              <a:ext cx="0" cy="14228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5" name="Line 17">
              <a:extLst>
                <a:ext uri="{FF2B5EF4-FFF2-40B4-BE49-F238E27FC236}">
                  <a16:creationId xmlns:a16="http://schemas.microsoft.com/office/drawing/2014/main" id="{009CDB16-402B-9153-4F43-8A725794F79F}"/>
                </a:ext>
              </a:extLst>
            </p:cNvPr>
            <p:cNvSpPr>
              <a:spLocks noChangeAspect="1" noChangeShapeType="1"/>
            </p:cNvSpPr>
            <p:nvPr/>
          </p:nvSpPr>
          <p:spPr bwMode="auto">
            <a:xfrm flipH="1">
              <a:off x="4092579" y="3941691"/>
              <a:ext cx="0" cy="1889293"/>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6" name="Text Box 18">
              <a:extLst>
                <a:ext uri="{FF2B5EF4-FFF2-40B4-BE49-F238E27FC236}">
                  <a16:creationId xmlns:a16="http://schemas.microsoft.com/office/drawing/2014/main" id="{32003C99-E5D4-D510-DA13-41D4246932A8}"/>
                </a:ext>
              </a:extLst>
            </p:cNvPr>
            <p:cNvSpPr txBox="1">
              <a:spLocks noChangeAspect="1" noChangeArrowheads="1"/>
            </p:cNvSpPr>
            <p:nvPr/>
          </p:nvSpPr>
          <p:spPr bwMode="auto">
            <a:xfrm>
              <a:off x="4446649" y="387421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f</a:t>
              </a:r>
            </a:p>
          </p:txBody>
        </p:sp>
        <p:sp>
          <p:nvSpPr>
            <p:cNvPr id="17" name="Line 19">
              <a:extLst>
                <a:ext uri="{FF2B5EF4-FFF2-40B4-BE49-F238E27FC236}">
                  <a16:creationId xmlns:a16="http://schemas.microsoft.com/office/drawing/2014/main" id="{07E052C6-24EE-B758-AC18-BB271429C8BF}"/>
                </a:ext>
              </a:extLst>
            </p:cNvPr>
            <p:cNvSpPr>
              <a:spLocks noChangeAspect="1" noChangeShapeType="1"/>
            </p:cNvSpPr>
            <p:nvPr/>
          </p:nvSpPr>
          <p:spPr bwMode="auto">
            <a:xfrm flipH="1">
              <a:off x="4092579" y="4130914"/>
              <a:ext cx="95051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18" name="Text Box 20">
              <a:extLst>
                <a:ext uri="{FF2B5EF4-FFF2-40B4-BE49-F238E27FC236}">
                  <a16:creationId xmlns:a16="http://schemas.microsoft.com/office/drawing/2014/main" id="{DA139E12-A261-6309-D809-42FB57F5985F}"/>
                </a:ext>
              </a:extLst>
            </p:cNvPr>
            <p:cNvSpPr txBox="1">
              <a:spLocks noChangeAspect="1" noChangeArrowheads="1"/>
            </p:cNvSpPr>
            <p:nvPr/>
          </p:nvSpPr>
          <p:spPr bwMode="auto">
            <a:xfrm>
              <a:off x="2667186" y="5685767"/>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a:effectLst>
                    <a:outerShdw blurRad="38100" dist="38100" dir="2700000" algn="tl">
                      <a:srgbClr val="C0C0C0"/>
                    </a:outerShdw>
                  </a:effectLst>
                </a:rPr>
                <a:t>L</a:t>
              </a:r>
            </a:p>
          </p:txBody>
        </p:sp>
        <p:sp>
          <p:nvSpPr>
            <p:cNvPr id="19" name="Line 21">
              <a:extLst>
                <a:ext uri="{FF2B5EF4-FFF2-40B4-BE49-F238E27FC236}">
                  <a16:creationId xmlns:a16="http://schemas.microsoft.com/office/drawing/2014/main" id="{D0409982-28F7-1C5D-4A43-B8B5356B88EE}"/>
                </a:ext>
              </a:extLst>
            </p:cNvPr>
            <p:cNvSpPr>
              <a:spLocks noChangeAspect="1" noChangeShapeType="1"/>
            </p:cNvSpPr>
            <p:nvPr/>
          </p:nvSpPr>
          <p:spPr bwMode="auto">
            <a:xfrm>
              <a:off x="1230768" y="5720971"/>
              <a:ext cx="2870612" cy="14668"/>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0" name="Text Box 22">
              <a:extLst>
                <a:ext uri="{FF2B5EF4-FFF2-40B4-BE49-F238E27FC236}">
                  <a16:creationId xmlns:a16="http://schemas.microsoft.com/office/drawing/2014/main" id="{FF8C5794-B8B3-0B72-F0FB-78BA55BCC711}"/>
                </a:ext>
              </a:extLst>
            </p:cNvPr>
            <p:cNvSpPr txBox="1">
              <a:spLocks noChangeAspect="1" noChangeArrowheads="1"/>
            </p:cNvSpPr>
            <p:nvPr/>
          </p:nvSpPr>
          <p:spPr bwMode="auto">
            <a:xfrm>
              <a:off x="4652913" y="5671099"/>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sp>
          <p:nvSpPr>
            <p:cNvPr id="21" name="Line 23">
              <a:extLst>
                <a:ext uri="{FF2B5EF4-FFF2-40B4-BE49-F238E27FC236}">
                  <a16:creationId xmlns:a16="http://schemas.microsoft.com/office/drawing/2014/main" id="{EBF43ADD-137A-6195-992E-E87566991FEA}"/>
                </a:ext>
              </a:extLst>
            </p:cNvPr>
            <p:cNvSpPr>
              <a:spLocks noChangeAspect="1" noChangeShapeType="1"/>
            </p:cNvSpPr>
            <p:nvPr/>
          </p:nvSpPr>
          <p:spPr bwMode="auto">
            <a:xfrm flipH="1">
              <a:off x="4111647" y="5737107"/>
              <a:ext cx="1452174"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2" name="Line 24">
              <a:extLst>
                <a:ext uri="{FF2B5EF4-FFF2-40B4-BE49-F238E27FC236}">
                  <a16:creationId xmlns:a16="http://schemas.microsoft.com/office/drawing/2014/main" id="{6DDDCB32-F3CF-5435-7825-CC4E21CC12B4}"/>
                </a:ext>
              </a:extLst>
            </p:cNvPr>
            <p:cNvSpPr>
              <a:spLocks noChangeAspect="1" noChangeShapeType="1"/>
            </p:cNvSpPr>
            <p:nvPr/>
          </p:nvSpPr>
          <p:spPr bwMode="auto">
            <a:xfrm>
              <a:off x="1227834" y="4101577"/>
              <a:ext cx="0" cy="182328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3" name="Line 25">
              <a:extLst>
                <a:ext uri="{FF2B5EF4-FFF2-40B4-BE49-F238E27FC236}">
                  <a16:creationId xmlns:a16="http://schemas.microsoft.com/office/drawing/2014/main" id="{8E36B2D6-4648-53AF-3EA0-126B01B4E56D}"/>
                </a:ext>
              </a:extLst>
            </p:cNvPr>
            <p:cNvSpPr>
              <a:spLocks noChangeAspect="1" noChangeShapeType="1"/>
            </p:cNvSpPr>
            <p:nvPr/>
          </p:nvSpPr>
          <p:spPr bwMode="auto">
            <a:xfrm>
              <a:off x="5557954" y="3941691"/>
              <a:ext cx="0" cy="1928898"/>
            </a:xfrm>
            <a:prstGeom prst="line">
              <a:avLst/>
            </a:prstGeom>
            <a:noFill/>
            <a:ln w="25400" cap="rnd">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4" name="Line 27">
              <a:extLst>
                <a:ext uri="{FF2B5EF4-FFF2-40B4-BE49-F238E27FC236}">
                  <a16:creationId xmlns:a16="http://schemas.microsoft.com/office/drawing/2014/main" id="{9401045A-4D78-AA2E-4ECE-EE90FDB4BE4E}"/>
                </a:ext>
              </a:extLst>
            </p:cNvPr>
            <p:cNvSpPr>
              <a:spLocks noChangeAspect="1" noChangeShapeType="1"/>
            </p:cNvSpPr>
            <p:nvPr/>
          </p:nvSpPr>
          <p:spPr bwMode="auto">
            <a:xfrm>
              <a:off x="4264199" y="4403746"/>
              <a:ext cx="0" cy="976917"/>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5" name="Rectangle 28">
              <a:extLst>
                <a:ext uri="{FF2B5EF4-FFF2-40B4-BE49-F238E27FC236}">
                  <a16:creationId xmlns:a16="http://schemas.microsoft.com/office/drawing/2014/main" id="{09128721-0C72-4FD3-1690-780BD6FF86F2}"/>
                </a:ext>
              </a:extLst>
            </p:cNvPr>
            <p:cNvSpPr>
              <a:spLocks noChangeAspect="1" noChangeArrowheads="1"/>
            </p:cNvSpPr>
            <p:nvPr/>
          </p:nvSpPr>
          <p:spPr bwMode="auto">
            <a:xfrm>
              <a:off x="4265666" y="4895139"/>
              <a:ext cx="3321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D</a:t>
              </a:r>
            </a:p>
          </p:txBody>
        </p:sp>
        <p:sp>
          <p:nvSpPr>
            <p:cNvPr id="26" name="Arc 30">
              <a:extLst>
                <a:ext uri="{FF2B5EF4-FFF2-40B4-BE49-F238E27FC236}">
                  <a16:creationId xmlns:a16="http://schemas.microsoft.com/office/drawing/2014/main" id="{75511D8C-2E98-0CA9-F73E-78C04041A37A}"/>
                </a:ext>
              </a:extLst>
            </p:cNvPr>
            <p:cNvSpPr>
              <a:spLocks noChangeAspect="1"/>
            </p:cNvSpPr>
            <p:nvPr/>
          </p:nvSpPr>
          <p:spPr bwMode="auto">
            <a:xfrm flipH="1">
              <a:off x="4784928" y="4628174"/>
              <a:ext cx="755424" cy="253763"/>
            </a:xfrm>
            <a:custGeom>
              <a:avLst/>
              <a:gdLst>
                <a:gd name="G0" fmla="+- 0 0 0"/>
                <a:gd name="G1" fmla="+- 8032 0 0"/>
                <a:gd name="G2" fmla="+- 21600 0 0"/>
                <a:gd name="T0" fmla="*/ 20051 w 21600"/>
                <a:gd name="T1" fmla="*/ 0 h 8032"/>
                <a:gd name="T2" fmla="*/ 21600 w 21600"/>
                <a:gd name="T3" fmla="*/ 8032 h 8032"/>
                <a:gd name="T4" fmla="*/ 0 w 21600"/>
                <a:gd name="T5" fmla="*/ 8032 h 8032"/>
              </a:gdLst>
              <a:ahLst/>
              <a:cxnLst>
                <a:cxn ang="0">
                  <a:pos x="T0" y="T1"/>
                </a:cxn>
                <a:cxn ang="0">
                  <a:pos x="T2" y="T3"/>
                </a:cxn>
                <a:cxn ang="0">
                  <a:pos x="T4" y="T5"/>
                </a:cxn>
              </a:cxnLst>
              <a:rect l="0" t="0" r="r" b="b"/>
              <a:pathLst>
                <a:path w="21600" h="8032" fill="none" extrusionOk="0">
                  <a:moveTo>
                    <a:pt x="20051" y="-1"/>
                  </a:moveTo>
                  <a:cubicBezTo>
                    <a:pt x="21074" y="2554"/>
                    <a:pt x="21600" y="5280"/>
                    <a:pt x="21600" y="8032"/>
                  </a:cubicBezTo>
                </a:path>
                <a:path w="21600" h="8032" stroke="0" extrusionOk="0">
                  <a:moveTo>
                    <a:pt x="20051" y="-1"/>
                  </a:moveTo>
                  <a:cubicBezTo>
                    <a:pt x="21074" y="2554"/>
                    <a:pt x="21600" y="5280"/>
                    <a:pt x="21600" y="8032"/>
                  </a:cubicBezTo>
                  <a:lnTo>
                    <a:pt x="0" y="8032"/>
                  </a:lnTo>
                  <a:close/>
                </a:path>
              </a:pathLst>
            </a:custGeom>
            <a:noFill/>
            <a:ln w="127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27" name="Rectangle 31">
              <a:extLst>
                <a:ext uri="{FF2B5EF4-FFF2-40B4-BE49-F238E27FC236}">
                  <a16:creationId xmlns:a16="http://schemas.microsoft.com/office/drawing/2014/main" id="{D7E84D64-E879-FE6E-F427-FEA01A9665C4}"/>
                </a:ext>
              </a:extLst>
            </p:cNvPr>
            <p:cNvSpPr>
              <a:spLocks noChangeAspect="1" noChangeArrowheads="1"/>
            </p:cNvSpPr>
            <p:nvPr/>
          </p:nvSpPr>
          <p:spPr bwMode="auto">
            <a:xfrm>
              <a:off x="4504307" y="4564223"/>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effectLst>
                    <a:outerShdw blurRad="38100" dist="38100" dir="2700000" algn="tl">
                      <a:srgbClr val="C0C0C0"/>
                    </a:outerShdw>
                  </a:effectLst>
                </a:rPr>
                <a:t>θ</a:t>
              </a:r>
            </a:p>
          </p:txBody>
        </p:sp>
        <p:sp>
          <p:nvSpPr>
            <p:cNvPr id="28" name="Arc 32">
              <a:extLst>
                <a:ext uri="{FF2B5EF4-FFF2-40B4-BE49-F238E27FC236}">
                  <a16:creationId xmlns:a16="http://schemas.microsoft.com/office/drawing/2014/main" id="{C69D56B5-ADF7-7B6C-295A-E95AC700D736}"/>
                </a:ext>
              </a:extLst>
            </p:cNvPr>
            <p:cNvSpPr>
              <a:spLocks noChangeAspect="1"/>
            </p:cNvSpPr>
            <p:nvPr/>
          </p:nvSpPr>
          <p:spPr bwMode="auto">
            <a:xfrm flipH="1">
              <a:off x="4091111" y="3610185"/>
              <a:ext cx="1484445" cy="2486298"/>
            </a:xfrm>
            <a:custGeom>
              <a:avLst/>
              <a:gdLst>
                <a:gd name="G0" fmla="+- 0 0 0"/>
                <a:gd name="G1" fmla="+- 18293 0 0"/>
                <a:gd name="G2" fmla="+- 21600 0 0"/>
                <a:gd name="T0" fmla="*/ 11487 w 21600"/>
                <a:gd name="T1" fmla="*/ 0 h 36148"/>
                <a:gd name="T2" fmla="*/ 12156 w 21600"/>
                <a:gd name="T3" fmla="*/ 36148 h 36148"/>
                <a:gd name="T4" fmla="*/ 0 w 21600"/>
                <a:gd name="T5" fmla="*/ 18293 h 36148"/>
              </a:gdLst>
              <a:ahLst/>
              <a:cxnLst>
                <a:cxn ang="0">
                  <a:pos x="T0" y="T1"/>
                </a:cxn>
                <a:cxn ang="0">
                  <a:pos x="T2" y="T3"/>
                </a:cxn>
                <a:cxn ang="0">
                  <a:pos x="T4" y="T5"/>
                </a:cxn>
              </a:cxnLst>
              <a:rect l="0" t="0" r="r" b="b"/>
              <a:pathLst>
                <a:path w="21600" h="36148" fill="none" extrusionOk="0">
                  <a:moveTo>
                    <a:pt x="11486" y="0"/>
                  </a:moveTo>
                  <a:cubicBezTo>
                    <a:pt x="17780" y="3952"/>
                    <a:pt x="21600" y="10861"/>
                    <a:pt x="21600" y="18293"/>
                  </a:cubicBezTo>
                  <a:cubicBezTo>
                    <a:pt x="21600" y="25440"/>
                    <a:pt x="18064" y="32125"/>
                    <a:pt x="12155" y="36147"/>
                  </a:cubicBezTo>
                </a:path>
                <a:path w="21600" h="36148" stroke="0" extrusionOk="0">
                  <a:moveTo>
                    <a:pt x="11486" y="0"/>
                  </a:moveTo>
                  <a:cubicBezTo>
                    <a:pt x="17780" y="3952"/>
                    <a:pt x="21600" y="10861"/>
                    <a:pt x="21600" y="18293"/>
                  </a:cubicBezTo>
                  <a:cubicBezTo>
                    <a:pt x="21600" y="25440"/>
                    <a:pt x="18064" y="32125"/>
                    <a:pt x="12155" y="36147"/>
                  </a:cubicBezTo>
                  <a:lnTo>
                    <a:pt x="0" y="18293"/>
                  </a:lnTo>
                  <a:close/>
                </a:path>
              </a:pathLst>
            </a:custGeom>
            <a:noFill/>
            <a:ln w="317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30" name="Line 34">
              <a:extLst>
                <a:ext uri="{FF2B5EF4-FFF2-40B4-BE49-F238E27FC236}">
                  <a16:creationId xmlns:a16="http://schemas.microsoft.com/office/drawing/2014/main" id="{DBA03922-CB82-98DA-EE92-4ED5B6650F0E}"/>
                </a:ext>
              </a:extLst>
            </p:cNvPr>
            <p:cNvSpPr>
              <a:spLocks noChangeShapeType="1"/>
            </p:cNvSpPr>
            <p:nvPr/>
          </p:nvSpPr>
          <p:spPr bwMode="auto">
            <a:xfrm flipH="1">
              <a:off x="4319939" y="4881937"/>
              <a:ext cx="1246816" cy="789161"/>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1" name="Text Box 35">
              <a:extLst>
                <a:ext uri="{FF2B5EF4-FFF2-40B4-BE49-F238E27FC236}">
                  <a16:creationId xmlns:a16="http://schemas.microsoft.com/office/drawing/2014/main" id="{924218F5-9CC2-C8BA-C72E-3F7616753EE3}"/>
                </a:ext>
              </a:extLst>
            </p:cNvPr>
            <p:cNvSpPr txBox="1">
              <a:spLocks noChangeAspect="1" noChangeArrowheads="1"/>
            </p:cNvSpPr>
            <p:nvPr/>
          </p:nvSpPr>
          <p:spPr bwMode="auto">
            <a:xfrm>
              <a:off x="4718920" y="5333725"/>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dirty="0">
                  <a:effectLst>
                    <a:outerShdw blurRad="38100" dist="38100" dir="2700000" algn="tl">
                      <a:srgbClr val="C0C0C0"/>
                    </a:outerShdw>
                  </a:effectLst>
                </a:rPr>
                <a:t>V</a:t>
              </a:r>
            </a:p>
          </p:txBody>
        </p:sp>
        <p:sp>
          <p:nvSpPr>
            <p:cNvPr id="62" name="Line 36">
              <a:extLst>
                <a:ext uri="{FF2B5EF4-FFF2-40B4-BE49-F238E27FC236}">
                  <a16:creationId xmlns:a16="http://schemas.microsoft.com/office/drawing/2014/main" id="{8B72E3F6-F969-5E6E-B756-F5EA7CD08B77}"/>
                </a:ext>
              </a:extLst>
            </p:cNvPr>
            <p:cNvSpPr>
              <a:spLocks noChangeShapeType="1"/>
            </p:cNvSpPr>
            <p:nvPr/>
          </p:nvSpPr>
          <p:spPr bwMode="auto">
            <a:xfrm flipH="1" flipV="1">
              <a:off x="4718920" y="3674726"/>
              <a:ext cx="847835" cy="119841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63" name="Text Box 37">
              <a:extLst>
                <a:ext uri="{FF2B5EF4-FFF2-40B4-BE49-F238E27FC236}">
                  <a16:creationId xmlns:a16="http://schemas.microsoft.com/office/drawing/2014/main" id="{7453D14F-2F2B-5294-F7A4-235011C6F4FB}"/>
                </a:ext>
              </a:extLst>
            </p:cNvPr>
            <p:cNvSpPr txBox="1">
              <a:spLocks noChangeAspect="1" noChangeArrowheads="1"/>
            </p:cNvSpPr>
            <p:nvPr/>
          </p:nvSpPr>
          <p:spPr bwMode="auto">
            <a:xfrm>
              <a:off x="5117901" y="4073707"/>
              <a:ext cx="240562" cy="3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effectLst>
                    <a:outerShdw blurRad="38100" dist="38100" dir="2700000" algn="tl">
                      <a:srgbClr val="C0C0C0"/>
                    </a:outerShdw>
                  </a:effectLst>
                </a:rPr>
                <a:t>V</a:t>
              </a:r>
            </a:p>
          </p:txBody>
        </p:sp>
      </p:grpSp>
    </p:spTree>
    <p:extLst>
      <p:ext uri="{BB962C8B-B14F-4D97-AF65-F5344CB8AC3E}">
        <p14:creationId xmlns:p14="http://schemas.microsoft.com/office/powerpoint/2010/main" val="21126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FA45B4-F932-7475-E486-80FBF636CDE8}"/>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sp>
        <p:nvSpPr>
          <p:cNvPr id="3" name="コンテンツ プレースホルダー 2">
            <a:extLst>
              <a:ext uri="{FF2B5EF4-FFF2-40B4-BE49-F238E27FC236}">
                <a16:creationId xmlns:a16="http://schemas.microsoft.com/office/drawing/2014/main" id="{6BFED656-542F-ADDA-77B5-C1EA26D32BD9}"/>
              </a:ext>
            </a:extLst>
          </p:cNvPr>
          <p:cNvSpPr>
            <a:spLocks noGrp="1"/>
          </p:cNvSpPr>
          <p:nvPr>
            <p:ph idx="1"/>
          </p:nvPr>
        </p:nvSpPr>
        <p:spPr/>
        <p:txBody>
          <a:bodyPr/>
          <a:lstStyle/>
          <a:p>
            <a:r>
              <a:rPr lang="ja-JP" altLang="en-US" dirty="0"/>
              <a:t>回折の伝搬は</a:t>
            </a:r>
            <a:r>
              <a:rPr kumimoji="1" lang="ja-JP" altLang="en-US" dirty="0"/>
              <a:t>レンズからの距離で拡大されて</a:t>
            </a:r>
            <a:r>
              <a:rPr lang="ja-JP" altLang="en-US" dirty="0"/>
              <a:t>ゆく</a:t>
            </a:r>
            <a:endParaRPr lang="en-US" altLang="ja-JP" dirty="0"/>
          </a:p>
          <a:p>
            <a:pPr lvl="1"/>
            <a:r>
              <a:rPr lang="ja-JP" altLang="en-US" dirty="0">
                <a:solidFill>
                  <a:srgbClr val="FF5050"/>
                </a:solidFill>
              </a:rPr>
              <a:t>生成した回折マップでこの現象は再現できているか？</a:t>
            </a:r>
            <a:endParaRPr lang="en-US" altLang="ja-JP" dirty="0">
              <a:solidFill>
                <a:srgbClr val="FF5050"/>
              </a:solidFill>
            </a:endParaRPr>
          </a:p>
        </p:txBody>
      </p:sp>
      <p:grpSp>
        <p:nvGrpSpPr>
          <p:cNvPr id="10" name="グループ化 9">
            <a:extLst>
              <a:ext uri="{FF2B5EF4-FFF2-40B4-BE49-F238E27FC236}">
                <a16:creationId xmlns:a16="http://schemas.microsoft.com/office/drawing/2014/main" id="{4B22E1A4-7874-EF02-8D47-31975081CB98}"/>
              </a:ext>
            </a:extLst>
          </p:cNvPr>
          <p:cNvGrpSpPr/>
          <p:nvPr/>
        </p:nvGrpSpPr>
        <p:grpSpPr>
          <a:xfrm>
            <a:off x="798742" y="3307080"/>
            <a:ext cx="10594516" cy="2778016"/>
            <a:chOff x="798743" y="3584898"/>
            <a:chExt cx="10594516" cy="2778016"/>
          </a:xfrm>
        </p:grpSpPr>
        <p:grpSp>
          <p:nvGrpSpPr>
            <p:cNvPr id="7" name="グループ化 6">
              <a:extLst>
                <a:ext uri="{FF2B5EF4-FFF2-40B4-BE49-F238E27FC236}">
                  <a16:creationId xmlns:a16="http://schemas.microsoft.com/office/drawing/2014/main" id="{246F0117-1C5F-10B5-1F3F-B5970ED7F545}"/>
                </a:ext>
              </a:extLst>
            </p:cNvPr>
            <p:cNvGrpSpPr/>
            <p:nvPr/>
          </p:nvGrpSpPr>
          <p:grpSpPr>
            <a:xfrm>
              <a:off x="893061" y="3584898"/>
              <a:ext cx="10405877" cy="2385182"/>
              <a:chOff x="893061" y="3577403"/>
              <a:chExt cx="10405877" cy="2385182"/>
            </a:xfrm>
          </p:grpSpPr>
          <p:pic>
            <p:nvPicPr>
              <p:cNvPr id="6" name="図 5" descr="テーブル, スポーツゲーム, コーヒーテーブル が含まれている画像&#10;&#10;自動的に生成された説明">
                <a:extLst>
                  <a:ext uri="{FF2B5EF4-FFF2-40B4-BE49-F238E27FC236}">
                    <a16:creationId xmlns:a16="http://schemas.microsoft.com/office/drawing/2014/main" id="{8C973A60-043C-E40A-2189-2347B171C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61" y="3577403"/>
                <a:ext cx="4763589" cy="23851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F6952D9-2115-3163-07CF-03F0ED9C30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35349" y="3577403"/>
                <a:ext cx="4763589" cy="23851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6" name="AutoShape 6">
                <a:extLst>
                  <a:ext uri="{FF2B5EF4-FFF2-40B4-BE49-F238E27FC236}">
                    <a16:creationId xmlns:a16="http://schemas.microsoft.com/office/drawing/2014/main" id="{336F6EF3-F292-D924-282F-6CEFB1712F70}"/>
                  </a:ext>
                </a:extLst>
              </p:cNvPr>
              <p:cNvSpPr>
                <a:spLocks noChangeArrowheads="1"/>
              </p:cNvSpPr>
              <p:nvPr/>
            </p:nvSpPr>
            <p:spPr bwMode="auto">
              <a:xfrm>
                <a:off x="5777706" y="447302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sp>
          <p:nvSpPr>
            <p:cNvPr id="8" name="Rectangle 6">
              <a:extLst>
                <a:ext uri="{FF2B5EF4-FFF2-40B4-BE49-F238E27FC236}">
                  <a16:creationId xmlns:a16="http://schemas.microsoft.com/office/drawing/2014/main" id="{39924047-4876-7ED9-162F-382992B3443B}"/>
                </a:ext>
              </a:extLst>
            </p:cNvPr>
            <p:cNvSpPr>
              <a:spLocks noChangeArrowheads="1"/>
            </p:cNvSpPr>
            <p:nvPr/>
          </p:nvSpPr>
          <p:spPr bwMode="auto">
            <a:xfrm>
              <a:off x="798743" y="5993582"/>
              <a:ext cx="4952224"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一様なスケールでマッピングされた状態</a:t>
              </a:r>
              <a:endParaRPr lang="en-US" altLang="ja-JP" sz="1400" dirty="0">
                <a:latin typeface="游ゴシック Medium" panose="020B0500000000000000" pitchFamily="50" charset="-128"/>
                <a:ea typeface="游ゴシック Medium" panose="020B0500000000000000" pitchFamily="50" charset="-128"/>
              </a:endParaRPr>
            </a:p>
          </p:txBody>
        </p:sp>
        <p:sp>
          <p:nvSpPr>
            <p:cNvPr id="9" name="Rectangle 6">
              <a:extLst>
                <a:ext uri="{FF2B5EF4-FFF2-40B4-BE49-F238E27FC236}">
                  <a16:creationId xmlns:a16="http://schemas.microsoft.com/office/drawing/2014/main" id="{8E1DDA13-F0F1-7809-D940-651C129DE493}"/>
                </a:ext>
              </a:extLst>
            </p:cNvPr>
            <p:cNvSpPr>
              <a:spLocks noChangeArrowheads="1"/>
            </p:cNvSpPr>
            <p:nvPr/>
          </p:nvSpPr>
          <p:spPr bwMode="auto">
            <a:xfrm>
              <a:off x="6441035" y="5993582"/>
              <a:ext cx="4952224"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endParaRPr lang="en-US" altLang="ja-JP" sz="1400" dirty="0">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192087693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あるフレームにおけるセンサーの位置は固定値</a:t>
            </a:r>
            <a:r>
              <a:rPr kumimoji="1" lang="en-US" altLang="ja-JP" dirty="0"/>
              <a:t>(</a:t>
            </a:r>
            <a:r>
              <a:rPr kumimoji="1" lang="ja-JP" altLang="en-US" dirty="0"/>
              <a:t>赤線</a:t>
            </a:r>
            <a:r>
              <a:rPr kumimoji="1" lang="en-US" altLang="ja-JP" dirty="0"/>
              <a:t>)</a:t>
            </a:r>
          </a:p>
          <a:p>
            <a:pPr lvl="1"/>
            <a:r>
              <a:rPr kumimoji="1" lang="ja-JP" altLang="en-US" dirty="0"/>
              <a:t>現フレームの実効</a:t>
            </a:r>
            <a:r>
              <a:rPr kumimoji="1" lang="en-US" altLang="ja-JP" dirty="0"/>
              <a:t>F</a:t>
            </a:r>
            <a:r>
              <a:rPr kumimoji="1" lang="ja-JP" altLang="en-US" dirty="0"/>
              <a:t>値で</a:t>
            </a:r>
            <a:br>
              <a:rPr kumimoji="1" lang="en-US" altLang="ja-JP" dirty="0"/>
            </a:br>
            <a:r>
              <a:rPr kumimoji="1" lang="ja-JP" altLang="en-US" dirty="0"/>
              <a:t>回折のスケールを計算</a:t>
            </a:r>
            <a:endParaRPr kumimoji="1" lang="en-US" altLang="ja-JP" dirty="0"/>
          </a:p>
          <a:p>
            <a:pPr lvl="2"/>
            <a:r>
              <a:rPr lang="ja-JP" altLang="en-US" dirty="0"/>
              <a:t>実効</a:t>
            </a:r>
            <a:r>
              <a:rPr lang="en-US" altLang="ja-JP" dirty="0"/>
              <a:t>F</a:t>
            </a:r>
            <a:r>
              <a:rPr lang="ja-JP" altLang="en-US" dirty="0"/>
              <a:t>値 </a:t>
            </a: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Fe</a:t>
            </a:r>
            <a:r>
              <a:rPr lang="ja-JP" altLang="en-US" dirty="0"/>
              <a:t>＝</a:t>
            </a: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 / D</a:t>
            </a:r>
            <a:endParaRPr lang="en-US" altLang="ja-JP" dirty="0"/>
          </a:p>
          <a:p>
            <a:pPr lvl="3"/>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V </a:t>
            </a:r>
            <a:r>
              <a:rPr lang="en-US" altLang="ja-JP" dirty="0"/>
              <a:t>:</a:t>
            </a:r>
            <a:r>
              <a:rPr lang="ja-JP" altLang="en-US" dirty="0"/>
              <a:t> センサーまでの距離</a:t>
            </a:r>
            <a:endParaRPr lang="en-US" altLang="ja-JP" dirty="0"/>
          </a:p>
          <a:p>
            <a:pPr lvl="3"/>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D </a:t>
            </a:r>
            <a:r>
              <a:rPr lang="en-US" altLang="ja-JP" dirty="0"/>
              <a:t>: </a:t>
            </a:r>
            <a:r>
              <a:rPr lang="ja-JP" altLang="en-US" dirty="0"/>
              <a:t>開口絞り有効径</a:t>
            </a:r>
            <a:endParaRPr lang="en-US" altLang="ja-JP" dirty="0"/>
          </a:p>
          <a:p>
            <a:pPr lvl="5"/>
            <a:endParaRPr lang="en-US" altLang="ja-JP" dirty="0"/>
          </a:p>
          <a:p>
            <a:pPr lvl="1"/>
            <a:r>
              <a:rPr lang="ja-JP" altLang="en-US" dirty="0">
                <a:solidFill>
                  <a:srgbClr val="FF5050"/>
                </a:solidFill>
              </a:rPr>
              <a:t>赤線上しか参照されない</a:t>
            </a:r>
            <a:endParaRPr kumimoji="1" lang="en-US" altLang="ja-JP" dirty="0">
              <a:solidFill>
                <a:srgbClr val="FF5050"/>
              </a:solidFill>
            </a:endParaRPr>
          </a:p>
          <a:p>
            <a:pPr lvl="2"/>
            <a:r>
              <a:rPr kumimoji="1" lang="ja-JP" altLang="en-US" dirty="0"/>
              <a:t>伝搬のスケールもすべて一定</a:t>
            </a:r>
            <a:endParaRPr kumimoji="1" lang="en-US" altLang="ja-JP" dirty="0"/>
          </a:p>
          <a:p>
            <a:pPr lvl="2"/>
            <a:r>
              <a:rPr kumimoji="1" lang="en-US" altLang="ja-JP" dirty="0"/>
              <a:t>Fe</a:t>
            </a:r>
            <a:r>
              <a:rPr kumimoji="1" lang="ja-JP" altLang="en-US" dirty="0"/>
              <a:t>により</a:t>
            </a:r>
            <a:r>
              <a:rPr lang="en-US" altLang="ja-JP" dirty="0"/>
              <a:t>V</a:t>
            </a:r>
            <a:r>
              <a:rPr lang="ja-JP" altLang="en-US" dirty="0"/>
              <a:t>も反映</a:t>
            </a:r>
            <a:r>
              <a:rPr kumimoji="1" lang="ja-JP" altLang="en-US" dirty="0"/>
              <a:t>されている</a:t>
            </a:r>
            <a:endParaRPr kumimoji="1" lang="en-US" altLang="ja-JP" dirty="0"/>
          </a:p>
        </p:txBody>
      </p:sp>
      <p:grpSp>
        <p:nvGrpSpPr>
          <p:cNvPr id="18" name="グループ化 17">
            <a:extLst>
              <a:ext uri="{FF2B5EF4-FFF2-40B4-BE49-F238E27FC236}">
                <a16:creationId xmlns:a16="http://schemas.microsoft.com/office/drawing/2014/main" id="{73E5B5BF-4627-2257-F765-4A11CB722808}"/>
              </a:ext>
            </a:extLst>
          </p:cNvPr>
          <p:cNvGrpSpPr/>
          <p:nvPr/>
        </p:nvGrpSpPr>
        <p:grpSpPr>
          <a:xfrm>
            <a:off x="6096000" y="2031188"/>
            <a:ext cx="5355772" cy="4533963"/>
            <a:chOff x="6096000" y="1997353"/>
            <a:chExt cx="5355772" cy="4533963"/>
          </a:xfrm>
        </p:grpSpPr>
        <p:grpSp>
          <p:nvGrpSpPr>
            <p:cNvPr id="16" name="グループ化 15">
              <a:extLst>
                <a:ext uri="{FF2B5EF4-FFF2-40B4-BE49-F238E27FC236}">
                  <a16:creationId xmlns:a16="http://schemas.microsoft.com/office/drawing/2014/main" id="{91924FE0-8758-FD3E-9C3B-CBD21FD26852}"/>
                </a:ext>
              </a:extLst>
            </p:cNvPr>
            <p:cNvGrpSpPr>
              <a:grpSpLocks noChangeAspect="1"/>
            </p:cNvGrpSpPr>
            <p:nvPr/>
          </p:nvGrpSpPr>
          <p:grpSpPr>
            <a:xfrm>
              <a:off x="6671698" y="1997353"/>
              <a:ext cx="4780074" cy="3840331"/>
              <a:chOff x="6018555" y="2035310"/>
              <a:chExt cx="5563676" cy="4469880"/>
            </a:xfrm>
          </p:grpSpPr>
          <p:grpSp>
            <p:nvGrpSpPr>
              <p:cNvPr id="4" name="グループ化 3">
                <a:extLst>
                  <a:ext uri="{FF2B5EF4-FFF2-40B4-BE49-F238E27FC236}">
                    <a16:creationId xmlns:a16="http://schemas.microsoft.com/office/drawing/2014/main" id="{16AE07E1-1882-8C34-1502-7098A2CBABD1}"/>
                  </a:ext>
                </a:extLst>
              </p:cNvPr>
              <p:cNvGrpSpPr>
                <a:grpSpLocks noChangeAspect="1"/>
              </p:cNvGrpSpPr>
              <p:nvPr/>
            </p:nvGrpSpPr>
            <p:grpSpPr>
              <a:xfrm>
                <a:off x="6018555" y="2035310"/>
                <a:ext cx="5563676" cy="1390920"/>
                <a:chOff x="609769" y="3827445"/>
                <a:chExt cx="10972456" cy="2743116"/>
              </a:xfrm>
            </p:grpSpPr>
            <p:pic>
              <p:nvPicPr>
                <p:cNvPr id="5" name="図 4">
                  <a:extLst>
                    <a:ext uri="{FF2B5EF4-FFF2-40B4-BE49-F238E27FC236}">
                      <a16:creationId xmlns:a16="http://schemas.microsoft.com/office/drawing/2014/main" id="{C72C03AC-DA9D-F3AC-B594-60994297CF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769"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 name="Line 25">
                  <a:extLst>
                    <a:ext uri="{FF2B5EF4-FFF2-40B4-BE49-F238E27FC236}">
                      <a16:creationId xmlns:a16="http://schemas.microsoft.com/office/drawing/2014/main" id="{ABB77CAB-E1F8-EDC2-140F-10C00B88E9CE}"/>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7" name="グループ化 6">
                <a:extLst>
                  <a:ext uri="{FF2B5EF4-FFF2-40B4-BE49-F238E27FC236}">
                    <a16:creationId xmlns:a16="http://schemas.microsoft.com/office/drawing/2014/main" id="{94DFCB45-C76B-FD93-6238-9004019BD4A4}"/>
                  </a:ext>
                </a:extLst>
              </p:cNvPr>
              <p:cNvGrpSpPr>
                <a:grpSpLocks noChangeAspect="1"/>
              </p:cNvGrpSpPr>
              <p:nvPr/>
            </p:nvGrpSpPr>
            <p:grpSpPr>
              <a:xfrm>
                <a:off x="6018555" y="5114270"/>
                <a:ext cx="5563676" cy="1390920"/>
                <a:chOff x="609773" y="3827445"/>
                <a:chExt cx="10972456" cy="2743116"/>
              </a:xfrm>
            </p:grpSpPr>
            <p:pic>
              <p:nvPicPr>
                <p:cNvPr id="8" name="コンテンツ プレースホルダー 4">
                  <a:extLst>
                    <a:ext uri="{FF2B5EF4-FFF2-40B4-BE49-F238E27FC236}">
                      <a16:creationId xmlns:a16="http://schemas.microsoft.com/office/drawing/2014/main" id="{4DEF7460-C0B2-8679-6995-DF9D0E2DCD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Line 25">
                  <a:extLst>
                    <a:ext uri="{FF2B5EF4-FFF2-40B4-BE49-F238E27FC236}">
                      <a16:creationId xmlns:a16="http://schemas.microsoft.com/office/drawing/2014/main" id="{8ACD1DA1-1327-AA20-B079-7EAF0A101844}"/>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10" name="グループ化 9">
                <a:extLst>
                  <a:ext uri="{FF2B5EF4-FFF2-40B4-BE49-F238E27FC236}">
                    <a16:creationId xmlns:a16="http://schemas.microsoft.com/office/drawing/2014/main" id="{8FC09B58-5C34-1D5B-11B3-091F740E9BB2}"/>
                  </a:ext>
                </a:extLst>
              </p:cNvPr>
              <p:cNvGrpSpPr>
                <a:grpSpLocks noChangeAspect="1"/>
              </p:cNvGrpSpPr>
              <p:nvPr/>
            </p:nvGrpSpPr>
            <p:grpSpPr>
              <a:xfrm>
                <a:off x="6018555" y="3574789"/>
                <a:ext cx="5563676" cy="1390920"/>
                <a:chOff x="609773" y="3827445"/>
                <a:chExt cx="10972456" cy="2743116"/>
              </a:xfrm>
            </p:grpSpPr>
            <p:pic>
              <p:nvPicPr>
                <p:cNvPr id="11" name="図 10">
                  <a:extLst>
                    <a:ext uri="{FF2B5EF4-FFF2-40B4-BE49-F238E27FC236}">
                      <a16:creationId xmlns:a16="http://schemas.microsoft.com/office/drawing/2014/main" id="{D4348FAF-77B7-4689-7D26-0164CE579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2" name="Line 25">
                  <a:extLst>
                    <a:ext uri="{FF2B5EF4-FFF2-40B4-BE49-F238E27FC236}">
                      <a16:creationId xmlns:a16="http://schemas.microsoft.com/office/drawing/2014/main" id="{B4277434-36F0-88AB-AEC7-0825EB47C00D}"/>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sp>
          <p:nvSpPr>
            <p:cNvPr id="17" name="Rectangle 6">
              <a:extLst>
                <a:ext uri="{FF2B5EF4-FFF2-40B4-BE49-F238E27FC236}">
                  <a16:creationId xmlns:a16="http://schemas.microsoft.com/office/drawing/2014/main" id="{EBA00E61-5291-463D-1961-44699B6E6504}"/>
                </a:ext>
              </a:extLst>
            </p:cNvPr>
            <p:cNvSpPr>
              <a:spLocks noChangeArrowheads="1"/>
            </p:cNvSpPr>
            <p:nvPr/>
          </p:nvSpPr>
          <p:spPr bwMode="auto">
            <a:xfrm>
              <a:off x="6096000" y="5884985"/>
              <a:ext cx="5355772"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algn="r"/>
              <a:r>
                <a:rPr lang="ja-JP" altLang="en-US" dirty="0">
                  <a:latin typeface="游ゴシック Medium" panose="020B0500000000000000" pitchFamily="50" charset="-128"/>
                  <a:ea typeface="游ゴシック Medium" panose="020B0500000000000000" pitchFamily="50" charset="-128"/>
                </a:rPr>
                <a:t>画面内で異なる距離から届いた光の伝搬状態</a:t>
              </a:r>
              <a:endParaRPr lang="en-US" altLang="ja-JP" sz="1400" dirty="0">
                <a:latin typeface="游ゴシック Medium" panose="020B0500000000000000" pitchFamily="50" charset="-128"/>
                <a:ea typeface="游ゴシック Medium" panose="020B0500000000000000" pitchFamily="50" charset="-128"/>
              </a:endParaRPr>
            </a:p>
            <a:p>
              <a:pPr algn="r"/>
              <a:r>
                <a:rPr lang="ja-JP" altLang="en-US" dirty="0">
                  <a:latin typeface="游ゴシック Medium" panose="020B0500000000000000" pitchFamily="50" charset="-128"/>
                  <a:ea typeface="游ゴシック Medium" panose="020B0500000000000000" pitchFamily="50" charset="-128"/>
                </a:rPr>
                <a:t>センサー</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赤線</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上での拡がりがボケ像を意味する</a:t>
              </a:r>
            </a:p>
          </p:txBody>
        </p:sp>
      </p:grpSp>
    </p:spTree>
    <p:extLst>
      <p:ext uri="{BB962C8B-B14F-4D97-AF65-F5344CB8AC3E}">
        <p14:creationId xmlns:p14="http://schemas.microsoft.com/office/powerpoint/2010/main" val="22268030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20" name="グループ化 19">
            <a:extLst>
              <a:ext uri="{FF2B5EF4-FFF2-40B4-BE49-F238E27FC236}">
                <a16:creationId xmlns:a16="http://schemas.microsoft.com/office/drawing/2014/main" id="{10D00C7E-8E90-6CF1-03E4-42E68D01BBAA}"/>
              </a:ext>
            </a:extLst>
          </p:cNvPr>
          <p:cNvGrpSpPr>
            <a:grpSpLocks noChangeAspect="1"/>
          </p:cNvGrpSpPr>
          <p:nvPr/>
        </p:nvGrpSpPr>
        <p:grpSpPr>
          <a:xfrm>
            <a:off x="2083720" y="4348938"/>
            <a:ext cx="8024563" cy="2006142"/>
            <a:chOff x="609769" y="3827445"/>
            <a:chExt cx="10972456" cy="2743116"/>
          </a:xfrm>
        </p:grpSpPr>
        <p:pic>
          <p:nvPicPr>
            <p:cNvPr id="21" name="図 20">
              <a:extLst>
                <a:ext uri="{FF2B5EF4-FFF2-40B4-BE49-F238E27FC236}">
                  <a16:creationId xmlns:a16="http://schemas.microsoft.com/office/drawing/2014/main" id="{C1817D46-F19D-1787-945A-5DDB0B5FE0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769"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2" name="Line 25">
              <a:extLst>
                <a:ext uri="{FF2B5EF4-FFF2-40B4-BE49-F238E27FC236}">
                  <a16:creationId xmlns:a16="http://schemas.microsoft.com/office/drawing/2014/main" id="{717AD2BE-2316-787F-8C4B-80D241EDCA6D}"/>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19" name="グループ化 18">
            <a:extLst>
              <a:ext uri="{FF2B5EF4-FFF2-40B4-BE49-F238E27FC236}">
                <a16:creationId xmlns:a16="http://schemas.microsoft.com/office/drawing/2014/main" id="{EC68453E-707E-A1CE-4195-B8668450602D}"/>
              </a:ext>
            </a:extLst>
          </p:cNvPr>
          <p:cNvGrpSpPr/>
          <p:nvPr/>
        </p:nvGrpSpPr>
        <p:grpSpPr>
          <a:xfrm>
            <a:off x="2083717" y="1984368"/>
            <a:ext cx="8024566" cy="2011741"/>
            <a:chOff x="2153754" y="1273186"/>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754" y="1273186"/>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6" name="Line 25">
              <a:extLst>
                <a:ext uri="{FF2B5EF4-FFF2-40B4-BE49-F238E27FC236}">
                  <a16:creationId xmlns:a16="http://schemas.microsoft.com/office/drawing/2014/main" id="{E56354FF-C1ED-1737-5A27-3BA179F53E5C}"/>
                </a:ext>
              </a:extLst>
            </p:cNvPr>
            <p:cNvSpPr>
              <a:spLocks noChangeAspect="1" noChangeShapeType="1"/>
            </p:cNvSpPr>
            <p:nvPr/>
          </p:nvSpPr>
          <p:spPr bwMode="auto">
            <a:xfrm>
              <a:off x="6171521" y="1277067"/>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27" name="Rectangle 6">
            <a:extLst>
              <a:ext uri="{FF2B5EF4-FFF2-40B4-BE49-F238E27FC236}">
                <a16:creationId xmlns:a16="http://schemas.microsoft.com/office/drawing/2014/main" id="{CE96B5FB-C283-A57B-DEB3-111466E9ED8F}"/>
              </a:ext>
            </a:extLst>
          </p:cNvPr>
          <p:cNvSpPr>
            <a:spLocks noChangeArrowheads="1"/>
          </p:cNvSpPr>
          <p:nvPr/>
        </p:nvSpPr>
        <p:spPr bwMode="auto">
          <a:xfrm>
            <a:off x="2635008" y="3977890"/>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このセンサー位置用に一様なスケーリングを行った状態</a:t>
            </a:r>
            <a:endParaRPr lang="en-US" altLang="ja-JP" sz="1400" dirty="0">
              <a:latin typeface="游ゴシック Medium" panose="020B0500000000000000" pitchFamily="50" charset="-128"/>
              <a:ea typeface="游ゴシック Medium" panose="020B0500000000000000" pitchFamily="50" charset="-128"/>
            </a:endParaRPr>
          </a:p>
        </p:txBody>
      </p:sp>
      <p:sp>
        <p:nvSpPr>
          <p:cNvPr id="3" name="Rectangle 6">
            <a:extLst>
              <a:ext uri="{FF2B5EF4-FFF2-40B4-BE49-F238E27FC236}">
                <a16:creationId xmlns:a16="http://schemas.microsoft.com/office/drawing/2014/main" id="{F24AC0FA-D5D4-6CF0-F7F0-A489E85E779D}"/>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69824852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20" name="グループ化 19">
            <a:extLst>
              <a:ext uri="{FF2B5EF4-FFF2-40B4-BE49-F238E27FC236}">
                <a16:creationId xmlns:a16="http://schemas.microsoft.com/office/drawing/2014/main" id="{10D00C7E-8E90-6CF1-03E4-42E68D01BBAA}"/>
              </a:ext>
            </a:extLst>
          </p:cNvPr>
          <p:cNvGrpSpPr>
            <a:grpSpLocks noChangeAspect="1"/>
          </p:cNvGrpSpPr>
          <p:nvPr/>
        </p:nvGrpSpPr>
        <p:grpSpPr>
          <a:xfrm>
            <a:off x="2083720" y="4348938"/>
            <a:ext cx="8024563" cy="2006142"/>
            <a:chOff x="609769" y="3827445"/>
            <a:chExt cx="10972456" cy="2743116"/>
          </a:xfrm>
        </p:grpSpPr>
        <p:pic>
          <p:nvPicPr>
            <p:cNvPr id="21" name="図 20">
              <a:extLst>
                <a:ext uri="{FF2B5EF4-FFF2-40B4-BE49-F238E27FC236}">
                  <a16:creationId xmlns:a16="http://schemas.microsoft.com/office/drawing/2014/main" id="{C1817D46-F19D-1787-945A-5DDB0B5FE0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769"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2" name="Line 25">
              <a:extLst>
                <a:ext uri="{FF2B5EF4-FFF2-40B4-BE49-F238E27FC236}">
                  <a16:creationId xmlns:a16="http://schemas.microsoft.com/office/drawing/2014/main" id="{717AD2BE-2316-787F-8C4B-80D241EDCA6D}"/>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19" name="グループ化 18">
            <a:extLst>
              <a:ext uri="{FF2B5EF4-FFF2-40B4-BE49-F238E27FC236}">
                <a16:creationId xmlns:a16="http://schemas.microsoft.com/office/drawing/2014/main" id="{EC68453E-707E-A1CE-4195-B8668450602D}"/>
              </a:ext>
            </a:extLst>
          </p:cNvPr>
          <p:cNvGrpSpPr/>
          <p:nvPr/>
        </p:nvGrpSpPr>
        <p:grpSpPr>
          <a:xfrm>
            <a:off x="2083717" y="1975742"/>
            <a:ext cx="8024566" cy="2011741"/>
            <a:chOff x="2153754" y="1273186"/>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153754" y="1273186"/>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6" name="Line 25">
              <a:extLst>
                <a:ext uri="{FF2B5EF4-FFF2-40B4-BE49-F238E27FC236}">
                  <a16:creationId xmlns:a16="http://schemas.microsoft.com/office/drawing/2014/main" id="{E56354FF-C1ED-1737-5A27-3BA179F53E5C}"/>
                </a:ext>
              </a:extLst>
            </p:cNvPr>
            <p:cNvSpPr>
              <a:spLocks noChangeAspect="1" noChangeShapeType="1"/>
            </p:cNvSpPr>
            <p:nvPr/>
          </p:nvSpPr>
          <p:spPr bwMode="auto">
            <a:xfrm>
              <a:off x="6171521" y="1277067"/>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A996FED6-FA53-F7C6-82C7-AEBA778F04A9}"/>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9471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22222E-6 L 0 0.34445 " pathEditMode="relative" rAng="0" ptsTypes="AA">
                                      <p:cBhvr>
                                        <p:cTn id="6" dur="1000" fill="hold"/>
                                        <p:tgtEl>
                                          <p:spTgt spid="19"/>
                                        </p:tgtEl>
                                        <p:attrNameLst>
                                          <p:attrName>ppt_x</p:attrName>
                                          <p:attrName>ppt_y</p:attrName>
                                        </p:attrNameLst>
                                      </p:cBhvr>
                                      <p:rCtr x="0"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a:xfrm>
            <a:off x="604285" y="1234440"/>
            <a:ext cx="10972464" cy="5120640"/>
          </a:xfrm>
        </p:spPr>
        <p:txBody>
          <a:bodyPr/>
          <a:lstStyle/>
          <a:p>
            <a:r>
              <a:rPr lang="ja-JP" altLang="en-US" dirty="0"/>
              <a:t>回折マップ上の対応する位置を対応するサイズで参照</a:t>
            </a:r>
            <a:endParaRPr kumimoji="1" lang="ja-JP" altLang="en-US" dirty="0"/>
          </a:p>
          <a:p>
            <a:pPr lvl="1"/>
            <a:r>
              <a:rPr lang="ja-JP" altLang="en-US" dirty="0"/>
              <a:t>伝搬の拡大状況はレンズ後側主面からの距離で決まる</a:t>
            </a:r>
            <a:endParaRPr lang="en-US" altLang="ja-JP" dirty="0"/>
          </a:p>
          <a:p>
            <a:pPr lvl="2"/>
            <a:r>
              <a:rPr kumimoji="1" lang="ja-JP" altLang="en-US" dirty="0">
                <a:solidFill>
                  <a:srgbClr val="FF5050"/>
                </a:solidFill>
              </a:rPr>
              <a:t>このセンサー距離用にスケーリングすれば目的のスケールと一致</a:t>
            </a:r>
            <a:endParaRPr kumimoji="1" lang="en-US" altLang="ja-JP" dirty="0">
              <a:solidFill>
                <a:srgbClr val="FF5050"/>
              </a:solidFill>
            </a:endParaRPr>
          </a:p>
          <a:p>
            <a:pPr lvl="3"/>
            <a:r>
              <a:rPr kumimoji="1" lang="ja-JP" altLang="en-US" dirty="0">
                <a:solidFill>
                  <a:srgbClr val="FF5050"/>
                </a:solidFill>
              </a:rPr>
              <a:t>同じセンサー位置ではスケーリング状況は</a:t>
            </a:r>
            <a:r>
              <a:rPr lang="ja-JP" altLang="en-US" dirty="0">
                <a:solidFill>
                  <a:srgbClr val="FF5050"/>
                </a:solidFill>
              </a:rPr>
              <a:t>常に</a:t>
            </a:r>
            <a:r>
              <a:rPr kumimoji="1" lang="ja-JP" altLang="en-US" dirty="0">
                <a:solidFill>
                  <a:srgbClr val="FF5050"/>
                </a:solidFill>
              </a:rPr>
              <a:t>一致するため</a:t>
            </a:r>
            <a:endParaRPr kumimoji="1" lang="en-US" altLang="ja-JP" dirty="0">
              <a:solidFill>
                <a:srgbClr val="FF5050"/>
              </a:solidFill>
            </a:endParaRPr>
          </a:p>
          <a:p>
            <a:pPr lvl="3"/>
            <a:r>
              <a:rPr lang="ja-JP" altLang="en-US" dirty="0"/>
              <a:t>他の位置ではスケールもズレている</a:t>
            </a:r>
            <a:endParaRPr lang="en-US" altLang="ja-JP"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20" name="グループ化 19">
            <a:extLst>
              <a:ext uri="{FF2B5EF4-FFF2-40B4-BE49-F238E27FC236}">
                <a16:creationId xmlns:a16="http://schemas.microsoft.com/office/drawing/2014/main" id="{10D00C7E-8E90-6CF1-03E4-42E68D01BBAA}"/>
              </a:ext>
            </a:extLst>
          </p:cNvPr>
          <p:cNvGrpSpPr>
            <a:grpSpLocks noChangeAspect="1"/>
          </p:cNvGrpSpPr>
          <p:nvPr/>
        </p:nvGrpSpPr>
        <p:grpSpPr>
          <a:xfrm>
            <a:off x="2083720" y="4348938"/>
            <a:ext cx="8024563" cy="2006142"/>
            <a:chOff x="609769" y="3827445"/>
            <a:chExt cx="10972456" cy="2743116"/>
          </a:xfrm>
        </p:grpSpPr>
        <p:pic>
          <p:nvPicPr>
            <p:cNvPr id="21" name="図 20">
              <a:extLst>
                <a:ext uri="{FF2B5EF4-FFF2-40B4-BE49-F238E27FC236}">
                  <a16:creationId xmlns:a16="http://schemas.microsoft.com/office/drawing/2014/main" id="{C1817D46-F19D-1787-945A-5DDB0B5FE0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769"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2" name="Line 25">
              <a:extLst>
                <a:ext uri="{FF2B5EF4-FFF2-40B4-BE49-F238E27FC236}">
                  <a16:creationId xmlns:a16="http://schemas.microsoft.com/office/drawing/2014/main" id="{717AD2BE-2316-787F-8C4B-80D241EDCA6D}"/>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19" name="グループ化 18">
            <a:extLst>
              <a:ext uri="{FF2B5EF4-FFF2-40B4-BE49-F238E27FC236}">
                <a16:creationId xmlns:a16="http://schemas.microsoft.com/office/drawing/2014/main" id="{EC68453E-707E-A1CE-4195-B8668450602D}"/>
              </a:ext>
            </a:extLst>
          </p:cNvPr>
          <p:cNvGrpSpPr/>
          <p:nvPr/>
        </p:nvGrpSpPr>
        <p:grpSpPr>
          <a:xfrm>
            <a:off x="2083717" y="4348938"/>
            <a:ext cx="8024566" cy="2011741"/>
            <a:chOff x="2153754" y="1273186"/>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153754" y="1273186"/>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6" name="Line 25">
              <a:extLst>
                <a:ext uri="{FF2B5EF4-FFF2-40B4-BE49-F238E27FC236}">
                  <a16:creationId xmlns:a16="http://schemas.microsoft.com/office/drawing/2014/main" id="{E56354FF-C1ED-1737-5A27-3BA179F53E5C}"/>
                </a:ext>
              </a:extLst>
            </p:cNvPr>
            <p:cNvSpPr>
              <a:spLocks noChangeAspect="1" noChangeShapeType="1"/>
            </p:cNvSpPr>
            <p:nvPr/>
          </p:nvSpPr>
          <p:spPr bwMode="auto">
            <a:xfrm>
              <a:off x="6171521" y="1277067"/>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B5AD50A3-22CA-EE83-4E98-9EED2DC25C74}"/>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457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15" name="グループ化 14">
            <a:extLst>
              <a:ext uri="{FF2B5EF4-FFF2-40B4-BE49-F238E27FC236}">
                <a16:creationId xmlns:a16="http://schemas.microsoft.com/office/drawing/2014/main" id="{1C192816-D74E-DC55-4975-E606F9485DD9}"/>
              </a:ext>
            </a:extLst>
          </p:cNvPr>
          <p:cNvGrpSpPr>
            <a:grpSpLocks noChangeAspect="1"/>
          </p:cNvGrpSpPr>
          <p:nvPr/>
        </p:nvGrpSpPr>
        <p:grpSpPr>
          <a:xfrm>
            <a:off x="2083717" y="4348938"/>
            <a:ext cx="8024568" cy="2006142"/>
            <a:chOff x="2083716" y="4343789"/>
            <a:chExt cx="8024568" cy="2006142"/>
          </a:xfrm>
        </p:grpSpPr>
        <p:pic>
          <p:nvPicPr>
            <p:cNvPr id="23" name="図 22">
              <a:extLst>
                <a:ext uri="{FF2B5EF4-FFF2-40B4-BE49-F238E27FC236}">
                  <a16:creationId xmlns:a16="http://schemas.microsoft.com/office/drawing/2014/main" id="{002EBBC2-7890-AE79-F037-EC1E29F95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3716" y="4343789"/>
              <a:ext cx="8024568" cy="200614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4" name="Line 25">
              <a:extLst>
                <a:ext uri="{FF2B5EF4-FFF2-40B4-BE49-F238E27FC236}">
                  <a16:creationId xmlns:a16="http://schemas.microsoft.com/office/drawing/2014/main" id="{E7A9533B-6698-5389-C6FE-25BA4D398E6D}"/>
                </a:ext>
              </a:extLst>
            </p:cNvPr>
            <p:cNvSpPr>
              <a:spLocks noChangeAspect="1" noChangeShapeType="1"/>
            </p:cNvSpPr>
            <p:nvPr/>
          </p:nvSpPr>
          <p:spPr bwMode="auto">
            <a:xfrm>
              <a:off x="6101476" y="4343789"/>
              <a:ext cx="0" cy="2006142"/>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1C7A71F7-A207-D51A-94A9-CF9632E39AF3}"/>
              </a:ext>
            </a:extLst>
          </p:cNvPr>
          <p:cNvGrpSpPr/>
          <p:nvPr/>
        </p:nvGrpSpPr>
        <p:grpSpPr>
          <a:xfrm>
            <a:off x="2083717" y="1982651"/>
            <a:ext cx="8024566" cy="2011741"/>
            <a:chOff x="2083717" y="1982651"/>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717" y="1982651"/>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8" name="Line 25">
              <a:extLst>
                <a:ext uri="{FF2B5EF4-FFF2-40B4-BE49-F238E27FC236}">
                  <a16:creationId xmlns:a16="http://schemas.microsoft.com/office/drawing/2014/main" id="{CA048921-2A00-B0D9-4149-1AACC9BB38B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4" name="Rectangle 6">
            <a:extLst>
              <a:ext uri="{FF2B5EF4-FFF2-40B4-BE49-F238E27FC236}">
                <a16:creationId xmlns:a16="http://schemas.microsoft.com/office/drawing/2014/main" id="{4E691C21-581D-E959-316A-4B365383E73E}"/>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
        <p:nvSpPr>
          <p:cNvPr id="7" name="Rectangle 6">
            <a:extLst>
              <a:ext uri="{FF2B5EF4-FFF2-40B4-BE49-F238E27FC236}">
                <a16:creationId xmlns:a16="http://schemas.microsoft.com/office/drawing/2014/main" id="{C05BFC9D-07B0-6B2C-7017-2F5F66C56E6D}"/>
              </a:ext>
            </a:extLst>
          </p:cNvPr>
          <p:cNvSpPr>
            <a:spLocks noChangeArrowheads="1"/>
          </p:cNvSpPr>
          <p:nvPr/>
        </p:nvSpPr>
        <p:spPr bwMode="auto">
          <a:xfrm>
            <a:off x="2635008" y="3977890"/>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このセンサー位置用に一様なスケーリングを行った状態</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20390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実写のボケの</a:t>
            </a:r>
            <a:r>
              <a:rPr lang="ja-JP" altLang="en-US" dirty="0"/>
              <a:t>回折模様</a:t>
            </a:r>
            <a:r>
              <a:rPr lang="en-US" altLang="ja-JP" dirty="0"/>
              <a:t>(</a:t>
            </a:r>
            <a:r>
              <a:rPr lang="ja-JP" altLang="en-US" dirty="0"/>
              <a:t>主にエッジ部</a:t>
            </a:r>
            <a:r>
              <a:rPr lang="en-US" altLang="ja-JP" dirty="0"/>
              <a:t>)</a:t>
            </a:r>
            <a:endParaRPr kumimoji="1" lang="ja-JP" altLang="en-US" dirty="0"/>
          </a:p>
        </p:txBody>
      </p:sp>
      <p:pic>
        <p:nvPicPr>
          <p:cNvPr id="4" name="図 3" descr="図形, 円&#10;&#10;自動的に生成された説明">
            <a:extLst>
              <a:ext uri="{FF2B5EF4-FFF2-40B4-BE49-F238E27FC236}">
                <a16:creationId xmlns:a16="http://schemas.microsoft.com/office/drawing/2014/main" id="{1EE8C950-12E4-1B27-8E28-AC15A47ECD1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3580" t="14141" r="9406" b="33895"/>
          <a:stretch/>
        </p:blipFill>
        <p:spPr>
          <a:xfrm>
            <a:off x="5672252" y="1245582"/>
            <a:ext cx="5615183" cy="522494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C67C777E-A5A6-A5A3-7DB3-CDD0ADA83624}"/>
              </a:ext>
            </a:extLst>
          </p:cNvPr>
          <p:cNvGrpSpPr/>
          <p:nvPr/>
        </p:nvGrpSpPr>
        <p:grpSpPr>
          <a:xfrm>
            <a:off x="904564" y="1401747"/>
            <a:ext cx="4370414" cy="5068780"/>
            <a:chOff x="731981" y="1431484"/>
            <a:chExt cx="4370414" cy="5068780"/>
          </a:xfrm>
        </p:grpSpPr>
        <p:sp>
          <p:nvSpPr>
            <p:cNvPr id="5" name="テキスト ボックス 4">
              <a:extLst>
                <a:ext uri="{FF2B5EF4-FFF2-40B4-BE49-F238E27FC236}">
                  <a16:creationId xmlns:a16="http://schemas.microsoft.com/office/drawing/2014/main" id="{F5FA6070-8B74-35CF-A32B-D7597ECD8CD0}"/>
                </a:ext>
              </a:extLst>
            </p:cNvPr>
            <p:cNvSpPr txBox="1"/>
            <p:nvPr/>
          </p:nvSpPr>
          <p:spPr>
            <a:xfrm>
              <a:off x="731981" y="5761600"/>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5"/>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6" name="Picture 2">
              <a:extLst>
                <a:ext uri="{FF2B5EF4-FFF2-40B4-BE49-F238E27FC236}">
                  <a16:creationId xmlns:a16="http://schemas.microsoft.com/office/drawing/2014/main" id="{86B96E9A-6980-C2AF-6403-93509A751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82" y="1431484"/>
              <a:ext cx="4189270" cy="427773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8" name="図 7" descr="図形, 円&#10;&#10;自動的に生成された説明">
            <a:extLst>
              <a:ext uri="{FF2B5EF4-FFF2-40B4-BE49-F238E27FC236}">
                <a16:creationId xmlns:a16="http://schemas.microsoft.com/office/drawing/2014/main" id="{563AA7BC-261E-2D36-39A4-93B9CDC73D6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63496" t="17833" r="25547" b="73422"/>
          <a:stretch/>
        </p:blipFill>
        <p:spPr>
          <a:xfrm>
            <a:off x="6383270" y="1151389"/>
            <a:ext cx="5052965" cy="48399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7" name="Picture 2">
            <a:extLst>
              <a:ext uri="{FF2B5EF4-FFF2-40B4-BE49-F238E27FC236}">
                <a16:creationId xmlns:a16="http://schemas.microsoft.com/office/drawing/2014/main" id="{543A423F-A620-5C0A-D022-6203F14FCD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888" t="1919" r="32553" b="68689"/>
          <a:stretch/>
        </p:blipFill>
        <p:spPr bwMode="auto">
          <a:xfrm>
            <a:off x="904565" y="1178523"/>
            <a:ext cx="4900288" cy="481278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15" name="グループ化 14">
            <a:extLst>
              <a:ext uri="{FF2B5EF4-FFF2-40B4-BE49-F238E27FC236}">
                <a16:creationId xmlns:a16="http://schemas.microsoft.com/office/drawing/2014/main" id="{1C192816-D74E-DC55-4975-E606F9485DD9}"/>
              </a:ext>
            </a:extLst>
          </p:cNvPr>
          <p:cNvGrpSpPr>
            <a:grpSpLocks noChangeAspect="1"/>
          </p:cNvGrpSpPr>
          <p:nvPr/>
        </p:nvGrpSpPr>
        <p:grpSpPr>
          <a:xfrm>
            <a:off x="2083717" y="4348938"/>
            <a:ext cx="8024568" cy="2006142"/>
            <a:chOff x="2083716" y="4343789"/>
            <a:chExt cx="8024568" cy="2006142"/>
          </a:xfrm>
        </p:grpSpPr>
        <p:pic>
          <p:nvPicPr>
            <p:cNvPr id="23" name="図 22">
              <a:extLst>
                <a:ext uri="{FF2B5EF4-FFF2-40B4-BE49-F238E27FC236}">
                  <a16:creationId xmlns:a16="http://schemas.microsoft.com/office/drawing/2014/main" id="{002EBBC2-7890-AE79-F037-EC1E29F95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3716" y="4343789"/>
              <a:ext cx="8024568" cy="200614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4" name="Line 25">
              <a:extLst>
                <a:ext uri="{FF2B5EF4-FFF2-40B4-BE49-F238E27FC236}">
                  <a16:creationId xmlns:a16="http://schemas.microsoft.com/office/drawing/2014/main" id="{E7A9533B-6698-5389-C6FE-25BA4D398E6D}"/>
                </a:ext>
              </a:extLst>
            </p:cNvPr>
            <p:cNvSpPr>
              <a:spLocks noChangeAspect="1" noChangeShapeType="1"/>
            </p:cNvSpPr>
            <p:nvPr/>
          </p:nvSpPr>
          <p:spPr bwMode="auto">
            <a:xfrm>
              <a:off x="6101476" y="4343789"/>
              <a:ext cx="0" cy="2006142"/>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719" y="1982651"/>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8" name="Line 25">
            <a:extLst>
              <a:ext uri="{FF2B5EF4-FFF2-40B4-BE49-F238E27FC236}">
                <a16:creationId xmlns:a16="http://schemas.microsoft.com/office/drawing/2014/main" id="{CA048921-2A00-B0D9-4149-1AACC9BB38B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sp>
        <p:nvSpPr>
          <p:cNvPr id="3" name="Rectangle 6">
            <a:extLst>
              <a:ext uri="{FF2B5EF4-FFF2-40B4-BE49-F238E27FC236}">
                <a16:creationId xmlns:a16="http://schemas.microsoft.com/office/drawing/2014/main" id="{E3DC6AEB-A8F9-4DA1-CD22-A30F83C08FA6}"/>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531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85185E-6 L -0.32904 -0.0007 " pathEditMode="relative" rAng="0" ptsTypes="AA">
                                      <p:cBhvr>
                                        <p:cTn id="6" dur="1000" fill="hold"/>
                                        <p:tgtEl>
                                          <p:spTgt spid="18"/>
                                        </p:tgtEl>
                                        <p:attrNameLst>
                                          <p:attrName>ppt_x</p:attrName>
                                          <p:attrName>ppt_y</p:attrName>
                                        </p:attrNameLst>
                                      </p:cBhvr>
                                      <p:rCtr x="-1645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15" name="グループ化 14">
            <a:extLst>
              <a:ext uri="{FF2B5EF4-FFF2-40B4-BE49-F238E27FC236}">
                <a16:creationId xmlns:a16="http://schemas.microsoft.com/office/drawing/2014/main" id="{1C192816-D74E-DC55-4975-E606F9485DD9}"/>
              </a:ext>
            </a:extLst>
          </p:cNvPr>
          <p:cNvGrpSpPr>
            <a:grpSpLocks noChangeAspect="1"/>
          </p:cNvGrpSpPr>
          <p:nvPr/>
        </p:nvGrpSpPr>
        <p:grpSpPr>
          <a:xfrm>
            <a:off x="2083717" y="4348938"/>
            <a:ext cx="8024568" cy="2006142"/>
            <a:chOff x="2083716" y="4343789"/>
            <a:chExt cx="8024568" cy="2006142"/>
          </a:xfrm>
        </p:grpSpPr>
        <p:pic>
          <p:nvPicPr>
            <p:cNvPr id="23" name="図 22">
              <a:extLst>
                <a:ext uri="{FF2B5EF4-FFF2-40B4-BE49-F238E27FC236}">
                  <a16:creationId xmlns:a16="http://schemas.microsoft.com/office/drawing/2014/main" id="{002EBBC2-7890-AE79-F037-EC1E29F95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3716" y="4343789"/>
              <a:ext cx="8024568" cy="200614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4" name="Line 25">
              <a:extLst>
                <a:ext uri="{FF2B5EF4-FFF2-40B4-BE49-F238E27FC236}">
                  <a16:creationId xmlns:a16="http://schemas.microsoft.com/office/drawing/2014/main" id="{E7A9533B-6698-5389-C6FE-25BA4D398E6D}"/>
                </a:ext>
              </a:extLst>
            </p:cNvPr>
            <p:cNvSpPr>
              <a:spLocks noChangeAspect="1" noChangeShapeType="1"/>
            </p:cNvSpPr>
            <p:nvPr/>
          </p:nvSpPr>
          <p:spPr bwMode="auto">
            <a:xfrm>
              <a:off x="6101476" y="4343789"/>
              <a:ext cx="0" cy="2006142"/>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1C7A71F7-A207-D51A-94A9-CF9632E39AF3}"/>
              </a:ext>
            </a:extLst>
          </p:cNvPr>
          <p:cNvGrpSpPr/>
          <p:nvPr/>
        </p:nvGrpSpPr>
        <p:grpSpPr>
          <a:xfrm>
            <a:off x="-1928566" y="1984368"/>
            <a:ext cx="8030050" cy="2011741"/>
            <a:chOff x="-1928566" y="1984368"/>
            <a:chExt cx="8030050"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928566" y="1984368"/>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8" name="Line 25">
              <a:extLst>
                <a:ext uri="{FF2B5EF4-FFF2-40B4-BE49-F238E27FC236}">
                  <a16:creationId xmlns:a16="http://schemas.microsoft.com/office/drawing/2014/main" id="{CA048921-2A00-B0D9-4149-1AACC9BB38B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400E32BA-B275-8EA7-A0A4-1046D2A04435}"/>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82255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3.7037E-7 L -0.00013 0.34421 " pathEditMode="relative" rAng="0" ptsTypes="AA">
                                      <p:cBhvr>
                                        <p:cTn id="6" dur="1000" fill="hold"/>
                                        <p:tgtEl>
                                          <p:spTgt spid="29"/>
                                        </p:tgtEl>
                                        <p:attrNameLst>
                                          <p:attrName>ppt_x</p:attrName>
                                          <p:attrName>ppt_y</p:attrName>
                                        </p:attrNameLst>
                                      </p:cBhvr>
                                      <p:rCtr x="-13"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a:p>
            <a:pPr lvl="1"/>
            <a:r>
              <a:rPr lang="ja-JP" altLang="en-US" dirty="0"/>
              <a:t>伝搬の拡大状況はレンズ後側主面からの距離で決まる</a:t>
            </a:r>
            <a:endParaRPr lang="en-US" altLang="ja-JP" dirty="0"/>
          </a:p>
          <a:p>
            <a:pPr lvl="2"/>
            <a:r>
              <a:rPr kumimoji="1" lang="ja-JP" altLang="en-US" dirty="0">
                <a:solidFill>
                  <a:srgbClr val="FF5050"/>
                </a:solidFill>
              </a:rPr>
              <a:t>このセンサー距離用にスケーリングすれば目的のスケールと一致</a:t>
            </a:r>
            <a:endParaRPr kumimoji="1" lang="en-US" altLang="ja-JP" dirty="0">
              <a:solidFill>
                <a:srgbClr val="FF5050"/>
              </a:solidFill>
            </a:endParaRPr>
          </a:p>
          <a:p>
            <a:pPr lvl="3"/>
            <a:r>
              <a:rPr kumimoji="1" lang="ja-JP" altLang="en-US" dirty="0">
                <a:solidFill>
                  <a:srgbClr val="FF5050"/>
                </a:solidFill>
              </a:rPr>
              <a:t>同じセンサー位置ではスケーリング状況は</a:t>
            </a:r>
            <a:r>
              <a:rPr lang="ja-JP" altLang="en-US" dirty="0">
                <a:solidFill>
                  <a:srgbClr val="FF5050"/>
                </a:solidFill>
              </a:rPr>
              <a:t>常に</a:t>
            </a:r>
            <a:r>
              <a:rPr kumimoji="1" lang="ja-JP" altLang="en-US" dirty="0">
                <a:solidFill>
                  <a:srgbClr val="FF5050"/>
                </a:solidFill>
              </a:rPr>
              <a:t>一致するため</a:t>
            </a:r>
            <a:endParaRPr kumimoji="1" lang="en-US" altLang="ja-JP" dirty="0">
              <a:solidFill>
                <a:srgbClr val="FF5050"/>
              </a:solidFill>
            </a:endParaRPr>
          </a:p>
          <a:p>
            <a:pPr lvl="3"/>
            <a:r>
              <a:rPr lang="ja-JP" altLang="en-US" dirty="0"/>
              <a:t>他の位置ではスケールもズレている</a:t>
            </a:r>
            <a:endParaRPr lang="en-US" altLang="ja-JP" dirty="0"/>
          </a:p>
          <a:p>
            <a:pPr lvl="2"/>
            <a:r>
              <a:rPr kumimoji="1" lang="ja-JP" altLang="en-US" dirty="0"/>
              <a:t>伝搬の距離による拡大は自動的に反映されている</a:t>
            </a:r>
          </a:p>
          <a:p>
            <a:pPr lvl="3"/>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15" name="グループ化 14">
            <a:extLst>
              <a:ext uri="{FF2B5EF4-FFF2-40B4-BE49-F238E27FC236}">
                <a16:creationId xmlns:a16="http://schemas.microsoft.com/office/drawing/2014/main" id="{1C192816-D74E-DC55-4975-E606F9485DD9}"/>
              </a:ext>
            </a:extLst>
          </p:cNvPr>
          <p:cNvGrpSpPr>
            <a:grpSpLocks noChangeAspect="1"/>
          </p:cNvGrpSpPr>
          <p:nvPr/>
        </p:nvGrpSpPr>
        <p:grpSpPr>
          <a:xfrm>
            <a:off x="2083717" y="4348938"/>
            <a:ext cx="8024568" cy="2006142"/>
            <a:chOff x="2083716" y="4343789"/>
            <a:chExt cx="8024568" cy="2006142"/>
          </a:xfrm>
        </p:grpSpPr>
        <p:pic>
          <p:nvPicPr>
            <p:cNvPr id="23" name="図 22">
              <a:extLst>
                <a:ext uri="{FF2B5EF4-FFF2-40B4-BE49-F238E27FC236}">
                  <a16:creationId xmlns:a16="http://schemas.microsoft.com/office/drawing/2014/main" id="{002EBBC2-7890-AE79-F037-EC1E29F95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83716" y="4343789"/>
              <a:ext cx="8024568" cy="200614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4" name="Line 25">
              <a:extLst>
                <a:ext uri="{FF2B5EF4-FFF2-40B4-BE49-F238E27FC236}">
                  <a16:creationId xmlns:a16="http://schemas.microsoft.com/office/drawing/2014/main" id="{E7A9533B-6698-5389-C6FE-25BA4D398E6D}"/>
                </a:ext>
              </a:extLst>
            </p:cNvPr>
            <p:cNvSpPr>
              <a:spLocks noChangeAspect="1" noChangeShapeType="1"/>
            </p:cNvSpPr>
            <p:nvPr/>
          </p:nvSpPr>
          <p:spPr bwMode="auto">
            <a:xfrm>
              <a:off x="6101476" y="4343789"/>
              <a:ext cx="0" cy="2006142"/>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29" name="グループ化 28">
            <a:extLst>
              <a:ext uri="{FF2B5EF4-FFF2-40B4-BE49-F238E27FC236}">
                <a16:creationId xmlns:a16="http://schemas.microsoft.com/office/drawing/2014/main" id="{1C7A71F7-A207-D51A-94A9-CF9632E39AF3}"/>
              </a:ext>
            </a:extLst>
          </p:cNvPr>
          <p:cNvGrpSpPr/>
          <p:nvPr/>
        </p:nvGrpSpPr>
        <p:grpSpPr>
          <a:xfrm>
            <a:off x="-1934050" y="4343339"/>
            <a:ext cx="8030050" cy="2011741"/>
            <a:chOff x="-1928566" y="1984368"/>
            <a:chExt cx="8030050"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928566" y="1984368"/>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8" name="Line 25">
              <a:extLst>
                <a:ext uri="{FF2B5EF4-FFF2-40B4-BE49-F238E27FC236}">
                  <a16:creationId xmlns:a16="http://schemas.microsoft.com/office/drawing/2014/main" id="{CA048921-2A00-B0D9-4149-1AACC9BB38B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F088271D-80C1-BC72-4ACF-20EF5C44C70B}"/>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8431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5132CFD-8EBA-F0BC-A9E5-307D221F2323}"/>
              </a:ext>
            </a:extLst>
          </p:cNvPr>
          <p:cNvGrpSpPr/>
          <p:nvPr/>
        </p:nvGrpSpPr>
        <p:grpSpPr>
          <a:xfrm>
            <a:off x="2083717" y="1984368"/>
            <a:ext cx="8024566" cy="2011741"/>
            <a:chOff x="2153754" y="1273186"/>
            <a:chExt cx="8024566" cy="2011741"/>
          </a:xfrm>
        </p:grpSpPr>
        <p:pic>
          <p:nvPicPr>
            <p:cNvPr id="5" name="図 4" descr="テーブル, スポーツゲーム, コーヒーテーブル が含まれている画像&#10;&#10;自動的に生成された説明">
              <a:extLst>
                <a:ext uri="{FF2B5EF4-FFF2-40B4-BE49-F238E27FC236}">
                  <a16:creationId xmlns:a16="http://schemas.microsoft.com/office/drawing/2014/main" id="{03EFC88F-B826-7ACB-5814-AF0E6B59C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754" y="1273186"/>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9" name="Line 25">
              <a:extLst>
                <a:ext uri="{FF2B5EF4-FFF2-40B4-BE49-F238E27FC236}">
                  <a16:creationId xmlns:a16="http://schemas.microsoft.com/office/drawing/2014/main" id="{1C04BF36-5D34-2594-EA75-152FE7ABB5E8}"/>
                </a:ext>
              </a:extLst>
            </p:cNvPr>
            <p:cNvSpPr>
              <a:spLocks noChangeAspect="1" noChangeShapeType="1"/>
            </p:cNvSpPr>
            <p:nvPr/>
          </p:nvSpPr>
          <p:spPr bwMode="auto">
            <a:xfrm>
              <a:off x="6171521" y="1277067"/>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6" name="グループ化 5">
            <a:extLst>
              <a:ext uri="{FF2B5EF4-FFF2-40B4-BE49-F238E27FC236}">
                <a16:creationId xmlns:a16="http://schemas.microsoft.com/office/drawing/2014/main" id="{6590D09E-AD9D-F7BE-E522-5F1D615AD808}"/>
              </a:ext>
            </a:extLst>
          </p:cNvPr>
          <p:cNvGrpSpPr>
            <a:grpSpLocks noChangeAspect="1"/>
          </p:cNvGrpSpPr>
          <p:nvPr/>
        </p:nvGrpSpPr>
        <p:grpSpPr>
          <a:xfrm>
            <a:off x="2083716" y="4346363"/>
            <a:ext cx="8024565" cy="2006143"/>
            <a:chOff x="609773" y="3827445"/>
            <a:chExt cx="10972456" cy="2743116"/>
          </a:xfrm>
        </p:grpSpPr>
        <p:pic>
          <p:nvPicPr>
            <p:cNvPr id="7" name="コンテンツ プレースホルダー 4">
              <a:extLst>
                <a:ext uri="{FF2B5EF4-FFF2-40B4-BE49-F238E27FC236}">
                  <a16:creationId xmlns:a16="http://schemas.microsoft.com/office/drawing/2014/main" id="{69E2CCD6-2AAF-5954-BB20-A7D7E5231D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Line 25">
              <a:extLst>
                <a:ext uri="{FF2B5EF4-FFF2-40B4-BE49-F238E27FC236}">
                  <a16:creationId xmlns:a16="http://schemas.microsoft.com/office/drawing/2014/main" id="{1FE5FEE8-47ED-38DF-67FF-6A9FA12D8785}"/>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12" name="Rectangle 6">
            <a:extLst>
              <a:ext uri="{FF2B5EF4-FFF2-40B4-BE49-F238E27FC236}">
                <a16:creationId xmlns:a16="http://schemas.microsoft.com/office/drawing/2014/main" id="{B9002673-9920-A2E2-2112-4F68886B2057}"/>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
        <p:nvSpPr>
          <p:cNvPr id="13" name="Rectangle 6">
            <a:extLst>
              <a:ext uri="{FF2B5EF4-FFF2-40B4-BE49-F238E27FC236}">
                <a16:creationId xmlns:a16="http://schemas.microsoft.com/office/drawing/2014/main" id="{1D8948C7-BB60-9AE9-8805-F7B886A42D05}"/>
              </a:ext>
            </a:extLst>
          </p:cNvPr>
          <p:cNvSpPr>
            <a:spLocks noChangeArrowheads="1"/>
          </p:cNvSpPr>
          <p:nvPr/>
        </p:nvSpPr>
        <p:spPr bwMode="auto">
          <a:xfrm>
            <a:off x="2635008" y="3977890"/>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このセンサー位置用に一様なスケーリングを行った状態</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4525526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 スポーツゲーム, コーヒーテーブル が含まれている画像&#10;&#10;自動的に生成された説明">
            <a:extLst>
              <a:ext uri="{FF2B5EF4-FFF2-40B4-BE49-F238E27FC236}">
                <a16:creationId xmlns:a16="http://schemas.microsoft.com/office/drawing/2014/main" id="{03EFC88F-B826-7ACB-5814-AF0E6B59C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717" y="1984368"/>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9" name="Line 25">
            <a:extLst>
              <a:ext uri="{FF2B5EF4-FFF2-40B4-BE49-F238E27FC236}">
                <a16:creationId xmlns:a16="http://schemas.microsoft.com/office/drawing/2014/main" id="{1C04BF36-5D34-2594-EA75-152FE7ABB5E8}"/>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6" name="グループ化 5">
            <a:extLst>
              <a:ext uri="{FF2B5EF4-FFF2-40B4-BE49-F238E27FC236}">
                <a16:creationId xmlns:a16="http://schemas.microsoft.com/office/drawing/2014/main" id="{6590D09E-AD9D-F7BE-E522-5F1D615AD808}"/>
              </a:ext>
            </a:extLst>
          </p:cNvPr>
          <p:cNvGrpSpPr>
            <a:grpSpLocks noChangeAspect="1"/>
          </p:cNvGrpSpPr>
          <p:nvPr/>
        </p:nvGrpSpPr>
        <p:grpSpPr>
          <a:xfrm>
            <a:off x="2083716" y="4346363"/>
            <a:ext cx="8024565" cy="2006143"/>
            <a:chOff x="609773" y="3827445"/>
            <a:chExt cx="10972456" cy="2743116"/>
          </a:xfrm>
        </p:grpSpPr>
        <p:pic>
          <p:nvPicPr>
            <p:cNvPr id="7" name="コンテンツ プレースホルダー 4">
              <a:extLst>
                <a:ext uri="{FF2B5EF4-FFF2-40B4-BE49-F238E27FC236}">
                  <a16:creationId xmlns:a16="http://schemas.microsoft.com/office/drawing/2014/main" id="{69E2CCD6-2AAF-5954-BB20-A7D7E5231D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Line 25">
              <a:extLst>
                <a:ext uri="{FF2B5EF4-FFF2-40B4-BE49-F238E27FC236}">
                  <a16:creationId xmlns:a16="http://schemas.microsoft.com/office/drawing/2014/main" id="{1FE5FEE8-47ED-38DF-67FF-6A9FA12D8785}"/>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549DE1C8-CB08-3FD5-C51F-AA23B4B461B0}"/>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264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7 L 0.16471 -0.00069 " pathEditMode="relative" rAng="0" ptsTypes="AA">
                                      <p:cBhvr>
                                        <p:cTn id="6" dur="1000" fill="hold"/>
                                        <p:tgtEl>
                                          <p:spTgt spid="5"/>
                                        </p:tgtEl>
                                        <p:attrNameLst>
                                          <p:attrName>ppt_x</p:attrName>
                                          <p:attrName>ppt_y</p:attrName>
                                        </p:attrNameLst>
                                      </p:cBhvr>
                                      <p:rCtr x="822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6" name="グループ化 5">
            <a:extLst>
              <a:ext uri="{FF2B5EF4-FFF2-40B4-BE49-F238E27FC236}">
                <a16:creationId xmlns:a16="http://schemas.microsoft.com/office/drawing/2014/main" id="{6590D09E-AD9D-F7BE-E522-5F1D615AD808}"/>
              </a:ext>
            </a:extLst>
          </p:cNvPr>
          <p:cNvGrpSpPr>
            <a:grpSpLocks noChangeAspect="1"/>
          </p:cNvGrpSpPr>
          <p:nvPr/>
        </p:nvGrpSpPr>
        <p:grpSpPr>
          <a:xfrm>
            <a:off x="2083716" y="4346363"/>
            <a:ext cx="8024565" cy="2006143"/>
            <a:chOff x="609773" y="3827445"/>
            <a:chExt cx="10972456" cy="2743116"/>
          </a:xfrm>
        </p:grpSpPr>
        <p:pic>
          <p:nvPicPr>
            <p:cNvPr id="7" name="コンテンツ プレースホルダー 4">
              <a:extLst>
                <a:ext uri="{FF2B5EF4-FFF2-40B4-BE49-F238E27FC236}">
                  <a16:creationId xmlns:a16="http://schemas.microsoft.com/office/drawing/2014/main" id="{69E2CCD6-2AAF-5954-BB20-A7D7E5231D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Line 25">
              <a:extLst>
                <a:ext uri="{FF2B5EF4-FFF2-40B4-BE49-F238E27FC236}">
                  <a16:creationId xmlns:a16="http://schemas.microsoft.com/office/drawing/2014/main" id="{1FE5FEE8-47ED-38DF-67FF-6A9FA12D8785}"/>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27" name="グループ化 26">
            <a:extLst>
              <a:ext uri="{FF2B5EF4-FFF2-40B4-BE49-F238E27FC236}">
                <a16:creationId xmlns:a16="http://schemas.microsoft.com/office/drawing/2014/main" id="{06DEA915-B7EF-34FB-7F2A-DA618D3AAEE0}"/>
              </a:ext>
            </a:extLst>
          </p:cNvPr>
          <p:cNvGrpSpPr/>
          <p:nvPr/>
        </p:nvGrpSpPr>
        <p:grpSpPr>
          <a:xfrm>
            <a:off x="4097796" y="1985655"/>
            <a:ext cx="8024566" cy="2011741"/>
            <a:chOff x="4097796" y="1985655"/>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097796" y="1985655"/>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6" name="Line 25">
              <a:extLst>
                <a:ext uri="{FF2B5EF4-FFF2-40B4-BE49-F238E27FC236}">
                  <a16:creationId xmlns:a16="http://schemas.microsoft.com/office/drawing/2014/main" id="{746AEB58-084E-3DD5-504C-FF0D1937AC0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A6FF0C32-A465-90B5-E725-92F65852BA7A}"/>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41682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111E-6 L -3.125E-6 0.34398 " pathEditMode="relative" rAng="0" ptsTypes="AA">
                                      <p:cBhvr>
                                        <p:cTn id="6" dur="1250" fill="hold"/>
                                        <p:tgtEl>
                                          <p:spTgt spid="27"/>
                                        </p:tgtEl>
                                        <p:attrNameLst>
                                          <p:attrName>ppt_x</p:attrName>
                                          <p:attrName>ppt_y</p:attrName>
                                        </p:attrNameLst>
                                      </p:cBhvr>
                                      <p:rCtr x="0"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16">
            <a:extLst>
              <a:ext uri="{FF2B5EF4-FFF2-40B4-BE49-F238E27FC236}">
                <a16:creationId xmlns:a16="http://schemas.microsoft.com/office/drawing/2014/main" id="{5E90A126-FE40-8AE0-1518-A329BC60D15C}"/>
              </a:ext>
            </a:extLst>
          </p:cNvPr>
          <p:cNvSpPr>
            <a:spLocks noGrp="1"/>
          </p:cNvSpPr>
          <p:nvPr>
            <p:ph idx="1"/>
          </p:nvPr>
        </p:nvSpPr>
        <p:spPr/>
        <p:txBody>
          <a:bodyPr/>
          <a:lstStyle/>
          <a:p>
            <a:r>
              <a:rPr lang="ja-JP" altLang="en-US" dirty="0"/>
              <a:t>回折マップ上の対応する位置を対応するサイズで参照</a:t>
            </a:r>
            <a:endParaRPr kumimoji="1" lang="ja-JP" altLang="en-US" dirty="0"/>
          </a:p>
          <a:p>
            <a:pPr lvl="1"/>
            <a:r>
              <a:rPr lang="ja-JP" altLang="en-US" dirty="0"/>
              <a:t>伝搬の拡大状況はレンズ後側主面からの距離で決まる</a:t>
            </a:r>
            <a:endParaRPr lang="en-US" altLang="ja-JP" dirty="0"/>
          </a:p>
          <a:p>
            <a:pPr lvl="2"/>
            <a:r>
              <a:rPr kumimoji="1" lang="ja-JP" altLang="en-US" dirty="0">
                <a:solidFill>
                  <a:srgbClr val="FF5050"/>
                </a:solidFill>
              </a:rPr>
              <a:t>このセンサー距離用にスケーリングすれば目的のスケールと一致</a:t>
            </a:r>
            <a:endParaRPr kumimoji="1" lang="en-US" altLang="ja-JP" dirty="0">
              <a:solidFill>
                <a:srgbClr val="FF5050"/>
              </a:solidFill>
            </a:endParaRPr>
          </a:p>
          <a:p>
            <a:pPr lvl="3"/>
            <a:r>
              <a:rPr kumimoji="1" lang="ja-JP" altLang="en-US" dirty="0">
                <a:solidFill>
                  <a:srgbClr val="FF5050"/>
                </a:solidFill>
              </a:rPr>
              <a:t>同じセンサー位置ではスケーリング状況は</a:t>
            </a:r>
            <a:r>
              <a:rPr lang="ja-JP" altLang="en-US" dirty="0">
                <a:solidFill>
                  <a:srgbClr val="FF5050"/>
                </a:solidFill>
              </a:rPr>
              <a:t>常に</a:t>
            </a:r>
            <a:r>
              <a:rPr kumimoji="1" lang="ja-JP" altLang="en-US" dirty="0">
                <a:solidFill>
                  <a:srgbClr val="FF5050"/>
                </a:solidFill>
              </a:rPr>
              <a:t>一致するため</a:t>
            </a:r>
            <a:endParaRPr kumimoji="1" lang="en-US" altLang="ja-JP" dirty="0">
              <a:solidFill>
                <a:srgbClr val="FF5050"/>
              </a:solidFill>
            </a:endParaRPr>
          </a:p>
          <a:p>
            <a:pPr lvl="3"/>
            <a:r>
              <a:rPr lang="ja-JP" altLang="en-US" dirty="0"/>
              <a:t>他の位置ではスケールもズレている</a:t>
            </a:r>
            <a:endParaRPr lang="en-US" altLang="ja-JP" dirty="0"/>
          </a:p>
          <a:p>
            <a:pPr lvl="2"/>
            <a:r>
              <a:rPr kumimoji="1" lang="ja-JP" altLang="en-US" dirty="0"/>
              <a:t>伝搬の距離による拡大は自動的に反映されている</a:t>
            </a:r>
          </a:p>
          <a:p>
            <a:pPr lvl="3"/>
            <a:endParaRPr kumimoji="1" lang="ja-JP" altLang="en-US" dirty="0"/>
          </a:p>
        </p:txBody>
      </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余談</a:t>
            </a:r>
            <a:r>
              <a:rPr kumimoji="1" lang="en-US" altLang="ja-JP" dirty="0"/>
              <a:t>: </a:t>
            </a:r>
            <a:r>
              <a:rPr kumimoji="1" lang="ja-JP" altLang="en-US" dirty="0"/>
              <a:t>マッピング時のスケーリングの留意点</a:t>
            </a:r>
          </a:p>
        </p:txBody>
      </p:sp>
      <p:grpSp>
        <p:nvGrpSpPr>
          <p:cNvPr id="6" name="グループ化 5">
            <a:extLst>
              <a:ext uri="{FF2B5EF4-FFF2-40B4-BE49-F238E27FC236}">
                <a16:creationId xmlns:a16="http://schemas.microsoft.com/office/drawing/2014/main" id="{6590D09E-AD9D-F7BE-E522-5F1D615AD808}"/>
              </a:ext>
            </a:extLst>
          </p:cNvPr>
          <p:cNvGrpSpPr>
            <a:grpSpLocks noChangeAspect="1"/>
          </p:cNvGrpSpPr>
          <p:nvPr/>
        </p:nvGrpSpPr>
        <p:grpSpPr>
          <a:xfrm>
            <a:off x="2083716" y="4346363"/>
            <a:ext cx="8024565" cy="2006143"/>
            <a:chOff x="609773" y="3827445"/>
            <a:chExt cx="10972456" cy="2743116"/>
          </a:xfrm>
        </p:grpSpPr>
        <p:pic>
          <p:nvPicPr>
            <p:cNvPr id="7" name="コンテンツ プレースホルダー 4">
              <a:extLst>
                <a:ext uri="{FF2B5EF4-FFF2-40B4-BE49-F238E27FC236}">
                  <a16:creationId xmlns:a16="http://schemas.microsoft.com/office/drawing/2014/main" id="{69E2CCD6-2AAF-5954-BB20-A7D7E5231D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9773" y="3827447"/>
              <a:ext cx="10972456" cy="274311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Line 25">
              <a:extLst>
                <a:ext uri="{FF2B5EF4-FFF2-40B4-BE49-F238E27FC236}">
                  <a16:creationId xmlns:a16="http://schemas.microsoft.com/office/drawing/2014/main" id="{1FE5FEE8-47ED-38DF-67FF-6A9FA12D8785}"/>
                </a:ext>
              </a:extLst>
            </p:cNvPr>
            <p:cNvSpPr>
              <a:spLocks noChangeAspect="1" noChangeShapeType="1"/>
            </p:cNvSpPr>
            <p:nvPr/>
          </p:nvSpPr>
          <p:spPr bwMode="auto">
            <a:xfrm>
              <a:off x="6103495" y="3827445"/>
              <a:ext cx="0" cy="2743116"/>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27" name="グループ化 26">
            <a:extLst>
              <a:ext uri="{FF2B5EF4-FFF2-40B4-BE49-F238E27FC236}">
                <a16:creationId xmlns:a16="http://schemas.microsoft.com/office/drawing/2014/main" id="{06DEA915-B7EF-34FB-7F2A-DA618D3AAEE0}"/>
              </a:ext>
            </a:extLst>
          </p:cNvPr>
          <p:cNvGrpSpPr/>
          <p:nvPr/>
        </p:nvGrpSpPr>
        <p:grpSpPr>
          <a:xfrm>
            <a:off x="4097796" y="4346363"/>
            <a:ext cx="8024566" cy="2011741"/>
            <a:chOff x="4097796" y="1985655"/>
            <a:chExt cx="8024566" cy="2011741"/>
          </a:xfrm>
        </p:grpSpPr>
        <p:pic>
          <p:nvPicPr>
            <p:cNvPr id="18" name="図 17" descr="テーブル, スポーツゲーム, コーヒーテーブル が含まれている画像&#10;&#10;自動的に生成された説明">
              <a:extLst>
                <a:ext uri="{FF2B5EF4-FFF2-40B4-BE49-F238E27FC236}">
                  <a16:creationId xmlns:a16="http://schemas.microsoft.com/office/drawing/2014/main" id="{A9CCEE33-35F8-691E-E734-59A9BC6762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097796" y="1985655"/>
              <a:ext cx="8024566" cy="20117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6" name="Line 25">
              <a:extLst>
                <a:ext uri="{FF2B5EF4-FFF2-40B4-BE49-F238E27FC236}">
                  <a16:creationId xmlns:a16="http://schemas.microsoft.com/office/drawing/2014/main" id="{746AEB58-084E-3DD5-504C-FF0D1937AC0A}"/>
                </a:ext>
              </a:extLst>
            </p:cNvPr>
            <p:cNvSpPr>
              <a:spLocks noChangeAspect="1" noChangeShapeType="1"/>
            </p:cNvSpPr>
            <p:nvPr/>
          </p:nvSpPr>
          <p:spPr bwMode="auto">
            <a:xfrm>
              <a:off x="6101484" y="1988249"/>
              <a:ext cx="0" cy="2006143"/>
            </a:xfrm>
            <a:prstGeom prst="line">
              <a:avLst/>
            </a:prstGeom>
            <a:noFill/>
            <a:ln w="381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 name="Rectangle 6">
            <a:extLst>
              <a:ext uri="{FF2B5EF4-FFF2-40B4-BE49-F238E27FC236}">
                <a16:creationId xmlns:a16="http://schemas.microsoft.com/office/drawing/2014/main" id="{6632E79C-06D3-E273-70E4-E6F5426FE50E}"/>
              </a:ext>
            </a:extLst>
          </p:cNvPr>
          <p:cNvSpPr>
            <a:spLocks noChangeArrowheads="1"/>
          </p:cNvSpPr>
          <p:nvPr/>
        </p:nvSpPr>
        <p:spPr bwMode="auto">
          <a:xfrm>
            <a:off x="2635009" y="6345971"/>
            <a:ext cx="6932952"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dirty="0">
                <a:latin typeface="游ゴシック Medium" panose="020B0500000000000000" pitchFamily="50" charset="-128"/>
                <a:ea typeface="游ゴシック Medium" panose="020B0500000000000000" pitchFamily="50" charset="-128"/>
              </a:rPr>
              <a:t>レンズからの距離で拡大される伝搬</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表現したい目的の状態</a:t>
            </a:r>
            <a:r>
              <a:rPr lang="en-US" altLang="ja-JP" dirty="0">
                <a:latin typeface="游ゴシック Medium" panose="020B0500000000000000" pitchFamily="50" charset="-128"/>
                <a:ea typeface="游ゴシック Medium" panose="020B0500000000000000" pitchFamily="50" charset="-128"/>
              </a:rPr>
              <a:t>)</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889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lstStyle/>
          <a:p>
            <a:r>
              <a:rPr kumimoji="1" lang="ja-JP" altLang="en-US" dirty="0"/>
              <a:t>口径食部分の回折パターン</a:t>
            </a:r>
          </a:p>
        </p:txBody>
      </p:sp>
    </p:spTree>
    <p:extLst>
      <p:ext uri="{BB962C8B-B14F-4D97-AF65-F5344CB8AC3E}">
        <p14:creationId xmlns:p14="http://schemas.microsoft.com/office/powerpoint/2010/main" val="260521546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lstStyle/>
          <a:p>
            <a:r>
              <a:rPr kumimoji="1" lang="ja-JP" altLang="en-US" dirty="0"/>
              <a:t>口径食部分の回折パターン</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絞りを変化させた比較</a:t>
            </a:r>
            <a:endParaRPr kumimoji="1" lang="en-US" altLang="ja-JP" dirty="0"/>
          </a:p>
        </p:txBody>
      </p:sp>
      <p:grpSp>
        <p:nvGrpSpPr>
          <p:cNvPr id="7" name="グループ化 6">
            <a:extLst>
              <a:ext uri="{FF2B5EF4-FFF2-40B4-BE49-F238E27FC236}">
                <a16:creationId xmlns:a16="http://schemas.microsoft.com/office/drawing/2014/main" id="{0D3A28C8-6516-BF26-2455-201014C98537}"/>
              </a:ext>
            </a:extLst>
          </p:cNvPr>
          <p:cNvGrpSpPr>
            <a:grpSpLocks noChangeAspect="1"/>
          </p:cNvGrpSpPr>
          <p:nvPr/>
        </p:nvGrpSpPr>
        <p:grpSpPr>
          <a:xfrm>
            <a:off x="8101350" y="1234440"/>
            <a:ext cx="3480881" cy="5120640"/>
            <a:chOff x="7158255" y="1137921"/>
            <a:chExt cx="3492330" cy="5137483"/>
          </a:xfrm>
        </p:grpSpPr>
        <p:pic>
          <p:nvPicPr>
            <p:cNvPr id="4" name="コンテンツ プレースホルダー 6" descr="黒い背景と白い文字のロゴ&#10;&#10;中程度の精度で自動的に生成された説明">
              <a:extLst>
                <a:ext uri="{FF2B5EF4-FFF2-40B4-BE49-F238E27FC236}">
                  <a16:creationId xmlns:a16="http://schemas.microsoft.com/office/drawing/2014/main" id="{C01742AD-C962-B4F8-CD96-7BFFA58A6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6200000">
              <a:off x="8074732" y="221445"/>
              <a:ext cx="1659377" cy="34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descr="挿絵 が含まれている画像&#10;&#10;自動的に生成された説明">
              <a:extLst>
                <a:ext uri="{FF2B5EF4-FFF2-40B4-BE49-F238E27FC236}">
                  <a16:creationId xmlns:a16="http://schemas.microsoft.com/office/drawing/2014/main" id="{2F52306D-E100-291C-3664-1BD19C757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074731" y="3699552"/>
              <a:ext cx="1659376" cy="3492328"/>
            </a:xfrm>
            <a:prstGeom prst="rect">
              <a:avLst/>
            </a:prstGeom>
            <a:noFill/>
            <a:ln>
              <a:noFill/>
            </a:ln>
            <a:effectLst>
              <a:outerShdw blurRad="50800" dist="38100" dir="2700000" algn="tl" rotWithShape="0">
                <a:prstClr val="black">
                  <a:alpha val="40000"/>
                </a:prstClr>
              </a:outerShdw>
            </a:effectLst>
          </p:spPr>
        </p:pic>
        <p:pic>
          <p:nvPicPr>
            <p:cNvPr id="6" name="図 5" descr="黒い背景と白い文字のロゴ&#10;&#10;中程度の精度で自動的に生成された説明">
              <a:extLst>
                <a:ext uri="{FF2B5EF4-FFF2-40B4-BE49-F238E27FC236}">
                  <a16:creationId xmlns:a16="http://schemas.microsoft.com/office/drawing/2014/main" id="{643F0C9B-47F2-B1DC-5274-97F5C348C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074731" y="1960499"/>
              <a:ext cx="1659377" cy="3492330"/>
            </a:xfrm>
            <a:prstGeom prst="rect">
              <a:avLst/>
            </a:prstGeom>
            <a:noFill/>
            <a:ln>
              <a:noFill/>
            </a:ln>
            <a:effectLst>
              <a:outerShdw blurRad="50800" dist="38100" dir="2700000" algn="tl" rotWithShape="0">
                <a:prstClr val="black">
                  <a:alpha val="40000"/>
                </a:prstClr>
              </a:outerShdw>
            </a:effectLst>
          </p:spPr>
        </p:pic>
      </p:grpSp>
      <p:grpSp>
        <p:nvGrpSpPr>
          <p:cNvPr id="21" name="グループ化 20">
            <a:extLst>
              <a:ext uri="{FF2B5EF4-FFF2-40B4-BE49-F238E27FC236}">
                <a16:creationId xmlns:a16="http://schemas.microsoft.com/office/drawing/2014/main" id="{1BD110FB-7532-D2FD-DA95-3D4253426953}"/>
              </a:ext>
            </a:extLst>
          </p:cNvPr>
          <p:cNvGrpSpPr>
            <a:grpSpLocks noChangeAspect="1"/>
          </p:cNvGrpSpPr>
          <p:nvPr/>
        </p:nvGrpSpPr>
        <p:grpSpPr>
          <a:xfrm>
            <a:off x="6533781" y="1234440"/>
            <a:ext cx="1356864" cy="5120640"/>
            <a:chOff x="6279178" y="1217590"/>
            <a:chExt cx="1361329" cy="5137490"/>
          </a:xfrm>
        </p:grpSpPr>
        <p:pic>
          <p:nvPicPr>
            <p:cNvPr id="24" name="コンテンツ プレースホルダー 6" descr="黒い背景と白い文字のロゴ&#10;&#10;中程度の精度で自動的に生成された説明">
              <a:extLst>
                <a:ext uri="{FF2B5EF4-FFF2-40B4-BE49-F238E27FC236}">
                  <a16:creationId xmlns:a16="http://schemas.microsoft.com/office/drawing/2014/main" id="{DB2DF3CC-FB0E-7FBB-E6A9-EE2B9E54FED4}"/>
                </a:ext>
              </a:extLst>
            </p:cNvPr>
            <p:cNvPicPr>
              <a:picLocks noChangeAspect="1"/>
            </p:cNvPicPr>
            <p:nvPr/>
          </p:nvPicPr>
          <p:blipFill rotWithShape="1">
            <a:blip r:embed="rId2">
              <a:extLst>
                <a:ext uri="{28A0092B-C50C-407E-A947-70E740481C1C}">
                  <a14:useLocalDpi xmlns:a14="http://schemas.microsoft.com/office/drawing/2010/main" val="0"/>
                </a:ext>
              </a:extLst>
            </a:blip>
            <a:srcRect l="35257" t="40591" r="13630" b="39484"/>
            <a:stretch/>
          </p:blipFill>
          <p:spPr bwMode="auto">
            <a:xfrm rot="16200000">
              <a:off x="6130153" y="1366615"/>
              <a:ext cx="1659377" cy="13613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図 24" descr="挿絵 が含まれている画像&#10;&#10;自動的に生成された説明">
              <a:extLst>
                <a:ext uri="{FF2B5EF4-FFF2-40B4-BE49-F238E27FC236}">
                  <a16:creationId xmlns:a16="http://schemas.microsoft.com/office/drawing/2014/main" id="{446A5137-5276-BA62-E2A7-768455390759}"/>
                </a:ext>
              </a:extLst>
            </p:cNvPr>
            <p:cNvPicPr>
              <a:picLocks noChangeAspect="1"/>
            </p:cNvPicPr>
            <p:nvPr/>
          </p:nvPicPr>
          <p:blipFill rotWithShape="1">
            <a:blip r:embed="rId3">
              <a:extLst>
                <a:ext uri="{28A0092B-C50C-407E-A947-70E740481C1C}">
                  <a14:useLocalDpi xmlns:a14="http://schemas.microsoft.com/office/drawing/2010/main" val="0"/>
                </a:ext>
              </a:extLst>
            </a:blip>
            <a:srcRect l="35257" t="40592" r="13630" b="39483"/>
            <a:stretch/>
          </p:blipFill>
          <p:spPr>
            <a:xfrm rot="16200000">
              <a:off x="6130155" y="4844727"/>
              <a:ext cx="1659376" cy="1361329"/>
            </a:xfrm>
            <a:prstGeom prst="rect">
              <a:avLst/>
            </a:prstGeom>
            <a:noFill/>
            <a:ln>
              <a:noFill/>
            </a:ln>
            <a:effectLst>
              <a:outerShdw blurRad="50800" dist="38100" dir="2700000" algn="tl" rotWithShape="0">
                <a:prstClr val="black">
                  <a:alpha val="40000"/>
                </a:prstClr>
              </a:outerShdw>
            </a:effectLst>
          </p:spPr>
        </p:pic>
        <p:pic>
          <p:nvPicPr>
            <p:cNvPr id="26" name="図 25" descr="黒い背景と白い文字のロゴ&#10;&#10;中程度の精度で自動的に生成された説明">
              <a:extLst>
                <a:ext uri="{FF2B5EF4-FFF2-40B4-BE49-F238E27FC236}">
                  <a16:creationId xmlns:a16="http://schemas.microsoft.com/office/drawing/2014/main" id="{3DC13D34-4101-B31B-7956-44D0DF702086}"/>
                </a:ext>
              </a:extLst>
            </p:cNvPr>
            <p:cNvPicPr>
              <a:picLocks noChangeAspect="1"/>
            </p:cNvPicPr>
            <p:nvPr/>
          </p:nvPicPr>
          <p:blipFill rotWithShape="1">
            <a:blip r:embed="rId4">
              <a:extLst>
                <a:ext uri="{28A0092B-C50C-407E-A947-70E740481C1C}">
                  <a14:useLocalDpi xmlns:a14="http://schemas.microsoft.com/office/drawing/2010/main" val="0"/>
                </a:ext>
              </a:extLst>
            </a:blip>
            <a:srcRect l="35257" t="40592" r="13630" b="39482"/>
            <a:stretch/>
          </p:blipFill>
          <p:spPr>
            <a:xfrm rot="16200000">
              <a:off x="6130158" y="3105672"/>
              <a:ext cx="1659369" cy="1361327"/>
            </a:xfrm>
            <a:prstGeom prst="rect">
              <a:avLst/>
            </a:prstGeom>
            <a:noFill/>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1591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lstStyle/>
          <a:p>
            <a:r>
              <a:rPr kumimoji="1" lang="ja-JP" altLang="en-US" dirty="0"/>
              <a:t>口径食部分の回折パターン</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絞りを変化させた比較</a:t>
            </a:r>
            <a:endParaRPr kumimoji="1" lang="en-US" altLang="ja-JP" dirty="0"/>
          </a:p>
          <a:p>
            <a:pPr lvl="1"/>
            <a:r>
              <a:rPr lang="ja-JP" altLang="en-US" dirty="0"/>
              <a:t>回折縞の物理幅は？</a:t>
            </a:r>
            <a:endParaRPr kumimoji="1" lang="ja-JP" altLang="en-US" dirty="0"/>
          </a:p>
        </p:txBody>
      </p:sp>
      <p:grpSp>
        <p:nvGrpSpPr>
          <p:cNvPr id="22" name="グループ化 21">
            <a:extLst>
              <a:ext uri="{FF2B5EF4-FFF2-40B4-BE49-F238E27FC236}">
                <a16:creationId xmlns:a16="http://schemas.microsoft.com/office/drawing/2014/main" id="{3A235030-9930-F3B3-1CD5-49FC7196F7FC}"/>
              </a:ext>
            </a:extLst>
          </p:cNvPr>
          <p:cNvGrpSpPr/>
          <p:nvPr/>
        </p:nvGrpSpPr>
        <p:grpSpPr>
          <a:xfrm>
            <a:off x="8101350" y="1234440"/>
            <a:ext cx="3480881" cy="5120640"/>
            <a:chOff x="8101350" y="1234440"/>
            <a:chExt cx="3480881" cy="5120640"/>
          </a:xfrm>
        </p:grpSpPr>
        <p:grpSp>
          <p:nvGrpSpPr>
            <p:cNvPr id="7" name="グループ化 6">
              <a:extLst>
                <a:ext uri="{FF2B5EF4-FFF2-40B4-BE49-F238E27FC236}">
                  <a16:creationId xmlns:a16="http://schemas.microsoft.com/office/drawing/2014/main" id="{0D3A28C8-6516-BF26-2455-201014C98537}"/>
                </a:ext>
              </a:extLst>
            </p:cNvPr>
            <p:cNvGrpSpPr>
              <a:grpSpLocks noChangeAspect="1"/>
            </p:cNvGrpSpPr>
            <p:nvPr/>
          </p:nvGrpSpPr>
          <p:grpSpPr>
            <a:xfrm>
              <a:off x="8101350" y="1234440"/>
              <a:ext cx="3480881" cy="5120640"/>
              <a:chOff x="7158255" y="1137921"/>
              <a:chExt cx="3492330" cy="5137483"/>
            </a:xfrm>
          </p:grpSpPr>
          <p:pic>
            <p:nvPicPr>
              <p:cNvPr id="4" name="コンテンツ プレースホルダー 6" descr="黒い背景と白い文字のロゴ&#10;&#10;中程度の精度で自動的に生成された説明">
                <a:extLst>
                  <a:ext uri="{FF2B5EF4-FFF2-40B4-BE49-F238E27FC236}">
                    <a16:creationId xmlns:a16="http://schemas.microsoft.com/office/drawing/2014/main" id="{C01742AD-C962-B4F8-CD96-7BFFA58A6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6200000">
                <a:off x="8074732" y="221445"/>
                <a:ext cx="1659377" cy="34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descr="挿絵 が含まれている画像&#10;&#10;自動的に生成された説明">
                <a:extLst>
                  <a:ext uri="{FF2B5EF4-FFF2-40B4-BE49-F238E27FC236}">
                    <a16:creationId xmlns:a16="http://schemas.microsoft.com/office/drawing/2014/main" id="{2F52306D-E100-291C-3664-1BD19C757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074731" y="3699552"/>
                <a:ext cx="1659376" cy="3492328"/>
              </a:xfrm>
              <a:prstGeom prst="rect">
                <a:avLst/>
              </a:prstGeom>
              <a:noFill/>
              <a:ln>
                <a:noFill/>
              </a:ln>
              <a:effectLst>
                <a:outerShdw blurRad="50800" dist="38100" dir="2700000" algn="tl" rotWithShape="0">
                  <a:prstClr val="black">
                    <a:alpha val="40000"/>
                  </a:prstClr>
                </a:outerShdw>
              </a:effectLst>
            </p:spPr>
          </p:pic>
          <p:pic>
            <p:nvPicPr>
              <p:cNvPr id="6" name="図 5" descr="黒い背景と白い文字のロゴ&#10;&#10;中程度の精度で自動的に生成された説明">
                <a:extLst>
                  <a:ext uri="{FF2B5EF4-FFF2-40B4-BE49-F238E27FC236}">
                    <a16:creationId xmlns:a16="http://schemas.microsoft.com/office/drawing/2014/main" id="{643F0C9B-47F2-B1DC-5274-97F5C348C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074731" y="1960499"/>
                <a:ext cx="1659377" cy="3492330"/>
              </a:xfrm>
              <a:prstGeom prst="rect">
                <a:avLst/>
              </a:prstGeom>
              <a:noFill/>
              <a:ln>
                <a:noFill/>
              </a:ln>
              <a:effectLst>
                <a:outerShdw blurRad="50800" dist="38100" dir="2700000" algn="tl" rotWithShape="0">
                  <a:prstClr val="black">
                    <a:alpha val="40000"/>
                  </a:prstClr>
                </a:outerShdw>
              </a:effectLst>
            </p:spPr>
          </p:pic>
        </p:grpSp>
        <p:sp>
          <p:nvSpPr>
            <p:cNvPr id="17" name="楕円 16">
              <a:extLst>
                <a:ext uri="{FF2B5EF4-FFF2-40B4-BE49-F238E27FC236}">
                  <a16:creationId xmlns:a16="http://schemas.microsoft.com/office/drawing/2014/main" id="{07DE45AD-D504-0458-A779-53C928CAB70D}"/>
                </a:ext>
              </a:extLst>
            </p:cNvPr>
            <p:cNvSpPr>
              <a:spLocks noChangeAspect="1"/>
            </p:cNvSpPr>
            <p:nvPr/>
          </p:nvSpPr>
          <p:spPr>
            <a:xfrm>
              <a:off x="9770265" y="1923846"/>
              <a:ext cx="436181" cy="436181"/>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C6040268-3DC0-17FE-1FF3-AFD0747D27AA}"/>
                </a:ext>
              </a:extLst>
            </p:cNvPr>
            <p:cNvSpPr>
              <a:spLocks noChangeAspect="1"/>
            </p:cNvSpPr>
            <p:nvPr/>
          </p:nvSpPr>
          <p:spPr>
            <a:xfrm>
              <a:off x="9477333" y="3429000"/>
              <a:ext cx="585864" cy="58586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2F368EC9-B7E7-8AAD-1B60-F8F77FC74B64}"/>
              </a:ext>
            </a:extLst>
          </p:cNvPr>
          <p:cNvGrpSpPr/>
          <p:nvPr/>
        </p:nvGrpSpPr>
        <p:grpSpPr>
          <a:xfrm>
            <a:off x="6533780" y="1234440"/>
            <a:ext cx="1466227" cy="5120640"/>
            <a:chOff x="6525759" y="1234440"/>
            <a:chExt cx="1466227" cy="5120640"/>
          </a:xfrm>
        </p:grpSpPr>
        <p:grpSp>
          <p:nvGrpSpPr>
            <p:cNvPr id="11" name="グループ化 10">
              <a:extLst>
                <a:ext uri="{FF2B5EF4-FFF2-40B4-BE49-F238E27FC236}">
                  <a16:creationId xmlns:a16="http://schemas.microsoft.com/office/drawing/2014/main" id="{583DD00F-5DDD-6B47-ED55-28934F0C1DF1}"/>
                </a:ext>
              </a:extLst>
            </p:cNvPr>
            <p:cNvGrpSpPr>
              <a:grpSpLocks noChangeAspect="1"/>
            </p:cNvGrpSpPr>
            <p:nvPr/>
          </p:nvGrpSpPr>
          <p:grpSpPr>
            <a:xfrm>
              <a:off x="6525760" y="1234440"/>
              <a:ext cx="1356864" cy="5120640"/>
              <a:chOff x="6279178" y="1217590"/>
              <a:chExt cx="1361329" cy="5137490"/>
            </a:xfrm>
          </p:grpSpPr>
          <p:pic>
            <p:nvPicPr>
              <p:cNvPr id="8" name="コンテンツ プレースホルダー 6" descr="黒い背景と白い文字のロゴ&#10;&#10;中程度の精度で自動的に生成された説明">
                <a:extLst>
                  <a:ext uri="{FF2B5EF4-FFF2-40B4-BE49-F238E27FC236}">
                    <a16:creationId xmlns:a16="http://schemas.microsoft.com/office/drawing/2014/main" id="{6AE71D65-5163-CCDB-8E5D-2B00B910146F}"/>
                  </a:ext>
                </a:extLst>
              </p:cNvPr>
              <p:cNvPicPr>
                <a:picLocks noChangeAspect="1"/>
              </p:cNvPicPr>
              <p:nvPr/>
            </p:nvPicPr>
            <p:blipFill rotWithShape="1">
              <a:blip r:embed="rId2">
                <a:extLst>
                  <a:ext uri="{28A0092B-C50C-407E-A947-70E740481C1C}">
                    <a14:useLocalDpi xmlns:a14="http://schemas.microsoft.com/office/drawing/2010/main" val="0"/>
                  </a:ext>
                </a:extLst>
              </a:blip>
              <a:srcRect l="35257" t="40591" r="13630" b="39484"/>
              <a:stretch/>
            </p:blipFill>
            <p:spPr bwMode="auto">
              <a:xfrm rot="16200000">
                <a:off x="6130153" y="1366615"/>
                <a:ext cx="1659377" cy="13613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図 8" descr="挿絵 が含まれている画像&#10;&#10;自動的に生成された説明">
                <a:extLst>
                  <a:ext uri="{FF2B5EF4-FFF2-40B4-BE49-F238E27FC236}">
                    <a16:creationId xmlns:a16="http://schemas.microsoft.com/office/drawing/2014/main" id="{0B227F87-FC18-9B87-71BF-C829C5A5EBF1}"/>
                  </a:ext>
                </a:extLst>
              </p:cNvPr>
              <p:cNvPicPr>
                <a:picLocks noChangeAspect="1"/>
              </p:cNvPicPr>
              <p:nvPr/>
            </p:nvPicPr>
            <p:blipFill rotWithShape="1">
              <a:blip r:embed="rId3">
                <a:extLst>
                  <a:ext uri="{28A0092B-C50C-407E-A947-70E740481C1C}">
                    <a14:useLocalDpi xmlns:a14="http://schemas.microsoft.com/office/drawing/2010/main" val="0"/>
                  </a:ext>
                </a:extLst>
              </a:blip>
              <a:srcRect l="35257" t="40592" r="13630" b="39483"/>
              <a:stretch/>
            </p:blipFill>
            <p:spPr>
              <a:xfrm rot="16200000">
                <a:off x="6130155" y="4844727"/>
                <a:ext cx="1659376" cy="1361329"/>
              </a:xfrm>
              <a:prstGeom prst="rect">
                <a:avLst/>
              </a:prstGeom>
              <a:noFill/>
              <a:ln>
                <a:noFill/>
              </a:ln>
              <a:effectLst>
                <a:outerShdw blurRad="50800" dist="38100" dir="2700000" algn="tl" rotWithShape="0">
                  <a:prstClr val="black">
                    <a:alpha val="40000"/>
                  </a:prstClr>
                </a:outerShdw>
              </a:effectLst>
            </p:spPr>
          </p:pic>
          <p:pic>
            <p:nvPicPr>
              <p:cNvPr id="10" name="図 9" descr="黒い背景と白い文字のロゴ&#10;&#10;中程度の精度で自動的に生成された説明">
                <a:extLst>
                  <a:ext uri="{FF2B5EF4-FFF2-40B4-BE49-F238E27FC236}">
                    <a16:creationId xmlns:a16="http://schemas.microsoft.com/office/drawing/2014/main" id="{E3B93F4E-BDCE-FA17-ADCA-A13FF0B7EBCB}"/>
                  </a:ext>
                </a:extLst>
              </p:cNvPr>
              <p:cNvPicPr>
                <a:picLocks noChangeAspect="1"/>
              </p:cNvPicPr>
              <p:nvPr/>
            </p:nvPicPr>
            <p:blipFill rotWithShape="1">
              <a:blip r:embed="rId4">
                <a:extLst>
                  <a:ext uri="{28A0092B-C50C-407E-A947-70E740481C1C}">
                    <a14:useLocalDpi xmlns:a14="http://schemas.microsoft.com/office/drawing/2010/main" val="0"/>
                  </a:ext>
                </a:extLst>
              </a:blip>
              <a:srcRect l="35257" t="40592" r="13630" b="39482"/>
              <a:stretch/>
            </p:blipFill>
            <p:spPr>
              <a:xfrm rot="16200000">
                <a:off x="6130158" y="3105672"/>
                <a:ext cx="1659369" cy="1361327"/>
              </a:xfrm>
              <a:prstGeom prst="rect">
                <a:avLst/>
              </a:prstGeom>
              <a:noFill/>
              <a:ln>
                <a:noFill/>
              </a:ln>
              <a:effectLst>
                <a:outerShdw blurRad="50800" dist="38100" dir="2700000" algn="tl" rotWithShape="0">
                  <a:prstClr val="black">
                    <a:alpha val="40000"/>
                  </a:prstClr>
                </a:outerShdw>
              </a:effectLst>
            </p:spPr>
          </p:pic>
        </p:grpSp>
        <p:sp>
          <p:nvSpPr>
            <p:cNvPr id="18" name="楕円 17">
              <a:extLst>
                <a:ext uri="{FF2B5EF4-FFF2-40B4-BE49-F238E27FC236}">
                  <a16:creationId xmlns:a16="http://schemas.microsoft.com/office/drawing/2014/main" id="{6CD0378F-59CC-9506-AB82-BB1339628D6A}"/>
                </a:ext>
              </a:extLst>
            </p:cNvPr>
            <p:cNvSpPr>
              <a:spLocks noChangeAspect="1"/>
            </p:cNvSpPr>
            <p:nvPr/>
          </p:nvSpPr>
          <p:spPr>
            <a:xfrm>
              <a:off x="7094829" y="2141328"/>
              <a:ext cx="897157" cy="897157"/>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43EF43E2-E301-FDF0-8C91-56922D7D3E49}"/>
                </a:ext>
              </a:extLst>
            </p:cNvPr>
            <p:cNvSpPr>
              <a:spLocks noChangeAspect="1"/>
            </p:cNvSpPr>
            <p:nvPr/>
          </p:nvSpPr>
          <p:spPr>
            <a:xfrm>
              <a:off x="6525759" y="3372443"/>
              <a:ext cx="1127711" cy="1127711"/>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0592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a:xfrm>
            <a:off x="609769" y="213360"/>
            <a:ext cx="10972464" cy="870970"/>
          </a:xfrm>
        </p:spPr>
        <p:txBody>
          <a:bodyPr/>
          <a:lstStyle/>
          <a:p>
            <a:r>
              <a:rPr lang="ja-JP" altLang="en-US" dirty="0"/>
              <a:t>不均一なレンズ表面の模様</a:t>
            </a:r>
          </a:p>
        </p:txBody>
      </p:sp>
      <p:sp>
        <p:nvSpPr>
          <p:cNvPr id="10" name="コンテンツ プレースホルダー 9">
            <a:extLst>
              <a:ext uri="{FF2B5EF4-FFF2-40B4-BE49-F238E27FC236}">
                <a16:creationId xmlns:a16="http://schemas.microsoft.com/office/drawing/2014/main" id="{2EE9E191-36FD-8B4C-5003-9A3FD6F3721E}"/>
              </a:ext>
            </a:extLst>
          </p:cNvPr>
          <p:cNvSpPr>
            <a:spLocks noGrp="1"/>
          </p:cNvSpPr>
          <p:nvPr>
            <p:ph idx="1"/>
          </p:nvPr>
        </p:nvSpPr>
        <p:spPr>
          <a:xfrm>
            <a:off x="609769" y="1234440"/>
            <a:ext cx="10972464" cy="5120640"/>
          </a:xfrm>
        </p:spPr>
        <p:txBody>
          <a:bodyPr/>
          <a:lstStyle/>
          <a:p>
            <a:r>
              <a:rPr lang="ja-JP" altLang="en-US" dirty="0"/>
              <a:t>玉ねぎボケ</a:t>
            </a:r>
            <a:r>
              <a:rPr lang="en-US" altLang="ja-JP" dirty="0"/>
              <a:t>(</a:t>
            </a:r>
            <a:r>
              <a:rPr lang="ja-JP" altLang="en-US" dirty="0"/>
              <a:t>年輪ボケ</a:t>
            </a:r>
            <a:r>
              <a:rPr lang="en-US" altLang="ja-JP" dirty="0"/>
              <a:t>)</a:t>
            </a:r>
          </a:p>
          <a:p>
            <a:pPr lvl="1"/>
            <a:r>
              <a:rPr lang="ja-JP" altLang="en-US" dirty="0"/>
              <a:t>レンズ表面の加工痕など</a:t>
            </a:r>
            <a:endParaRPr lang="en-US" altLang="ja-JP" dirty="0"/>
          </a:p>
        </p:txBody>
      </p:sp>
      <p:grpSp>
        <p:nvGrpSpPr>
          <p:cNvPr id="3" name="グループ化 2">
            <a:extLst>
              <a:ext uri="{FF2B5EF4-FFF2-40B4-BE49-F238E27FC236}">
                <a16:creationId xmlns:a16="http://schemas.microsoft.com/office/drawing/2014/main" id="{C67C777E-A5A6-A5A3-7DB3-CDD0ADA83624}"/>
              </a:ext>
            </a:extLst>
          </p:cNvPr>
          <p:cNvGrpSpPr/>
          <p:nvPr/>
        </p:nvGrpSpPr>
        <p:grpSpPr>
          <a:xfrm>
            <a:off x="673804" y="2470361"/>
            <a:ext cx="4509091" cy="4035214"/>
            <a:chOff x="731981" y="2465050"/>
            <a:chExt cx="4509091" cy="4035214"/>
          </a:xfrm>
        </p:grpSpPr>
        <p:sp>
          <p:nvSpPr>
            <p:cNvPr id="5" name="テキスト ボックス 4">
              <a:extLst>
                <a:ext uri="{FF2B5EF4-FFF2-40B4-BE49-F238E27FC236}">
                  <a16:creationId xmlns:a16="http://schemas.microsoft.com/office/drawing/2014/main" id="{F5FA6070-8B74-35CF-A32B-D7597ECD8CD0}"/>
                </a:ext>
              </a:extLst>
            </p:cNvPr>
            <p:cNvSpPr txBox="1"/>
            <p:nvPr/>
          </p:nvSpPr>
          <p:spPr>
            <a:xfrm>
              <a:off x="731981" y="5761600"/>
              <a:ext cx="4509091"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6" name="Picture 2">
              <a:extLst>
                <a:ext uri="{FF2B5EF4-FFF2-40B4-BE49-F238E27FC236}">
                  <a16:creationId xmlns:a16="http://schemas.microsoft.com/office/drawing/2014/main" id="{86B96E9A-6980-C2AF-6403-93509A751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82" y="2465050"/>
              <a:ext cx="3177078" cy="3244166"/>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id="{6BEAF421-C258-EFE3-0156-22BA1438A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46" t="33393" r="10770" b="30244"/>
          <a:stretch/>
        </p:blipFill>
        <p:spPr bwMode="auto">
          <a:xfrm>
            <a:off x="2928519" y="2583222"/>
            <a:ext cx="3628857" cy="3295735"/>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図 7" descr="図形, 円&#10;&#10;自動的に生成された説明">
            <a:extLst>
              <a:ext uri="{FF2B5EF4-FFF2-40B4-BE49-F238E27FC236}">
                <a16:creationId xmlns:a16="http://schemas.microsoft.com/office/drawing/2014/main" id="{904B9298-C0D1-4E29-FF53-838F2C60198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36957" t="15080" r="24469" b="53029"/>
          <a:stretch/>
        </p:blipFill>
        <p:spPr>
          <a:xfrm>
            <a:off x="6797469" y="1758061"/>
            <a:ext cx="4784931" cy="4747514"/>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0798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lstStyle/>
          <a:p>
            <a:r>
              <a:rPr kumimoji="1" lang="ja-JP" altLang="en-US" dirty="0"/>
              <a:t>絞りを変化させた比較</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回折縞の幅は変化しない</a:t>
            </a:r>
            <a:r>
              <a:rPr kumimoji="1" lang="en-US" altLang="ja-JP" dirty="0"/>
              <a:t>(</a:t>
            </a:r>
            <a:r>
              <a:rPr kumimoji="1" lang="ja-JP" altLang="en-US" dirty="0"/>
              <a:t>前述</a:t>
            </a:r>
            <a:r>
              <a:rPr kumimoji="1" lang="en-US" altLang="ja-JP" dirty="0"/>
              <a:t>)</a:t>
            </a:r>
          </a:p>
          <a:p>
            <a:pPr lvl="1"/>
            <a:r>
              <a:rPr lang="ja-JP" altLang="en-US" dirty="0"/>
              <a:t>口径食エッジもおおよそ同じ幅？</a:t>
            </a:r>
            <a:endParaRPr kumimoji="1" lang="ja-JP" altLang="en-US" dirty="0"/>
          </a:p>
        </p:txBody>
      </p:sp>
      <p:grpSp>
        <p:nvGrpSpPr>
          <p:cNvPr id="12" name="グループ化 11">
            <a:extLst>
              <a:ext uri="{FF2B5EF4-FFF2-40B4-BE49-F238E27FC236}">
                <a16:creationId xmlns:a16="http://schemas.microsoft.com/office/drawing/2014/main" id="{BBEB32A1-2681-EA1B-2AA8-EF812A0C375D}"/>
              </a:ext>
            </a:extLst>
          </p:cNvPr>
          <p:cNvGrpSpPr>
            <a:grpSpLocks noChangeAspect="1"/>
          </p:cNvGrpSpPr>
          <p:nvPr/>
        </p:nvGrpSpPr>
        <p:grpSpPr>
          <a:xfrm>
            <a:off x="8101350" y="1234440"/>
            <a:ext cx="3480881" cy="5120640"/>
            <a:chOff x="7158255" y="1137921"/>
            <a:chExt cx="3492330" cy="5137483"/>
          </a:xfrm>
        </p:grpSpPr>
        <p:pic>
          <p:nvPicPr>
            <p:cNvPr id="13" name="コンテンツ プレースホルダー 6" descr="黒い背景と白い文字のロゴ&#10;&#10;中程度の精度で自動的に生成された説明">
              <a:extLst>
                <a:ext uri="{FF2B5EF4-FFF2-40B4-BE49-F238E27FC236}">
                  <a16:creationId xmlns:a16="http://schemas.microsoft.com/office/drawing/2014/main" id="{E0D71E1D-7054-4E10-6A69-9BE3AA189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6200000">
              <a:off x="8074732" y="221445"/>
              <a:ext cx="1659377" cy="34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図 13" descr="挿絵 が含まれている画像&#10;&#10;自動的に生成された説明">
              <a:extLst>
                <a:ext uri="{FF2B5EF4-FFF2-40B4-BE49-F238E27FC236}">
                  <a16:creationId xmlns:a16="http://schemas.microsoft.com/office/drawing/2014/main" id="{26B46275-E92F-2012-EF1B-6D76DAA0B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074731" y="3699552"/>
              <a:ext cx="1659376" cy="3492328"/>
            </a:xfrm>
            <a:prstGeom prst="rect">
              <a:avLst/>
            </a:prstGeom>
            <a:noFill/>
            <a:ln>
              <a:noFill/>
            </a:ln>
            <a:effectLst>
              <a:outerShdw blurRad="50800" dist="38100" dir="2700000" algn="tl" rotWithShape="0">
                <a:prstClr val="black">
                  <a:alpha val="40000"/>
                </a:prstClr>
              </a:outerShdw>
            </a:effectLst>
          </p:spPr>
        </p:pic>
        <p:pic>
          <p:nvPicPr>
            <p:cNvPr id="15" name="図 14" descr="黒い背景と白い文字のロゴ&#10;&#10;中程度の精度で自動的に生成された説明">
              <a:extLst>
                <a:ext uri="{FF2B5EF4-FFF2-40B4-BE49-F238E27FC236}">
                  <a16:creationId xmlns:a16="http://schemas.microsoft.com/office/drawing/2014/main" id="{DFF2E48A-6D9B-CEB6-800F-5AE5BAFC8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074731" y="1960499"/>
              <a:ext cx="1659377" cy="3492330"/>
            </a:xfrm>
            <a:prstGeom prst="rect">
              <a:avLst/>
            </a:prstGeom>
            <a:noFill/>
            <a:ln>
              <a:noFill/>
            </a:ln>
            <a:effectLst>
              <a:outerShdw blurRad="50800" dist="38100" dir="2700000" algn="tl" rotWithShape="0">
                <a:prstClr val="black">
                  <a:alpha val="40000"/>
                </a:prstClr>
              </a:outerShdw>
            </a:effectLst>
          </p:spPr>
        </p:pic>
      </p:grpSp>
      <p:sp>
        <p:nvSpPr>
          <p:cNvPr id="17" name="楕円 16">
            <a:extLst>
              <a:ext uri="{FF2B5EF4-FFF2-40B4-BE49-F238E27FC236}">
                <a16:creationId xmlns:a16="http://schemas.microsoft.com/office/drawing/2014/main" id="{B33E1A59-49A4-3B00-C087-A91289FA2E64}"/>
              </a:ext>
            </a:extLst>
          </p:cNvPr>
          <p:cNvSpPr>
            <a:spLocks noChangeAspect="1"/>
          </p:cNvSpPr>
          <p:nvPr/>
        </p:nvSpPr>
        <p:spPr>
          <a:xfrm>
            <a:off x="9770265" y="1923846"/>
            <a:ext cx="436181" cy="436181"/>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C645902-074B-3C33-042F-3626D772B61D}"/>
              </a:ext>
            </a:extLst>
          </p:cNvPr>
          <p:cNvSpPr>
            <a:spLocks noChangeAspect="1"/>
          </p:cNvSpPr>
          <p:nvPr/>
        </p:nvSpPr>
        <p:spPr>
          <a:xfrm>
            <a:off x="9477333" y="3429000"/>
            <a:ext cx="585864" cy="58586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AFE4A799-A4D0-9CCF-B28B-F3E05F312756}"/>
              </a:ext>
            </a:extLst>
          </p:cNvPr>
          <p:cNvGrpSpPr>
            <a:grpSpLocks noChangeAspect="1"/>
          </p:cNvGrpSpPr>
          <p:nvPr/>
        </p:nvGrpSpPr>
        <p:grpSpPr>
          <a:xfrm>
            <a:off x="866463" y="2638207"/>
            <a:ext cx="3224187" cy="3967045"/>
            <a:chOff x="6344259" y="-613608"/>
            <a:chExt cx="1466225" cy="1804046"/>
          </a:xfrm>
        </p:grpSpPr>
        <p:pic>
          <p:nvPicPr>
            <p:cNvPr id="19" name="コンテンツ プレースホルダー 6" descr="黒い背景と白い文字のロゴ&#10;&#10;中程度の精度で自動的に生成された説明">
              <a:extLst>
                <a:ext uri="{FF2B5EF4-FFF2-40B4-BE49-F238E27FC236}">
                  <a16:creationId xmlns:a16="http://schemas.microsoft.com/office/drawing/2014/main" id="{221BAA44-3AD0-5A66-96E0-FB537009E0B5}"/>
                </a:ext>
              </a:extLst>
            </p:cNvPr>
            <p:cNvPicPr>
              <a:picLocks noChangeAspect="1"/>
            </p:cNvPicPr>
            <p:nvPr/>
          </p:nvPicPr>
          <p:blipFill rotWithShape="1">
            <a:blip r:embed="rId2">
              <a:extLst>
                <a:ext uri="{28A0092B-C50C-407E-A947-70E740481C1C}">
                  <a14:useLocalDpi xmlns:a14="http://schemas.microsoft.com/office/drawing/2010/main" val="0"/>
                </a:ext>
              </a:extLst>
            </a:blip>
            <a:srcRect l="35257" t="40591" r="13630" b="39484"/>
            <a:stretch/>
          </p:blipFill>
          <p:spPr bwMode="auto">
            <a:xfrm rot="16200000">
              <a:off x="6195722" y="-465071"/>
              <a:ext cx="1653935" cy="13568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楕円 20">
              <a:extLst>
                <a:ext uri="{FF2B5EF4-FFF2-40B4-BE49-F238E27FC236}">
                  <a16:creationId xmlns:a16="http://schemas.microsoft.com/office/drawing/2014/main" id="{CD99AD0F-9592-C821-690D-BDBA5282B82E}"/>
                </a:ext>
              </a:extLst>
            </p:cNvPr>
            <p:cNvSpPr>
              <a:spLocks noChangeAspect="1"/>
            </p:cNvSpPr>
            <p:nvPr/>
          </p:nvSpPr>
          <p:spPr>
            <a:xfrm>
              <a:off x="6913327" y="293281"/>
              <a:ext cx="897157" cy="897157"/>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075FF49C-1286-352A-F2CF-BEA5E618619D}"/>
              </a:ext>
            </a:extLst>
          </p:cNvPr>
          <p:cNvGrpSpPr>
            <a:grpSpLocks noChangeAspect="1"/>
          </p:cNvGrpSpPr>
          <p:nvPr/>
        </p:nvGrpSpPr>
        <p:grpSpPr>
          <a:xfrm>
            <a:off x="4363659" y="2638208"/>
            <a:ext cx="2983707" cy="3636938"/>
            <a:chOff x="6344257" y="1119749"/>
            <a:chExt cx="1356865" cy="1653927"/>
          </a:xfrm>
        </p:grpSpPr>
        <p:pic>
          <p:nvPicPr>
            <p:cNvPr id="20" name="図 19" descr="黒い背景と白い文字のロゴ&#10;&#10;中程度の精度で自動的に生成された説明">
              <a:extLst>
                <a:ext uri="{FF2B5EF4-FFF2-40B4-BE49-F238E27FC236}">
                  <a16:creationId xmlns:a16="http://schemas.microsoft.com/office/drawing/2014/main" id="{64F45D00-94FA-5F94-CA39-467C01830111}"/>
                </a:ext>
              </a:extLst>
            </p:cNvPr>
            <p:cNvPicPr>
              <a:picLocks noChangeAspect="1"/>
            </p:cNvPicPr>
            <p:nvPr/>
          </p:nvPicPr>
          <p:blipFill rotWithShape="1">
            <a:blip r:embed="rId4">
              <a:extLst>
                <a:ext uri="{28A0092B-C50C-407E-A947-70E740481C1C}">
                  <a14:useLocalDpi xmlns:a14="http://schemas.microsoft.com/office/drawing/2010/main" val="0"/>
                </a:ext>
              </a:extLst>
            </a:blip>
            <a:srcRect l="35257" t="40592" r="13630" b="39482"/>
            <a:stretch/>
          </p:blipFill>
          <p:spPr>
            <a:xfrm rot="16200000">
              <a:off x="6195727" y="1268282"/>
              <a:ext cx="1653927" cy="1356862"/>
            </a:xfrm>
            <a:prstGeom prst="rect">
              <a:avLst/>
            </a:prstGeom>
            <a:noFill/>
            <a:ln>
              <a:noFill/>
            </a:ln>
            <a:effectLst>
              <a:outerShdw blurRad="50800" dist="38100" dir="2700000" algn="tl" rotWithShape="0">
                <a:prstClr val="black">
                  <a:alpha val="40000"/>
                </a:prstClr>
              </a:outerShdw>
            </a:effectLst>
          </p:spPr>
        </p:pic>
        <p:sp>
          <p:nvSpPr>
            <p:cNvPr id="22" name="楕円 21">
              <a:extLst>
                <a:ext uri="{FF2B5EF4-FFF2-40B4-BE49-F238E27FC236}">
                  <a16:creationId xmlns:a16="http://schemas.microsoft.com/office/drawing/2014/main" id="{A990CAA4-E6BC-044B-4FE6-8B466B8CD188}"/>
                </a:ext>
              </a:extLst>
            </p:cNvPr>
            <p:cNvSpPr>
              <a:spLocks noChangeAspect="1"/>
            </p:cNvSpPr>
            <p:nvPr/>
          </p:nvSpPr>
          <p:spPr>
            <a:xfrm>
              <a:off x="6344257" y="1524396"/>
              <a:ext cx="1127711" cy="1127711"/>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9444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pic>
        <p:nvPicPr>
          <p:cNvPr id="23" name="コンテンツ プレースホルダー 6" descr="黒い背景と白い文字のロゴ&#10;&#10;中程度の精度で自動的に生成された説明">
            <a:extLst>
              <a:ext uri="{FF2B5EF4-FFF2-40B4-BE49-F238E27FC236}">
                <a16:creationId xmlns:a16="http://schemas.microsoft.com/office/drawing/2014/main" id="{DCEB8573-AE0E-469B-3441-6D4010A8D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5813124" y="531135"/>
            <a:ext cx="3753596" cy="78998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9343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本来の絞りによる</a:t>
            </a:r>
            <a:r>
              <a:rPr kumimoji="1" lang="en-US" altLang="ja-JP" dirty="0"/>
              <a:t>CoC</a:t>
            </a:r>
            <a:r>
              <a:rPr lang="en-US" altLang="ja-JP" dirty="0">
                <a:solidFill>
                  <a:srgbClr val="FF5050"/>
                </a:solidFill>
              </a:rPr>
              <a:t>(</a:t>
            </a:r>
            <a:r>
              <a:rPr lang="ja-JP" altLang="en-US" dirty="0">
                <a:solidFill>
                  <a:srgbClr val="FF5050"/>
                </a:solidFill>
              </a:rPr>
              <a:t>赤〇</a:t>
            </a:r>
            <a:r>
              <a:rPr lang="en-US" altLang="ja-JP" dirty="0">
                <a:solidFill>
                  <a:srgbClr val="FF5050"/>
                </a:solidFill>
              </a:rPr>
              <a:t>)</a:t>
            </a:r>
            <a:endParaRPr kumimoji="1" lang="en-US" altLang="ja-JP" dirty="0">
              <a:solidFill>
                <a:srgbClr val="FF5050"/>
              </a:solidFill>
            </a:endParaRPr>
          </a:p>
        </p:txBody>
      </p:sp>
      <p:pic>
        <p:nvPicPr>
          <p:cNvPr id="20" name="コンテンツ プレースホルダー 6" descr="黒い背景と白い文字のロゴ&#10;&#10;中程度の精度で自動的に生成された説明">
            <a:extLst>
              <a:ext uri="{FF2B5EF4-FFF2-40B4-BE49-F238E27FC236}">
                <a16:creationId xmlns:a16="http://schemas.microsoft.com/office/drawing/2014/main" id="{1F1C007E-09D8-A983-B10B-B99A51D7B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5813124" y="531135"/>
            <a:ext cx="3753596" cy="78998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グループ化 3">
            <a:extLst>
              <a:ext uri="{FF2B5EF4-FFF2-40B4-BE49-F238E27FC236}">
                <a16:creationId xmlns:a16="http://schemas.microsoft.com/office/drawing/2014/main" id="{8B07F453-4A79-2B17-76FA-D05F990AD121}"/>
              </a:ext>
            </a:extLst>
          </p:cNvPr>
          <p:cNvGrpSpPr/>
          <p:nvPr/>
        </p:nvGrpSpPr>
        <p:grpSpPr>
          <a:xfrm>
            <a:off x="4341944" y="2575560"/>
            <a:ext cx="6674636" cy="4791803"/>
            <a:chOff x="4341944" y="2575560"/>
            <a:chExt cx="6674636" cy="4791803"/>
          </a:xfrm>
        </p:grpSpPr>
        <p:sp>
          <p:nvSpPr>
            <p:cNvPr id="5" name="楕円 4">
              <a:extLst>
                <a:ext uri="{FF2B5EF4-FFF2-40B4-BE49-F238E27FC236}">
                  <a16:creationId xmlns:a16="http://schemas.microsoft.com/office/drawing/2014/main" id="{5785D66E-D17D-9025-E5A7-ED9F53953366}"/>
                </a:ext>
              </a:extLst>
            </p:cNvPr>
            <p:cNvSpPr>
              <a:spLocks noChangeAspect="1"/>
            </p:cNvSpPr>
            <p:nvPr/>
          </p:nvSpPr>
          <p:spPr>
            <a:xfrm>
              <a:off x="6095480" y="2575560"/>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E127B286-252C-493C-C7AE-24E36CC5CE3B}"/>
                </a:ext>
              </a:extLst>
            </p:cNvPr>
            <p:cNvSpPr>
              <a:spLocks noChangeAspect="1"/>
            </p:cNvSpPr>
            <p:nvPr/>
          </p:nvSpPr>
          <p:spPr>
            <a:xfrm>
              <a:off x="4341944" y="3211565"/>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56FAD8A-A33B-1505-E24D-973F1FA04648}"/>
                </a:ext>
              </a:extLst>
            </p:cNvPr>
            <p:cNvSpPr>
              <a:spLocks noChangeAspect="1"/>
            </p:cNvSpPr>
            <p:nvPr/>
          </p:nvSpPr>
          <p:spPr>
            <a:xfrm>
              <a:off x="7108708" y="3459491"/>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478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本来の絞りによる</a:t>
            </a:r>
            <a:r>
              <a:rPr kumimoji="1" lang="en-US" altLang="ja-JP" dirty="0"/>
              <a:t>CoC</a:t>
            </a:r>
            <a:r>
              <a:rPr lang="en-US" altLang="ja-JP" dirty="0">
                <a:solidFill>
                  <a:srgbClr val="FF5050"/>
                </a:solidFill>
              </a:rPr>
              <a:t>(</a:t>
            </a:r>
            <a:r>
              <a:rPr lang="ja-JP" altLang="en-US" dirty="0">
                <a:solidFill>
                  <a:srgbClr val="FF5050"/>
                </a:solidFill>
              </a:rPr>
              <a:t>赤〇</a:t>
            </a:r>
            <a:r>
              <a:rPr lang="en-US" altLang="ja-JP" dirty="0">
                <a:solidFill>
                  <a:srgbClr val="FF5050"/>
                </a:solidFill>
              </a:rPr>
              <a:t>)</a:t>
            </a:r>
            <a:endParaRPr kumimoji="1" lang="en-US" altLang="ja-JP" dirty="0">
              <a:solidFill>
                <a:srgbClr val="FF5050"/>
              </a:solidFill>
            </a:endParaRPr>
          </a:p>
          <a:p>
            <a:r>
              <a:rPr kumimoji="1" lang="ja-JP" altLang="en-US" dirty="0"/>
              <a:t>口径食による疑似的な</a:t>
            </a:r>
            <a:r>
              <a:rPr kumimoji="1" lang="en-US" altLang="ja-JP" dirty="0"/>
              <a:t>CoC</a:t>
            </a:r>
            <a:r>
              <a:rPr kumimoji="1" lang="en-US" altLang="ja-JP" dirty="0">
                <a:solidFill>
                  <a:srgbClr val="FFC000"/>
                </a:solidFill>
              </a:rPr>
              <a:t>(</a:t>
            </a:r>
            <a:r>
              <a:rPr lang="ja-JP" altLang="en-US" dirty="0">
                <a:solidFill>
                  <a:srgbClr val="FFC000"/>
                </a:solidFill>
              </a:rPr>
              <a:t>黄〇</a:t>
            </a:r>
            <a:r>
              <a:rPr kumimoji="1" lang="en-US" altLang="ja-JP" dirty="0">
                <a:solidFill>
                  <a:srgbClr val="FFC000"/>
                </a:solidFill>
              </a:rPr>
              <a:t>)</a:t>
            </a:r>
          </a:p>
        </p:txBody>
      </p:sp>
      <p:pic>
        <p:nvPicPr>
          <p:cNvPr id="8" name="コンテンツ プレースホルダー 6" descr="黒い背景と白い文字のロゴ&#10;&#10;中程度の精度で自動的に生成された説明">
            <a:extLst>
              <a:ext uri="{FF2B5EF4-FFF2-40B4-BE49-F238E27FC236}">
                <a16:creationId xmlns:a16="http://schemas.microsoft.com/office/drawing/2014/main" id="{38B05B6E-6CE1-7CF5-9F07-1AF52C285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5813124" y="531135"/>
            <a:ext cx="3753596" cy="78998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a:extLst>
              <a:ext uri="{FF2B5EF4-FFF2-40B4-BE49-F238E27FC236}">
                <a16:creationId xmlns:a16="http://schemas.microsoft.com/office/drawing/2014/main" id="{5C4FFD98-48B0-83AF-9669-C29E4D63E66C}"/>
              </a:ext>
            </a:extLst>
          </p:cNvPr>
          <p:cNvGrpSpPr/>
          <p:nvPr/>
        </p:nvGrpSpPr>
        <p:grpSpPr>
          <a:xfrm>
            <a:off x="3632312" y="3205664"/>
            <a:ext cx="8202636" cy="6088377"/>
            <a:chOff x="3632312" y="3205664"/>
            <a:chExt cx="8202636" cy="6088377"/>
          </a:xfrm>
        </p:grpSpPr>
        <p:sp>
          <p:nvSpPr>
            <p:cNvPr id="15" name="楕円 14">
              <a:extLst>
                <a:ext uri="{FF2B5EF4-FFF2-40B4-BE49-F238E27FC236}">
                  <a16:creationId xmlns:a16="http://schemas.microsoft.com/office/drawing/2014/main" id="{8F21A27B-5636-B150-F45D-002D0730C4EF}"/>
                </a:ext>
              </a:extLst>
            </p:cNvPr>
            <p:cNvSpPr>
              <a:spLocks noChangeAspect="1"/>
            </p:cNvSpPr>
            <p:nvPr/>
          </p:nvSpPr>
          <p:spPr>
            <a:xfrm>
              <a:off x="3632312" y="3850306"/>
              <a:ext cx="5195317"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81252460-85AD-04A5-E787-C8DCFF5D24DE}"/>
                </a:ext>
              </a:extLst>
            </p:cNvPr>
            <p:cNvSpPr>
              <a:spLocks noChangeAspect="1"/>
            </p:cNvSpPr>
            <p:nvPr/>
          </p:nvSpPr>
          <p:spPr>
            <a:xfrm>
              <a:off x="5532816" y="3205664"/>
              <a:ext cx="5195317"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785DD7B3-62D8-8D7D-67D7-EF98C3B0A59A}"/>
                </a:ext>
              </a:extLst>
            </p:cNvPr>
            <p:cNvSpPr>
              <a:spLocks noChangeAspect="1"/>
            </p:cNvSpPr>
            <p:nvPr/>
          </p:nvSpPr>
          <p:spPr>
            <a:xfrm>
              <a:off x="6639632" y="4098725"/>
              <a:ext cx="5195316"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DA29B662-356B-E089-70AF-8342641D1204}"/>
              </a:ext>
            </a:extLst>
          </p:cNvPr>
          <p:cNvGrpSpPr/>
          <p:nvPr/>
        </p:nvGrpSpPr>
        <p:grpSpPr>
          <a:xfrm>
            <a:off x="4341944" y="2575560"/>
            <a:ext cx="6674636" cy="4791803"/>
            <a:chOff x="4341944" y="2575560"/>
            <a:chExt cx="6674636" cy="4791803"/>
          </a:xfrm>
        </p:grpSpPr>
        <p:sp>
          <p:nvSpPr>
            <p:cNvPr id="11" name="楕円 10">
              <a:extLst>
                <a:ext uri="{FF2B5EF4-FFF2-40B4-BE49-F238E27FC236}">
                  <a16:creationId xmlns:a16="http://schemas.microsoft.com/office/drawing/2014/main" id="{4064A5B1-1705-46D7-4E3A-01C041DF91A1}"/>
                </a:ext>
              </a:extLst>
            </p:cNvPr>
            <p:cNvSpPr>
              <a:spLocks noChangeAspect="1"/>
            </p:cNvSpPr>
            <p:nvPr/>
          </p:nvSpPr>
          <p:spPr>
            <a:xfrm>
              <a:off x="6095480" y="2575560"/>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E25554E-DA2D-4ED7-A93A-286B81568D7B}"/>
                </a:ext>
              </a:extLst>
            </p:cNvPr>
            <p:cNvSpPr>
              <a:spLocks noChangeAspect="1"/>
            </p:cNvSpPr>
            <p:nvPr/>
          </p:nvSpPr>
          <p:spPr>
            <a:xfrm>
              <a:off x="4341944" y="3211565"/>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8827C0C2-2ED4-FB1E-53B1-8BFDD54CDE69}"/>
                </a:ext>
              </a:extLst>
            </p:cNvPr>
            <p:cNvSpPr>
              <a:spLocks noChangeAspect="1"/>
            </p:cNvSpPr>
            <p:nvPr/>
          </p:nvSpPr>
          <p:spPr>
            <a:xfrm>
              <a:off x="7108708" y="3459491"/>
              <a:ext cx="3907872" cy="390787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141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lstStyle/>
          <a:p>
            <a:r>
              <a:rPr kumimoji="1" lang="ja-JP" altLang="en-US" dirty="0"/>
              <a:t>本来の絞りによる</a:t>
            </a:r>
            <a:r>
              <a:rPr kumimoji="1" lang="en-US" altLang="ja-JP" dirty="0"/>
              <a:t>CoC</a:t>
            </a:r>
            <a:r>
              <a:rPr lang="en-US" altLang="ja-JP" dirty="0">
                <a:solidFill>
                  <a:srgbClr val="FF5050"/>
                </a:solidFill>
              </a:rPr>
              <a:t>(</a:t>
            </a:r>
            <a:r>
              <a:rPr lang="ja-JP" altLang="en-US" dirty="0">
                <a:solidFill>
                  <a:srgbClr val="FF5050"/>
                </a:solidFill>
              </a:rPr>
              <a:t>赤〇</a:t>
            </a:r>
            <a:r>
              <a:rPr lang="en-US" altLang="ja-JP" dirty="0">
                <a:solidFill>
                  <a:srgbClr val="FF5050"/>
                </a:solidFill>
              </a:rPr>
              <a:t>)</a:t>
            </a:r>
            <a:r>
              <a:rPr kumimoji="1" lang="ja-JP" altLang="en-US" dirty="0"/>
              <a:t>は</a:t>
            </a:r>
            <a:r>
              <a:rPr lang="ja-JP" altLang="en-US" dirty="0">
                <a:solidFill>
                  <a:srgbClr val="FF5050"/>
                </a:solidFill>
              </a:rPr>
              <a:t>絞ると</a:t>
            </a:r>
            <a:r>
              <a:rPr kumimoji="1" lang="ja-JP" altLang="en-US" dirty="0">
                <a:solidFill>
                  <a:srgbClr val="FF5050"/>
                </a:solidFill>
              </a:rPr>
              <a:t>縮小</a:t>
            </a:r>
            <a:endParaRPr kumimoji="1" lang="en-US" altLang="ja-JP" dirty="0">
              <a:solidFill>
                <a:srgbClr val="FF5050"/>
              </a:solidFill>
            </a:endParaRPr>
          </a:p>
          <a:p>
            <a:r>
              <a:rPr kumimoji="1" lang="ja-JP" altLang="en-US" dirty="0"/>
              <a:t>口径食による疑似的な</a:t>
            </a:r>
            <a:r>
              <a:rPr kumimoji="1" lang="en-US" altLang="ja-JP" dirty="0"/>
              <a:t>CoC</a:t>
            </a:r>
            <a:r>
              <a:rPr kumimoji="1" lang="en-US" altLang="ja-JP" dirty="0">
                <a:solidFill>
                  <a:srgbClr val="FFC000"/>
                </a:solidFill>
              </a:rPr>
              <a:t>(</a:t>
            </a:r>
            <a:r>
              <a:rPr lang="ja-JP" altLang="en-US" dirty="0">
                <a:solidFill>
                  <a:srgbClr val="FFC000"/>
                </a:solidFill>
              </a:rPr>
              <a:t>黄〇</a:t>
            </a:r>
            <a:r>
              <a:rPr kumimoji="1" lang="en-US" altLang="ja-JP" dirty="0">
                <a:solidFill>
                  <a:srgbClr val="FFC000"/>
                </a:solidFill>
              </a:rPr>
              <a:t>)</a:t>
            </a:r>
            <a:r>
              <a:rPr kumimoji="1" lang="ja-JP" altLang="en-US" dirty="0"/>
              <a:t>は</a:t>
            </a:r>
            <a:r>
              <a:rPr lang="ja-JP" altLang="en-US" dirty="0">
                <a:solidFill>
                  <a:srgbClr val="FF5050"/>
                </a:solidFill>
              </a:rPr>
              <a:t>変化しない</a:t>
            </a:r>
            <a:endParaRPr kumimoji="1" lang="en-US" altLang="ja-JP" dirty="0">
              <a:solidFill>
                <a:srgbClr val="FF5050"/>
              </a:solidFill>
            </a:endParaRPr>
          </a:p>
        </p:txBody>
      </p:sp>
      <p:grpSp>
        <p:nvGrpSpPr>
          <p:cNvPr id="4" name="グループ化 3">
            <a:extLst>
              <a:ext uri="{FF2B5EF4-FFF2-40B4-BE49-F238E27FC236}">
                <a16:creationId xmlns:a16="http://schemas.microsoft.com/office/drawing/2014/main" id="{BD9104E9-43A3-FCF2-CDFA-EB58DD6220EB}"/>
              </a:ext>
            </a:extLst>
          </p:cNvPr>
          <p:cNvGrpSpPr/>
          <p:nvPr/>
        </p:nvGrpSpPr>
        <p:grpSpPr>
          <a:xfrm>
            <a:off x="3632312" y="2604251"/>
            <a:ext cx="8202636" cy="6689790"/>
            <a:chOff x="3632312" y="2604251"/>
            <a:chExt cx="8202636" cy="6689790"/>
          </a:xfrm>
        </p:grpSpPr>
        <p:pic>
          <p:nvPicPr>
            <p:cNvPr id="6" name="図 5" descr="黒い背景と白い文字のロゴ&#10;&#10;中程度の精度で自動的に生成された説明">
              <a:extLst>
                <a:ext uri="{FF2B5EF4-FFF2-40B4-BE49-F238E27FC236}">
                  <a16:creationId xmlns:a16="http://schemas.microsoft.com/office/drawing/2014/main" id="{AB32FC71-9D37-27DE-8DA4-C908148D5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9386" y="529804"/>
              <a:ext cx="3756004" cy="7904898"/>
            </a:xfrm>
            <a:prstGeom prst="rect">
              <a:avLst/>
            </a:prstGeom>
            <a:noFill/>
            <a:ln>
              <a:noFill/>
            </a:ln>
            <a:effectLst>
              <a:outerShdw blurRad="50800" dist="38100" dir="2700000" algn="tl" rotWithShape="0">
                <a:prstClr val="black">
                  <a:alpha val="40000"/>
                </a:prstClr>
              </a:outerShdw>
            </a:effectLst>
          </p:spPr>
        </p:pic>
        <p:grpSp>
          <p:nvGrpSpPr>
            <p:cNvPr id="9" name="グループ化 8">
              <a:extLst>
                <a:ext uri="{FF2B5EF4-FFF2-40B4-BE49-F238E27FC236}">
                  <a16:creationId xmlns:a16="http://schemas.microsoft.com/office/drawing/2014/main" id="{5C4FFD98-48B0-83AF-9669-C29E4D63E66C}"/>
                </a:ext>
              </a:extLst>
            </p:cNvPr>
            <p:cNvGrpSpPr/>
            <p:nvPr/>
          </p:nvGrpSpPr>
          <p:grpSpPr>
            <a:xfrm>
              <a:off x="3632312" y="3205664"/>
              <a:ext cx="8202636" cy="6088377"/>
              <a:chOff x="3632312" y="3205664"/>
              <a:chExt cx="8202636" cy="6088377"/>
            </a:xfrm>
          </p:grpSpPr>
          <p:sp>
            <p:nvSpPr>
              <p:cNvPr id="15" name="楕円 14">
                <a:extLst>
                  <a:ext uri="{FF2B5EF4-FFF2-40B4-BE49-F238E27FC236}">
                    <a16:creationId xmlns:a16="http://schemas.microsoft.com/office/drawing/2014/main" id="{8F21A27B-5636-B150-F45D-002D0730C4EF}"/>
                  </a:ext>
                </a:extLst>
              </p:cNvPr>
              <p:cNvSpPr>
                <a:spLocks noChangeAspect="1"/>
              </p:cNvSpPr>
              <p:nvPr/>
            </p:nvSpPr>
            <p:spPr>
              <a:xfrm>
                <a:off x="3632312" y="3850306"/>
                <a:ext cx="5195317"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81252460-85AD-04A5-E787-C8DCFF5D24DE}"/>
                  </a:ext>
                </a:extLst>
              </p:cNvPr>
              <p:cNvSpPr>
                <a:spLocks noChangeAspect="1"/>
              </p:cNvSpPr>
              <p:nvPr/>
            </p:nvSpPr>
            <p:spPr>
              <a:xfrm>
                <a:off x="5532816" y="3205664"/>
                <a:ext cx="5195317"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785DD7B3-62D8-8D7D-67D7-EF98C3B0A59A}"/>
                  </a:ext>
                </a:extLst>
              </p:cNvPr>
              <p:cNvSpPr>
                <a:spLocks noChangeAspect="1"/>
              </p:cNvSpPr>
              <p:nvPr/>
            </p:nvSpPr>
            <p:spPr>
              <a:xfrm>
                <a:off x="6639632" y="4098725"/>
                <a:ext cx="5195316" cy="5195316"/>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BCDD3517-98D2-B160-A2A7-F90F768ACCD5}"/>
                </a:ext>
              </a:extLst>
            </p:cNvPr>
            <p:cNvGrpSpPr>
              <a:grpSpLocks noChangeAspect="1"/>
            </p:cNvGrpSpPr>
            <p:nvPr/>
          </p:nvGrpSpPr>
          <p:grpSpPr>
            <a:xfrm>
              <a:off x="4932757" y="3119413"/>
              <a:ext cx="5576109" cy="3715723"/>
              <a:chOff x="8634683" y="4335056"/>
              <a:chExt cx="2448682" cy="1631716"/>
            </a:xfrm>
          </p:grpSpPr>
          <p:sp>
            <p:nvSpPr>
              <p:cNvPr id="17" name="楕円 16">
                <a:extLst>
                  <a:ext uri="{FF2B5EF4-FFF2-40B4-BE49-F238E27FC236}">
                    <a16:creationId xmlns:a16="http://schemas.microsoft.com/office/drawing/2014/main" id="{0E8B0C9A-4CDB-99A6-9EC8-4C5AE4031266}"/>
                  </a:ext>
                </a:extLst>
              </p:cNvPr>
              <p:cNvSpPr>
                <a:spLocks noChangeAspect="1"/>
              </p:cNvSpPr>
              <p:nvPr/>
            </p:nvSpPr>
            <p:spPr>
              <a:xfrm>
                <a:off x="9414517" y="4335056"/>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C1878CCA-C267-3945-60C9-28D67F9054F2}"/>
                  </a:ext>
                </a:extLst>
              </p:cNvPr>
              <p:cNvSpPr>
                <a:spLocks noChangeAspect="1"/>
              </p:cNvSpPr>
              <p:nvPr/>
            </p:nvSpPr>
            <p:spPr>
              <a:xfrm>
                <a:off x="8634683" y="4590573"/>
                <a:ext cx="1227994" cy="127822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ABA94723-4335-4287-74C1-55E251118571}"/>
                  </a:ext>
                </a:extLst>
              </p:cNvPr>
              <p:cNvSpPr>
                <a:spLocks noChangeAspect="1"/>
              </p:cNvSpPr>
              <p:nvPr/>
            </p:nvSpPr>
            <p:spPr>
              <a:xfrm>
                <a:off x="9855371" y="4678269"/>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0642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grpSp>
        <p:nvGrpSpPr>
          <p:cNvPr id="40" name="グループ化 39">
            <a:extLst>
              <a:ext uri="{FF2B5EF4-FFF2-40B4-BE49-F238E27FC236}">
                <a16:creationId xmlns:a16="http://schemas.microsoft.com/office/drawing/2014/main" id="{AA961B1C-BD49-47FC-2FCD-7C264E962973}"/>
              </a:ext>
            </a:extLst>
          </p:cNvPr>
          <p:cNvGrpSpPr/>
          <p:nvPr/>
        </p:nvGrpSpPr>
        <p:grpSpPr>
          <a:xfrm>
            <a:off x="8055678" y="1221797"/>
            <a:ext cx="3612525" cy="2960346"/>
            <a:chOff x="8055678" y="1221797"/>
            <a:chExt cx="3612525" cy="2960346"/>
          </a:xfrm>
        </p:grpSpPr>
        <p:pic>
          <p:nvPicPr>
            <p:cNvPr id="13" name="コンテンツ プレースホルダー 6" descr="黒い背景と白い文字のロゴ&#10;&#10;中程度の精度で自動的に生成された説明">
              <a:extLst>
                <a:ext uri="{FF2B5EF4-FFF2-40B4-BE49-F238E27FC236}">
                  <a16:creationId xmlns:a16="http://schemas.microsoft.com/office/drawing/2014/main" id="{E0D71E1D-7054-4E10-6A69-9BE3AA189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9014823" y="320968"/>
              <a:ext cx="1653937" cy="3480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a:extLst>
                <a:ext uri="{FF2B5EF4-FFF2-40B4-BE49-F238E27FC236}">
                  <a16:creationId xmlns:a16="http://schemas.microsoft.com/office/drawing/2014/main" id="{DA3D3EF9-851C-55D9-BE4F-6B33E1026223}"/>
                </a:ext>
              </a:extLst>
            </p:cNvPr>
            <p:cNvGrpSpPr/>
            <p:nvPr/>
          </p:nvGrpSpPr>
          <p:grpSpPr>
            <a:xfrm>
              <a:off x="8055678" y="1499438"/>
              <a:ext cx="3612525" cy="2682705"/>
              <a:chOff x="8055678" y="1499438"/>
              <a:chExt cx="3612525" cy="2682705"/>
            </a:xfrm>
          </p:grpSpPr>
          <p:sp>
            <p:nvSpPr>
              <p:cNvPr id="17" name="楕円 16">
                <a:extLst>
                  <a:ext uri="{FF2B5EF4-FFF2-40B4-BE49-F238E27FC236}">
                    <a16:creationId xmlns:a16="http://schemas.microsoft.com/office/drawing/2014/main" id="{B33E1A59-49A4-3B00-C087-A91289FA2E64}"/>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95F4B7CD-3C7C-FD4B-D7F6-D37FB51A5A6D}"/>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30F8F3D-8B6C-2654-D331-18FB7FDF2DAE}"/>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6F9000-8E61-83CE-2353-D5D5857B1E54}"/>
                </a:ext>
              </a:extLst>
            </p:cNvPr>
            <p:cNvGrpSpPr/>
            <p:nvPr/>
          </p:nvGrpSpPr>
          <p:grpSpPr>
            <a:xfrm>
              <a:off x="8365691" y="1221797"/>
              <a:ext cx="2941917" cy="2111399"/>
              <a:chOff x="8365691" y="1221797"/>
              <a:chExt cx="2941917" cy="2111399"/>
            </a:xfrm>
          </p:grpSpPr>
          <p:sp>
            <p:nvSpPr>
              <p:cNvPr id="18" name="楕円 17">
                <a:extLst>
                  <a:ext uri="{FF2B5EF4-FFF2-40B4-BE49-F238E27FC236}">
                    <a16:creationId xmlns:a16="http://schemas.microsoft.com/office/drawing/2014/main" id="{3C645902-074B-3C33-042F-3626D772B61D}"/>
                  </a:ext>
                </a:extLst>
              </p:cNvPr>
              <p:cNvSpPr>
                <a:spLocks noChangeAspect="1"/>
              </p:cNvSpPr>
              <p:nvPr/>
            </p:nvSpPr>
            <p:spPr>
              <a:xfrm>
                <a:off x="9139237" y="1221797"/>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5451307-5E55-D695-1D8D-E16595975138}"/>
                  </a:ext>
                </a:extLst>
              </p:cNvPr>
              <p:cNvSpPr>
                <a:spLocks noChangeAspect="1"/>
              </p:cNvSpPr>
              <p:nvPr/>
            </p:nvSpPr>
            <p:spPr>
              <a:xfrm>
                <a:off x="8365691" y="1502038"/>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C997A6A-6DE4-B056-1905-9977C4200E82}"/>
                  </a:ext>
                </a:extLst>
              </p:cNvPr>
              <p:cNvSpPr>
                <a:spLocks noChangeAspect="1"/>
              </p:cNvSpPr>
              <p:nvPr/>
            </p:nvSpPr>
            <p:spPr>
              <a:xfrm>
                <a:off x="9585693" y="1611281"/>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a:xfrm>
            <a:off x="609769" y="1234442"/>
            <a:ext cx="10972464" cy="757910"/>
          </a:xfrm>
        </p:spPr>
        <p:txBody>
          <a:bodyPr>
            <a:normAutofit fontScale="77500" lnSpcReduction="20000"/>
          </a:bodyPr>
          <a:lstStyle/>
          <a:p>
            <a:r>
              <a:rPr kumimoji="1" lang="ja-JP" altLang="en-US" dirty="0"/>
              <a:t>エッジから見た回折縞の物理幅は</a:t>
            </a:r>
            <a:br>
              <a:rPr lang="en-US" altLang="ja-JP" dirty="0"/>
            </a:b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rPr>
              <a:t>に比例</a:t>
            </a:r>
            <a:r>
              <a:rPr kumimoji="1" lang="en-US" altLang="ja-JP" dirty="0"/>
              <a:t>(</a:t>
            </a:r>
            <a:r>
              <a:rPr kumimoji="1" lang="ja-JP" altLang="en-US" dirty="0"/>
              <a:t>前述</a:t>
            </a:r>
            <a:r>
              <a:rPr kumimoji="1" lang="en-US" altLang="ja-JP" dirty="0"/>
              <a:t>)</a:t>
            </a:r>
          </a:p>
          <a:p>
            <a:pPr lvl="1"/>
            <a:endParaRPr lang="en-US" altLang="ja-JP" dirty="0">
              <a:solidFill>
                <a:srgbClr val="FF5050"/>
              </a:solidFill>
            </a:endParaRPr>
          </a:p>
        </p:txBody>
      </p:sp>
    </p:spTree>
    <p:extLst>
      <p:ext uri="{BB962C8B-B14F-4D97-AF65-F5344CB8AC3E}">
        <p14:creationId xmlns:p14="http://schemas.microsoft.com/office/powerpoint/2010/main" val="247302324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grpSp>
        <p:nvGrpSpPr>
          <p:cNvPr id="40" name="グループ化 39">
            <a:extLst>
              <a:ext uri="{FF2B5EF4-FFF2-40B4-BE49-F238E27FC236}">
                <a16:creationId xmlns:a16="http://schemas.microsoft.com/office/drawing/2014/main" id="{AA961B1C-BD49-47FC-2FCD-7C264E962973}"/>
              </a:ext>
            </a:extLst>
          </p:cNvPr>
          <p:cNvGrpSpPr/>
          <p:nvPr/>
        </p:nvGrpSpPr>
        <p:grpSpPr>
          <a:xfrm>
            <a:off x="8055678" y="1221797"/>
            <a:ext cx="3612525" cy="2960346"/>
            <a:chOff x="8055678" y="1221797"/>
            <a:chExt cx="3612525" cy="2960346"/>
          </a:xfrm>
        </p:grpSpPr>
        <p:pic>
          <p:nvPicPr>
            <p:cNvPr id="13" name="コンテンツ プレースホルダー 6" descr="黒い背景と白い文字のロゴ&#10;&#10;中程度の精度で自動的に生成された説明">
              <a:extLst>
                <a:ext uri="{FF2B5EF4-FFF2-40B4-BE49-F238E27FC236}">
                  <a16:creationId xmlns:a16="http://schemas.microsoft.com/office/drawing/2014/main" id="{E0D71E1D-7054-4E10-6A69-9BE3AA189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9014823" y="320968"/>
              <a:ext cx="1653937" cy="3480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a:extLst>
                <a:ext uri="{FF2B5EF4-FFF2-40B4-BE49-F238E27FC236}">
                  <a16:creationId xmlns:a16="http://schemas.microsoft.com/office/drawing/2014/main" id="{DA3D3EF9-851C-55D9-BE4F-6B33E1026223}"/>
                </a:ext>
              </a:extLst>
            </p:cNvPr>
            <p:cNvGrpSpPr/>
            <p:nvPr/>
          </p:nvGrpSpPr>
          <p:grpSpPr>
            <a:xfrm>
              <a:off x="8055678" y="1499438"/>
              <a:ext cx="3612525" cy="2682705"/>
              <a:chOff x="8055678" y="1499438"/>
              <a:chExt cx="3612525" cy="2682705"/>
            </a:xfrm>
          </p:grpSpPr>
          <p:sp>
            <p:nvSpPr>
              <p:cNvPr id="17" name="楕円 16">
                <a:extLst>
                  <a:ext uri="{FF2B5EF4-FFF2-40B4-BE49-F238E27FC236}">
                    <a16:creationId xmlns:a16="http://schemas.microsoft.com/office/drawing/2014/main" id="{B33E1A59-49A4-3B00-C087-A91289FA2E64}"/>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95F4B7CD-3C7C-FD4B-D7F6-D37FB51A5A6D}"/>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30F8F3D-8B6C-2654-D331-18FB7FDF2DAE}"/>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6F9000-8E61-83CE-2353-D5D5857B1E54}"/>
                </a:ext>
              </a:extLst>
            </p:cNvPr>
            <p:cNvGrpSpPr/>
            <p:nvPr/>
          </p:nvGrpSpPr>
          <p:grpSpPr>
            <a:xfrm>
              <a:off x="8365691" y="1221797"/>
              <a:ext cx="2941917" cy="2111399"/>
              <a:chOff x="8365691" y="1221797"/>
              <a:chExt cx="2941917" cy="2111399"/>
            </a:xfrm>
          </p:grpSpPr>
          <p:sp>
            <p:nvSpPr>
              <p:cNvPr id="18" name="楕円 17">
                <a:extLst>
                  <a:ext uri="{FF2B5EF4-FFF2-40B4-BE49-F238E27FC236}">
                    <a16:creationId xmlns:a16="http://schemas.microsoft.com/office/drawing/2014/main" id="{3C645902-074B-3C33-042F-3626D772B61D}"/>
                  </a:ext>
                </a:extLst>
              </p:cNvPr>
              <p:cNvSpPr>
                <a:spLocks noChangeAspect="1"/>
              </p:cNvSpPr>
              <p:nvPr/>
            </p:nvSpPr>
            <p:spPr>
              <a:xfrm>
                <a:off x="9139237" y="1221797"/>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5451307-5E55-D695-1D8D-E16595975138}"/>
                  </a:ext>
                </a:extLst>
              </p:cNvPr>
              <p:cNvSpPr>
                <a:spLocks noChangeAspect="1"/>
              </p:cNvSpPr>
              <p:nvPr/>
            </p:nvSpPr>
            <p:spPr>
              <a:xfrm>
                <a:off x="8365691" y="1502038"/>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C997A6A-6DE4-B056-1905-9977C4200E82}"/>
                  </a:ext>
                </a:extLst>
              </p:cNvPr>
              <p:cNvSpPr>
                <a:spLocks noChangeAspect="1"/>
              </p:cNvSpPr>
              <p:nvPr/>
            </p:nvSpPr>
            <p:spPr>
              <a:xfrm>
                <a:off x="9585693" y="1611281"/>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a:xfrm>
            <a:off x="609769" y="1234441"/>
            <a:ext cx="10972464" cy="2045856"/>
          </a:xfrm>
        </p:spPr>
        <p:txBody>
          <a:bodyPr>
            <a:normAutofit fontScale="77500" lnSpcReduction="20000"/>
          </a:bodyPr>
          <a:lstStyle/>
          <a:p>
            <a:r>
              <a:rPr kumimoji="1" lang="ja-JP" altLang="en-US" dirty="0"/>
              <a:t>エッジから見た回折縞の物理幅は</a:t>
            </a:r>
            <a:br>
              <a:rPr lang="en-US" altLang="ja-JP" dirty="0"/>
            </a:b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rPr>
              <a:t>に比例</a:t>
            </a:r>
            <a:r>
              <a:rPr kumimoji="1" lang="en-US" altLang="ja-JP" dirty="0"/>
              <a:t>(</a:t>
            </a:r>
            <a:r>
              <a:rPr kumimoji="1" lang="ja-JP" altLang="en-US" dirty="0"/>
              <a:t>前述</a:t>
            </a:r>
            <a:r>
              <a:rPr kumimoji="1" lang="en-US" altLang="ja-JP" dirty="0"/>
              <a:t>)</a:t>
            </a:r>
          </a:p>
          <a:p>
            <a:pPr lvl="5"/>
            <a:endParaRPr kumimoji="1" lang="en-US" altLang="ja-JP" dirty="0"/>
          </a:p>
          <a:p>
            <a:pPr lvl="1"/>
            <a:r>
              <a:rPr kumimoji="1" lang="ja-JP" altLang="en-US" dirty="0"/>
              <a:t>本来の絞り有効径は絞りで変化</a:t>
            </a:r>
            <a:endParaRPr kumimoji="1" lang="en-US" altLang="ja-JP" dirty="0"/>
          </a:p>
          <a:p>
            <a:pPr lvl="2"/>
            <a:r>
              <a:rPr lang="ja-JP" altLang="en-US" dirty="0"/>
              <a:t>実効</a:t>
            </a:r>
            <a:r>
              <a:rPr lang="en-US" altLang="ja-JP" dirty="0"/>
              <a:t>F</a:t>
            </a:r>
            <a:r>
              <a:rPr lang="ja-JP" altLang="en-US" dirty="0"/>
              <a:t>値</a:t>
            </a:r>
            <a:r>
              <a:rPr lang="en-US" altLang="ja-JP" dirty="0"/>
              <a:t>(Fe)</a:t>
            </a:r>
            <a:r>
              <a:rPr lang="ja-JP" altLang="en-US" dirty="0"/>
              <a:t>と</a:t>
            </a:r>
            <a:r>
              <a:rPr lang="en-US" altLang="ja-JP" dirty="0"/>
              <a:t>CoC(</a:t>
            </a:r>
            <a:r>
              <a:rPr lang="ja-JP" altLang="en-US" dirty="0"/>
              <a:t>ボケサイズ</a:t>
            </a:r>
            <a:r>
              <a:rPr lang="en-US" altLang="ja-JP" dirty="0"/>
              <a:t>)</a:t>
            </a:r>
            <a:r>
              <a:rPr lang="ja-JP" altLang="en-US" dirty="0"/>
              <a:t>は反比例の関係</a:t>
            </a:r>
            <a:endParaRPr lang="en-US" altLang="ja-JP" dirty="0"/>
          </a:p>
          <a:p>
            <a:pPr lvl="2"/>
            <a:r>
              <a:rPr kumimoji="1" lang="ja-JP" altLang="en-US" dirty="0">
                <a:solidFill>
                  <a:srgbClr val="FF5050"/>
                </a:solidFill>
              </a:rPr>
              <a:t>よって回折縞</a:t>
            </a:r>
            <a:r>
              <a:rPr lang="ja-JP" altLang="en-US" dirty="0">
                <a:solidFill>
                  <a:srgbClr val="FF5050"/>
                </a:solidFill>
              </a:rPr>
              <a:t>の幅は</a:t>
            </a:r>
            <a:r>
              <a:rPr kumimoji="1" lang="ja-JP" altLang="en-US" dirty="0">
                <a:solidFill>
                  <a:srgbClr val="FF5050"/>
                </a:solidFill>
              </a:rPr>
              <a:t>変化しない</a:t>
            </a:r>
            <a:r>
              <a:rPr kumimoji="1" lang="en-US" altLang="ja-JP" dirty="0"/>
              <a:t>(</a:t>
            </a:r>
            <a:r>
              <a:rPr kumimoji="1" lang="ja-JP" altLang="en-US" dirty="0"/>
              <a:t>前述</a:t>
            </a:r>
            <a:r>
              <a:rPr kumimoji="1" lang="en-US" altLang="ja-JP" dirty="0"/>
              <a:t>)</a:t>
            </a:r>
            <a:endParaRPr kumimoji="1" lang="en-US" altLang="ja-JP" dirty="0">
              <a:solidFill>
                <a:srgbClr val="FF5050"/>
              </a:solidFill>
            </a:endParaRPr>
          </a:p>
          <a:p>
            <a:pPr lvl="5"/>
            <a:endParaRPr lang="en-US" altLang="ja-JP" dirty="0">
              <a:solidFill>
                <a:srgbClr val="FF5050"/>
              </a:solidFill>
            </a:endParaRPr>
          </a:p>
        </p:txBody>
      </p:sp>
      <p:grpSp>
        <p:nvGrpSpPr>
          <p:cNvPr id="14" name="グループ化 13">
            <a:extLst>
              <a:ext uri="{FF2B5EF4-FFF2-40B4-BE49-F238E27FC236}">
                <a16:creationId xmlns:a16="http://schemas.microsoft.com/office/drawing/2014/main" id="{2263468C-C0D8-706A-915F-DD35D35F62D4}"/>
              </a:ext>
            </a:extLst>
          </p:cNvPr>
          <p:cNvGrpSpPr/>
          <p:nvPr/>
        </p:nvGrpSpPr>
        <p:grpSpPr>
          <a:xfrm>
            <a:off x="8055678" y="2967792"/>
            <a:ext cx="3612525" cy="2947704"/>
            <a:chOff x="8055678" y="1234439"/>
            <a:chExt cx="3612525" cy="2947704"/>
          </a:xfrm>
        </p:grpSpPr>
        <p:pic>
          <p:nvPicPr>
            <p:cNvPr id="16" name="図 15" descr="黒い背景と白い文字のロゴ&#10;&#10;中程度の精度で自動的に生成された説明">
              <a:extLst>
                <a:ext uri="{FF2B5EF4-FFF2-40B4-BE49-F238E27FC236}">
                  <a16:creationId xmlns:a16="http://schemas.microsoft.com/office/drawing/2014/main" id="{13869C74-4BBD-1BA1-8516-AF9E8289A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14822" y="320967"/>
              <a:ext cx="1653937" cy="3480881"/>
            </a:xfrm>
            <a:prstGeom prst="rect">
              <a:avLst/>
            </a:prstGeom>
            <a:noFill/>
            <a:ln>
              <a:noFill/>
            </a:ln>
            <a:effectLst>
              <a:outerShdw blurRad="50800" dist="38100" dir="2700000" algn="tl" rotWithShape="0">
                <a:prstClr val="black">
                  <a:alpha val="40000"/>
                </a:prstClr>
              </a:outerShdw>
            </a:effectLst>
          </p:spPr>
        </p:pic>
        <p:grpSp>
          <p:nvGrpSpPr>
            <p:cNvPr id="19" name="グループ化 18">
              <a:extLst>
                <a:ext uri="{FF2B5EF4-FFF2-40B4-BE49-F238E27FC236}">
                  <a16:creationId xmlns:a16="http://schemas.microsoft.com/office/drawing/2014/main" id="{5AB6580A-B0E7-687D-C7E9-9D80696DC226}"/>
                </a:ext>
              </a:extLst>
            </p:cNvPr>
            <p:cNvGrpSpPr/>
            <p:nvPr/>
          </p:nvGrpSpPr>
          <p:grpSpPr>
            <a:xfrm>
              <a:off x="8055678" y="1464926"/>
              <a:ext cx="3612525" cy="2717217"/>
              <a:chOff x="8055678" y="1464926"/>
              <a:chExt cx="3612525" cy="2717217"/>
            </a:xfrm>
          </p:grpSpPr>
          <p:grpSp>
            <p:nvGrpSpPr>
              <p:cNvPr id="20" name="グループ化 19">
                <a:extLst>
                  <a:ext uri="{FF2B5EF4-FFF2-40B4-BE49-F238E27FC236}">
                    <a16:creationId xmlns:a16="http://schemas.microsoft.com/office/drawing/2014/main" id="{10F4143A-9C8C-A55F-2627-4576018DE130}"/>
                  </a:ext>
                </a:extLst>
              </p:cNvPr>
              <p:cNvGrpSpPr/>
              <p:nvPr/>
            </p:nvGrpSpPr>
            <p:grpSpPr>
              <a:xfrm>
                <a:off x="8634683" y="1464926"/>
                <a:ext cx="2448682" cy="1631716"/>
                <a:chOff x="8634683" y="4014772"/>
                <a:chExt cx="2448682" cy="1631716"/>
              </a:xfrm>
            </p:grpSpPr>
            <p:sp>
              <p:nvSpPr>
                <p:cNvPr id="26" name="楕円 25">
                  <a:extLst>
                    <a:ext uri="{FF2B5EF4-FFF2-40B4-BE49-F238E27FC236}">
                      <a16:creationId xmlns:a16="http://schemas.microsoft.com/office/drawing/2014/main" id="{FE629DEF-F7B2-006F-F502-ADD9EA8CFC75}"/>
                    </a:ext>
                  </a:extLst>
                </p:cNvPr>
                <p:cNvSpPr>
                  <a:spLocks noChangeAspect="1"/>
                </p:cNvSpPr>
                <p:nvPr/>
              </p:nvSpPr>
              <p:spPr>
                <a:xfrm>
                  <a:off x="9414517" y="4014772"/>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F789495-7283-50C2-9D0A-9FBAF2FD31B1}"/>
                    </a:ext>
                  </a:extLst>
                </p:cNvPr>
                <p:cNvSpPr>
                  <a:spLocks noChangeAspect="1"/>
                </p:cNvSpPr>
                <p:nvPr/>
              </p:nvSpPr>
              <p:spPr>
                <a:xfrm>
                  <a:off x="8634683" y="4270289"/>
                  <a:ext cx="1227994" cy="127822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0A7A645-4800-92FB-8AF3-E8124A88D200}"/>
                    </a:ext>
                  </a:extLst>
                </p:cNvPr>
                <p:cNvSpPr>
                  <a:spLocks noChangeAspect="1"/>
                </p:cNvSpPr>
                <p:nvPr/>
              </p:nvSpPr>
              <p:spPr>
                <a:xfrm>
                  <a:off x="9855371" y="4357985"/>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DF06F104-7B3D-F622-5034-438D9CB4C0C5}"/>
                  </a:ext>
                </a:extLst>
              </p:cNvPr>
              <p:cNvGrpSpPr/>
              <p:nvPr/>
            </p:nvGrpSpPr>
            <p:grpSpPr>
              <a:xfrm>
                <a:off x="8055678" y="1499438"/>
                <a:ext cx="3612525" cy="2682705"/>
                <a:chOff x="8055678" y="1499438"/>
                <a:chExt cx="3612525" cy="2682705"/>
              </a:xfrm>
            </p:grpSpPr>
            <p:sp>
              <p:nvSpPr>
                <p:cNvPr id="22" name="楕円 21">
                  <a:extLst>
                    <a:ext uri="{FF2B5EF4-FFF2-40B4-BE49-F238E27FC236}">
                      <a16:creationId xmlns:a16="http://schemas.microsoft.com/office/drawing/2014/main" id="{43AD057E-1A02-3D53-6FAF-3E6C5F28BC1C}"/>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2F62B90-010B-BEFB-E844-1A8B3F7A4411}"/>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EBADBB72-7CF5-6688-0010-EB4F323EADC3}"/>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38" name="グループ化 37">
            <a:extLst>
              <a:ext uri="{FF2B5EF4-FFF2-40B4-BE49-F238E27FC236}">
                <a16:creationId xmlns:a16="http://schemas.microsoft.com/office/drawing/2014/main" id="{07ECEE74-9C02-0F7C-D69B-0A34F25EC45D}"/>
              </a:ext>
            </a:extLst>
          </p:cNvPr>
          <p:cNvGrpSpPr/>
          <p:nvPr/>
        </p:nvGrpSpPr>
        <p:grpSpPr>
          <a:xfrm>
            <a:off x="8055678" y="4701145"/>
            <a:ext cx="3612525" cy="2951043"/>
            <a:chOff x="8055678" y="4701145"/>
            <a:chExt cx="3612525" cy="2951043"/>
          </a:xfrm>
        </p:grpSpPr>
        <p:pic>
          <p:nvPicPr>
            <p:cNvPr id="9" name="図 8" descr="挿絵 が含まれている画像&#10;&#10;自動的に生成された説明">
              <a:extLst>
                <a:ext uri="{FF2B5EF4-FFF2-40B4-BE49-F238E27FC236}">
                  <a16:creationId xmlns:a16="http://schemas.microsoft.com/office/drawing/2014/main" id="{2CC060A7-505D-D0BD-4E56-E80CB982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014822" y="3787673"/>
              <a:ext cx="1653936" cy="3480879"/>
            </a:xfrm>
            <a:prstGeom prst="rect">
              <a:avLst/>
            </a:prstGeom>
            <a:noFill/>
            <a:ln>
              <a:noFill/>
            </a:ln>
            <a:effectLst>
              <a:outerShdw blurRad="50800" dist="38100" dir="2700000" algn="tl" rotWithShape="0">
                <a:prstClr val="black">
                  <a:alpha val="40000"/>
                </a:prstClr>
              </a:outerShdw>
            </a:effectLst>
          </p:spPr>
        </p:pic>
        <p:grpSp>
          <p:nvGrpSpPr>
            <p:cNvPr id="15" name="グループ化 14">
              <a:extLst>
                <a:ext uri="{FF2B5EF4-FFF2-40B4-BE49-F238E27FC236}">
                  <a16:creationId xmlns:a16="http://schemas.microsoft.com/office/drawing/2014/main" id="{7653E900-D1C4-600B-78CF-A25E6403E8A4}"/>
                </a:ext>
              </a:extLst>
            </p:cNvPr>
            <p:cNvGrpSpPr/>
            <p:nvPr/>
          </p:nvGrpSpPr>
          <p:grpSpPr>
            <a:xfrm>
              <a:off x="8055678" y="4969483"/>
              <a:ext cx="3612525" cy="2682705"/>
              <a:chOff x="8055678" y="1499438"/>
              <a:chExt cx="3612525" cy="2682705"/>
            </a:xfrm>
          </p:grpSpPr>
          <p:grpSp>
            <p:nvGrpSpPr>
              <p:cNvPr id="23" name="グループ化 22">
                <a:extLst>
                  <a:ext uri="{FF2B5EF4-FFF2-40B4-BE49-F238E27FC236}">
                    <a16:creationId xmlns:a16="http://schemas.microsoft.com/office/drawing/2014/main" id="{DF53AA85-20C5-BA63-98CB-56AEBD639D84}"/>
                  </a:ext>
                </a:extLst>
              </p:cNvPr>
              <p:cNvGrpSpPr/>
              <p:nvPr/>
            </p:nvGrpSpPr>
            <p:grpSpPr>
              <a:xfrm>
                <a:off x="8797872" y="1643996"/>
                <a:ext cx="2084441" cy="1273170"/>
                <a:chOff x="8797872" y="4193842"/>
                <a:chExt cx="2084441" cy="1273170"/>
              </a:xfrm>
            </p:grpSpPr>
            <p:sp>
              <p:nvSpPr>
                <p:cNvPr id="34" name="楕円 33">
                  <a:extLst>
                    <a:ext uri="{FF2B5EF4-FFF2-40B4-BE49-F238E27FC236}">
                      <a16:creationId xmlns:a16="http://schemas.microsoft.com/office/drawing/2014/main" id="{500BC50E-7947-5BF0-982A-636C02FFF455}"/>
                    </a:ext>
                  </a:extLst>
                </p:cNvPr>
                <p:cNvSpPr>
                  <a:spLocks noChangeAspect="1"/>
                </p:cNvSpPr>
                <p:nvPr/>
              </p:nvSpPr>
              <p:spPr>
                <a:xfrm>
                  <a:off x="9555653" y="4193842"/>
                  <a:ext cx="880572" cy="91091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8FCDB3B2-A55F-2284-FA3A-74B9FC9607B0}"/>
                    </a:ext>
                  </a:extLst>
                </p:cNvPr>
                <p:cNvSpPr>
                  <a:spLocks noChangeAspect="1"/>
                </p:cNvSpPr>
                <p:nvPr/>
              </p:nvSpPr>
              <p:spPr>
                <a:xfrm>
                  <a:off x="8797872" y="4455099"/>
                  <a:ext cx="852790" cy="91085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274D7E92-44D6-9C07-6E12-CCC950CA6733}"/>
                    </a:ext>
                  </a:extLst>
                </p:cNvPr>
                <p:cNvSpPr>
                  <a:spLocks noChangeAspect="1"/>
                </p:cNvSpPr>
                <p:nvPr/>
              </p:nvSpPr>
              <p:spPr>
                <a:xfrm>
                  <a:off x="10012854" y="4542207"/>
                  <a:ext cx="869459" cy="92480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4E54F8DC-C9C6-9F57-D34B-64D23C94F8A8}"/>
                  </a:ext>
                </a:extLst>
              </p:cNvPr>
              <p:cNvGrpSpPr/>
              <p:nvPr/>
            </p:nvGrpSpPr>
            <p:grpSpPr>
              <a:xfrm>
                <a:off x="8055678" y="1499438"/>
                <a:ext cx="3612525" cy="2682705"/>
                <a:chOff x="8055678" y="1499438"/>
                <a:chExt cx="3612525" cy="2682705"/>
              </a:xfrm>
            </p:grpSpPr>
            <p:sp>
              <p:nvSpPr>
                <p:cNvPr id="31" name="楕円 30">
                  <a:extLst>
                    <a:ext uri="{FF2B5EF4-FFF2-40B4-BE49-F238E27FC236}">
                      <a16:creationId xmlns:a16="http://schemas.microsoft.com/office/drawing/2014/main" id="{ECB92219-7F37-A919-541B-E30DB09D3409}"/>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015578B-63A0-ED7D-91FA-8A3F38E2D442}"/>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5D189EC3-72E5-A091-B19A-B8C8D1B24BF4}"/>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Tree>
    <p:extLst>
      <p:ext uri="{BB962C8B-B14F-4D97-AF65-F5344CB8AC3E}">
        <p14:creationId xmlns:p14="http://schemas.microsoft.com/office/powerpoint/2010/main" val="213414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grpSp>
        <p:nvGrpSpPr>
          <p:cNvPr id="40" name="グループ化 39">
            <a:extLst>
              <a:ext uri="{FF2B5EF4-FFF2-40B4-BE49-F238E27FC236}">
                <a16:creationId xmlns:a16="http://schemas.microsoft.com/office/drawing/2014/main" id="{AA961B1C-BD49-47FC-2FCD-7C264E962973}"/>
              </a:ext>
            </a:extLst>
          </p:cNvPr>
          <p:cNvGrpSpPr/>
          <p:nvPr/>
        </p:nvGrpSpPr>
        <p:grpSpPr>
          <a:xfrm>
            <a:off x="8055678" y="1221797"/>
            <a:ext cx="3612525" cy="2960346"/>
            <a:chOff x="8055678" y="1221797"/>
            <a:chExt cx="3612525" cy="2960346"/>
          </a:xfrm>
        </p:grpSpPr>
        <p:pic>
          <p:nvPicPr>
            <p:cNvPr id="13" name="コンテンツ プレースホルダー 6" descr="黒い背景と白い文字のロゴ&#10;&#10;中程度の精度で自動的に生成された説明">
              <a:extLst>
                <a:ext uri="{FF2B5EF4-FFF2-40B4-BE49-F238E27FC236}">
                  <a16:creationId xmlns:a16="http://schemas.microsoft.com/office/drawing/2014/main" id="{E0D71E1D-7054-4E10-6A69-9BE3AA189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9014823" y="320968"/>
              <a:ext cx="1653937" cy="3480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a:extLst>
                <a:ext uri="{FF2B5EF4-FFF2-40B4-BE49-F238E27FC236}">
                  <a16:creationId xmlns:a16="http://schemas.microsoft.com/office/drawing/2014/main" id="{DA3D3EF9-851C-55D9-BE4F-6B33E1026223}"/>
                </a:ext>
              </a:extLst>
            </p:cNvPr>
            <p:cNvGrpSpPr/>
            <p:nvPr/>
          </p:nvGrpSpPr>
          <p:grpSpPr>
            <a:xfrm>
              <a:off x="8055678" y="1499438"/>
              <a:ext cx="3612525" cy="2682705"/>
              <a:chOff x="8055678" y="1499438"/>
              <a:chExt cx="3612525" cy="2682705"/>
            </a:xfrm>
          </p:grpSpPr>
          <p:sp>
            <p:nvSpPr>
              <p:cNvPr id="17" name="楕円 16">
                <a:extLst>
                  <a:ext uri="{FF2B5EF4-FFF2-40B4-BE49-F238E27FC236}">
                    <a16:creationId xmlns:a16="http://schemas.microsoft.com/office/drawing/2014/main" id="{B33E1A59-49A4-3B00-C087-A91289FA2E64}"/>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95F4B7CD-3C7C-FD4B-D7F6-D37FB51A5A6D}"/>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30F8F3D-8B6C-2654-D331-18FB7FDF2DAE}"/>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6F9000-8E61-83CE-2353-D5D5857B1E54}"/>
                </a:ext>
              </a:extLst>
            </p:cNvPr>
            <p:cNvGrpSpPr/>
            <p:nvPr/>
          </p:nvGrpSpPr>
          <p:grpSpPr>
            <a:xfrm>
              <a:off x="8365691" y="1221797"/>
              <a:ext cx="2941917" cy="2111399"/>
              <a:chOff x="8365691" y="1221797"/>
              <a:chExt cx="2941917" cy="2111399"/>
            </a:xfrm>
          </p:grpSpPr>
          <p:sp>
            <p:nvSpPr>
              <p:cNvPr id="18" name="楕円 17">
                <a:extLst>
                  <a:ext uri="{FF2B5EF4-FFF2-40B4-BE49-F238E27FC236}">
                    <a16:creationId xmlns:a16="http://schemas.microsoft.com/office/drawing/2014/main" id="{3C645902-074B-3C33-042F-3626D772B61D}"/>
                  </a:ext>
                </a:extLst>
              </p:cNvPr>
              <p:cNvSpPr>
                <a:spLocks noChangeAspect="1"/>
              </p:cNvSpPr>
              <p:nvPr/>
            </p:nvSpPr>
            <p:spPr>
              <a:xfrm>
                <a:off x="9139237" y="1221797"/>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5451307-5E55-D695-1D8D-E16595975138}"/>
                  </a:ext>
                </a:extLst>
              </p:cNvPr>
              <p:cNvSpPr>
                <a:spLocks noChangeAspect="1"/>
              </p:cNvSpPr>
              <p:nvPr/>
            </p:nvSpPr>
            <p:spPr>
              <a:xfrm>
                <a:off x="8365691" y="1502038"/>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C997A6A-6DE4-B056-1905-9977C4200E82}"/>
                  </a:ext>
                </a:extLst>
              </p:cNvPr>
              <p:cNvSpPr>
                <a:spLocks noChangeAspect="1"/>
              </p:cNvSpPr>
              <p:nvPr/>
            </p:nvSpPr>
            <p:spPr>
              <a:xfrm>
                <a:off x="9585693" y="1611281"/>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a:xfrm>
            <a:off x="609769" y="1234441"/>
            <a:ext cx="10972464" cy="3295458"/>
          </a:xfrm>
        </p:spPr>
        <p:txBody>
          <a:bodyPr>
            <a:normAutofit fontScale="77500" lnSpcReduction="20000"/>
          </a:bodyPr>
          <a:lstStyle/>
          <a:p>
            <a:r>
              <a:rPr kumimoji="1" lang="ja-JP" altLang="en-US" dirty="0"/>
              <a:t>エッジから見た回折縞の物理幅は</a:t>
            </a:r>
            <a:br>
              <a:rPr lang="en-US" altLang="ja-JP" dirty="0"/>
            </a:b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rPr>
              <a:t>に比例</a:t>
            </a:r>
            <a:r>
              <a:rPr kumimoji="1" lang="en-US" altLang="ja-JP" dirty="0"/>
              <a:t>(</a:t>
            </a:r>
            <a:r>
              <a:rPr kumimoji="1" lang="ja-JP" altLang="en-US" dirty="0"/>
              <a:t>前述</a:t>
            </a:r>
            <a:r>
              <a:rPr kumimoji="1" lang="en-US" altLang="ja-JP" dirty="0"/>
              <a:t>)</a:t>
            </a:r>
          </a:p>
          <a:p>
            <a:pPr lvl="5"/>
            <a:endParaRPr kumimoji="1" lang="en-US" altLang="ja-JP" dirty="0"/>
          </a:p>
          <a:p>
            <a:pPr lvl="1"/>
            <a:r>
              <a:rPr kumimoji="1" lang="ja-JP" altLang="en-US" dirty="0"/>
              <a:t>本来の絞り有効径は絞りで変化</a:t>
            </a:r>
            <a:endParaRPr kumimoji="1" lang="en-US" altLang="ja-JP" dirty="0"/>
          </a:p>
          <a:p>
            <a:pPr lvl="2"/>
            <a:r>
              <a:rPr lang="ja-JP" altLang="en-US" dirty="0"/>
              <a:t>実効</a:t>
            </a:r>
            <a:r>
              <a:rPr lang="en-US" altLang="ja-JP" dirty="0"/>
              <a:t>F</a:t>
            </a:r>
            <a:r>
              <a:rPr lang="ja-JP" altLang="en-US" dirty="0"/>
              <a:t>値</a:t>
            </a:r>
            <a:r>
              <a:rPr lang="en-US" altLang="ja-JP" dirty="0"/>
              <a:t>(Fe)</a:t>
            </a:r>
            <a:r>
              <a:rPr lang="ja-JP" altLang="en-US" dirty="0"/>
              <a:t>と</a:t>
            </a:r>
            <a:r>
              <a:rPr lang="en-US" altLang="ja-JP" dirty="0"/>
              <a:t>CoC(</a:t>
            </a:r>
            <a:r>
              <a:rPr lang="ja-JP" altLang="en-US" dirty="0"/>
              <a:t>ボケサイズ</a:t>
            </a:r>
            <a:r>
              <a:rPr lang="en-US" altLang="ja-JP" dirty="0"/>
              <a:t>)</a:t>
            </a:r>
            <a:r>
              <a:rPr lang="ja-JP" altLang="en-US" dirty="0"/>
              <a:t>は反比例の関係</a:t>
            </a:r>
            <a:endParaRPr lang="en-US" altLang="ja-JP" dirty="0"/>
          </a:p>
          <a:p>
            <a:pPr lvl="2"/>
            <a:r>
              <a:rPr kumimoji="1" lang="ja-JP" altLang="en-US" dirty="0">
                <a:solidFill>
                  <a:srgbClr val="FF5050"/>
                </a:solidFill>
              </a:rPr>
              <a:t>よって回折縞</a:t>
            </a:r>
            <a:r>
              <a:rPr lang="ja-JP" altLang="en-US" dirty="0">
                <a:solidFill>
                  <a:srgbClr val="FF5050"/>
                </a:solidFill>
              </a:rPr>
              <a:t>の幅は</a:t>
            </a:r>
            <a:r>
              <a:rPr kumimoji="1" lang="ja-JP" altLang="en-US" dirty="0">
                <a:solidFill>
                  <a:srgbClr val="FF5050"/>
                </a:solidFill>
              </a:rPr>
              <a:t>変化しない</a:t>
            </a:r>
            <a:r>
              <a:rPr kumimoji="1" lang="en-US" altLang="ja-JP" dirty="0"/>
              <a:t>(</a:t>
            </a:r>
            <a:r>
              <a:rPr kumimoji="1" lang="ja-JP" altLang="en-US" dirty="0"/>
              <a:t>前述</a:t>
            </a:r>
            <a:r>
              <a:rPr kumimoji="1" lang="en-US" altLang="ja-JP" dirty="0"/>
              <a:t>)</a:t>
            </a:r>
            <a:endParaRPr kumimoji="1" lang="en-US" altLang="ja-JP" dirty="0">
              <a:solidFill>
                <a:srgbClr val="FF5050"/>
              </a:solidFill>
            </a:endParaRPr>
          </a:p>
          <a:p>
            <a:pPr lvl="5"/>
            <a:endParaRPr kumimoji="1" lang="en-US" altLang="ja-JP" dirty="0">
              <a:solidFill>
                <a:srgbClr val="FF5050"/>
              </a:solidFill>
            </a:endParaRPr>
          </a:p>
          <a:p>
            <a:pPr lvl="1"/>
            <a:r>
              <a:rPr kumimoji="1" lang="ja-JP" altLang="en-US" dirty="0"/>
              <a:t>口径食の有効径は絞</a:t>
            </a:r>
            <a:r>
              <a:rPr lang="ja-JP" altLang="en-US" dirty="0"/>
              <a:t>っても</a:t>
            </a:r>
            <a:r>
              <a:rPr kumimoji="1" lang="ja-JP" altLang="en-US" dirty="0"/>
              <a:t>変化しない</a:t>
            </a:r>
            <a:endParaRPr kumimoji="1" lang="en-US" altLang="ja-JP" dirty="0"/>
          </a:p>
          <a:p>
            <a:pPr lvl="2"/>
            <a:r>
              <a:rPr lang="ja-JP" altLang="en-US" dirty="0"/>
              <a:t>疑似的な実効</a:t>
            </a:r>
            <a:r>
              <a:rPr lang="en-US" altLang="ja-JP" dirty="0"/>
              <a:t>F</a:t>
            </a:r>
            <a:r>
              <a:rPr lang="ja-JP" altLang="en-US" dirty="0"/>
              <a:t>値</a:t>
            </a:r>
            <a:r>
              <a:rPr lang="en-US" altLang="ja-JP" dirty="0"/>
              <a:t>(Fe)</a:t>
            </a:r>
            <a:r>
              <a:rPr lang="ja-JP" altLang="en-US" dirty="0"/>
              <a:t>も</a:t>
            </a:r>
            <a:r>
              <a:rPr lang="en-US" altLang="ja-JP" dirty="0"/>
              <a:t>CoC</a:t>
            </a:r>
            <a:r>
              <a:rPr lang="ja-JP" altLang="en-US" dirty="0"/>
              <a:t>も変化しない</a:t>
            </a:r>
            <a:endParaRPr lang="en-US" altLang="ja-JP" dirty="0"/>
          </a:p>
          <a:p>
            <a:pPr lvl="2"/>
            <a:r>
              <a:rPr kumimoji="1" lang="ja-JP" altLang="en-US" dirty="0">
                <a:solidFill>
                  <a:srgbClr val="FF5050"/>
                </a:solidFill>
              </a:rPr>
              <a:t>よって回折縞</a:t>
            </a:r>
            <a:r>
              <a:rPr lang="ja-JP" altLang="en-US" dirty="0">
                <a:solidFill>
                  <a:srgbClr val="FF5050"/>
                </a:solidFill>
              </a:rPr>
              <a:t>の幅も</a:t>
            </a:r>
            <a:r>
              <a:rPr kumimoji="1" lang="ja-JP" altLang="en-US" dirty="0">
                <a:solidFill>
                  <a:srgbClr val="FF5050"/>
                </a:solidFill>
              </a:rPr>
              <a:t>変化しない</a:t>
            </a:r>
            <a:endParaRPr kumimoji="1" lang="en-US" altLang="ja-JP" dirty="0">
              <a:solidFill>
                <a:srgbClr val="FF5050"/>
              </a:solidFill>
            </a:endParaRPr>
          </a:p>
        </p:txBody>
      </p:sp>
      <p:grpSp>
        <p:nvGrpSpPr>
          <p:cNvPr id="14" name="グループ化 13">
            <a:extLst>
              <a:ext uri="{FF2B5EF4-FFF2-40B4-BE49-F238E27FC236}">
                <a16:creationId xmlns:a16="http://schemas.microsoft.com/office/drawing/2014/main" id="{2263468C-C0D8-706A-915F-DD35D35F62D4}"/>
              </a:ext>
            </a:extLst>
          </p:cNvPr>
          <p:cNvGrpSpPr/>
          <p:nvPr/>
        </p:nvGrpSpPr>
        <p:grpSpPr>
          <a:xfrm>
            <a:off x="8055678" y="2967792"/>
            <a:ext cx="3612525" cy="2947704"/>
            <a:chOff x="8055678" y="1234439"/>
            <a:chExt cx="3612525" cy="2947704"/>
          </a:xfrm>
        </p:grpSpPr>
        <p:pic>
          <p:nvPicPr>
            <p:cNvPr id="16" name="図 15" descr="黒い背景と白い文字のロゴ&#10;&#10;中程度の精度で自動的に生成された説明">
              <a:extLst>
                <a:ext uri="{FF2B5EF4-FFF2-40B4-BE49-F238E27FC236}">
                  <a16:creationId xmlns:a16="http://schemas.microsoft.com/office/drawing/2014/main" id="{13869C74-4BBD-1BA1-8516-AF9E8289A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14822" y="320967"/>
              <a:ext cx="1653937" cy="3480881"/>
            </a:xfrm>
            <a:prstGeom prst="rect">
              <a:avLst/>
            </a:prstGeom>
            <a:noFill/>
            <a:ln>
              <a:noFill/>
            </a:ln>
            <a:effectLst>
              <a:outerShdw blurRad="50800" dist="38100" dir="2700000" algn="tl" rotWithShape="0">
                <a:prstClr val="black">
                  <a:alpha val="40000"/>
                </a:prstClr>
              </a:outerShdw>
            </a:effectLst>
          </p:spPr>
        </p:pic>
        <p:grpSp>
          <p:nvGrpSpPr>
            <p:cNvPr id="19" name="グループ化 18">
              <a:extLst>
                <a:ext uri="{FF2B5EF4-FFF2-40B4-BE49-F238E27FC236}">
                  <a16:creationId xmlns:a16="http://schemas.microsoft.com/office/drawing/2014/main" id="{5AB6580A-B0E7-687D-C7E9-9D80696DC226}"/>
                </a:ext>
              </a:extLst>
            </p:cNvPr>
            <p:cNvGrpSpPr/>
            <p:nvPr/>
          </p:nvGrpSpPr>
          <p:grpSpPr>
            <a:xfrm>
              <a:off x="8055678" y="1464926"/>
              <a:ext cx="3612525" cy="2717217"/>
              <a:chOff x="8055678" y="1464926"/>
              <a:chExt cx="3612525" cy="2717217"/>
            </a:xfrm>
          </p:grpSpPr>
          <p:grpSp>
            <p:nvGrpSpPr>
              <p:cNvPr id="20" name="グループ化 19">
                <a:extLst>
                  <a:ext uri="{FF2B5EF4-FFF2-40B4-BE49-F238E27FC236}">
                    <a16:creationId xmlns:a16="http://schemas.microsoft.com/office/drawing/2014/main" id="{10F4143A-9C8C-A55F-2627-4576018DE130}"/>
                  </a:ext>
                </a:extLst>
              </p:cNvPr>
              <p:cNvGrpSpPr/>
              <p:nvPr/>
            </p:nvGrpSpPr>
            <p:grpSpPr>
              <a:xfrm>
                <a:off x="8634683" y="1464926"/>
                <a:ext cx="2448682" cy="1631716"/>
                <a:chOff x="8634683" y="4014772"/>
                <a:chExt cx="2448682" cy="1631716"/>
              </a:xfrm>
            </p:grpSpPr>
            <p:sp>
              <p:nvSpPr>
                <p:cNvPr id="26" name="楕円 25">
                  <a:extLst>
                    <a:ext uri="{FF2B5EF4-FFF2-40B4-BE49-F238E27FC236}">
                      <a16:creationId xmlns:a16="http://schemas.microsoft.com/office/drawing/2014/main" id="{FE629DEF-F7B2-006F-F502-ADD9EA8CFC75}"/>
                    </a:ext>
                  </a:extLst>
                </p:cNvPr>
                <p:cNvSpPr>
                  <a:spLocks noChangeAspect="1"/>
                </p:cNvSpPr>
                <p:nvPr/>
              </p:nvSpPr>
              <p:spPr>
                <a:xfrm>
                  <a:off x="9414517" y="4014772"/>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F789495-7283-50C2-9D0A-9FBAF2FD31B1}"/>
                    </a:ext>
                  </a:extLst>
                </p:cNvPr>
                <p:cNvSpPr>
                  <a:spLocks noChangeAspect="1"/>
                </p:cNvSpPr>
                <p:nvPr/>
              </p:nvSpPr>
              <p:spPr>
                <a:xfrm>
                  <a:off x="8634683" y="4270289"/>
                  <a:ext cx="1227994" cy="127822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0A7A645-4800-92FB-8AF3-E8124A88D200}"/>
                    </a:ext>
                  </a:extLst>
                </p:cNvPr>
                <p:cNvSpPr>
                  <a:spLocks noChangeAspect="1"/>
                </p:cNvSpPr>
                <p:nvPr/>
              </p:nvSpPr>
              <p:spPr>
                <a:xfrm>
                  <a:off x="9855371" y="4357985"/>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DF06F104-7B3D-F622-5034-438D9CB4C0C5}"/>
                  </a:ext>
                </a:extLst>
              </p:cNvPr>
              <p:cNvGrpSpPr/>
              <p:nvPr/>
            </p:nvGrpSpPr>
            <p:grpSpPr>
              <a:xfrm>
                <a:off x="8055678" y="1499438"/>
                <a:ext cx="3612525" cy="2682705"/>
                <a:chOff x="8055678" y="1499438"/>
                <a:chExt cx="3612525" cy="2682705"/>
              </a:xfrm>
            </p:grpSpPr>
            <p:sp>
              <p:nvSpPr>
                <p:cNvPr id="22" name="楕円 21">
                  <a:extLst>
                    <a:ext uri="{FF2B5EF4-FFF2-40B4-BE49-F238E27FC236}">
                      <a16:creationId xmlns:a16="http://schemas.microsoft.com/office/drawing/2014/main" id="{43AD057E-1A02-3D53-6FAF-3E6C5F28BC1C}"/>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2F62B90-010B-BEFB-E844-1A8B3F7A4411}"/>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EBADBB72-7CF5-6688-0010-EB4F323EADC3}"/>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38" name="グループ化 37">
            <a:extLst>
              <a:ext uri="{FF2B5EF4-FFF2-40B4-BE49-F238E27FC236}">
                <a16:creationId xmlns:a16="http://schemas.microsoft.com/office/drawing/2014/main" id="{07ECEE74-9C02-0F7C-D69B-0A34F25EC45D}"/>
              </a:ext>
            </a:extLst>
          </p:cNvPr>
          <p:cNvGrpSpPr/>
          <p:nvPr/>
        </p:nvGrpSpPr>
        <p:grpSpPr>
          <a:xfrm>
            <a:off x="8055678" y="4701145"/>
            <a:ext cx="3612525" cy="2951043"/>
            <a:chOff x="8055678" y="4701145"/>
            <a:chExt cx="3612525" cy="2951043"/>
          </a:xfrm>
        </p:grpSpPr>
        <p:pic>
          <p:nvPicPr>
            <p:cNvPr id="9" name="図 8" descr="挿絵 が含まれている画像&#10;&#10;自動的に生成された説明">
              <a:extLst>
                <a:ext uri="{FF2B5EF4-FFF2-40B4-BE49-F238E27FC236}">
                  <a16:creationId xmlns:a16="http://schemas.microsoft.com/office/drawing/2014/main" id="{2CC060A7-505D-D0BD-4E56-E80CB982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014822" y="3787673"/>
              <a:ext cx="1653936" cy="3480879"/>
            </a:xfrm>
            <a:prstGeom prst="rect">
              <a:avLst/>
            </a:prstGeom>
            <a:noFill/>
            <a:ln>
              <a:noFill/>
            </a:ln>
            <a:effectLst>
              <a:outerShdw blurRad="50800" dist="38100" dir="2700000" algn="tl" rotWithShape="0">
                <a:prstClr val="black">
                  <a:alpha val="40000"/>
                </a:prstClr>
              </a:outerShdw>
            </a:effectLst>
          </p:spPr>
        </p:pic>
        <p:grpSp>
          <p:nvGrpSpPr>
            <p:cNvPr id="15" name="グループ化 14">
              <a:extLst>
                <a:ext uri="{FF2B5EF4-FFF2-40B4-BE49-F238E27FC236}">
                  <a16:creationId xmlns:a16="http://schemas.microsoft.com/office/drawing/2014/main" id="{7653E900-D1C4-600B-78CF-A25E6403E8A4}"/>
                </a:ext>
              </a:extLst>
            </p:cNvPr>
            <p:cNvGrpSpPr/>
            <p:nvPr/>
          </p:nvGrpSpPr>
          <p:grpSpPr>
            <a:xfrm>
              <a:off x="8055678" y="4969483"/>
              <a:ext cx="3612525" cy="2682705"/>
              <a:chOff x="8055678" y="1499438"/>
              <a:chExt cx="3612525" cy="2682705"/>
            </a:xfrm>
          </p:grpSpPr>
          <p:grpSp>
            <p:nvGrpSpPr>
              <p:cNvPr id="23" name="グループ化 22">
                <a:extLst>
                  <a:ext uri="{FF2B5EF4-FFF2-40B4-BE49-F238E27FC236}">
                    <a16:creationId xmlns:a16="http://schemas.microsoft.com/office/drawing/2014/main" id="{DF53AA85-20C5-BA63-98CB-56AEBD639D84}"/>
                  </a:ext>
                </a:extLst>
              </p:cNvPr>
              <p:cNvGrpSpPr/>
              <p:nvPr/>
            </p:nvGrpSpPr>
            <p:grpSpPr>
              <a:xfrm>
                <a:off x="8797872" y="1643996"/>
                <a:ext cx="2084441" cy="1273170"/>
                <a:chOff x="8797872" y="4193842"/>
                <a:chExt cx="2084441" cy="1273170"/>
              </a:xfrm>
            </p:grpSpPr>
            <p:sp>
              <p:nvSpPr>
                <p:cNvPr id="34" name="楕円 33">
                  <a:extLst>
                    <a:ext uri="{FF2B5EF4-FFF2-40B4-BE49-F238E27FC236}">
                      <a16:creationId xmlns:a16="http://schemas.microsoft.com/office/drawing/2014/main" id="{500BC50E-7947-5BF0-982A-636C02FFF455}"/>
                    </a:ext>
                  </a:extLst>
                </p:cNvPr>
                <p:cNvSpPr>
                  <a:spLocks noChangeAspect="1"/>
                </p:cNvSpPr>
                <p:nvPr/>
              </p:nvSpPr>
              <p:spPr>
                <a:xfrm>
                  <a:off x="9555653" y="4193842"/>
                  <a:ext cx="880572" cy="91091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8FCDB3B2-A55F-2284-FA3A-74B9FC9607B0}"/>
                    </a:ext>
                  </a:extLst>
                </p:cNvPr>
                <p:cNvSpPr>
                  <a:spLocks noChangeAspect="1"/>
                </p:cNvSpPr>
                <p:nvPr/>
              </p:nvSpPr>
              <p:spPr>
                <a:xfrm>
                  <a:off x="8797872" y="4455099"/>
                  <a:ext cx="852790" cy="91085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274D7E92-44D6-9C07-6E12-CCC950CA6733}"/>
                    </a:ext>
                  </a:extLst>
                </p:cNvPr>
                <p:cNvSpPr>
                  <a:spLocks noChangeAspect="1"/>
                </p:cNvSpPr>
                <p:nvPr/>
              </p:nvSpPr>
              <p:spPr>
                <a:xfrm>
                  <a:off x="10012854" y="4542207"/>
                  <a:ext cx="869459" cy="92480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4E54F8DC-C9C6-9F57-D34B-64D23C94F8A8}"/>
                  </a:ext>
                </a:extLst>
              </p:cNvPr>
              <p:cNvGrpSpPr/>
              <p:nvPr/>
            </p:nvGrpSpPr>
            <p:grpSpPr>
              <a:xfrm>
                <a:off x="8055678" y="1499438"/>
                <a:ext cx="3612525" cy="2682705"/>
                <a:chOff x="8055678" y="1499438"/>
                <a:chExt cx="3612525" cy="2682705"/>
              </a:xfrm>
            </p:grpSpPr>
            <p:sp>
              <p:nvSpPr>
                <p:cNvPr id="31" name="楕円 30">
                  <a:extLst>
                    <a:ext uri="{FF2B5EF4-FFF2-40B4-BE49-F238E27FC236}">
                      <a16:creationId xmlns:a16="http://schemas.microsoft.com/office/drawing/2014/main" id="{ECB92219-7F37-A919-541B-E30DB09D3409}"/>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015578B-63A0-ED7D-91FA-8A3F38E2D442}"/>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5D189EC3-72E5-A091-B19A-B8C8D1B24BF4}"/>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Tree>
    <p:extLst>
      <p:ext uri="{BB962C8B-B14F-4D97-AF65-F5344CB8AC3E}">
        <p14:creationId xmlns:p14="http://schemas.microsoft.com/office/powerpoint/2010/main" val="241588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a:bodyPr>
          <a:lstStyle/>
          <a:p>
            <a:r>
              <a:rPr kumimoji="1" lang="ja-JP" altLang="en-US" dirty="0"/>
              <a:t>口径食は有効径の異なるもう</a:t>
            </a:r>
            <a:r>
              <a:rPr kumimoji="1" lang="en-US" altLang="ja-JP" dirty="0"/>
              <a:t>1</a:t>
            </a:r>
            <a:r>
              <a:rPr kumimoji="1" lang="ja-JP" altLang="en-US" dirty="0"/>
              <a:t>つの絞り</a:t>
            </a:r>
          </a:p>
        </p:txBody>
      </p:sp>
      <p:grpSp>
        <p:nvGrpSpPr>
          <p:cNvPr id="40" name="グループ化 39">
            <a:extLst>
              <a:ext uri="{FF2B5EF4-FFF2-40B4-BE49-F238E27FC236}">
                <a16:creationId xmlns:a16="http://schemas.microsoft.com/office/drawing/2014/main" id="{AA961B1C-BD49-47FC-2FCD-7C264E962973}"/>
              </a:ext>
            </a:extLst>
          </p:cNvPr>
          <p:cNvGrpSpPr/>
          <p:nvPr/>
        </p:nvGrpSpPr>
        <p:grpSpPr>
          <a:xfrm>
            <a:off x="8055678" y="1221797"/>
            <a:ext cx="3612525" cy="2960346"/>
            <a:chOff x="8055678" y="1221797"/>
            <a:chExt cx="3612525" cy="2960346"/>
          </a:xfrm>
        </p:grpSpPr>
        <p:pic>
          <p:nvPicPr>
            <p:cNvPr id="13" name="コンテンツ プレースホルダー 6" descr="黒い背景と白い文字のロゴ&#10;&#10;中程度の精度で自動的に生成された説明">
              <a:extLst>
                <a:ext uri="{FF2B5EF4-FFF2-40B4-BE49-F238E27FC236}">
                  <a16:creationId xmlns:a16="http://schemas.microsoft.com/office/drawing/2014/main" id="{E0D71E1D-7054-4E10-6A69-9BE3AA189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16200000">
              <a:off x="9014823" y="320968"/>
              <a:ext cx="1653937" cy="3480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a:extLst>
                <a:ext uri="{FF2B5EF4-FFF2-40B4-BE49-F238E27FC236}">
                  <a16:creationId xmlns:a16="http://schemas.microsoft.com/office/drawing/2014/main" id="{DA3D3EF9-851C-55D9-BE4F-6B33E1026223}"/>
                </a:ext>
              </a:extLst>
            </p:cNvPr>
            <p:cNvGrpSpPr/>
            <p:nvPr/>
          </p:nvGrpSpPr>
          <p:grpSpPr>
            <a:xfrm>
              <a:off x="8055678" y="1499438"/>
              <a:ext cx="3612525" cy="2682705"/>
              <a:chOff x="8055678" y="1499438"/>
              <a:chExt cx="3612525" cy="2682705"/>
            </a:xfrm>
          </p:grpSpPr>
          <p:sp>
            <p:nvSpPr>
              <p:cNvPr id="17" name="楕円 16">
                <a:extLst>
                  <a:ext uri="{FF2B5EF4-FFF2-40B4-BE49-F238E27FC236}">
                    <a16:creationId xmlns:a16="http://schemas.microsoft.com/office/drawing/2014/main" id="{B33E1A59-49A4-3B00-C087-A91289FA2E64}"/>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95F4B7CD-3C7C-FD4B-D7F6-D37FB51A5A6D}"/>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30F8F3D-8B6C-2654-D331-18FB7FDF2DAE}"/>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6F9000-8E61-83CE-2353-D5D5857B1E54}"/>
                </a:ext>
              </a:extLst>
            </p:cNvPr>
            <p:cNvGrpSpPr/>
            <p:nvPr/>
          </p:nvGrpSpPr>
          <p:grpSpPr>
            <a:xfrm>
              <a:off x="8365691" y="1221797"/>
              <a:ext cx="2941917" cy="2111399"/>
              <a:chOff x="8365691" y="1221797"/>
              <a:chExt cx="2941917" cy="2111399"/>
            </a:xfrm>
          </p:grpSpPr>
          <p:sp>
            <p:nvSpPr>
              <p:cNvPr id="18" name="楕円 17">
                <a:extLst>
                  <a:ext uri="{FF2B5EF4-FFF2-40B4-BE49-F238E27FC236}">
                    <a16:creationId xmlns:a16="http://schemas.microsoft.com/office/drawing/2014/main" id="{3C645902-074B-3C33-042F-3626D772B61D}"/>
                  </a:ext>
                </a:extLst>
              </p:cNvPr>
              <p:cNvSpPr>
                <a:spLocks noChangeAspect="1"/>
              </p:cNvSpPr>
              <p:nvPr/>
            </p:nvSpPr>
            <p:spPr>
              <a:xfrm>
                <a:off x="9139237" y="1221797"/>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35451307-5E55-D695-1D8D-E16595975138}"/>
                  </a:ext>
                </a:extLst>
              </p:cNvPr>
              <p:cNvSpPr>
                <a:spLocks noChangeAspect="1"/>
              </p:cNvSpPr>
              <p:nvPr/>
            </p:nvSpPr>
            <p:spPr>
              <a:xfrm>
                <a:off x="8365691" y="1502038"/>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C997A6A-6DE4-B056-1905-9977C4200E82}"/>
                  </a:ext>
                </a:extLst>
              </p:cNvPr>
              <p:cNvSpPr>
                <a:spLocks noChangeAspect="1"/>
              </p:cNvSpPr>
              <p:nvPr/>
            </p:nvSpPr>
            <p:spPr>
              <a:xfrm>
                <a:off x="9585693" y="1611281"/>
                <a:ext cx="1721915" cy="172191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normAutofit fontScale="77500" lnSpcReduction="20000"/>
          </a:bodyPr>
          <a:lstStyle/>
          <a:p>
            <a:r>
              <a:rPr kumimoji="1" lang="ja-JP" altLang="en-US" dirty="0"/>
              <a:t>エッジから見た回折縞の物理幅は</a:t>
            </a:r>
            <a:br>
              <a:rPr lang="en-US" altLang="ja-JP" dirty="0"/>
            </a:b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dirty="0">
                <a:solidFill>
                  <a:srgbClr val="FF5050"/>
                </a:solidFill>
              </a:rPr>
              <a:t>に比例</a:t>
            </a:r>
            <a:r>
              <a:rPr kumimoji="1" lang="en-US" altLang="ja-JP" dirty="0"/>
              <a:t>(</a:t>
            </a:r>
            <a:r>
              <a:rPr kumimoji="1" lang="ja-JP" altLang="en-US" dirty="0"/>
              <a:t>前述</a:t>
            </a:r>
            <a:r>
              <a:rPr kumimoji="1" lang="en-US" altLang="ja-JP" dirty="0"/>
              <a:t>)</a:t>
            </a:r>
          </a:p>
          <a:p>
            <a:pPr lvl="5"/>
            <a:endParaRPr kumimoji="1" lang="en-US" altLang="ja-JP" dirty="0"/>
          </a:p>
          <a:p>
            <a:pPr lvl="1"/>
            <a:r>
              <a:rPr kumimoji="1" lang="ja-JP" altLang="en-US" dirty="0"/>
              <a:t>本来の絞り有効径は絞りで変化</a:t>
            </a:r>
            <a:endParaRPr kumimoji="1" lang="en-US" altLang="ja-JP" dirty="0"/>
          </a:p>
          <a:p>
            <a:pPr lvl="2"/>
            <a:r>
              <a:rPr lang="ja-JP" altLang="en-US" dirty="0"/>
              <a:t>実効</a:t>
            </a:r>
            <a:r>
              <a:rPr lang="en-US" altLang="ja-JP" dirty="0"/>
              <a:t>F</a:t>
            </a:r>
            <a:r>
              <a:rPr lang="ja-JP" altLang="en-US" dirty="0"/>
              <a:t>値</a:t>
            </a:r>
            <a:r>
              <a:rPr lang="en-US" altLang="ja-JP" dirty="0"/>
              <a:t>(Fe)</a:t>
            </a:r>
            <a:r>
              <a:rPr lang="ja-JP" altLang="en-US" dirty="0"/>
              <a:t>と</a:t>
            </a:r>
            <a:r>
              <a:rPr lang="en-US" altLang="ja-JP" dirty="0"/>
              <a:t>CoC(</a:t>
            </a:r>
            <a:r>
              <a:rPr lang="ja-JP" altLang="en-US" dirty="0"/>
              <a:t>ボケサイズ</a:t>
            </a:r>
            <a:r>
              <a:rPr lang="en-US" altLang="ja-JP" dirty="0"/>
              <a:t>)</a:t>
            </a:r>
            <a:r>
              <a:rPr lang="ja-JP" altLang="en-US" dirty="0"/>
              <a:t>は反比例の関係</a:t>
            </a:r>
            <a:endParaRPr lang="en-US" altLang="ja-JP" dirty="0"/>
          </a:p>
          <a:p>
            <a:pPr lvl="2"/>
            <a:r>
              <a:rPr kumimoji="1" lang="ja-JP" altLang="en-US" dirty="0">
                <a:solidFill>
                  <a:srgbClr val="FF5050"/>
                </a:solidFill>
              </a:rPr>
              <a:t>よって回折縞</a:t>
            </a:r>
            <a:r>
              <a:rPr lang="ja-JP" altLang="en-US" dirty="0">
                <a:solidFill>
                  <a:srgbClr val="FF5050"/>
                </a:solidFill>
              </a:rPr>
              <a:t>の幅は</a:t>
            </a:r>
            <a:r>
              <a:rPr kumimoji="1" lang="ja-JP" altLang="en-US" dirty="0">
                <a:solidFill>
                  <a:srgbClr val="FF5050"/>
                </a:solidFill>
              </a:rPr>
              <a:t>変化しない</a:t>
            </a:r>
            <a:r>
              <a:rPr kumimoji="1" lang="en-US" altLang="ja-JP" dirty="0"/>
              <a:t>(</a:t>
            </a:r>
            <a:r>
              <a:rPr kumimoji="1" lang="ja-JP" altLang="en-US" dirty="0"/>
              <a:t>前述</a:t>
            </a:r>
            <a:r>
              <a:rPr kumimoji="1" lang="en-US" altLang="ja-JP" dirty="0"/>
              <a:t>)</a:t>
            </a:r>
            <a:endParaRPr kumimoji="1" lang="en-US" altLang="ja-JP" dirty="0">
              <a:solidFill>
                <a:srgbClr val="FF5050"/>
              </a:solidFill>
            </a:endParaRPr>
          </a:p>
          <a:p>
            <a:pPr lvl="5"/>
            <a:endParaRPr kumimoji="1" lang="en-US" altLang="ja-JP" dirty="0">
              <a:solidFill>
                <a:srgbClr val="FF5050"/>
              </a:solidFill>
            </a:endParaRPr>
          </a:p>
          <a:p>
            <a:pPr lvl="1"/>
            <a:r>
              <a:rPr kumimoji="1" lang="ja-JP" altLang="en-US" dirty="0"/>
              <a:t>口径食の有効径は絞</a:t>
            </a:r>
            <a:r>
              <a:rPr lang="ja-JP" altLang="en-US" dirty="0"/>
              <a:t>っても</a:t>
            </a:r>
            <a:r>
              <a:rPr kumimoji="1" lang="ja-JP" altLang="en-US" dirty="0"/>
              <a:t>変化しない</a:t>
            </a:r>
            <a:endParaRPr kumimoji="1" lang="en-US" altLang="ja-JP" dirty="0"/>
          </a:p>
          <a:p>
            <a:pPr lvl="2"/>
            <a:r>
              <a:rPr lang="ja-JP" altLang="en-US" dirty="0"/>
              <a:t>疑似的な実効</a:t>
            </a:r>
            <a:r>
              <a:rPr lang="en-US" altLang="ja-JP" dirty="0"/>
              <a:t>F</a:t>
            </a:r>
            <a:r>
              <a:rPr lang="ja-JP" altLang="en-US" dirty="0"/>
              <a:t>値</a:t>
            </a:r>
            <a:r>
              <a:rPr lang="en-US" altLang="ja-JP" dirty="0"/>
              <a:t>(Fe)</a:t>
            </a:r>
            <a:r>
              <a:rPr lang="ja-JP" altLang="en-US" dirty="0"/>
              <a:t>も</a:t>
            </a:r>
            <a:r>
              <a:rPr lang="en-US" altLang="ja-JP" dirty="0"/>
              <a:t>CoC</a:t>
            </a:r>
            <a:r>
              <a:rPr lang="ja-JP" altLang="en-US" dirty="0"/>
              <a:t>も変化しない</a:t>
            </a:r>
            <a:endParaRPr lang="en-US" altLang="ja-JP" dirty="0"/>
          </a:p>
          <a:p>
            <a:pPr lvl="2"/>
            <a:r>
              <a:rPr kumimoji="1" lang="ja-JP" altLang="en-US" dirty="0">
                <a:solidFill>
                  <a:srgbClr val="FF5050"/>
                </a:solidFill>
              </a:rPr>
              <a:t>よって回折縞</a:t>
            </a:r>
            <a:r>
              <a:rPr lang="ja-JP" altLang="en-US" dirty="0">
                <a:solidFill>
                  <a:srgbClr val="FF5050"/>
                </a:solidFill>
              </a:rPr>
              <a:t>の幅も</a:t>
            </a:r>
            <a:r>
              <a:rPr kumimoji="1" lang="ja-JP" altLang="en-US" dirty="0">
                <a:solidFill>
                  <a:srgbClr val="FF5050"/>
                </a:solidFill>
              </a:rPr>
              <a:t>変化しない</a:t>
            </a:r>
            <a:endParaRPr kumimoji="1" lang="en-US" altLang="ja-JP" dirty="0">
              <a:solidFill>
                <a:srgbClr val="FF5050"/>
              </a:solidFill>
            </a:endParaRPr>
          </a:p>
          <a:p>
            <a:pPr lvl="5"/>
            <a:endParaRPr lang="en-US" altLang="ja-JP" dirty="0">
              <a:solidFill>
                <a:srgbClr val="FF5050"/>
              </a:solidFill>
            </a:endParaRPr>
          </a:p>
          <a:p>
            <a:pPr lvl="1"/>
            <a:r>
              <a:rPr kumimoji="1" lang="ja-JP" altLang="en-US" dirty="0"/>
              <a:t>そもそも口径食がどのような大きさでも</a:t>
            </a:r>
            <a:endParaRPr kumimoji="1" lang="en-US" altLang="ja-JP" dirty="0"/>
          </a:p>
          <a:p>
            <a:pPr lvl="2"/>
            <a:r>
              <a:rPr lang="ja-JP" altLang="en-US" dirty="0"/>
              <a:t>疑似的な実効</a:t>
            </a:r>
            <a:r>
              <a:rPr lang="en-US" altLang="ja-JP" dirty="0"/>
              <a:t>F</a:t>
            </a:r>
            <a:r>
              <a:rPr lang="ja-JP" altLang="en-US" dirty="0"/>
              <a:t>値</a:t>
            </a:r>
            <a:r>
              <a:rPr lang="en-US" altLang="ja-JP" dirty="0"/>
              <a:t>(Fe)</a:t>
            </a:r>
            <a:r>
              <a:rPr lang="ja-JP" altLang="en-US" dirty="0"/>
              <a:t>と</a:t>
            </a:r>
            <a:r>
              <a:rPr lang="en-US" altLang="ja-JP" dirty="0"/>
              <a:t>CoC</a:t>
            </a:r>
            <a:r>
              <a:rPr lang="ja-JP" altLang="en-US" dirty="0"/>
              <a:t>は反比例の関係</a:t>
            </a:r>
            <a:endParaRPr lang="en-US" altLang="ja-JP" dirty="0"/>
          </a:p>
          <a:p>
            <a:pPr lvl="3"/>
            <a:r>
              <a:rPr lang="ja-JP" altLang="en-US" dirty="0"/>
              <a:t>同じ深度なら </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i="1" dirty="0">
                <a:solidFill>
                  <a:srgbClr val="FF5050"/>
                </a:solidFill>
                <a:latin typeface="Times New Roman" panose="02020603050405020304" pitchFamily="18" charset="0"/>
                <a:cs typeface="Times New Roman" panose="02020603050405020304" pitchFamily="18" charset="0"/>
              </a:rPr>
              <a:t>Fe</a:t>
            </a:r>
            <a:r>
              <a:rPr kumimoji="1" lang="ja-JP" altLang="en-US" dirty="0">
                <a:solidFill>
                  <a:srgbClr val="FF5050"/>
                </a:solidFill>
                <a:latin typeface="Times New Roman" panose="02020603050405020304" pitchFamily="18" charset="0"/>
                <a:cs typeface="Times New Roman" panose="02020603050405020304" pitchFamily="18" charset="0"/>
              </a:rPr>
              <a:t> </a:t>
            </a:r>
            <a:r>
              <a:rPr kumimoji="1" lang="en-US" altLang="ja-JP" i="1" dirty="0">
                <a:solidFill>
                  <a:srgbClr val="FF5050"/>
                </a:solidFill>
                <a:latin typeface="Times New Roman" panose="02020603050405020304" pitchFamily="18" charset="0"/>
                <a:cs typeface="Times New Roman" panose="02020603050405020304" pitchFamily="18" charset="0"/>
              </a:rPr>
              <a:t>CoC λ</a:t>
            </a:r>
            <a:r>
              <a:rPr kumimoji="1" lang="en-US" altLang="ja-JP" dirty="0">
                <a:solidFill>
                  <a:srgbClr val="FF5050"/>
                </a:solidFill>
                <a:latin typeface="Times New Roman" panose="02020603050405020304" pitchFamily="18" charset="0"/>
                <a:cs typeface="Times New Roman" panose="02020603050405020304" pitchFamily="18" charset="0"/>
              </a:rPr>
              <a:t>)</a:t>
            </a:r>
            <a:r>
              <a:rPr kumimoji="1" lang="en-US" altLang="ja-JP" baseline="30000" dirty="0">
                <a:solidFill>
                  <a:srgbClr val="FF5050"/>
                </a:solidFill>
                <a:latin typeface="Times New Roman" panose="02020603050405020304" pitchFamily="18" charset="0"/>
                <a:cs typeface="Times New Roman" panose="02020603050405020304" pitchFamily="18" charset="0"/>
              </a:rPr>
              <a:t>0.5</a:t>
            </a:r>
            <a:r>
              <a:rPr kumimoji="1" lang="ja-JP" altLang="en-US" baseline="30000" dirty="0">
                <a:solidFill>
                  <a:srgbClr val="FF5050"/>
                </a:solidFill>
                <a:latin typeface="Times New Roman" panose="02020603050405020304" pitchFamily="18" charset="0"/>
                <a:cs typeface="Times New Roman" panose="02020603050405020304" pitchFamily="18" charset="0"/>
              </a:rPr>
              <a:t> </a:t>
            </a:r>
            <a:r>
              <a:rPr lang="ja-JP" altLang="en-US" dirty="0"/>
              <a:t>の</a:t>
            </a:r>
            <a:r>
              <a:rPr lang="en-US" altLang="ja-JP" dirty="0"/>
              <a:t>(</a:t>
            </a:r>
            <a:r>
              <a:rPr lang="en-US" altLang="ja-JP" dirty="0" err="1"/>
              <a:t>Fe×CoC</a:t>
            </a:r>
            <a:r>
              <a:rPr lang="en-US" altLang="ja-JP" dirty="0"/>
              <a:t>)</a:t>
            </a:r>
            <a:r>
              <a:rPr lang="ja-JP" altLang="en-US" dirty="0"/>
              <a:t>は常に定数</a:t>
            </a:r>
            <a:endParaRPr kumimoji="1" lang="en-US" altLang="ja-JP" dirty="0"/>
          </a:p>
          <a:p>
            <a:pPr lvl="2"/>
            <a:r>
              <a:rPr kumimoji="1" lang="ja-JP" altLang="en-US" dirty="0">
                <a:solidFill>
                  <a:srgbClr val="FF5050"/>
                </a:solidFill>
              </a:rPr>
              <a:t>よって回折縞</a:t>
            </a:r>
            <a:r>
              <a:rPr lang="ja-JP" altLang="en-US" dirty="0">
                <a:solidFill>
                  <a:srgbClr val="FF5050"/>
                </a:solidFill>
              </a:rPr>
              <a:t>の幅は常に一定</a:t>
            </a:r>
            <a:endParaRPr lang="en-US" altLang="ja-JP" dirty="0">
              <a:solidFill>
                <a:srgbClr val="FF5050"/>
              </a:solidFill>
            </a:endParaRPr>
          </a:p>
          <a:p>
            <a:pPr lvl="3"/>
            <a:r>
              <a:rPr lang="ja-JP" altLang="en-US" dirty="0">
                <a:solidFill>
                  <a:srgbClr val="FF5050"/>
                </a:solidFill>
              </a:rPr>
              <a:t>絞りだけを変えても変化しないことと同じ</a:t>
            </a:r>
            <a:endParaRPr lang="en-US" altLang="ja-JP" dirty="0">
              <a:solidFill>
                <a:srgbClr val="FF5050"/>
              </a:solidFill>
            </a:endParaRPr>
          </a:p>
        </p:txBody>
      </p:sp>
      <p:grpSp>
        <p:nvGrpSpPr>
          <p:cNvPr id="14" name="グループ化 13">
            <a:extLst>
              <a:ext uri="{FF2B5EF4-FFF2-40B4-BE49-F238E27FC236}">
                <a16:creationId xmlns:a16="http://schemas.microsoft.com/office/drawing/2014/main" id="{2263468C-C0D8-706A-915F-DD35D35F62D4}"/>
              </a:ext>
            </a:extLst>
          </p:cNvPr>
          <p:cNvGrpSpPr/>
          <p:nvPr/>
        </p:nvGrpSpPr>
        <p:grpSpPr>
          <a:xfrm>
            <a:off x="8055678" y="2967792"/>
            <a:ext cx="3612525" cy="2947704"/>
            <a:chOff x="8055678" y="1234439"/>
            <a:chExt cx="3612525" cy="2947704"/>
          </a:xfrm>
        </p:grpSpPr>
        <p:pic>
          <p:nvPicPr>
            <p:cNvPr id="16" name="図 15" descr="黒い背景と白い文字のロゴ&#10;&#10;中程度の精度で自動的に生成された説明">
              <a:extLst>
                <a:ext uri="{FF2B5EF4-FFF2-40B4-BE49-F238E27FC236}">
                  <a16:creationId xmlns:a16="http://schemas.microsoft.com/office/drawing/2014/main" id="{13869C74-4BBD-1BA1-8516-AF9E8289A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14822" y="320967"/>
              <a:ext cx="1653937" cy="3480881"/>
            </a:xfrm>
            <a:prstGeom prst="rect">
              <a:avLst/>
            </a:prstGeom>
            <a:noFill/>
            <a:ln>
              <a:noFill/>
            </a:ln>
            <a:effectLst>
              <a:outerShdw blurRad="50800" dist="38100" dir="2700000" algn="tl" rotWithShape="0">
                <a:prstClr val="black">
                  <a:alpha val="40000"/>
                </a:prstClr>
              </a:outerShdw>
            </a:effectLst>
          </p:spPr>
        </p:pic>
        <p:grpSp>
          <p:nvGrpSpPr>
            <p:cNvPr id="19" name="グループ化 18">
              <a:extLst>
                <a:ext uri="{FF2B5EF4-FFF2-40B4-BE49-F238E27FC236}">
                  <a16:creationId xmlns:a16="http://schemas.microsoft.com/office/drawing/2014/main" id="{5AB6580A-B0E7-687D-C7E9-9D80696DC226}"/>
                </a:ext>
              </a:extLst>
            </p:cNvPr>
            <p:cNvGrpSpPr/>
            <p:nvPr/>
          </p:nvGrpSpPr>
          <p:grpSpPr>
            <a:xfrm>
              <a:off x="8055678" y="1464926"/>
              <a:ext cx="3612525" cy="2717217"/>
              <a:chOff x="8055678" y="1464926"/>
              <a:chExt cx="3612525" cy="2717217"/>
            </a:xfrm>
          </p:grpSpPr>
          <p:grpSp>
            <p:nvGrpSpPr>
              <p:cNvPr id="20" name="グループ化 19">
                <a:extLst>
                  <a:ext uri="{FF2B5EF4-FFF2-40B4-BE49-F238E27FC236}">
                    <a16:creationId xmlns:a16="http://schemas.microsoft.com/office/drawing/2014/main" id="{10F4143A-9C8C-A55F-2627-4576018DE130}"/>
                  </a:ext>
                </a:extLst>
              </p:cNvPr>
              <p:cNvGrpSpPr/>
              <p:nvPr/>
            </p:nvGrpSpPr>
            <p:grpSpPr>
              <a:xfrm>
                <a:off x="8634683" y="1464926"/>
                <a:ext cx="2448682" cy="1631716"/>
                <a:chOff x="8634683" y="4014772"/>
                <a:chExt cx="2448682" cy="1631716"/>
              </a:xfrm>
            </p:grpSpPr>
            <p:sp>
              <p:nvSpPr>
                <p:cNvPr id="26" name="楕円 25">
                  <a:extLst>
                    <a:ext uri="{FF2B5EF4-FFF2-40B4-BE49-F238E27FC236}">
                      <a16:creationId xmlns:a16="http://schemas.microsoft.com/office/drawing/2014/main" id="{FE629DEF-F7B2-006F-F502-ADD9EA8CFC75}"/>
                    </a:ext>
                  </a:extLst>
                </p:cNvPr>
                <p:cNvSpPr>
                  <a:spLocks noChangeAspect="1"/>
                </p:cNvSpPr>
                <p:nvPr/>
              </p:nvSpPr>
              <p:spPr>
                <a:xfrm>
                  <a:off x="9414517" y="4014772"/>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F789495-7283-50C2-9D0A-9FBAF2FD31B1}"/>
                    </a:ext>
                  </a:extLst>
                </p:cNvPr>
                <p:cNvSpPr>
                  <a:spLocks noChangeAspect="1"/>
                </p:cNvSpPr>
                <p:nvPr/>
              </p:nvSpPr>
              <p:spPr>
                <a:xfrm>
                  <a:off x="8634683" y="4270289"/>
                  <a:ext cx="1227994" cy="1278224"/>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0A7A645-4800-92FB-8AF3-E8124A88D200}"/>
                    </a:ext>
                  </a:extLst>
                </p:cNvPr>
                <p:cNvSpPr>
                  <a:spLocks noChangeAspect="1"/>
                </p:cNvSpPr>
                <p:nvPr/>
              </p:nvSpPr>
              <p:spPr>
                <a:xfrm>
                  <a:off x="9855371" y="4357985"/>
                  <a:ext cx="1227994" cy="128850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DF06F104-7B3D-F622-5034-438D9CB4C0C5}"/>
                  </a:ext>
                </a:extLst>
              </p:cNvPr>
              <p:cNvGrpSpPr/>
              <p:nvPr/>
            </p:nvGrpSpPr>
            <p:grpSpPr>
              <a:xfrm>
                <a:off x="8055678" y="1499438"/>
                <a:ext cx="3612525" cy="2682705"/>
                <a:chOff x="8055678" y="1499438"/>
                <a:chExt cx="3612525" cy="2682705"/>
              </a:xfrm>
            </p:grpSpPr>
            <p:sp>
              <p:nvSpPr>
                <p:cNvPr id="22" name="楕円 21">
                  <a:extLst>
                    <a:ext uri="{FF2B5EF4-FFF2-40B4-BE49-F238E27FC236}">
                      <a16:creationId xmlns:a16="http://schemas.microsoft.com/office/drawing/2014/main" id="{43AD057E-1A02-3D53-6FAF-3E6C5F28BC1C}"/>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2F62B90-010B-BEFB-E844-1A8B3F7A4411}"/>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EBADBB72-7CF5-6688-0010-EB4F323EADC3}"/>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38" name="グループ化 37">
            <a:extLst>
              <a:ext uri="{FF2B5EF4-FFF2-40B4-BE49-F238E27FC236}">
                <a16:creationId xmlns:a16="http://schemas.microsoft.com/office/drawing/2014/main" id="{07ECEE74-9C02-0F7C-D69B-0A34F25EC45D}"/>
              </a:ext>
            </a:extLst>
          </p:cNvPr>
          <p:cNvGrpSpPr/>
          <p:nvPr/>
        </p:nvGrpSpPr>
        <p:grpSpPr>
          <a:xfrm>
            <a:off x="8055678" y="4701145"/>
            <a:ext cx="3612525" cy="2951043"/>
            <a:chOff x="8055678" y="4701145"/>
            <a:chExt cx="3612525" cy="2951043"/>
          </a:xfrm>
        </p:grpSpPr>
        <p:pic>
          <p:nvPicPr>
            <p:cNvPr id="9" name="図 8" descr="挿絵 が含まれている画像&#10;&#10;自動的に生成された説明">
              <a:extLst>
                <a:ext uri="{FF2B5EF4-FFF2-40B4-BE49-F238E27FC236}">
                  <a16:creationId xmlns:a16="http://schemas.microsoft.com/office/drawing/2014/main" id="{2CC060A7-505D-D0BD-4E56-E80CB982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014822" y="3787673"/>
              <a:ext cx="1653936" cy="3480879"/>
            </a:xfrm>
            <a:prstGeom prst="rect">
              <a:avLst/>
            </a:prstGeom>
            <a:noFill/>
            <a:ln>
              <a:noFill/>
            </a:ln>
            <a:effectLst>
              <a:outerShdw blurRad="50800" dist="38100" dir="2700000" algn="tl" rotWithShape="0">
                <a:prstClr val="black">
                  <a:alpha val="40000"/>
                </a:prstClr>
              </a:outerShdw>
            </a:effectLst>
          </p:spPr>
        </p:pic>
        <p:grpSp>
          <p:nvGrpSpPr>
            <p:cNvPr id="15" name="グループ化 14">
              <a:extLst>
                <a:ext uri="{FF2B5EF4-FFF2-40B4-BE49-F238E27FC236}">
                  <a16:creationId xmlns:a16="http://schemas.microsoft.com/office/drawing/2014/main" id="{7653E900-D1C4-600B-78CF-A25E6403E8A4}"/>
                </a:ext>
              </a:extLst>
            </p:cNvPr>
            <p:cNvGrpSpPr/>
            <p:nvPr/>
          </p:nvGrpSpPr>
          <p:grpSpPr>
            <a:xfrm>
              <a:off x="8055678" y="4969483"/>
              <a:ext cx="3612525" cy="2682705"/>
              <a:chOff x="8055678" y="1499438"/>
              <a:chExt cx="3612525" cy="2682705"/>
            </a:xfrm>
          </p:grpSpPr>
          <p:grpSp>
            <p:nvGrpSpPr>
              <p:cNvPr id="23" name="グループ化 22">
                <a:extLst>
                  <a:ext uri="{FF2B5EF4-FFF2-40B4-BE49-F238E27FC236}">
                    <a16:creationId xmlns:a16="http://schemas.microsoft.com/office/drawing/2014/main" id="{DF53AA85-20C5-BA63-98CB-56AEBD639D84}"/>
                  </a:ext>
                </a:extLst>
              </p:cNvPr>
              <p:cNvGrpSpPr/>
              <p:nvPr/>
            </p:nvGrpSpPr>
            <p:grpSpPr>
              <a:xfrm>
                <a:off x="8797872" y="1643996"/>
                <a:ext cx="2084441" cy="1273170"/>
                <a:chOff x="8797872" y="4193842"/>
                <a:chExt cx="2084441" cy="1273170"/>
              </a:xfrm>
            </p:grpSpPr>
            <p:sp>
              <p:nvSpPr>
                <p:cNvPr id="34" name="楕円 33">
                  <a:extLst>
                    <a:ext uri="{FF2B5EF4-FFF2-40B4-BE49-F238E27FC236}">
                      <a16:creationId xmlns:a16="http://schemas.microsoft.com/office/drawing/2014/main" id="{500BC50E-7947-5BF0-982A-636C02FFF455}"/>
                    </a:ext>
                  </a:extLst>
                </p:cNvPr>
                <p:cNvSpPr>
                  <a:spLocks noChangeAspect="1"/>
                </p:cNvSpPr>
                <p:nvPr/>
              </p:nvSpPr>
              <p:spPr>
                <a:xfrm>
                  <a:off x="9555653" y="4193842"/>
                  <a:ext cx="880572" cy="910913"/>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8FCDB3B2-A55F-2284-FA3A-74B9FC9607B0}"/>
                    </a:ext>
                  </a:extLst>
                </p:cNvPr>
                <p:cNvSpPr>
                  <a:spLocks noChangeAspect="1"/>
                </p:cNvSpPr>
                <p:nvPr/>
              </p:nvSpPr>
              <p:spPr>
                <a:xfrm>
                  <a:off x="8797872" y="4455099"/>
                  <a:ext cx="852790" cy="910852"/>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274D7E92-44D6-9C07-6E12-CCC950CA6733}"/>
                    </a:ext>
                  </a:extLst>
                </p:cNvPr>
                <p:cNvSpPr>
                  <a:spLocks noChangeAspect="1"/>
                </p:cNvSpPr>
                <p:nvPr/>
              </p:nvSpPr>
              <p:spPr>
                <a:xfrm>
                  <a:off x="10012854" y="4542207"/>
                  <a:ext cx="869459" cy="924805"/>
                </a:xfrm>
                <a:prstGeom prst="ellipse">
                  <a:avLst/>
                </a:prstGeom>
                <a:noFill/>
                <a:ln w="127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4E54F8DC-C9C6-9F57-D34B-64D23C94F8A8}"/>
                  </a:ext>
                </a:extLst>
              </p:cNvPr>
              <p:cNvGrpSpPr/>
              <p:nvPr/>
            </p:nvGrpSpPr>
            <p:grpSpPr>
              <a:xfrm>
                <a:off x="8055678" y="1499438"/>
                <a:ext cx="3612525" cy="2682705"/>
                <a:chOff x="8055678" y="1499438"/>
                <a:chExt cx="3612525" cy="2682705"/>
              </a:xfrm>
            </p:grpSpPr>
            <p:sp>
              <p:nvSpPr>
                <p:cNvPr id="31" name="楕円 30">
                  <a:extLst>
                    <a:ext uri="{FF2B5EF4-FFF2-40B4-BE49-F238E27FC236}">
                      <a16:creationId xmlns:a16="http://schemas.microsoft.com/office/drawing/2014/main" id="{ECB92219-7F37-A919-541B-E30DB09D3409}"/>
                    </a:ext>
                  </a:extLst>
                </p:cNvPr>
                <p:cNvSpPr>
                  <a:spLocks noChangeAspect="1"/>
                </p:cNvSpPr>
                <p:nvPr/>
              </p:nvSpPr>
              <p:spPr>
                <a:xfrm>
                  <a:off x="8055678" y="178348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015578B-63A0-ED7D-91FA-8A3F38E2D442}"/>
                    </a:ext>
                  </a:extLst>
                </p:cNvPr>
                <p:cNvSpPr>
                  <a:spLocks noChangeAspect="1"/>
                </p:cNvSpPr>
                <p:nvPr/>
              </p:nvSpPr>
              <p:spPr>
                <a:xfrm>
                  <a:off x="8891312" y="1499438"/>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5D189EC3-72E5-A091-B19A-B8C8D1B24BF4}"/>
                    </a:ext>
                  </a:extLst>
                </p:cNvPr>
                <p:cNvSpPr>
                  <a:spLocks noChangeAspect="1"/>
                </p:cNvSpPr>
                <p:nvPr/>
              </p:nvSpPr>
              <p:spPr>
                <a:xfrm>
                  <a:off x="9379005" y="1892945"/>
                  <a:ext cx="2289198" cy="2289198"/>
                </a:xfrm>
                <a:prstGeom prst="ellipse">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Tree>
    <p:extLst>
      <p:ext uri="{BB962C8B-B14F-4D97-AF65-F5344CB8AC3E}">
        <p14:creationId xmlns:p14="http://schemas.microsoft.com/office/powerpoint/2010/main" val="129081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3CC4995-10C3-BA9C-EE12-9149F3B5641B}"/>
              </a:ext>
            </a:extLst>
          </p:cNvPr>
          <p:cNvSpPr>
            <a:spLocks noGrp="1"/>
          </p:cNvSpPr>
          <p:nvPr>
            <p:ph idx="1"/>
          </p:nvPr>
        </p:nvSpPr>
        <p:spPr/>
        <p:txBody>
          <a:bodyPr>
            <a:normAutofit/>
          </a:bodyPr>
          <a:lstStyle/>
          <a:p>
            <a:r>
              <a:rPr lang="ja-JP" altLang="en-US" dirty="0"/>
              <a:t>以上から</a:t>
            </a:r>
            <a:r>
              <a:rPr lang="ja-JP" altLang="en-US" dirty="0">
                <a:solidFill>
                  <a:srgbClr val="FF5050"/>
                </a:solidFill>
              </a:rPr>
              <a:t>回折縞の物理幅は常に本来の絞りと同じ</a:t>
            </a:r>
            <a:endParaRPr lang="en-US" altLang="ja-JP" dirty="0">
              <a:solidFill>
                <a:srgbClr val="FF5050"/>
              </a:solidFill>
            </a:endParaRPr>
          </a:p>
          <a:p>
            <a:pPr lvl="5"/>
            <a:endParaRPr lang="en-US" altLang="ja-JP" dirty="0">
              <a:solidFill>
                <a:srgbClr val="FF5050"/>
              </a:solidFill>
            </a:endParaRPr>
          </a:p>
          <a:p>
            <a:pPr lvl="1"/>
            <a:r>
              <a:rPr lang="ja-JP" altLang="en-US" dirty="0"/>
              <a:t>厳密には他の条件でやや異なる？</a:t>
            </a:r>
            <a:endParaRPr lang="en-US" altLang="ja-JP" dirty="0"/>
          </a:p>
          <a:p>
            <a:pPr lvl="2"/>
            <a:r>
              <a:rPr lang="ja-JP" altLang="en-US" dirty="0"/>
              <a:t>実用上は同じとみなしても問題ない程度</a:t>
            </a:r>
            <a:endParaRPr lang="en-US" altLang="ja-JP" dirty="0"/>
          </a:p>
          <a:p>
            <a:pPr lvl="5"/>
            <a:endParaRPr lang="en-US" altLang="ja-JP" dirty="0"/>
          </a:p>
          <a:p>
            <a:pPr lvl="1"/>
            <a:r>
              <a:rPr lang="ja-JP" altLang="en-US" dirty="0"/>
              <a:t>右の写真ではやや異なっている</a:t>
            </a:r>
            <a:endParaRPr lang="en-US" altLang="ja-JP" dirty="0"/>
          </a:p>
          <a:p>
            <a:pPr lvl="2"/>
            <a:r>
              <a:rPr lang="ja-JP" altLang="en-US" dirty="0"/>
              <a:t>画面端付近では口径食の回折縞がやや広い</a:t>
            </a:r>
            <a:endParaRPr lang="en-US" altLang="ja-JP" dirty="0"/>
          </a:p>
          <a:p>
            <a:pPr lvl="3"/>
            <a:r>
              <a:rPr lang="ja-JP" altLang="en-US" dirty="0"/>
              <a:t>おそらくは収差等の影響</a:t>
            </a:r>
            <a:endParaRPr lang="en-US" altLang="ja-JP" dirty="0"/>
          </a:p>
          <a:p>
            <a:pPr lvl="2"/>
            <a:r>
              <a:rPr lang="ja-JP" altLang="en-US" dirty="0"/>
              <a:t>このケースでは画面端付近以外では同じ</a:t>
            </a:r>
            <a:endParaRPr lang="en-US" altLang="ja-JP" dirty="0"/>
          </a:p>
        </p:txBody>
      </p:sp>
      <p:sp>
        <p:nvSpPr>
          <p:cNvPr id="2" name="タイトル 1">
            <a:extLst>
              <a:ext uri="{FF2B5EF4-FFF2-40B4-BE49-F238E27FC236}">
                <a16:creationId xmlns:a16="http://schemas.microsoft.com/office/drawing/2014/main" id="{B66F7F2C-BC58-5850-67BE-76C1745506FC}"/>
              </a:ext>
            </a:extLst>
          </p:cNvPr>
          <p:cNvSpPr>
            <a:spLocks noGrp="1"/>
          </p:cNvSpPr>
          <p:nvPr>
            <p:ph type="title"/>
          </p:nvPr>
        </p:nvSpPr>
        <p:spPr/>
        <p:txBody>
          <a:bodyPr>
            <a:normAutofit fontScale="90000"/>
          </a:bodyPr>
          <a:lstStyle/>
          <a:p>
            <a:r>
              <a:rPr kumimoji="1" lang="ja-JP" altLang="en-US" dirty="0"/>
              <a:t>回折縞幅は口径食</a:t>
            </a:r>
            <a:r>
              <a:rPr lang="ja-JP" altLang="en-US" dirty="0"/>
              <a:t>のサイズに関わらず一定</a:t>
            </a:r>
            <a:endParaRPr kumimoji="1" lang="ja-JP" altLang="en-US" dirty="0"/>
          </a:p>
        </p:txBody>
      </p:sp>
      <p:grpSp>
        <p:nvGrpSpPr>
          <p:cNvPr id="5" name="グループ化 4">
            <a:extLst>
              <a:ext uri="{FF2B5EF4-FFF2-40B4-BE49-F238E27FC236}">
                <a16:creationId xmlns:a16="http://schemas.microsoft.com/office/drawing/2014/main" id="{6962B6A3-B26A-596C-B444-9CDCF423D3FB}"/>
              </a:ext>
            </a:extLst>
          </p:cNvPr>
          <p:cNvGrpSpPr>
            <a:grpSpLocks noChangeAspect="1"/>
          </p:cNvGrpSpPr>
          <p:nvPr/>
        </p:nvGrpSpPr>
        <p:grpSpPr>
          <a:xfrm>
            <a:off x="8247655" y="2219381"/>
            <a:ext cx="3483260" cy="4285809"/>
            <a:chOff x="6344259" y="-613608"/>
            <a:chExt cx="1466225" cy="1804046"/>
          </a:xfrm>
        </p:grpSpPr>
        <p:pic>
          <p:nvPicPr>
            <p:cNvPr id="7" name="コンテンツ プレースホルダー 6" descr="黒い背景と白い文字のロゴ&#10;&#10;中程度の精度で自動的に生成された説明">
              <a:extLst>
                <a:ext uri="{FF2B5EF4-FFF2-40B4-BE49-F238E27FC236}">
                  <a16:creationId xmlns:a16="http://schemas.microsoft.com/office/drawing/2014/main" id="{CA286D0F-98F8-2BE7-C49E-0E57650EF3E2}"/>
                </a:ext>
              </a:extLst>
            </p:cNvPr>
            <p:cNvPicPr>
              <a:picLocks noChangeAspect="1"/>
            </p:cNvPicPr>
            <p:nvPr/>
          </p:nvPicPr>
          <p:blipFill rotWithShape="1">
            <a:blip r:embed="rId3">
              <a:extLst>
                <a:ext uri="{28A0092B-C50C-407E-A947-70E740481C1C}">
                  <a14:useLocalDpi xmlns:a14="http://schemas.microsoft.com/office/drawing/2010/main" val="0"/>
                </a:ext>
              </a:extLst>
            </a:blip>
            <a:srcRect l="35257" t="40591" r="13630" b="39484"/>
            <a:stretch/>
          </p:blipFill>
          <p:spPr bwMode="auto">
            <a:xfrm rot="16200000">
              <a:off x="6195722" y="-465071"/>
              <a:ext cx="1653935" cy="13568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楕円 8">
              <a:extLst>
                <a:ext uri="{FF2B5EF4-FFF2-40B4-BE49-F238E27FC236}">
                  <a16:creationId xmlns:a16="http://schemas.microsoft.com/office/drawing/2014/main" id="{45435798-5B0D-8F1C-F134-ED5AD19D174C}"/>
                </a:ext>
              </a:extLst>
            </p:cNvPr>
            <p:cNvSpPr>
              <a:spLocks noChangeAspect="1"/>
            </p:cNvSpPr>
            <p:nvPr/>
          </p:nvSpPr>
          <p:spPr>
            <a:xfrm>
              <a:off x="6913327" y="293281"/>
              <a:ext cx="897157" cy="897157"/>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24403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より写実性の高いボケの表現へ</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25</a:t>
            </a:fld>
            <a:endParaRPr kumimoji="1" lang="ja-JP" altLang="en-US"/>
          </a:p>
        </p:txBody>
      </p:sp>
    </p:spTree>
    <p:extLst>
      <p:ext uri="{BB962C8B-B14F-4D97-AF65-F5344CB8AC3E}">
        <p14:creationId xmlns:p14="http://schemas.microsoft.com/office/powerpoint/2010/main" val="372447038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534944-099A-E3C8-F56D-5AE7297A3A93}"/>
              </a:ext>
            </a:extLst>
          </p:cNvPr>
          <p:cNvSpPr>
            <a:spLocks noGrp="1"/>
          </p:cNvSpPr>
          <p:nvPr>
            <p:ph type="title"/>
          </p:nvPr>
        </p:nvSpPr>
        <p:spPr>
          <a:xfrm>
            <a:off x="609769" y="213360"/>
            <a:ext cx="10972464" cy="870970"/>
          </a:xfrm>
        </p:spPr>
        <p:txBody>
          <a:bodyPr/>
          <a:lstStyle/>
          <a:p>
            <a:r>
              <a:rPr lang="ja-JP" altLang="en-US" dirty="0"/>
              <a:t>任意の形状のボケにマッピング</a:t>
            </a:r>
          </a:p>
        </p:txBody>
      </p:sp>
    </p:spTree>
    <p:extLst>
      <p:ext uri="{BB962C8B-B14F-4D97-AF65-F5344CB8AC3E}">
        <p14:creationId xmlns:p14="http://schemas.microsoft.com/office/powerpoint/2010/main" val="334246363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8573B2D-FFCF-3E2F-D876-45CEB9CB529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3292129" y="2782537"/>
            <a:ext cx="3854457" cy="1597838"/>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p:spPr>
      </p:pic>
      <p:sp>
        <p:nvSpPr>
          <p:cNvPr id="2" name="タイトル 1">
            <a:extLst>
              <a:ext uri="{FF2B5EF4-FFF2-40B4-BE49-F238E27FC236}">
                <a16:creationId xmlns:a16="http://schemas.microsoft.com/office/drawing/2014/main" id="{25534944-099A-E3C8-F56D-5AE7297A3A93}"/>
              </a:ext>
            </a:extLst>
          </p:cNvPr>
          <p:cNvSpPr>
            <a:spLocks noGrp="1"/>
          </p:cNvSpPr>
          <p:nvPr>
            <p:ph type="title"/>
          </p:nvPr>
        </p:nvSpPr>
        <p:spPr>
          <a:xfrm>
            <a:off x="609769" y="213360"/>
            <a:ext cx="10972464" cy="870970"/>
          </a:xfrm>
        </p:spPr>
        <p:txBody>
          <a:bodyPr/>
          <a:lstStyle/>
          <a:p>
            <a:r>
              <a:rPr lang="ja-JP" altLang="en-US" dirty="0"/>
              <a:t>任意の形状のボケにマッピング</a:t>
            </a:r>
          </a:p>
        </p:txBody>
      </p:sp>
      <p:sp>
        <p:nvSpPr>
          <p:cNvPr id="3" name="コンテンツ プレースホルダー 2">
            <a:extLst>
              <a:ext uri="{FF2B5EF4-FFF2-40B4-BE49-F238E27FC236}">
                <a16:creationId xmlns:a16="http://schemas.microsoft.com/office/drawing/2014/main" id="{CE120813-2B76-20DE-1C58-24BFEB05AA4A}"/>
              </a:ext>
            </a:extLst>
          </p:cNvPr>
          <p:cNvSpPr>
            <a:spLocks noGrp="1"/>
          </p:cNvSpPr>
          <p:nvPr>
            <p:ph idx="1"/>
          </p:nvPr>
        </p:nvSpPr>
        <p:spPr>
          <a:xfrm>
            <a:off x="609769" y="1234440"/>
            <a:ext cx="10972464" cy="5120640"/>
          </a:xfrm>
        </p:spPr>
        <p:txBody>
          <a:bodyPr/>
          <a:lstStyle/>
          <a:p>
            <a:r>
              <a:rPr lang="ja-JP" altLang="en-US" dirty="0"/>
              <a:t>以上を踏まえて絞り形状に変形しながらマッピング</a:t>
            </a:r>
            <a:endParaRPr lang="en-US" altLang="ja-JP" dirty="0"/>
          </a:p>
          <a:p>
            <a:pPr lvl="1"/>
            <a:r>
              <a:rPr lang="ja-JP" altLang="en-US" dirty="0"/>
              <a:t>光束マップ同様中心からの距離を格納した</a:t>
            </a:r>
            <a:r>
              <a:rPr lang="en-US" altLang="ja-JP" dirty="0"/>
              <a:t>LUT</a:t>
            </a:r>
            <a:r>
              <a:rPr lang="ja-JP" altLang="en-US" dirty="0"/>
              <a:t>を利用</a:t>
            </a:r>
            <a:endParaRPr lang="en-US" altLang="ja-JP" dirty="0"/>
          </a:p>
        </p:txBody>
      </p:sp>
      <p:grpSp>
        <p:nvGrpSpPr>
          <p:cNvPr id="39" name="グループ化 38">
            <a:extLst>
              <a:ext uri="{FF2B5EF4-FFF2-40B4-BE49-F238E27FC236}">
                <a16:creationId xmlns:a16="http://schemas.microsoft.com/office/drawing/2014/main" id="{D27F34CB-3D38-27A4-E441-092897F6A835}"/>
              </a:ext>
            </a:extLst>
          </p:cNvPr>
          <p:cNvGrpSpPr/>
          <p:nvPr/>
        </p:nvGrpSpPr>
        <p:grpSpPr>
          <a:xfrm>
            <a:off x="974053" y="2782539"/>
            <a:ext cx="10243893" cy="3320719"/>
            <a:chOff x="1215996" y="2917647"/>
            <a:chExt cx="10243893" cy="3320719"/>
          </a:xfrm>
        </p:grpSpPr>
        <p:grpSp>
          <p:nvGrpSpPr>
            <p:cNvPr id="28" name="グループ化 27">
              <a:extLst>
                <a:ext uri="{FF2B5EF4-FFF2-40B4-BE49-F238E27FC236}">
                  <a16:creationId xmlns:a16="http://schemas.microsoft.com/office/drawing/2014/main" id="{FA7824CA-5330-427A-A390-48D6AE13BAFD}"/>
                </a:ext>
              </a:extLst>
            </p:cNvPr>
            <p:cNvGrpSpPr>
              <a:grpSpLocks noChangeAspect="1"/>
            </p:cNvGrpSpPr>
            <p:nvPr/>
          </p:nvGrpSpPr>
          <p:grpSpPr>
            <a:xfrm>
              <a:off x="8138833" y="2918841"/>
              <a:ext cx="3321056" cy="3319525"/>
              <a:chOff x="8010400" y="3069067"/>
              <a:chExt cx="3199297" cy="3197822"/>
            </a:xfrm>
          </p:grpSpPr>
          <p:sp>
            <p:nvSpPr>
              <p:cNvPr id="15" name="正方形/長方形 14">
                <a:extLst>
                  <a:ext uri="{FF2B5EF4-FFF2-40B4-BE49-F238E27FC236}">
                    <a16:creationId xmlns:a16="http://schemas.microsoft.com/office/drawing/2014/main" id="{A48F825E-F1FB-1851-DF34-68A20EC28E5C}"/>
                  </a:ext>
                </a:extLst>
              </p:cNvPr>
              <p:cNvSpPr/>
              <p:nvPr/>
            </p:nvSpPr>
            <p:spPr>
              <a:xfrm>
                <a:off x="8010400" y="3069067"/>
                <a:ext cx="3199297" cy="3197822"/>
              </a:xfrm>
              <a:prstGeom prst="rect">
                <a:avLst/>
              </a:prstGeom>
              <a:solidFill>
                <a:srgbClr val="06090F"/>
              </a:soli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1562064-B24C-4612-2BC2-350BC041390C}"/>
                  </a:ext>
                </a:extLst>
              </p:cNvPr>
              <p:cNvPicPr>
                <a:picLocks noChangeAspect="1"/>
              </p:cNvPicPr>
              <p:nvPr/>
            </p:nvPicPr>
            <p:blipFill rotWithShape="1">
              <a:blip r:embed="rId4">
                <a:extLst>
                  <a:ext uri="{28A0092B-C50C-407E-A947-70E740481C1C}">
                    <a14:useLocalDpi xmlns:a14="http://schemas.microsoft.com/office/drawing/2010/main" val="0"/>
                  </a:ext>
                </a:extLst>
              </a:blip>
              <a:srcRect l="10371" t="10528" r="9946" b="8585"/>
              <a:stretch/>
            </p:blipFill>
            <p:spPr>
              <a:xfrm rot="720000">
                <a:off x="8309967" y="3349361"/>
                <a:ext cx="2620951" cy="2654238"/>
              </a:xfrm>
              <a:prstGeom prst="rect">
                <a:avLst/>
              </a:prstGeom>
              <a:noFill/>
              <a:ln w="9525" cap="flat" cmpd="sng" algn="ctr">
                <a:noFill/>
                <a:prstDash val="solid"/>
                <a:miter lim="800000"/>
                <a:headEnd/>
                <a:tailEnd type="none" w="med" len="lg"/>
              </a:ln>
              <a:effectLst/>
            </p:spPr>
          </p:pic>
        </p:grpSp>
        <p:pic>
          <p:nvPicPr>
            <p:cNvPr id="11" name="図 10" descr="黒い背景とぼやけた写真&#10;&#10;中程度の精度で自動的に生成された説明">
              <a:extLst>
                <a:ext uri="{FF2B5EF4-FFF2-40B4-BE49-F238E27FC236}">
                  <a16:creationId xmlns:a16="http://schemas.microsoft.com/office/drawing/2014/main" id="{99D86E80-4D8C-BF9A-C134-118ADB4A1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996" y="3861532"/>
              <a:ext cx="1434142" cy="143414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32" name="グループ化 31">
              <a:extLst>
                <a:ext uri="{FF2B5EF4-FFF2-40B4-BE49-F238E27FC236}">
                  <a16:creationId xmlns:a16="http://schemas.microsoft.com/office/drawing/2014/main" id="{24BC7C9E-084B-4F79-557C-3A3891AEFA92}"/>
                </a:ext>
              </a:extLst>
            </p:cNvPr>
            <p:cNvGrpSpPr/>
            <p:nvPr/>
          </p:nvGrpSpPr>
          <p:grpSpPr>
            <a:xfrm>
              <a:off x="2696192" y="2917647"/>
              <a:ext cx="4709470" cy="3320719"/>
              <a:chOff x="732110" y="2918841"/>
              <a:chExt cx="4709470" cy="3320719"/>
            </a:xfrm>
          </p:grpSpPr>
          <p:grpSp>
            <p:nvGrpSpPr>
              <p:cNvPr id="27" name="グループ化 26">
                <a:extLst>
                  <a:ext uri="{FF2B5EF4-FFF2-40B4-BE49-F238E27FC236}">
                    <a16:creationId xmlns:a16="http://schemas.microsoft.com/office/drawing/2014/main" id="{E78A187E-B9D1-A460-B309-8305D9CA0696}"/>
                  </a:ext>
                </a:extLst>
              </p:cNvPr>
              <p:cNvGrpSpPr/>
              <p:nvPr/>
            </p:nvGrpSpPr>
            <p:grpSpPr>
              <a:xfrm>
                <a:off x="732110" y="2918841"/>
                <a:ext cx="4709470" cy="3315486"/>
                <a:chOff x="537638" y="3069067"/>
                <a:chExt cx="4709470" cy="3315486"/>
              </a:xfrm>
            </p:grpSpPr>
            <p:sp>
              <p:nvSpPr>
                <p:cNvPr id="7" name="Line 23">
                  <a:extLst>
                    <a:ext uri="{FF2B5EF4-FFF2-40B4-BE49-F238E27FC236}">
                      <a16:creationId xmlns:a16="http://schemas.microsoft.com/office/drawing/2014/main" id="{1AF1273B-EAA6-2626-F01F-92ED8D5E91B6}"/>
                    </a:ext>
                  </a:extLst>
                </p:cNvPr>
                <p:cNvSpPr>
                  <a:spLocks noChangeAspect="1" noChangeShapeType="1"/>
                </p:cNvSpPr>
                <p:nvPr/>
              </p:nvSpPr>
              <p:spPr bwMode="auto">
                <a:xfrm flipH="1">
                  <a:off x="1294278" y="3069067"/>
                  <a:ext cx="0" cy="1598911"/>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9" name="Text Box 7">
                  <a:extLst>
                    <a:ext uri="{FF2B5EF4-FFF2-40B4-BE49-F238E27FC236}">
                      <a16:creationId xmlns:a16="http://schemas.microsoft.com/office/drawing/2014/main" id="{8B56F4CB-8294-B576-5B33-E8798FAD767D}"/>
                    </a:ext>
                  </a:extLst>
                </p:cNvPr>
                <p:cNvSpPr txBox="1">
                  <a:spLocks noChangeArrowheads="1"/>
                </p:cNvSpPr>
                <p:nvPr/>
              </p:nvSpPr>
              <p:spPr bwMode="auto">
                <a:xfrm>
                  <a:off x="537638" y="3868522"/>
                  <a:ext cx="640432" cy="18595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a:t>
                  </a:r>
                  <a:r>
                    <a:rPr lang="ja-JP" altLang="en-US" sz="1481" dirty="0">
                      <a:latin typeface="游ゴシック Medium" panose="020B0500000000000000" pitchFamily="50" charset="-128"/>
                      <a:ea typeface="游ゴシック Medium" panose="020B0500000000000000" pitchFamily="50" charset="-128"/>
                    </a:rPr>
                    <a:t>方向</a:t>
                  </a:r>
                  <a:r>
                    <a:rPr lang="en-US" altLang="ja-JP" sz="1481" dirty="0">
                      <a:latin typeface="游ゴシック Medium" panose="020B0500000000000000" pitchFamily="50" charset="-128"/>
                      <a:ea typeface="游ゴシック Medium" panose="020B0500000000000000" pitchFamily="50" charset="-128"/>
                    </a:rPr>
                    <a:t>: </a:t>
                  </a:r>
                  <a:r>
                    <a:rPr lang="ja-JP" altLang="en-US" sz="1481" dirty="0">
                      <a:latin typeface="游ゴシック Medium" panose="020B0500000000000000" pitchFamily="50" charset="-128"/>
                      <a:ea typeface="游ゴシック Medium" panose="020B0500000000000000" pitchFamily="50" charset="-128"/>
                    </a:rPr>
                    <a:t>ボケ動径方向</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中心からの垂直距離</a:t>
                  </a:r>
                </a:p>
              </p:txBody>
            </p:sp>
            <p:grpSp>
              <p:nvGrpSpPr>
                <p:cNvPr id="25" name="グループ化 24">
                  <a:extLst>
                    <a:ext uri="{FF2B5EF4-FFF2-40B4-BE49-F238E27FC236}">
                      <a16:creationId xmlns:a16="http://schemas.microsoft.com/office/drawing/2014/main" id="{CA0F3AFE-445C-C99A-B1FC-143AACC5D04F}"/>
                    </a:ext>
                  </a:extLst>
                </p:cNvPr>
                <p:cNvGrpSpPr/>
                <p:nvPr/>
              </p:nvGrpSpPr>
              <p:grpSpPr>
                <a:xfrm>
                  <a:off x="1294278" y="4790874"/>
                  <a:ext cx="3952830" cy="1593679"/>
                  <a:chOff x="1283409" y="4850754"/>
                  <a:chExt cx="3952830" cy="1593679"/>
                </a:xfrm>
              </p:grpSpPr>
              <p:pic>
                <p:nvPicPr>
                  <p:cNvPr id="21" name="コンテンツ プレースホルダー 4">
                    <a:extLst>
                      <a:ext uri="{FF2B5EF4-FFF2-40B4-BE49-F238E27FC236}">
                        <a16:creationId xmlns:a16="http://schemas.microsoft.com/office/drawing/2014/main" id="{5B2BA782-37D7-AD52-0041-0A071F84A0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V="1">
                    <a:off x="1381779" y="4858172"/>
                    <a:ext cx="3854460" cy="1586261"/>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3" name="Line 23">
                    <a:extLst>
                      <a:ext uri="{FF2B5EF4-FFF2-40B4-BE49-F238E27FC236}">
                        <a16:creationId xmlns:a16="http://schemas.microsoft.com/office/drawing/2014/main" id="{F6717942-C682-7F48-48E9-0F824BB2C375}"/>
                      </a:ext>
                    </a:extLst>
                  </p:cNvPr>
                  <p:cNvSpPr>
                    <a:spLocks noChangeAspect="1" noChangeShapeType="1"/>
                  </p:cNvSpPr>
                  <p:nvPr/>
                </p:nvSpPr>
                <p:spPr bwMode="auto">
                  <a:xfrm flipH="1" flipV="1">
                    <a:off x="1283409" y="4850754"/>
                    <a:ext cx="0" cy="1578329"/>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grpSp>
          </p:grpSp>
          <p:sp>
            <p:nvSpPr>
              <p:cNvPr id="30" name="Line 25">
                <a:extLst>
                  <a:ext uri="{FF2B5EF4-FFF2-40B4-BE49-F238E27FC236}">
                    <a16:creationId xmlns:a16="http://schemas.microsoft.com/office/drawing/2014/main" id="{ED495445-D88A-07D1-45BA-2B613A26A9B1}"/>
                  </a:ext>
                </a:extLst>
              </p:cNvPr>
              <p:cNvSpPr>
                <a:spLocks noChangeAspect="1" noChangeShapeType="1"/>
              </p:cNvSpPr>
              <p:nvPr/>
            </p:nvSpPr>
            <p:spPr bwMode="auto">
              <a:xfrm>
                <a:off x="2487571" y="2918841"/>
                <a:ext cx="0" cy="1598911"/>
              </a:xfrm>
              <a:prstGeom prst="line">
                <a:avLst/>
              </a:prstGeom>
              <a:noFill/>
              <a:ln w="127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sp>
            <p:nvSpPr>
              <p:cNvPr id="31" name="Line 25">
                <a:extLst>
                  <a:ext uri="{FF2B5EF4-FFF2-40B4-BE49-F238E27FC236}">
                    <a16:creationId xmlns:a16="http://schemas.microsoft.com/office/drawing/2014/main" id="{9D5821CB-2C00-0CC0-0DB2-BF69D1E5B26B}"/>
                  </a:ext>
                </a:extLst>
              </p:cNvPr>
              <p:cNvSpPr>
                <a:spLocks noChangeAspect="1" noChangeShapeType="1"/>
              </p:cNvSpPr>
              <p:nvPr/>
            </p:nvSpPr>
            <p:spPr bwMode="auto">
              <a:xfrm>
                <a:off x="4808520" y="4640649"/>
                <a:ext cx="0" cy="1598911"/>
              </a:xfrm>
              <a:prstGeom prst="line">
                <a:avLst/>
              </a:prstGeom>
              <a:noFill/>
              <a:ln w="12700" cap="rnd" cmpd="sng">
                <a:solidFill>
                  <a:srgbClr val="FF5050"/>
                </a:solidFill>
                <a:prstDash val="solid"/>
                <a:round/>
                <a:headEnd/>
                <a:tailEnd/>
              </a:ln>
              <a:effectLst/>
              <a:extLst>
                <a:ext uri="{909E8E84-426E-40DD-AFC4-6F175D3DCCD1}">
                  <a14:hiddenFill xmlns:a14="http://schemas.microsoft.com/office/drawing/2010/main">
                    <a:noFill/>
                  </a14:hiddenFill>
                </a:ext>
              </a:extLst>
            </p:spPr>
            <p:txBody>
              <a:bodyPr/>
              <a:lstStyle/>
              <a:p>
                <a:endParaRPr lang="ja-JP" altLang="en-US" sz="1600"/>
              </a:p>
            </p:txBody>
          </p:sp>
        </p:grpSp>
        <p:sp>
          <p:nvSpPr>
            <p:cNvPr id="33" name="AutoShape 6">
              <a:extLst>
                <a:ext uri="{FF2B5EF4-FFF2-40B4-BE49-F238E27FC236}">
                  <a16:creationId xmlns:a16="http://schemas.microsoft.com/office/drawing/2014/main" id="{2B378332-11AA-11E7-FF48-F8ECA9790075}"/>
                </a:ext>
              </a:extLst>
            </p:cNvPr>
            <p:cNvSpPr>
              <a:spLocks noChangeArrowheads="1"/>
            </p:cNvSpPr>
            <p:nvPr/>
          </p:nvSpPr>
          <p:spPr bwMode="auto">
            <a:xfrm rot="-1800000">
              <a:off x="2696011" y="3183528"/>
              <a:ext cx="531679" cy="4849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4" name="AutoShape 6">
              <a:extLst>
                <a:ext uri="{FF2B5EF4-FFF2-40B4-BE49-F238E27FC236}">
                  <a16:creationId xmlns:a16="http://schemas.microsoft.com/office/drawing/2014/main" id="{2B6892AC-42A6-9C34-9EBA-CB0EBD32E256}"/>
                </a:ext>
              </a:extLst>
            </p:cNvPr>
            <p:cNvSpPr>
              <a:spLocks noChangeArrowheads="1"/>
            </p:cNvSpPr>
            <p:nvPr/>
          </p:nvSpPr>
          <p:spPr bwMode="auto">
            <a:xfrm rot="1800000">
              <a:off x="2689709" y="5581523"/>
              <a:ext cx="531679" cy="4849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6" name="AutoShape 6">
              <a:extLst>
                <a:ext uri="{FF2B5EF4-FFF2-40B4-BE49-F238E27FC236}">
                  <a16:creationId xmlns:a16="http://schemas.microsoft.com/office/drawing/2014/main" id="{863952C5-C1D3-CAFD-080F-4108E906B331}"/>
                </a:ext>
              </a:extLst>
            </p:cNvPr>
            <p:cNvSpPr>
              <a:spLocks noChangeArrowheads="1"/>
            </p:cNvSpPr>
            <p:nvPr/>
          </p:nvSpPr>
          <p:spPr bwMode="auto">
            <a:xfrm rot="1800000">
              <a:off x="7533544" y="3659202"/>
              <a:ext cx="531679" cy="4849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37" name="AutoShape 6">
              <a:extLst>
                <a:ext uri="{FF2B5EF4-FFF2-40B4-BE49-F238E27FC236}">
                  <a16:creationId xmlns:a16="http://schemas.microsoft.com/office/drawing/2014/main" id="{C37273D8-FF27-395A-C98D-33FA84946ACC}"/>
                </a:ext>
              </a:extLst>
            </p:cNvPr>
            <p:cNvSpPr>
              <a:spLocks noChangeArrowheads="1"/>
            </p:cNvSpPr>
            <p:nvPr/>
          </p:nvSpPr>
          <p:spPr bwMode="auto">
            <a:xfrm rot="-1800000">
              <a:off x="7533543" y="5137955"/>
              <a:ext cx="531679" cy="48495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20" name="環状矢印 9">
              <a:extLst>
                <a:ext uri="{FF2B5EF4-FFF2-40B4-BE49-F238E27FC236}">
                  <a16:creationId xmlns:a16="http://schemas.microsoft.com/office/drawing/2014/main" id="{7B7DFAEC-F3E4-8494-A6F5-61249C6FBC3E}"/>
                </a:ext>
              </a:extLst>
            </p:cNvPr>
            <p:cNvSpPr>
              <a:spLocks/>
            </p:cNvSpPr>
            <p:nvPr/>
          </p:nvSpPr>
          <p:spPr bwMode="auto">
            <a:xfrm flipH="1">
              <a:off x="7019833" y="3973982"/>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sp>
        <p:nvSpPr>
          <p:cNvPr id="4" name="Text Box 7">
            <a:extLst>
              <a:ext uri="{FF2B5EF4-FFF2-40B4-BE49-F238E27FC236}">
                <a16:creationId xmlns:a16="http://schemas.microsoft.com/office/drawing/2014/main" id="{253699B8-4C5F-7FA8-624C-7BFF20B3CFB7}"/>
              </a:ext>
            </a:extLst>
          </p:cNvPr>
          <p:cNvSpPr txBox="1">
            <a:spLocks noChangeArrowheads="1"/>
          </p:cNvSpPr>
          <p:nvPr/>
        </p:nvSpPr>
        <p:spPr bwMode="auto">
          <a:xfrm>
            <a:off x="910481" y="3203204"/>
            <a:ext cx="1501513" cy="5232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horz"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400" dirty="0">
                <a:latin typeface="游ゴシック Medium" panose="020B0500000000000000" pitchFamily="50" charset="-128"/>
                <a:ea typeface="游ゴシック Medium" panose="020B0500000000000000" pitchFamily="50" charset="-128"/>
              </a:rPr>
              <a:t>距離を格納した</a:t>
            </a:r>
            <a:br>
              <a:rPr lang="en-US" altLang="ja-JP" sz="1400" dirty="0">
                <a:latin typeface="游ゴシック Medium" panose="020B0500000000000000" pitchFamily="50" charset="-128"/>
                <a:ea typeface="游ゴシック Medium" panose="020B0500000000000000" pitchFamily="50" charset="-128"/>
              </a:rPr>
            </a:br>
            <a:r>
              <a:rPr lang="ja-JP" altLang="en-US" sz="1400" dirty="0">
                <a:latin typeface="游ゴシック Medium" panose="020B0500000000000000" pitchFamily="50" charset="-128"/>
                <a:ea typeface="游ゴシック Medium" panose="020B0500000000000000" pitchFamily="50" charset="-128"/>
              </a:rPr>
              <a:t>テクスチャ</a:t>
            </a:r>
          </a:p>
        </p:txBody>
      </p:sp>
    </p:spTree>
    <p:extLst>
      <p:ext uri="{BB962C8B-B14F-4D97-AF65-F5344CB8AC3E}">
        <p14:creationId xmlns:p14="http://schemas.microsoft.com/office/powerpoint/2010/main" val="156056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a:xfrm>
            <a:off x="609769" y="213360"/>
            <a:ext cx="10972464" cy="870970"/>
          </a:xfrm>
        </p:spPr>
        <p:txBody>
          <a:bodyPr/>
          <a:lstStyle/>
          <a:p>
            <a:r>
              <a:rPr lang="ja-JP" altLang="en-US" dirty="0"/>
              <a:t>ボケ味と回折パターン適用結果比較</a:t>
            </a:r>
          </a:p>
        </p:txBody>
      </p:sp>
      <p:sp>
        <p:nvSpPr>
          <p:cNvPr id="5" name="コンテンツ プレースホルダー 4">
            <a:extLst>
              <a:ext uri="{FF2B5EF4-FFF2-40B4-BE49-F238E27FC236}">
                <a16:creationId xmlns:a16="http://schemas.microsoft.com/office/drawing/2014/main" id="{9F762CC0-6925-77EE-3BD5-474D3AEB1575}"/>
              </a:ext>
            </a:extLst>
          </p:cNvPr>
          <p:cNvSpPr>
            <a:spLocks noGrp="1"/>
          </p:cNvSpPr>
          <p:nvPr>
            <p:ph idx="1"/>
          </p:nvPr>
        </p:nvSpPr>
        <p:spPr/>
        <p:txBody>
          <a:bodyPr/>
          <a:lstStyle/>
          <a:p>
            <a:r>
              <a:rPr lang="ja-JP" altLang="en-US" dirty="0"/>
              <a:t>この画像では不規則なノイズも適用</a:t>
            </a:r>
            <a:r>
              <a:rPr lang="en-US" altLang="ja-JP" dirty="0"/>
              <a:t>(</a:t>
            </a:r>
            <a:r>
              <a:rPr lang="ja-JP" altLang="en-US" dirty="0"/>
              <a:t>後述</a:t>
            </a:r>
            <a:r>
              <a:rPr lang="en-US" altLang="ja-JP" dirty="0"/>
              <a:t>)</a:t>
            </a:r>
            <a:endParaRPr lang="ja-JP" altLang="en-US" dirty="0"/>
          </a:p>
        </p:txBody>
      </p:sp>
      <p:sp>
        <p:nvSpPr>
          <p:cNvPr id="13" name="AutoShape 6">
            <a:extLst>
              <a:ext uri="{FF2B5EF4-FFF2-40B4-BE49-F238E27FC236}">
                <a16:creationId xmlns:a16="http://schemas.microsoft.com/office/drawing/2014/main" id="{A3BE73C6-6BC0-B01F-E757-8316FFEA52A4}"/>
              </a:ext>
            </a:extLst>
          </p:cNvPr>
          <p:cNvSpPr>
            <a:spLocks noChangeArrowheads="1"/>
          </p:cNvSpPr>
          <p:nvPr/>
        </p:nvSpPr>
        <p:spPr bwMode="auto">
          <a:xfrm>
            <a:off x="5658072" y="3164810"/>
            <a:ext cx="875856" cy="102487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3" name="グループ化 2">
            <a:extLst>
              <a:ext uri="{FF2B5EF4-FFF2-40B4-BE49-F238E27FC236}">
                <a16:creationId xmlns:a16="http://schemas.microsoft.com/office/drawing/2014/main" id="{15A4C617-2131-BB03-4236-409F2B969C5B}"/>
              </a:ext>
            </a:extLst>
          </p:cNvPr>
          <p:cNvGrpSpPr/>
          <p:nvPr/>
        </p:nvGrpSpPr>
        <p:grpSpPr>
          <a:xfrm>
            <a:off x="1436327" y="1955742"/>
            <a:ext cx="9319345" cy="4549515"/>
            <a:chOff x="1436327" y="1948815"/>
            <a:chExt cx="9319345" cy="4549515"/>
          </a:xfrm>
        </p:grpSpPr>
        <p:grpSp>
          <p:nvGrpSpPr>
            <p:cNvPr id="12" name="グループ化 11">
              <a:extLst>
                <a:ext uri="{FF2B5EF4-FFF2-40B4-BE49-F238E27FC236}">
                  <a16:creationId xmlns:a16="http://schemas.microsoft.com/office/drawing/2014/main" id="{6104CCEE-82B8-44E8-5486-E50DC8782593}"/>
                </a:ext>
              </a:extLst>
            </p:cNvPr>
            <p:cNvGrpSpPr/>
            <p:nvPr/>
          </p:nvGrpSpPr>
          <p:grpSpPr>
            <a:xfrm>
              <a:off x="6734535" y="1948815"/>
              <a:ext cx="4021137" cy="4549515"/>
              <a:chOff x="6734533" y="1925336"/>
              <a:chExt cx="4021137" cy="4549515"/>
            </a:xfrm>
          </p:grpSpPr>
          <p:pic>
            <p:nvPicPr>
              <p:cNvPr id="9" name="図 8">
                <a:extLst>
                  <a:ext uri="{FF2B5EF4-FFF2-40B4-BE49-F238E27FC236}">
                    <a16:creationId xmlns:a16="http://schemas.microsoft.com/office/drawing/2014/main" id="{D1AE9AEF-7E71-8B81-F217-FA7FB1A554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4533" y="1925336"/>
                <a:ext cx="4021137" cy="402113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DBE19AEB-559D-06B8-2502-3413B9914C8E}"/>
                  </a:ext>
                </a:extLst>
              </p:cNvPr>
              <p:cNvSpPr txBox="1"/>
              <p:nvPr/>
            </p:nvSpPr>
            <p:spPr>
              <a:xfrm>
                <a:off x="6734533" y="6013186"/>
                <a:ext cx="402113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ja-JP" altLang="en-US" sz="2400" dirty="0">
                    <a:effectLst/>
                    <a:latin typeface="游ゴシック Medium" panose="020B0500000000000000" pitchFamily="50" charset="-128"/>
                    <a:ea typeface="游ゴシック Medium" panose="020B0500000000000000" pitchFamily="50" charset="-128"/>
                  </a:rPr>
                  <a:t>波動光学</a:t>
                </a:r>
                <a:r>
                  <a:rPr lang="ja-JP" altLang="en-US" sz="2400" dirty="0">
                    <a:latin typeface="游ゴシック Medium" panose="020B0500000000000000" pitchFamily="50" charset="-128"/>
                    <a:ea typeface="游ゴシック Medium" panose="020B0500000000000000" pitchFamily="50" charset="-128"/>
                  </a:rPr>
                  <a:t>を考慮した</a:t>
                </a:r>
                <a:r>
                  <a:rPr lang="ja-JP" altLang="en-US" sz="2400" dirty="0">
                    <a:effectLst/>
                    <a:latin typeface="游ゴシック Medium" panose="020B0500000000000000" pitchFamily="50" charset="-128"/>
                    <a:ea typeface="游ゴシック Medium" panose="020B0500000000000000" pitchFamily="50" charset="-128"/>
                  </a:rPr>
                  <a:t>ボケ味</a:t>
                </a:r>
                <a:endParaRPr lang="en-US" altLang="ja-JP" sz="2400" dirty="0">
                  <a:effectLst/>
                  <a:latin typeface="游ゴシック Medium" panose="020B0500000000000000" pitchFamily="50" charset="-128"/>
                  <a:ea typeface="游ゴシック Medium" panose="020B0500000000000000" pitchFamily="50" charset="-128"/>
                </a:endParaRPr>
              </a:p>
            </p:txBody>
          </p:sp>
        </p:grpSp>
        <p:grpSp>
          <p:nvGrpSpPr>
            <p:cNvPr id="11" name="グループ化 10">
              <a:extLst>
                <a:ext uri="{FF2B5EF4-FFF2-40B4-BE49-F238E27FC236}">
                  <a16:creationId xmlns:a16="http://schemas.microsoft.com/office/drawing/2014/main" id="{3422FB99-2353-BADE-D33B-45509D0083A3}"/>
                </a:ext>
              </a:extLst>
            </p:cNvPr>
            <p:cNvGrpSpPr/>
            <p:nvPr/>
          </p:nvGrpSpPr>
          <p:grpSpPr>
            <a:xfrm>
              <a:off x="1436327" y="1948815"/>
              <a:ext cx="4021137" cy="4549515"/>
              <a:chOff x="1436327" y="1948815"/>
              <a:chExt cx="4021137" cy="4549515"/>
            </a:xfrm>
          </p:grpSpPr>
          <p:pic>
            <p:nvPicPr>
              <p:cNvPr id="14" name="図 13">
                <a:extLst>
                  <a:ext uri="{FF2B5EF4-FFF2-40B4-BE49-F238E27FC236}">
                    <a16:creationId xmlns:a16="http://schemas.microsoft.com/office/drawing/2014/main" id="{92805D12-43BA-5743-50B6-61CB224AEE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6327" y="1948815"/>
                <a:ext cx="4021137" cy="402113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FF203747-A321-929B-81CE-D1B0BA19BF30}"/>
                  </a:ext>
                </a:extLst>
              </p:cNvPr>
              <p:cNvSpPr txBox="1"/>
              <p:nvPr/>
            </p:nvSpPr>
            <p:spPr>
              <a:xfrm>
                <a:off x="1436328" y="6036665"/>
                <a:ext cx="4021136" cy="461665"/>
              </a:xfrm>
              <a:prstGeom prst="rect">
                <a:avLst/>
              </a:prstGeom>
              <a:noFill/>
              <a:effectLst>
                <a:outerShdw blurRad="50800" dist="38100" dir="2700000" algn="tl" rotWithShape="0">
                  <a:prstClr val="black">
                    <a:alpha val="40000"/>
                  </a:prstClr>
                </a:outerShdw>
              </a:effectLst>
            </p:spPr>
            <p:txBody>
              <a:bodyPr wrap="square" anchor="b">
                <a:spAutoFit/>
              </a:bodyPr>
              <a:lstStyle>
                <a:defPPr>
                  <a:defRPr lang="ja-JP"/>
                </a:defPPr>
                <a:lvl1pPr algn="ctr">
                  <a:defRPr kumimoji="1" sz="2000">
                    <a:effectLst>
                      <a:outerShdw blurRad="38100" dist="38100" dir="2700000" algn="tl">
                        <a:srgbClr val="000000">
                          <a:alpha val="43137"/>
                        </a:srgbClr>
                      </a:outerShdw>
                    </a:effectLst>
                    <a:latin typeface="+mn-lt"/>
                    <a:ea typeface="+mn-ea"/>
                  </a:defRPr>
                </a:lvl1pPr>
              </a:lstStyle>
              <a:p>
                <a:r>
                  <a:rPr lang="ja-JP" altLang="en-US" sz="2400" dirty="0">
                    <a:effectLst/>
                    <a:latin typeface="游ゴシック Medium" panose="020B0500000000000000" pitchFamily="50" charset="-128"/>
                    <a:ea typeface="游ゴシック Medium" panose="020B0500000000000000" pitchFamily="50" charset="-128"/>
                  </a:rPr>
                  <a:t>幾何光学のみのボケ味表現</a:t>
                </a:r>
                <a:endParaRPr lang="en-US" altLang="ja-JP" sz="2400" dirty="0">
                  <a:effectLst/>
                  <a:latin typeface="游ゴシック Medium" panose="020B0500000000000000" pitchFamily="50" charset="-128"/>
                  <a:ea typeface="游ゴシック Medium" panose="020B0500000000000000" pitchFamily="50" charset="-128"/>
                </a:endParaRPr>
              </a:p>
            </p:txBody>
          </p:sp>
        </p:grpSp>
      </p:grpSp>
    </p:spTree>
    <p:extLst>
      <p:ext uri="{BB962C8B-B14F-4D97-AF65-F5344CB8AC3E}">
        <p14:creationId xmlns:p14="http://schemas.microsoft.com/office/powerpoint/2010/main" val="99063636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ぼかし が含まれている画像&#10;&#10;自動的に生成された説明">
            <a:extLst>
              <a:ext uri="{FF2B5EF4-FFF2-40B4-BE49-F238E27FC236}">
                <a16:creationId xmlns:a16="http://schemas.microsoft.com/office/drawing/2014/main" id="{A8EB5EFA-264D-F6D1-ED50-765CC50A1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2994731"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幾何光学のみ</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フォーサーズ相当</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(f/3.5)</a:t>
            </a:r>
          </a:p>
        </p:txBody>
      </p:sp>
    </p:spTree>
    <p:extLst>
      <p:ext uri="{BB962C8B-B14F-4D97-AF65-F5344CB8AC3E}">
        <p14:creationId xmlns:p14="http://schemas.microsoft.com/office/powerpoint/2010/main" val="162607025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抽象, ぼかし が含まれている画像&#10;&#10;自動的に生成された説明">
            <a:extLst>
              <a:ext uri="{FF2B5EF4-FFF2-40B4-BE49-F238E27FC236}">
                <a16:creationId xmlns:a16="http://schemas.microsoft.com/office/drawing/2014/main" id="{F205CA36-A124-F0FD-78D0-2CF5C41C4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DB767F1D-7D19-9179-8A29-B6DB978C3E51}"/>
              </a:ext>
            </a:extLst>
          </p:cNvPr>
          <p:cNvSpPr>
            <a:spLocks noChangeArrowheads="1"/>
          </p:cNvSpPr>
          <p:nvPr/>
        </p:nvSpPr>
        <p:spPr bwMode="auto">
          <a:xfrm>
            <a:off x="0" y="0"/>
            <a:ext cx="3005951"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波動光学も考慮</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フォーサーズ相当</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(f/3.5)</a:t>
            </a: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口径食エッジも同じ縞幅</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09470023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48283-2EBD-5BB9-738D-8FE2EBD08399}"/>
              </a:ext>
            </a:extLst>
          </p:cNvPr>
          <p:cNvSpPr>
            <a:spLocks noGrp="1"/>
          </p:cNvSpPr>
          <p:nvPr>
            <p:ph type="title"/>
          </p:nvPr>
        </p:nvSpPr>
        <p:spPr/>
        <p:txBody>
          <a:bodyPr/>
          <a:lstStyle/>
          <a:p>
            <a:r>
              <a:rPr kumimoji="1" lang="ja-JP" altLang="en-US" dirty="0"/>
              <a:t>絞りによる回折パターンの変化</a:t>
            </a:r>
          </a:p>
        </p:txBody>
      </p:sp>
      <p:sp>
        <p:nvSpPr>
          <p:cNvPr id="3" name="コンテンツ プレースホルダー 2">
            <a:extLst>
              <a:ext uri="{FF2B5EF4-FFF2-40B4-BE49-F238E27FC236}">
                <a16:creationId xmlns:a16="http://schemas.microsoft.com/office/drawing/2014/main" id="{4BB1DF3A-1FC9-2391-A4AB-D9655F23C801}"/>
              </a:ext>
            </a:extLst>
          </p:cNvPr>
          <p:cNvSpPr>
            <a:spLocks noGrp="1"/>
          </p:cNvSpPr>
          <p:nvPr>
            <p:ph idx="1"/>
          </p:nvPr>
        </p:nvSpPr>
        <p:spPr/>
        <p:txBody>
          <a:bodyPr>
            <a:normAutofit/>
          </a:bodyPr>
          <a:lstStyle/>
          <a:p>
            <a:r>
              <a:rPr kumimoji="1" lang="en-US" altLang="ja-JP" dirty="0"/>
              <a:t>APS-C</a:t>
            </a:r>
            <a:r>
              <a:rPr kumimoji="1" lang="ja-JP" altLang="en-US" dirty="0"/>
              <a:t>相当サイズ</a:t>
            </a:r>
            <a:endParaRPr kumimoji="1" lang="en-US" altLang="ja-JP" dirty="0"/>
          </a:p>
          <a:p>
            <a:pPr lvl="1"/>
            <a:r>
              <a:rPr lang="ja-JP" altLang="en-US" dirty="0"/>
              <a:t>比較のため上下トリミング</a:t>
            </a:r>
            <a:r>
              <a:rPr lang="en-US" altLang="ja-JP" dirty="0"/>
              <a:t>(</a:t>
            </a:r>
            <a:r>
              <a:rPr lang="ja-JP" altLang="en-US" dirty="0"/>
              <a:t>約</a:t>
            </a:r>
            <a:r>
              <a:rPr lang="en-US" altLang="ja-JP" dirty="0"/>
              <a:t>7mm</a:t>
            </a:r>
            <a:r>
              <a:rPr lang="ja-JP" altLang="en-US" dirty="0"/>
              <a:t>範囲表示</a:t>
            </a:r>
            <a:r>
              <a:rPr lang="en-US" altLang="ja-JP" dirty="0"/>
              <a:t>)</a:t>
            </a:r>
          </a:p>
          <a:p>
            <a:pPr lvl="2"/>
            <a:r>
              <a:rPr lang="ja-JP" altLang="en-US" dirty="0"/>
              <a:t>上段：回折あり／下段：回折なし</a:t>
            </a:r>
            <a:endParaRPr lang="en-US" altLang="ja-JP" dirty="0"/>
          </a:p>
          <a:p>
            <a:pPr lvl="5"/>
            <a:endParaRPr lang="en-US" altLang="ja-JP" dirty="0"/>
          </a:p>
          <a:p>
            <a:r>
              <a:rPr lang="en-US" altLang="ja-JP" dirty="0"/>
              <a:t>f/2(Fe2.5)</a:t>
            </a:r>
            <a:r>
              <a:rPr lang="ja-JP" altLang="en-US" dirty="0"/>
              <a:t>～</a:t>
            </a:r>
            <a:r>
              <a:rPr lang="en-US" altLang="ja-JP" dirty="0"/>
              <a:t>f/22(Fe28)</a:t>
            </a:r>
          </a:p>
          <a:p>
            <a:pPr lvl="1"/>
            <a:r>
              <a:rPr kumimoji="1" lang="ja-JP" altLang="en-US" dirty="0"/>
              <a:t>露出は絞りに応じて変化</a:t>
            </a:r>
            <a:endParaRPr kumimoji="1" lang="en-US" altLang="ja-JP" dirty="0"/>
          </a:p>
          <a:p>
            <a:pPr lvl="2"/>
            <a:r>
              <a:rPr kumimoji="1" lang="ja-JP" altLang="en-US" dirty="0"/>
              <a:t>絞ると暗くなる</a:t>
            </a:r>
            <a:r>
              <a:rPr lang="ja-JP" altLang="en-US" dirty="0"/>
              <a:t>がボケの明るさは同じ</a:t>
            </a:r>
            <a:endParaRPr lang="en-US" altLang="ja-JP" dirty="0"/>
          </a:p>
          <a:p>
            <a:pPr lvl="5"/>
            <a:endParaRPr kumimoji="1" lang="en-US" altLang="ja-JP" dirty="0"/>
          </a:p>
          <a:p>
            <a:r>
              <a:rPr lang="ja-JP" altLang="en-US" dirty="0">
                <a:solidFill>
                  <a:srgbClr val="FF5050"/>
                </a:solidFill>
              </a:rPr>
              <a:t>絞りを変えても回折縞の幅は変化しないことに注意</a:t>
            </a:r>
            <a:endParaRPr lang="en-US" altLang="ja-JP" dirty="0">
              <a:solidFill>
                <a:srgbClr val="FF5050"/>
              </a:solidFill>
            </a:endParaRPr>
          </a:p>
          <a:p>
            <a:pPr lvl="1"/>
            <a:r>
              <a:rPr kumimoji="1" lang="ja-JP" altLang="en-US" dirty="0"/>
              <a:t>ボケは小さくなる</a:t>
            </a:r>
            <a:r>
              <a:rPr kumimoji="1" lang="en-US" altLang="ja-JP" dirty="0"/>
              <a:t>(</a:t>
            </a:r>
            <a:r>
              <a:rPr kumimoji="1" lang="ja-JP" altLang="en-US" dirty="0"/>
              <a:t>当然</a:t>
            </a:r>
            <a:r>
              <a:rPr kumimoji="1" lang="en-US" altLang="ja-JP" dirty="0"/>
              <a:t>)</a:t>
            </a:r>
            <a:endParaRPr kumimoji="1" lang="ja-JP" altLang="en-US" dirty="0"/>
          </a:p>
        </p:txBody>
      </p:sp>
    </p:spTree>
    <p:extLst>
      <p:ext uri="{BB962C8B-B14F-4D97-AF65-F5344CB8AC3E}">
        <p14:creationId xmlns:p14="http://schemas.microsoft.com/office/powerpoint/2010/main" val="34095648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背景パターン&#10;&#10;自動的に生成された説明">
            <a:extLst>
              <a:ext uri="{FF2B5EF4-FFF2-40B4-BE49-F238E27FC236}">
                <a16:creationId xmlns:a16="http://schemas.microsoft.com/office/drawing/2014/main" id="{F1569C86-BC73-F6D0-2AB2-ECE8D184D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60946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7" name="図 6" descr="背景パターン&#10;&#10;自動的に生成された説明">
            <a:extLst>
              <a:ext uri="{FF2B5EF4-FFF2-40B4-BE49-F238E27FC236}">
                <a16:creationId xmlns:a16="http://schemas.microsoft.com/office/drawing/2014/main" id="{CB63F066-13DB-EE8C-52F0-0537C0DFF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sp>
        <p:nvSpPr>
          <p:cNvPr id="8" name="Rectangle 6">
            <a:extLst>
              <a:ext uri="{FF2B5EF4-FFF2-40B4-BE49-F238E27FC236}">
                <a16:creationId xmlns:a16="http://schemas.microsoft.com/office/drawing/2014/main" id="{97D8B9A8-B6A8-3BE9-DB44-009C5E873530}"/>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9" name="Rectangle 6">
            <a:extLst>
              <a:ext uri="{FF2B5EF4-FFF2-40B4-BE49-F238E27FC236}">
                <a16:creationId xmlns:a16="http://schemas.microsoft.com/office/drawing/2014/main" id="{5C75EF9D-F38D-900C-6908-B38E85D781B4}"/>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3070621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背景パターン&#10;&#10;自動的に生成された説明">
            <a:extLst>
              <a:ext uri="{FF2B5EF4-FFF2-40B4-BE49-F238E27FC236}">
                <a16:creationId xmlns:a16="http://schemas.microsoft.com/office/drawing/2014/main" id="{415F85E5-41E1-301B-30E8-A74A71F83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f/2.8</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3" name="図 2" descr="コンパクトディスク が含まれている画像&#10;&#10;自動的に生成された説明">
            <a:extLst>
              <a:ext uri="{FF2B5EF4-FFF2-40B4-BE49-F238E27FC236}">
                <a16:creationId xmlns:a16="http://schemas.microsoft.com/office/drawing/2014/main" id="{E6D1497C-F8CA-F9C4-A4C8-D82F34277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3915AB3A-BC1E-786C-21D2-AFE482EB1190}"/>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7" name="Rectangle 6">
            <a:extLst>
              <a:ext uri="{FF2B5EF4-FFF2-40B4-BE49-F238E27FC236}">
                <a16:creationId xmlns:a16="http://schemas.microsoft.com/office/drawing/2014/main" id="{A2C69761-F28F-3A7D-9042-366B488E3CBD}"/>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2553009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背景パターン&#10;&#10;自動的に生成された説明">
            <a:extLst>
              <a:ext uri="{FF2B5EF4-FFF2-40B4-BE49-F238E27FC236}">
                <a16:creationId xmlns:a16="http://schemas.microsoft.com/office/drawing/2014/main" id="{5BF20144-89E1-0E2A-EABE-55DC857B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60946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f/4</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5" name="図 4">
            <a:extLst>
              <a:ext uri="{FF2B5EF4-FFF2-40B4-BE49-F238E27FC236}">
                <a16:creationId xmlns:a16="http://schemas.microsoft.com/office/drawing/2014/main" id="{67FA1A0A-BC16-DE75-AE84-745773D26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892B07E5-4537-BCA0-F5E9-37F3E95C1C69}"/>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8" name="Rectangle 6">
            <a:extLst>
              <a:ext uri="{FF2B5EF4-FFF2-40B4-BE49-F238E27FC236}">
                <a16:creationId xmlns:a16="http://schemas.microsoft.com/office/drawing/2014/main" id="{C5A98FE8-2CAF-A559-C496-E799985AFFFE}"/>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27281180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背景パターン&#10;&#10;自動的に生成された説明">
            <a:extLst>
              <a:ext uri="{FF2B5EF4-FFF2-40B4-BE49-F238E27FC236}">
                <a16:creationId xmlns:a16="http://schemas.microsoft.com/office/drawing/2014/main" id="{E5732711-41FE-4584-D6FF-466FE77BA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f/5.6</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3" name="図 2" descr="背景パターン&#10;&#10;自動的に生成された説明">
            <a:extLst>
              <a:ext uri="{FF2B5EF4-FFF2-40B4-BE49-F238E27FC236}">
                <a16:creationId xmlns:a16="http://schemas.microsoft.com/office/drawing/2014/main" id="{8BF422A7-41D4-B6CC-84A8-62CF056C6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8E440AFE-78F3-B1A2-1F80-A54B1679FD19}"/>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7" name="Rectangle 6">
            <a:extLst>
              <a:ext uri="{FF2B5EF4-FFF2-40B4-BE49-F238E27FC236}">
                <a16:creationId xmlns:a16="http://schemas.microsoft.com/office/drawing/2014/main" id="{9C805158-94F6-9A46-0ED0-C2BE8EE4F4A3}"/>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1361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実写との違いが目立つ要因</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lstStyle/>
          <a:p>
            <a:r>
              <a:rPr lang="ja-JP" altLang="en-US" dirty="0"/>
              <a:t>主にエッジ部分に見える</a:t>
            </a:r>
            <a:r>
              <a:rPr kumimoji="1" lang="ja-JP" altLang="en-US" dirty="0"/>
              <a:t>回折パターン</a:t>
            </a:r>
            <a:endParaRPr kumimoji="1" lang="en-US" altLang="ja-JP" dirty="0"/>
          </a:p>
          <a:p>
            <a:r>
              <a:rPr lang="ja-JP" altLang="en-US" dirty="0"/>
              <a:t>玉ねぎボケなどレンズ表面の模様</a:t>
            </a:r>
            <a:endParaRPr lang="en-US" altLang="ja-JP" dirty="0"/>
          </a:p>
          <a:p>
            <a:r>
              <a:rPr lang="ja-JP" altLang="en-US" dirty="0"/>
              <a:t>表現できるボケの大きさ</a:t>
            </a:r>
            <a:endParaRPr lang="en-US" altLang="ja-JP" dirty="0"/>
          </a:p>
          <a:p>
            <a:endParaRPr lang="en-US" altLang="ja-JP" dirty="0"/>
          </a:p>
        </p:txBody>
      </p:sp>
      <p:pic>
        <p:nvPicPr>
          <p:cNvPr id="4" name="図 3" descr="図形, 円&#10;&#10;自動的に生成された説明">
            <a:extLst>
              <a:ext uri="{FF2B5EF4-FFF2-40B4-BE49-F238E27FC236}">
                <a16:creationId xmlns:a16="http://schemas.microsoft.com/office/drawing/2014/main" id="{1FA2D447-7897-A289-DFBA-9D95E655F36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3580" t="14141" r="9406" b="33895"/>
          <a:stretch/>
        </p:blipFill>
        <p:spPr>
          <a:xfrm>
            <a:off x="8323075" y="3298308"/>
            <a:ext cx="3446396" cy="320688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5" name="グループ化 4">
            <a:extLst>
              <a:ext uri="{FF2B5EF4-FFF2-40B4-BE49-F238E27FC236}">
                <a16:creationId xmlns:a16="http://schemas.microsoft.com/office/drawing/2014/main" id="{A1B80668-3165-51FE-619E-839C77CB0DA9}"/>
              </a:ext>
            </a:extLst>
          </p:cNvPr>
          <p:cNvGrpSpPr/>
          <p:nvPr/>
        </p:nvGrpSpPr>
        <p:grpSpPr>
          <a:xfrm>
            <a:off x="3701104" y="3298308"/>
            <a:ext cx="4370414" cy="3206882"/>
            <a:chOff x="731981" y="3293382"/>
            <a:chExt cx="4370414" cy="3206882"/>
          </a:xfrm>
        </p:grpSpPr>
        <p:sp>
          <p:nvSpPr>
            <p:cNvPr id="6" name="テキスト ボックス 5">
              <a:extLst>
                <a:ext uri="{FF2B5EF4-FFF2-40B4-BE49-F238E27FC236}">
                  <a16:creationId xmlns:a16="http://schemas.microsoft.com/office/drawing/2014/main" id="{0CFD4060-F275-6B46-A213-6CFB9445B522}"/>
                </a:ext>
              </a:extLst>
            </p:cNvPr>
            <p:cNvSpPr txBox="1"/>
            <p:nvPr/>
          </p:nvSpPr>
          <p:spPr>
            <a:xfrm>
              <a:off x="731981" y="5761600"/>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4"/>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7" name="Picture 2">
              <a:extLst>
                <a:ext uri="{FF2B5EF4-FFF2-40B4-BE49-F238E27FC236}">
                  <a16:creationId xmlns:a16="http://schemas.microsoft.com/office/drawing/2014/main" id="{F53A9537-7F42-BBF6-943F-20C70E529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376" y="3293382"/>
              <a:ext cx="2365875" cy="241583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301648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背景パターン&#10;&#10;自動的に生成された説明">
            <a:extLst>
              <a:ext uri="{FF2B5EF4-FFF2-40B4-BE49-F238E27FC236}">
                <a16:creationId xmlns:a16="http://schemas.microsoft.com/office/drawing/2014/main" id="{339912DB-67D7-E1A1-61C8-5D9A49017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60946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f/8</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3" name="図 22" descr="背景パターン&#10;&#10;自動的に生成された説明">
            <a:extLst>
              <a:ext uri="{FF2B5EF4-FFF2-40B4-BE49-F238E27FC236}">
                <a16:creationId xmlns:a16="http://schemas.microsoft.com/office/drawing/2014/main" id="{16783494-B0CA-B7F2-87EC-6DF80F50A1A2}"/>
              </a:ext>
            </a:extLst>
          </p:cNvPr>
          <p:cNvPicPr>
            <a:picLocks noChangeAspect="1"/>
          </p:cNvPicPr>
          <p:nvPr/>
        </p:nvPicPr>
        <p:blipFill rotWithShape="1">
          <a:blip r:embed="rId2">
            <a:extLst>
              <a:ext uri="{28A0092B-C50C-407E-A947-70E740481C1C}">
                <a14:useLocalDpi xmlns:a14="http://schemas.microsoft.com/office/drawing/2010/main" val="0"/>
              </a:ext>
            </a:extLst>
          </a:blip>
          <a:srcRect l="76142" t="27708" r="19981" b="58611"/>
          <a:stretch/>
        </p:blipFill>
        <p:spPr>
          <a:xfrm>
            <a:off x="1686035" y="1591203"/>
            <a:ext cx="1851658" cy="1837797"/>
          </a:xfrm>
          <a:prstGeom prst="rect">
            <a:avLst/>
          </a:prstGeom>
          <a:noFill/>
          <a:ln w="9525" cap="flat" cmpd="sng" algn="ctr">
            <a:solidFill>
              <a:schemeClr val="tx1"/>
            </a:solidFill>
            <a:prstDash val="solid"/>
            <a:miter lim="800000"/>
            <a:headEnd/>
            <a:tailEnd type="none" w="med" len="lg"/>
          </a:ln>
          <a:effectLst/>
        </p:spPr>
      </p:pic>
      <p:pic>
        <p:nvPicPr>
          <p:cNvPr id="5" name="図 4" descr="黒い背景と白い文字&#10;&#10;中程度の精度で自動的に生成された説明">
            <a:extLst>
              <a:ext uri="{FF2B5EF4-FFF2-40B4-BE49-F238E27FC236}">
                <a16:creationId xmlns:a16="http://schemas.microsoft.com/office/drawing/2014/main" id="{12E14801-EC82-9C81-9E05-A3EB20078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pic>
        <p:nvPicPr>
          <p:cNvPr id="24" name="図 23" descr="黒い背景と白い文字&#10;&#10;中程度の精度で自動的に生成された説明">
            <a:extLst>
              <a:ext uri="{FF2B5EF4-FFF2-40B4-BE49-F238E27FC236}">
                <a16:creationId xmlns:a16="http://schemas.microsoft.com/office/drawing/2014/main" id="{E65D0010-3B1B-C9F3-17AB-918C208D960D}"/>
              </a:ext>
            </a:extLst>
          </p:cNvPr>
          <p:cNvPicPr>
            <a:picLocks noChangeAspect="1"/>
          </p:cNvPicPr>
          <p:nvPr/>
        </p:nvPicPr>
        <p:blipFill rotWithShape="1">
          <a:blip r:embed="rId3">
            <a:extLst>
              <a:ext uri="{28A0092B-C50C-407E-A947-70E740481C1C}">
                <a14:useLocalDpi xmlns:a14="http://schemas.microsoft.com/office/drawing/2010/main" val="0"/>
              </a:ext>
            </a:extLst>
          </a:blip>
          <a:srcRect l="76143" t="27709" r="19981" b="58611"/>
          <a:stretch/>
        </p:blipFill>
        <p:spPr>
          <a:xfrm>
            <a:off x="1686035" y="3429000"/>
            <a:ext cx="1851658" cy="1837797"/>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D7A5F7FA-89D2-1C0B-ACD5-661B610D5DF6}"/>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8" name="Rectangle 6">
            <a:extLst>
              <a:ext uri="{FF2B5EF4-FFF2-40B4-BE49-F238E27FC236}">
                <a16:creationId xmlns:a16="http://schemas.microsoft.com/office/drawing/2014/main" id="{40376CD9-F81E-BAF7-DAA6-13965B9108A8}"/>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98595497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黒い背景と白い文字&#10;&#10;中程度の精度で自動的に生成された説明">
            <a:extLst>
              <a:ext uri="{FF2B5EF4-FFF2-40B4-BE49-F238E27FC236}">
                <a16:creationId xmlns:a16="http://schemas.microsoft.com/office/drawing/2014/main" id="{5B9DD25E-699F-9992-AF21-0CEAED70F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78098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f/11</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5" name="図 24" descr="黒い背景と白い文字&#10;&#10;中程度の精度で自動的に生成された説明">
            <a:extLst>
              <a:ext uri="{FF2B5EF4-FFF2-40B4-BE49-F238E27FC236}">
                <a16:creationId xmlns:a16="http://schemas.microsoft.com/office/drawing/2014/main" id="{CEE95854-E606-2F31-2417-D4795540D6A8}"/>
              </a:ext>
            </a:extLst>
          </p:cNvPr>
          <p:cNvPicPr>
            <a:picLocks noChangeAspect="1"/>
          </p:cNvPicPr>
          <p:nvPr/>
        </p:nvPicPr>
        <p:blipFill rotWithShape="1">
          <a:blip r:embed="rId2">
            <a:extLst>
              <a:ext uri="{28A0092B-C50C-407E-A947-70E740481C1C}">
                <a14:useLocalDpi xmlns:a14="http://schemas.microsoft.com/office/drawing/2010/main" val="0"/>
              </a:ext>
            </a:extLst>
          </a:blip>
          <a:srcRect l="76143" t="27709" r="19981" b="58611"/>
          <a:stretch/>
        </p:blipFill>
        <p:spPr>
          <a:xfrm>
            <a:off x="1686035" y="1591203"/>
            <a:ext cx="1851658" cy="1837797"/>
          </a:xfrm>
          <a:prstGeom prst="rect">
            <a:avLst/>
          </a:prstGeom>
          <a:noFill/>
          <a:ln w="9525" cap="flat" cmpd="sng" algn="ctr">
            <a:solidFill>
              <a:schemeClr val="tx1"/>
            </a:solidFill>
            <a:prstDash val="solid"/>
            <a:miter lim="800000"/>
            <a:headEnd/>
            <a:tailEnd type="none" w="med" len="lg"/>
          </a:ln>
          <a:effectLst/>
        </p:spPr>
      </p:pic>
      <p:pic>
        <p:nvPicPr>
          <p:cNvPr id="3" name="図 2" descr="花 が含まれている画像&#10;&#10;自動的に生成された説明">
            <a:extLst>
              <a:ext uri="{FF2B5EF4-FFF2-40B4-BE49-F238E27FC236}">
                <a16:creationId xmlns:a16="http://schemas.microsoft.com/office/drawing/2014/main" id="{C1FFCBB5-BC1A-0F45-2B84-4006DA1EF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pic>
        <p:nvPicPr>
          <p:cNvPr id="26" name="図 25" descr="花 が含まれている画像&#10;&#10;自動的に生成された説明">
            <a:extLst>
              <a:ext uri="{FF2B5EF4-FFF2-40B4-BE49-F238E27FC236}">
                <a16:creationId xmlns:a16="http://schemas.microsoft.com/office/drawing/2014/main" id="{39F88DCD-0505-23E7-2776-355249FC99F8}"/>
              </a:ext>
            </a:extLst>
          </p:cNvPr>
          <p:cNvPicPr>
            <a:picLocks noChangeAspect="1"/>
          </p:cNvPicPr>
          <p:nvPr/>
        </p:nvPicPr>
        <p:blipFill rotWithShape="1">
          <a:blip r:embed="rId3">
            <a:extLst>
              <a:ext uri="{28A0092B-C50C-407E-A947-70E740481C1C}">
                <a14:useLocalDpi xmlns:a14="http://schemas.microsoft.com/office/drawing/2010/main" val="0"/>
              </a:ext>
            </a:extLst>
          </a:blip>
          <a:srcRect l="76143" t="27709" r="19981" b="58611"/>
          <a:stretch/>
        </p:blipFill>
        <p:spPr>
          <a:xfrm>
            <a:off x="1686035" y="3429000"/>
            <a:ext cx="1851658" cy="1837797"/>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42553673-CBCE-114E-15F8-160484AB6237}"/>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7" name="Rectangle 6">
            <a:extLst>
              <a:ext uri="{FF2B5EF4-FFF2-40B4-BE49-F238E27FC236}">
                <a16:creationId xmlns:a16="http://schemas.microsoft.com/office/drawing/2014/main" id="{E1AD5610-EB0F-8DA3-37AB-C65DC299BED0}"/>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74755608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黒い背景に白い文字がある&#10;&#10;低い精度で自動的に生成された説明">
            <a:extLst>
              <a:ext uri="{FF2B5EF4-FFF2-40B4-BE49-F238E27FC236}">
                <a16:creationId xmlns:a16="http://schemas.microsoft.com/office/drawing/2014/main" id="{6495046D-CD8F-E93E-8720-F511E0A53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78098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f/16</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2" name="図 21" descr="黒い背景に白い文字がある&#10;&#10;低い精度で自動的に生成された説明">
            <a:extLst>
              <a:ext uri="{FF2B5EF4-FFF2-40B4-BE49-F238E27FC236}">
                <a16:creationId xmlns:a16="http://schemas.microsoft.com/office/drawing/2014/main" id="{1767FC43-8902-C515-0A41-1C3B8E3EE3D3}"/>
              </a:ext>
            </a:extLst>
          </p:cNvPr>
          <p:cNvPicPr>
            <a:picLocks noChangeAspect="1"/>
          </p:cNvPicPr>
          <p:nvPr/>
        </p:nvPicPr>
        <p:blipFill rotWithShape="1">
          <a:blip r:embed="rId2">
            <a:extLst>
              <a:ext uri="{28A0092B-C50C-407E-A947-70E740481C1C}">
                <a14:useLocalDpi xmlns:a14="http://schemas.microsoft.com/office/drawing/2010/main" val="0"/>
              </a:ext>
            </a:extLst>
          </a:blip>
          <a:srcRect l="76143" t="27709" r="19981" b="58611"/>
          <a:stretch/>
        </p:blipFill>
        <p:spPr>
          <a:xfrm>
            <a:off x="1686035" y="1591203"/>
            <a:ext cx="1851658" cy="1837797"/>
          </a:xfrm>
          <a:prstGeom prst="rect">
            <a:avLst/>
          </a:prstGeom>
          <a:noFill/>
          <a:ln w="9525" cap="flat" cmpd="sng" algn="ctr">
            <a:solidFill>
              <a:schemeClr val="tx1"/>
            </a:solidFill>
            <a:prstDash val="solid"/>
            <a:miter lim="800000"/>
            <a:headEnd/>
            <a:tailEnd type="none" w="med" len="lg"/>
          </a:ln>
          <a:effectLst/>
        </p:spPr>
      </p:pic>
      <p:pic>
        <p:nvPicPr>
          <p:cNvPr id="5" name="図 4" descr="黒い背景に白い文字がある&#10;&#10;低い精度で自動的に生成された説明">
            <a:extLst>
              <a:ext uri="{FF2B5EF4-FFF2-40B4-BE49-F238E27FC236}">
                <a16:creationId xmlns:a16="http://schemas.microsoft.com/office/drawing/2014/main" id="{D42072E2-DB68-F8DA-6AA9-3DDCCDDF6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pic>
        <p:nvPicPr>
          <p:cNvPr id="21" name="図 20" descr="黒い背景に白い文字がある&#10;&#10;低い精度で自動的に生成された説明">
            <a:extLst>
              <a:ext uri="{FF2B5EF4-FFF2-40B4-BE49-F238E27FC236}">
                <a16:creationId xmlns:a16="http://schemas.microsoft.com/office/drawing/2014/main" id="{467810B8-DAD5-EA79-1858-4F226B949EF1}"/>
              </a:ext>
            </a:extLst>
          </p:cNvPr>
          <p:cNvPicPr>
            <a:picLocks noChangeAspect="1"/>
          </p:cNvPicPr>
          <p:nvPr/>
        </p:nvPicPr>
        <p:blipFill rotWithShape="1">
          <a:blip r:embed="rId3">
            <a:extLst>
              <a:ext uri="{28A0092B-C50C-407E-A947-70E740481C1C}">
                <a14:useLocalDpi xmlns:a14="http://schemas.microsoft.com/office/drawing/2010/main" val="0"/>
              </a:ext>
            </a:extLst>
          </a:blip>
          <a:srcRect l="76143" t="27709" r="19981" b="58611"/>
          <a:stretch/>
        </p:blipFill>
        <p:spPr>
          <a:xfrm>
            <a:off x="1686035" y="3429000"/>
            <a:ext cx="1851658" cy="1837797"/>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9F2F8D1A-BF0F-00AD-069A-3735B86E4BE8}"/>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8" name="Rectangle 6">
            <a:extLst>
              <a:ext uri="{FF2B5EF4-FFF2-40B4-BE49-F238E27FC236}">
                <a16:creationId xmlns:a16="http://schemas.microsoft.com/office/drawing/2014/main" id="{D5FC8D67-950E-3E9C-0774-0E12EC051835}"/>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73855107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夜空の月&#10;&#10;自動的に生成された説明">
            <a:extLst>
              <a:ext uri="{FF2B5EF4-FFF2-40B4-BE49-F238E27FC236}">
                <a16:creationId xmlns:a16="http://schemas.microsoft.com/office/drawing/2014/main" id="{65AF8FA3-339F-5F98-D81C-7829D8F09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a:noFill/>
          <a:ln w="9525" cap="flat" cmpd="sng" algn="ctr">
            <a:solidFill>
              <a:schemeClr val="tx1"/>
            </a:solidFill>
            <a:prstDash val="solid"/>
            <a:miter lim="800000"/>
            <a:headEnd/>
            <a:tailEnd type="none" w="med" len="lg"/>
          </a:ln>
          <a:effectLst/>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78098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f/22</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17" name="図 16" descr="夜空の月&#10;&#10;自動的に生成された説明">
            <a:extLst>
              <a:ext uri="{FF2B5EF4-FFF2-40B4-BE49-F238E27FC236}">
                <a16:creationId xmlns:a16="http://schemas.microsoft.com/office/drawing/2014/main" id="{03C7EB09-D436-D688-75DA-666C8A24B8E1}"/>
              </a:ext>
            </a:extLst>
          </p:cNvPr>
          <p:cNvPicPr>
            <a:picLocks noChangeAspect="1"/>
          </p:cNvPicPr>
          <p:nvPr/>
        </p:nvPicPr>
        <p:blipFill rotWithShape="1">
          <a:blip r:embed="rId2">
            <a:extLst>
              <a:ext uri="{28A0092B-C50C-407E-A947-70E740481C1C}">
                <a14:useLocalDpi xmlns:a14="http://schemas.microsoft.com/office/drawing/2010/main" val="0"/>
              </a:ext>
            </a:extLst>
          </a:blip>
          <a:srcRect l="76143" t="27709" r="19981" b="58611"/>
          <a:stretch/>
        </p:blipFill>
        <p:spPr>
          <a:xfrm>
            <a:off x="1686035" y="1591203"/>
            <a:ext cx="1851658" cy="1837797"/>
          </a:xfrm>
          <a:prstGeom prst="rect">
            <a:avLst/>
          </a:prstGeom>
          <a:noFill/>
          <a:ln w="9525" cap="flat" cmpd="sng" algn="ctr">
            <a:solidFill>
              <a:schemeClr val="tx1"/>
            </a:solidFill>
            <a:prstDash val="solid"/>
            <a:miter lim="800000"/>
            <a:headEnd/>
            <a:tailEnd type="none" w="med" len="lg"/>
          </a:ln>
          <a:effectLst/>
        </p:spPr>
      </p:pic>
      <p:pic>
        <p:nvPicPr>
          <p:cNvPr id="3" name="図 2" descr="夜空の月&#10;&#10;自動的に生成された説明">
            <a:extLst>
              <a:ext uri="{FF2B5EF4-FFF2-40B4-BE49-F238E27FC236}">
                <a16:creationId xmlns:a16="http://schemas.microsoft.com/office/drawing/2014/main" id="{52E05546-88A8-85AE-55D3-DEB99A171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a:prstGeom prst="rect">
            <a:avLst/>
          </a:prstGeom>
          <a:noFill/>
          <a:ln w="9525" cap="flat" cmpd="sng" algn="ctr">
            <a:solidFill>
              <a:schemeClr val="tx1"/>
            </a:solidFill>
            <a:prstDash val="solid"/>
            <a:miter lim="800000"/>
            <a:headEnd/>
            <a:tailEnd type="none" w="med" len="lg"/>
          </a:ln>
          <a:effectLst/>
        </p:spPr>
      </p:pic>
      <p:pic>
        <p:nvPicPr>
          <p:cNvPr id="18" name="図 17" descr="夜空の月&#10;&#10;自動的に生成された説明">
            <a:extLst>
              <a:ext uri="{FF2B5EF4-FFF2-40B4-BE49-F238E27FC236}">
                <a16:creationId xmlns:a16="http://schemas.microsoft.com/office/drawing/2014/main" id="{AC959867-6CB5-8FA0-4E67-6014F07858D6}"/>
              </a:ext>
            </a:extLst>
          </p:cNvPr>
          <p:cNvPicPr>
            <a:picLocks noChangeAspect="1"/>
          </p:cNvPicPr>
          <p:nvPr/>
        </p:nvPicPr>
        <p:blipFill rotWithShape="1">
          <a:blip r:embed="rId3">
            <a:extLst>
              <a:ext uri="{28A0092B-C50C-407E-A947-70E740481C1C}">
                <a14:useLocalDpi xmlns:a14="http://schemas.microsoft.com/office/drawing/2010/main" val="0"/>
              </a:ext>
            </a:extLst>
          </a:blip>
          <a:srcRect l="76143" t="27709" r="19981" b="58611"/>
          <a:stretch/>
        </p:blipFill>
        <p:spPr>
          <a:xfrm>
            <a:off x="1686035" y="3429000"/>
            <a:ext cx="1851658" cy="1837797"/>
          </a:xfrm>
          <a:prstGeom prst="rect">
            <a:avLst/>
          </a:prstGeom>
          <a:noFill/>
          <a:ln w="9525" cap="flat" cmpd="sng" algn="ctr">
            <a:solidFill>
              <a:schemeClr val="tx1"/>
            </a:solidFill>
            <a:prstDash val="solid"/>
            <a:miter lim="800000"/>
            <a:headEnd/>
            <a:tailEnd type="none" w="med" len="lg"/>
          </a:ln>
          <a:effectLst/>
        </p:spPr>
      </p:pic>
      <p:sp>
        <p:nvSpPr>
          <p:cNvPr id="6" name="Rectangle 6">
            <a:extLst>
              <a:ext uri="{FF2B5EF4-FFF2-40B4-BE49-F238E27FC236}">
                <a16:creationId xmlns:a16="http://schemas.microsoft.com/office/drawing/2014/main" id="{D0B2DEBA-E6A7-BCCA-DFDB-8B648331AE01}"/>
              </a:ext>
            </a:extLst>
          </p:cNvPr>
          <p:cNvSpPr>
            <a:spLocks noChangeArrowheads="1"/>
          </p:cNvSpPr>
          <p:nvPr/>
        </p:nvSpPr>
        <p:spPr bwMode="auto">
          <a:xfrm>
            <a:off x="10981412" y="3028890"/>
            <a:ext cx="121058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回折あり</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7" name="Rectangle 6">
            <a:extLst>
              <a:ext uri="{FF2B5EF4-FFF2-40B4-BE49-F238E27FC236}">
                <a16:creationId xmlns:a16="http://schemas.microsoft.com/office/drawing/2014/main" id="{3D188D23-B7F7-68B6-C6EB-633C7D8EAD39}"/>
              </a:ext>
            </a:extLst>
          </p:cNvPr>
          <p:cNvSpPr>
            <a:spLocks noChangeArrowheads="1"/>
          </p:cNvSpPr>
          <p:nvPr/>
        </p:nvSpPr>
        <p:spPr bwMode="auto">
          <a:xfrm>
            <a:off x="10981412" y="3429000"/>
            <a:ext cx="121058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回折なし</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7076180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772F2F-AE31-B45D-B72E-5EB4C1C449E9}"/>
              </a:ext>
            </a:extLst>
          </p:cNvPr>
          <p:cNvSpPr>
            <a:spLocks noGrp="1"/>
          </p:cNvSpPr>
          <p:nvPr>
            <p:ph type="title"/>
          </p:nvPr>
        </p:nvSpPr>
        <p:spPr/>
        <p:txBody>
          <a:bodyPr/>
          <a:lstStyle/>
          <a:p>
            <a:r>
              <a:rPr lang="ja-JP" altLang="en-US" dirty="0"/>
              <a:t>回折パターンのパフォーマンス</a:t>
            </a:r>
          </a:p>
        </p:txBody>
      </p:sp>
      <p:sp>
        <p:nvSpPr>
          <p:cNvPr id="3" name="コンテンツ プレースホルダー 2">
            <a:extLst>
              <a:ext uri="{FF2B5EF4-FFF2-40B4-BE49-F238E27FC236}">
                <a16:creationId xmlns:a16="http://schemas.microsoft.com/office/drawing/2014/main" id="{B9FE96C1-986C-9944-E922-9A2F88293B46}"/>
              </a:ext>
            </a:extLst>
          </p:cNvPr>
          <p:cNvSpPr>
            <a:spLocks noGrp="1"/>
          </p:cNvSpPr>
          <p:nvPr>
            <p:ph idx="1"/>
          </p:nvPr>
        </p:nvSpPr>
        <p:spPr>
          <a:xfrm>
            <a:off x="609769" y="1234440"/>
            <a:ext cx="10972464" cy="2755735"/>
          </a:xfrm>
        </p:spPr>
        <p:txBody>
          <a:bodyPr>
            <a:normAutofit fontScale="92500" lnSpcReduction="10000"/>
          </a:bodyPr>
          <a:lstStyle/>
          <a:p>
            <a:r>
              <a:rPr lang="ja-JP" altLang="en-US" dirty="0">
                <a:solidFill>
                  <a:srgbClr val="FF5050"/>
                </a:solidFill>
              </a:rPr>
              <a:t>追加の負荷は少なめでコストパフォーマンスは高い</a:t>
            </a:r>
            <a:endParaRPr lang="en-US" altLang="ja-JP" dirty="0">
              <a:solidFill>
                <a:srgbClr val="FF5050"/>
              </a:solidFill>
            </a:endParaRPr>
          </a:p>
          <a:p>
            <a:pPr lvl="1"/>
            <a:r>
              <a:rPr lang="ja-JP" altLang="en-US" dirty="0">
                <a:solidFill>
                  <a:srgbClr val="FF5050"/>
                </a:solidFill>
              </a:rPr>
              <a:t>回折マップは同一ボケ内では動径方向変化のみで効率的</a:t>
            </a:r>
            <a:endParaRPr lang="en-US" altLang="ja-JP" dirty="0">
              <a:solidFill>
                <a:srgbClr val="FF5050"/>
              </a:solidFill>
            </a:endParaRPr>
          </a:p>
          <a:p>
            <a:pPr lvl="1"/>
            <a:r>
              <a:rPr lang="ja-JP" altLang="en-US" dirty="0"/>
              <a:t>光学に基づいたスケールでは回折はかなり細かい</a:t>
            </a:r>
            <a:endParaRPr lang="en-US" altLang="ja-JP" dirty="0"/>
          </a:p>
          <a:p>
            <a:pPr lvl="2"/>
            <a:r>
              <a:rPr lang="ja-JP" altLang="en-US" dirty="0"/>
              <a:t>殆どのケースで下図のような状態</a:t>
            </a:r>
            <a:endParaRPr lang="en-US" altLang="ja-JP" dirty="0"/>
          </a:p>
          <a:p>
            <a:pPr lvl="3"/>
            <a:r>
              <a:rPr lang="ja-JP" altLang="en-US" dirty="0">
                <a:solidFill>
                  <a:srgbClr val="FF5050"/>
                </a:solidFill>
              </a:rPr>
              <a:t>赤線付近より下側は事実上単色でテクスチャも不要</a:t>
            </a:r>
            <a:endParaRPr lang="en-US" altLang="ja-JP" dirty="0">
              <a:solidFill>
                <a:srgbClr val="FF5050"/>
              </a:solidFill>
            </a:endParaRPr>
          </a:p>
          <a:p>
            <a:pPr lvl="1"/>
            <a:r>
              <a:rPr lang="en-US" altLang="ja-JP" dirty="0">
                <a:solidFill>
                  <a:srgbClr val="FF5050"/>
                </a:solidFill>
              </a:rPr>
              <a:t>Scatter</a:t>
            </a:r>
            <a:r>
              <a:rPr lang="ja-JP" altLang="en-US" dirty="0">
                <a:solidFill>
                  <a:srgbClr val="FF5050"/>
                </a:solidFill>
              </a:rPr>
              <a:t>のみを対象にできる</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p>
        </p:txBody>
      </p:sp>
      <p:grpSp>
        <p:nvGrpSpPr>
          <p:cNvPr id="19" name="グループ化 18">
            <a:extLst>
              <a:ext uri="{FF2B5EF4-FFF2-40B4-BE49-F238E27FC236}">
                <a16:creationId xmlns:a16="http://schemas.microsoft.com/office/drawing/2014/main" id="{EACA07F3-8E1C-2858-2CC2-D32E1F200A6D}"/>
              </a:ext>
            </a:extLst>
          </p:cNvPr>
          <p:cNvGrpSpPr/>
          <p:nvPr/>
        </p:nvGrpSpPr>
        <p:grpSpPr>
          <a:xfrm>
            <a:off x="609767" y="3990183"/>
            <a:ext cx="10977686" cy="2364897"/>
            <a:chOff x="604545" y="3705109"/>
            <a:chExt cx="10977686" cy="2364897"/>
          </a:xfrm>
        </p:grpSpPr>
        <p:pic>
          <p:nvPicPr>
            <p:cNvPr id="7" name="図 6">
              <a:extLst>
                <a:ext uri="{FF2B5EF4-FFF2-40B4-BE49-F238E27FC236}">
                  <a16:creationId xmlns:a16="http://schemas.microsoft.com/office/drawing/2014/main" id="{0E071BA9-D5BA-2959-B1D8-CA041021C4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flipV="1">
              <a:off x="2122650" y="3705109"/>
              <a:ext cx="9459581" cy="2364895"/>
            </a:xfrm>
            <a:prstGeom prst="rect">
              <a:avLst/>
            </a:prstGeom>
            <a:noFill/>
            <a:ln>
              <a:noFill/>
            </a:ln>
            <a:effectLst>
              <a:outerShdw blurRad="50800" dist="381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534BFC1F-B98C-AED7-7F31-1E62314CA0A2}"/>
                </a:ext>
              </a:extLst>
            </p:cNvPr>
            <p:cNvGrpSpPr/>
            <p:nvPr/>
          </p:nvGrpSpPr>
          <p:grpSpPr>
            <a:xfrm>
              <a:off x="604545" y="3705111"/>
              <a:ext cx="1518112" cy="2364895"/>
              <a:chOff x="604545" y="3705111"/>
              <a:chExt cx="1518112" cy="2364895"/>
            </a:xfrm>
          </p:grpSpPr>
          <p:grpSp>
            <p:nvGrpSpPr>
              <p:cNvPr id="9" name="グループ化 8">
                <a:extLst>
                  <a:ext uri="{FF2B5EF4-FFF2-40B4-BE49-F238E27FC236}">
                    <a16:creationId xmlns:a16="http://schemas.microsoft.com/office/drawing/2014/main" id="{04EFD8DF-7911-19E4-F6F6-D3054A28A133}"/>
                  </a:ext>
                </a:extLst>
              </p:cNvPr>
              <p:cNvGrpSpPr/>
              <p:nvPr/>
            </p:nvGrpSpPr>
            <p:grpSpPr>
              <a:xfrm>
                <a:off x="1245325" y="3705113"/>
                <a:ext cx="877332" cy="2364890"/>
                <a:chOff x="1245325" y="3705113"/>
                <a:chExt cx="877332" cy="2364890"/>
              </a:xfrm>
            </p:grpSpPr>
            <p:sp>
              <p:nvSpPr>
                <p:cNvPr id="11" name="Line 11">
                  <a:extLst>
                    <a:ext uri="{FF2B5EF4-FFF2-40B4-BE49-F238E27FC236}">
                      <a16:creationId xmlns:a16="http://schemas.microsoft.com/office/drawing/2014/main" id="{27B0B58F-14C1-18A1-A00F-308B08EE6E85}"/>
                    </a:ext>
                  </a:extLst>
                </p:cNvPr>
                <p:cNvSpPr>
                  <a:spLocks noChangeAspect="1" noChangeShapeType="1"/>
                </p:cNvSpPr>
                <p:nvPr/>
              </p:nvSpPr>
              <p:spPr bwMode="auto">
                <a:xfrm>
                  <a:off x="1245325" y="3705113"/>
                  <a:ext cx="877331" cy="0"/>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sp>
              <p:nvSpPr>
                <p:cNvPr id="12" name="Line 11">
                  <a:extLst>
                    <a:ext uri="{FF2B5EF4-FFF2-40B4-BE49-F238E27FC236}">
                      <a16:creationId xmlns:a16="http://schemas.microsoft.com/office/drawing/2014/main" id="{9C76FAF0-CEA3-EF3B-8FA6-B04F65E6AB84}"/>
                    </a:ext>
                  </a:extLst>
                </p:cNvPr>
                <p:cNvSpPr>
                  <a:spLocks noChangeShapeType="1"/>
                </p:cNvSpPr>
                <p:nvPr/>
              </p:nvSpPr>
              <p:spPr bwMode="auto">
                <a:xfrm>
                  <a:off x="1245325" y="4887554"/>
                  <a:ext cx="877332" cy="1182449"/>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grpSp>
            <p:nvGrpSpPr>
              <p:cNvPr id="17" name="グループ化 16">
                <a:extLst>
                  <a:ext uri="{FF2B5EF4-FFF2-40B4-BE49-F238E27FC236}">
                    <a16:creationId xmlns:a16="http://schemas.microsoft.com/office/drawing/2014/main" id="{6C043A06-CA24-3970-57F8-2D6FF7A1EC7E}"/>
                  </a:ext>
                </a:extLst>
              </p:cNvPr>
              <p:cNvGrpSpPr/>
              <p:nvPr/>
            </p:nvGrpSpPr>
            <p:grpSpPr>
              <a:xfrm>
                <a:off x="604545" y="3705111"/>
                <a:ext cx="640780" cy="2364895"/>
                <a:chOff x="604545" y="3705111"/>
                <a:chExt cx="640780" cy="2364895"/>
              </a:xfrm>
            </p:grpSpPr>
            <p:sp>
              <p:nvSpPr>
                <p:cNvPr id="5" name="AutoShape 6">
                  <a:extLst>
                    <a:ext uri="{FF2B5EF4-FFF2-40B4-BE49-F238E27FC236}">
                      <a16:creationId xmlns:a16="http://schemas.microsoft.com/office/drawing/2014/main" id="{B6B91F37-AA5C-FE5B-416C-9E8A938C1B24}"/>
                    </a:ext>
                  </a:extLst>
                </p:cNvPr>
                <p:cNvSpPr>
                  <a:spLocks noChangeArrowheads="1"/>
                </p:cNvSpPr>
                <p:nvPr/>
              </p:nvSpPr>
              <p:spPr bwMode="auto">
                <a:xfrm rot="5400000">
                  <a:off x="609253" y="4865212"/>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8" name="図 7">
                  <a:extLst>
                    <a:ext uri="{FF2B5EF4-FFF2-40B4-BE49-F238E27FC236}">
                      <a16:creationId xmlns:a16="http://schemas.microsoft.com/office/drawing/2014/main" id="{07500EA1-87EB-5BE5-2176-204D3A9F251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99527"/>
                <a:stretch/>
              </p:blipFill>
              <p:spPr>
                <a:xfrm flipV="1">
                  <a:off x="604545" y="3705111"/>
                  <a:ext cx="635556" cy="1182440"/>
                </a:xfrm>
                <a:prstGeom prst="rect">
                  <a:avLst/>
                </a:prstGeom>
                <a:noFill/>
                <a:ln>
                  <a:no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0F86DDCB-A7B6-3F16-5467-A28FCF298C43}"/>
                    </a:ext>
                  </a:extLst>
                </p:cNvPr>
                <p:cNvSpPr/>
                <p:nvPr/>
              </p:nvSpPr>
              <p:spPr>
                <a:xfrm>
                  <a:off x="604545" y="4887558"/>
                  <a:ext cx="640780" cy="1182448"/>
                </a:xfrm>
                <a:prstGeom prst="rect">
                  <a:avLst/>
                </a:prstGeom>
                <a:solidFill>
                  <a:srgbClr val="70706C"/>
                </a:solidFill>
                <a:ln w="22225">
                  <a:solidFill>
                    <a:schemeClr val="bg1">
                      <a:lumMod val="10000"/>
                    </a:schemeClr>
                  </a:solidFill>
                  <a:prstDash val="sysDo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D8FDEB82-6E74-B059-6AD0-66DF104A3AA1}"/>
                    </a:ext>
                  </a:extLst>
                </p:cNvPr>
                <p:cNvCxnSpPr>
                  <a:cxnSpLocks/>
                </p:cNvCxnSpPr>
                <p:nvPr/>
              </p:nvCxnSpPr>
              <p:spPr>
                <a:xfrm flipH="1">
                  <a:off x="604545" y="4022949"/>
                  <a:ext cx="635556" cy="0"/>
                </a:xfrm>
                <a:prstGeom prst="line">
                  <a:avLst/>
                </a:prstGeom>
                <a:ln w="19050">
                  <a:solidFill>
                    <a:srgbClr val="FF505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92088311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normAutofit fontScale="90000"/>
          </a:bodyPr>
          <a:lstStyle/>
          <a:p>
            <a:r>
              <a:rPr lang="ja-JP" altLang="en-US" dirty="0"/>
              <a:t>光束と回折は</a:t>
            </a:r>
            <a:r>
              <a:rPr lang="en-US" altLang="ja-JP" dirty="0"/>
              <a:t>1</a:t>
            </a:r>
            <a:r>
              <a:rPr lang="ja-JP" altLang="en-US" dirty="0"/>
              <a:t>つのマップにできないか？</a:t>
            </a:r>
            <a:endParaRPr lang="en-US" altLang="ja-JP"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fontScale="92500" lnSpcReduction="20000"/>
          </a:bodyPr>
          <a:lstStyle/>
          <a:p>
            <a:r>
              <a:rPr lang="ja-JP" altLang="en-US" dirty="0"/>
              <a:t>光束マップに回折もベイクできれば効率的</a:t>
            </a:r>
            <a:endParaRPr lang="en-US" altLang="ja-JP" dirty="0"/>
          </a:p>
          <a:p>
            <a:pPr lvl="1"/>
            <a:r>
              <a:rPr lang="ja-JP" altLang="en-US" dirty="0">
                <a:solidFill>
                  <a:srgbClr val="FF5050"/>
                </a:solidFill>
              </a:rPr>
              <a:t>ボケ実行時のテクスチャフェッチが</a:t>
            </a:r>
            <a:r>
              <a:rPr lang="en-US" altLang="ja-JP" dirty="0">
                <a:solidFill>
                  <a:srgbClr val="FF5050"/>
                </a:solidFill>
              </a:rPr>
              <a:t>1</a:t>
            </a:r>
            <a:r>
              <a:rPr lang="ja-JP" altLang="en-US" dirty="0">
                <a:solidFill>
                  <a:srgbClr val="FF5050"/>
                </a:solidFill>
              </a:rPr>
              <a:t>回で済む</a:t>
            </a:r>
            <a:endParaRPr lang="en-US" altLang="ja-JP" dirty="0">
              <a:solidFill>
                <a:srgbClr val="FF5050"/>
              </a:solidFill>
            </a:endParaRPr>
          </a:p>
          <a:p>
            <a:pPr lvl="5"/>
            <a:endParaRPr lang="en-US" altLang="ja-JP" dirty="0">
              <a:solidFill>
                <a:srgbClr val="FF5050"/>
              </a:solidFill>
            </a:endParaRPr>
          </a:p>
          <a:p>
            <a:r>
              <a:rPr lang="ja-JP" altLang="en-US" dirty="0"/>
              <a:t>収差と回折は深度方向の性質が異なり独立している</a:t>
            </a:r>
            <a:endParaRPr lang="en-US" altLang="ja-JP" dirty="0"/>
          </a:p>
          <a:p>
            <a:pPr lvl="1"/>
            <a:r>
              <a:rPr lang="ja-JP" altLang="en-US" dirty="0"/>
              <a:t>ズーミングやフォーカシングでも同深度の組み合わせが異なる</a:t>
            </a:r>
            <a:endParaRPr lang="en-US" altLang="ja-JP" dirty="0"/>
          </a:p>
          <a:p>
            <a:pPr lvl="1"/>
            <a:r>
              <a:rPr lang="ja-JP" altLang="en-US" dirty="0">
                <a:solidFill>
                  <a:srgbClr val="FF5050"/>
                </a:solidFill>
              </a:rPr>
              <a:t>⇒毎フレームベイクが必要となる</a:t>
            </a:r>
            <a:endParaRPr lang="en-US" altLang="ja-JP" dirty="0">
              <a:solidFill>
                <a:srgbClr val="FF5050"/>
              </a:solidFill>
            </a:endParaRPr>
          </a:p>
          <a:p>
            <a:r>
              <a:rPr lang="ja-JP" altLang="en-US" dirty="0"/>
              <a:t>回折パターン特有の情報の偏り</a:t>
            </a:r>
            <a:endParaRPr lang="en-US" altLang="ja-JP" dirty="0"/>
          </a:p>
          <a:p>
            <a:pPr lvl="1"/>
            <a:r>
              <a:rPr lang="ja-JP" altLang="en-US" dirty="0"/>
              <a:t>回折はエッジ部分に詳細な情報が必要だが内側はほぼ単色</a:t>
            </a:r>
            <a:endParaRPr lang="en-US" altLang="ja-JP" dirty="0"/>
          </a:p>
          <a:p>
            <a:pPr lvl="2"/>
            <a:r>
              <a:rPr lang="ja-JP" altLang="en-US" dirty="0">
                <a:solidFill>
                  <a:srgbClr val="FF5050"/>
                </a:solidFill>
              </a:rPr>
              <a:t>光束マップにはできない最適化とディティール表現が可能</a:t>
            </a:r>
            <a:r>
              <a:rPr lang="en-US" altLang="ja-JP" dirty="0">
                <a:solidFill>
                  <a:srgbClr val="FF5050"/>
                </a:solidFill>
              </a:rPr>
              <a:t>(</a:t>
            </a:r>
            <a:r>
              <a:rPr lang="ja-JP" altLang="en-US" dirty="0">
                <a:solidFill>
                  <a:srgbClr val="FF5050"/>
                </a:solidFill>
              </a:rPr>
              <a:t>前述</a:t>
            </a:r>
            <a:r>
              <a:rPr lang="en-US" altLang="ja-JP" dirty="0">
                <a:solidFill>
                  <a:srgbClr val="FF5050"/>
                </a:solidFill>
              </a:rPr>
              <a:t>)</a:t>
            </a:r>
          </a:p>
          <a:p>
            <a:pPr lvl="1"/>
            <a:r>
              <a:rPr lang="ja-JP" altLang="en-US" dirty="0"/>
              <a:t>光束とまとめてベイクするとこれらの優位性も失われる</a:t>
            </a:r>
            <a:endParaRPr lang="en-US" altLang="ja-JP" dirty="0"/>
          </a:p>
          <a:p>
            <a:pPr lvl="5"/>
            <a:endParaRPr lang="en-US" altLang="ja-JP" dirty="0"/>
          </a:p>
          <a:p>
            <a:r>
              <a:rPr lang="ja-JP" altLang="en-US" dirty="0">
                <a:solidFill>
                  <a:srgbClr val="FF5050"/>
                </a:solidFill>
              </a:rPr>
              <a:t>⇒</a:t>
            </a:r>
            <a:r>
              <a:rPr lang="en-US" altLang="ja-JP" dirty="0">
                <a:solidFill>
                  <a:srgbClr val="FF5050"/>
                </a:solidFill>
              </a:rPr>
              <a:t>1</a:t>
            </a:r>
            <a:r>
              <a:rPr lang="ja-JP" altLang="en-US" dirty="0">
                <a:solidFill>
                  <a:srgbClr val="FF5050"/>
                </a:solidFill>
              </a:rPr>
              <a:t>つにまとめない方が効率的なケースが多い</a:t>
            </a:r>
            <a:endParaRPr lang="en-US" altLang="ja-JP" dirty="0">
              <a:solidFill>
                <a:srgbClr val="FF5050"/>
              </a:solidFill>
            </a:endParaRPr>
          </a:p>
        </p:txBody>
      </p:sp>
    </p:spTree>
    <p:extLst>
      <p:ext uri="{BB962C8B-B14F-4D97-AF65-F5344CB8AC3E}">
        <p14:creationId xmlns:p14="http://schemas.microsoft.com/office/powerpoint/2010/main" val="44063774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玉ねぎボケその他の模様</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266</a:t>
            </a:fld>
            <a:endParaRPr kumimoji="1" lang="ja-JP" altLang="en-US"/>
          </a:p>
        </p:txBody>
      </p:sp>
    </p:spTree>
    <p:extLst>
      <p:ext uri="{BB962C8B-B14F-4D97-AF65-F5344CB8AC3E}">
        <p14:creationId xmlns:p14="http://schemas.microsoft.com/office/powerpoint/2010/main" val="57836917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C67A41-08F2-4681-96F7-C83918894EB5}"/>
              </a:ext>
            </a:extLst>
          </p:cNvPr>
          <p:cNvSpPr>
            <a:spLocks noGrp="1"/>
          </p:cNvSpPr>
          <p:nvPr>
            <p:ph type="title"/>
          </p:nvPr>
        </p:nvSpPr>
        <p:spPr/>
        <p:txBody>
          <a:bodyPr/>
          <a:lstStyle/>
          <a:p>
            <a:r>
              <a:rPr lang="ja-JP" altLang="en-US" dirty="0"/>
              <a:t>玉ねぎボケその他の模様</a:t>
            </a:r>
            <a:endParaRPr kumimoji="1" lang="ja-JP" altLang="en-US" dirty="0"/>
          </a:p>
        </p:txBody>
      </p:sp>
      <p:sp>
        <p:nvSpPr>
          <p:cNvPr id="3" name="コンテンツ プレースホルダー 2">
            <a:extLst>
              <a:ext uri="{FF2B5EF4-FFF2-40B4-BE49-F238E27FC236}">
                <a16:creationId xmlns:a16="http://schemas.microsoft.com/office/drawing/2014/main" id="{A378AE22-EAE4-7D98-B452-325B788CD36C}"/>
              </a:ext>
            </a:extLst>
          </p:cNvPr>
          <p:cNvSpPr>
            <a:spLocks noGrp="1"/>
          </p:cNvSpPr>
          <p:nvPr>
            <p:ph idx="1"/>
          </p:nvPr>
        </p:nvSpPr>
        <p:spPr/>
        <p:txBody>
          <a:bodyPr>
            <a:normAutofit lnSpcReduction="10000"/>
          </a:bodyPr>
          <a:lstStyle/>
          <a:p>
            <a:r>
              <a:rPr lang="ja-JP" altLang="en-US" dirty="0"/>
              <a:t>玉ねぎボケ</a:t>
            </a:r>
            <a:r>
              <a:rPr lang="en-US" altLang="ja-JP" dirty="0"/>
              <a:t>(</a:t>
            </a:r>
            <a:r>
              <a:rPr lang="ja-JP" altLang="en-US" dirty="0"/>
              <a:t>年輪ボケ</a:t>
            </a:r>
            <a:r>
              <a:rPr lang="en-US" altLang="ja-JP" dirty="0"/>
              <a:t>)</a:t>
            </a:r>
          </a:p>
          <a:p>
            <a:pPr lvl="1"/>
            <a:r>
              <a:rPr lang="ja-JP" altLang="en-US" dirty="0"/>
              <a:t>ボケ内に生じる同心円状の模様</a:t>
            </a:r>
            <a:endParaRPr lang="en-US" altLang="ja-JP" dirty="0"/>
          </a:p>
          <a:p>
            <a:pPr lvl="2"/>
            <a:r>
              <a:rPr lang="ja-JP" altLang="en-US" dirty="0">
                <a:solidFill>
                  <a:srgbClr val="FF5050"/>
                </a:solidFill>
              </a:rPr>
              <a:t>模様の中心はボケの中心とは一致しない</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p>
          <a:p>
            <a:pPr lvl="1"/>
            <a:r>
              <a:rPr kumimoji="1" lang="ja-JP" altLang="en-US" dirty="0">
                <a:solidFill>
                  <a:srgbClr val="FF5050"/>
                </a:solidFill>
              </a:rPr>
              <a:t>主な原因は非球面レンズの製造時の加工痕</a:t>
            </a:r>
            <a:endParaRPr kumimoji="1" lang="en-US" altLang="ja-JP" dirty="0">
              <a:solidFill>
                <a:srgbClr val="FF5050"/>
              </a:solidFill>
            </a:endParaRPr>
          </a:p>
          <a:p>
            <a:pPr lvl="2"/>
            <a:r>
              <a:rPr lang="ja-JP" altLang="en-US" dirty="0"/>
              <a:t>近年は加工精度の向上により以前ほどは目立たない</a:t>
            </a:r>
            <a:endParaRPr lang="en-US" altLang="ja-JP" dirty="0"/>
          </a:p>
          <a:p>
            <a:pPr lvl="2"/>
            <a:r>
              <a:rPr kumimoji="1" lang="ja-JP" altLang="en-US" dirty="0"/>
              <a:t>非球面レンズの数により複数可視化されることもある</a:t>
            </a:r>
            <a:endParaRPr kumimoji="1" lang="en-US" altLang="ja-JP" dirty="0"/>
          </a:p>
          <a:p>
            <a:pPr lvl="5"/>
            <a:endParaRPr kumimoji="1" lang="en-US" altLang="ja-JP" dirty="0"/>
          </a:p>
          <a:p>
            <a:r>
              <a:rPr lang="ja-JP" altLang="en-US" dirty="0"/>
              <a:t>その他レンズ表面の非均一性やダストによる模様</a:t>
            </a:r>
            <a:endParaRPr lang="en-US" altLang="ja-JP" dirty="0"/>
          </a:p>
          <a:p>
            <a:pPr lvl="1"/>
            <a:r>
              <a:rPr lang="ja-JP" altLang="en-US" dirty="0">
                <a:solidFill>
                  <a:srgbClr val="FF5050"/>
                </a:solidFill>
              </a:rPr>
              <a:t>周期性やパターンの無い不規則な模様</a:t>
            </a:r>
            <a:endParaRPr lang="en-US" altLang="ja-JP" dirty="0">
              <a:solidFill>
                <a:srgbClr val="FF5050"/>
              </a:solidFill>
            </a:endParaRPr>
          </a:p>
          <a:p>
            <a:pPr lvl="1"/>
            <a:r>
              <a:rPr lang="ja-JP" altLang="en-US" dirty="0"/>
              <a:t>水滴や汚れが作る小さな回折模様</a:t>
            </a:r>
            <a:r>
              <a:rPr lang="en-US" altLang="ja-JP" dirty="0"/>
              <a:t>(</a:t>
            </a:r>
            <a:r>
              <a:rPr lang="ja-JP" altLang="en-US" dirty="0"/>
              <a:t>⇒</a:t>
            </a:r>
            <a:r>
              <a:rPr lang="en-US" altLang="ja-JP" dirty="0"/>
              <a:t>)</a:t>
            </a:r>
          </a:p>
          <a:p>
            <a:pPr lvl="2"/>
            <a:r>
              <a:rPr kumimoji="1" lang="ja-JP" altLang="en-US" dirty="0"/>
              <a:t>今回は取り上げない</a:t>
            </a:r>
          </a:p>
          <a:p>
            <a:pPr lvl="2"/>
            <a:endParaRPr kumimoji="1" lang="ja-JP" altLang="en-US" dirty="0"/>
          </a:p>
        </p:txBody>
      </p:sp>
      <p:pic>
        <p:nvPicPr>
          <p:cNvPr id="4" name="図 3" descr="図形, 円&#10;&#10;自動的に生成された説明">
            <a:extLst>
              <a:ext uri="{FF2B5EF4-FFF2-40B4-BE49-F238E27FC236}">
                <a16:creationId xmlns:a16="http://schemas.microsoft.com/office/drawing/2014/main" id="{00906DC7-8C33-220F-129E-FAA85E1223D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6780" t="14141" r="23313" b="52236"/>
          <a:stretch/>
        </p:blipFill>
        <p:spPr>
          <a:xfrm>
            <a:off x="9117251" y="648845"/>
            <a:ext cx="2464980" cy="24921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5" name="図 4" descr="図形, 円&#10;&#10;自動的に生成された説明">
            <a:extLst>
              <a:ext uri="{FF2B5EF4-FFF2-40B4-BE49-F238E27FC236}">
                <a16:creationId xmlns:a16="http://schemas.microsoft.com/office/drawing/2014/main" id="{E363D114-BEA8-AF0E-3ADF-46ADC1FC326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5958" t="29967" r="24544" b="64173"/>
          <a:stretch/>
        </p:blipFill>
        <p:spPr>
          <a:xfrm>
            <a:off x="10019138" y="5348095"/>
            <a:ext cx="1563093" cy="115709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6" name="図 5" descr="図形, 円&#10;&#10;自動的に生成された説明">
            <a:extLst>
              <a:ext uri="{FF2B5EF4-FFF2-40B4-BE49-F238E27FC236}">
                <a16:creationId xmlns:a16="http://schemas.microsoft.com/office/drawing/2014/main" id="{A57893DF-4A4E-B532-2540-1CAB45259B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56366" t="44917" r="35173" b="49299"/>
          <a:stretch/>
        </p:blipFill>
        <p:spPr>
          <a:xfrm>
            <a:off x="8410756" y="5348095"/>
            <a:ext cx="1412990" cy="115921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718634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玉ねぎボケの実装の要件</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normAutofit/>
          </a:bodyPr>
          <a:lstStyle/>
          <a:p>
            <a:r>
              <a:rPr lang="ja-JP" altLang="en-US" dirty="0"/>
              <a:t>原因となる非球面レンズの位置によって挙動が変化</a:t>
            </a:r>
            <a:endParaRPr lang="en-US" altLang="ja-JP" dirty="0"/>
          </a:p>
          <a:p>
            <a:pPr lvl="1"/>
            <a:r>
              <a:rPr lang="ja-JP" altLang="en-US" dirty="0">
                <a:solidFill>
                  <a:srgbClr val="FF5050"/>
                </a:solidFill>
              </a:rPr>
              <a:t>挙動の原理は口径食とまったく同じ </a:t>
            </a:r>
            <a:r>
              <a:rPr lang="en-US" altLang="ja-JP" dirty="0"/>
              <a:t>[Kawase 2012]</a:t>
            </a:r>
          </a:p>
          <a:p>
            <a:pPr lvl="2"/>
            <a:r>
              <a:rPr kumimoji="1" lang="ja-JP" altLang="en-US" dirty="0"/>
              <a:t>玉ねぎボケでは同心円模様</a:t>
            </a:r>
            <a:endParaRPr kumimoji="1" lang="en-US" altLang="ja-JP" dirty="0"/>
          </a:p>
          <a:p>
            <a:pPr lvl="3"/>
            <a:r>
              <a:rPr lang="ja-JP" altLang="en-US" dirty="0"/>
              <a:t>口径食では遮蔽マスク</a:t>
            </a:r>
            <a:endParaRPr lang="en-US" altLang="ja-JP" dirty="0"/>
          </a:p>
          <a:p>
            <a:pPr lvl="2"/>
            <a:r>
              <a:rPr lang="ja-JP" altLang="en-US" dirty="0">
                <a:solidFill>
                  <a:srgbClr val="FF5050"/>
                </a:solidFill>
              </a:rPr>
              <a:t>絞りより前方か後方かで同心円模様の動きが変化</a:t>
            </a:r>
            <a:endParaRPr lang="en-US" altLang="ja-JP" dirty="0">
              <a:solidFill>
                <a:srgbClr val="FF5050"/>
              </a:solidFill>
            </a:endParaRPr>
          </a:p>
          <a:p>
            <a:pPr lvl="3"/>
            <a:r>
              <a:rPr kumimoji="1" lang="ja-JP" altLang="en-US" dirty="0"/>
              <a:t>絞りより前方にあると後ボケではボケよりゆっくり動く</a:t>
            </a:r>
            <a:endParaRPr kumimoji="1" lang="en-US" altLang="ja-JP" dirty="0"/>
          </a:p>
          <a:p>
            <a:pPr lvl="3"/>
            <a:r>
              <a:rPr lang="ja-JP" altLang="en-US" dirty="0"/>
              <a:t>絞りより後方にあると後ボケではボケより速く動く</a:t>
            </a:r>
            <a:endParaRPr lang="en-US" altLang="ja-JP" dirty="0"/>
          </a:p>
          <a:p>
            <a:pPr lvl="3"/>
            <a:r>
              <a:rPr lang="en-US" altLang="ja-JP" dirty="0"/>
              <a:t>※</a:t>
            </a:r>
            <a:r>
              <a:rPr lang="ja-JP" altLang="en-US" dirty="0"/>
              <a:t>後ボケと前ボケでは反転</a:t>
            </a:r>
            <a:endParaRPr lang="en-US" altLang="ja-JP" dirty="0"/>
          </a:p>
          <a:p>
            <a:pPr lvl="2"/>
            <a:r>
              <a:rPr lang="ja-JP" altLang="en-US" dirty="0">
                <a:solidFill>
                  <a:srgbClr val="FF5050"/>
                </a:solidFill>
              </a:rPr>
              <a:t>特定のレンズ表面で生じる</a:t>
            </a:r>
            <a:endParaRPr lang="en-US" altLang="ja-JP" dirty="0">
              <a:solidFill>
                <a:srgbClr val="FF5050"/>
              </a:solidFill>
            </a:endParaRPr>
          </a:p>
          <a:p>
            <a:pPr lvl="3"/>
            <a:r>
              <a:rPr lang="ja-JP" altLang="en-US" dirty="0"/>
              <a:t>口径食と同じく絞りでは変化しない</a:t>
            </a:r>
            <a:endParaRPr kumimoji="1" lang="en-US" altLang="ja-JP" dirty="0"/>
          </a:p>
          <a:p>
            <a:pPr lvl="1"/>
            <a:r>
              <a:rPr lang="ja-JP" altLang="en-US" dirty="0"/>
              <a:t>挙動が口径食とほぼ一致するケースもよく見られる</a:t>
            </a:r>
            <a:endParaRPr lang="en-US" altLang="ja-JP" dirty="0"/>
          </a:p>
        </p:txBody>
      </p:sp>
    </p:spTree>
    <p:extLst>
      <p:ext uri="{BB962C8B-B14F-4D97-AF65-F5344CB8AC3E}">
        <p14:creationId xmlns:p14="http://schemas.microsoft.com/office/powerpoint/2010/main" val="340606751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6" descr="黒い背景と白い文字のロゴ&#10;&#10;中程度の精度で自動的に生成された説明">
            <a:extLst>
              <a:ext uri="{FF2B5EF4-FFF2-40B4-BE49-F238E27FC236}">
                <a16:creationId xmlns:a16="http://schemas.microsoft.com/office/drawing/2014/main" id="{35F11899-FAE7-6E77-297C-B9E98E193A82}"/>
              </a:ext>
            </a:extLst>
          </p:cNvPr>
          <p:cNvPicPr>
            <a:picLocks noChangeAspect="1"/>
          </p:cNvPicPr>
          <p:nvPr/>
        </p:nvPicPr>
        <p:blipFill rotWithShape="1">
          <a:blip r:embed="rId2">
            <a:extLst>
              <a:ext uri="{28A0092B-C50C-407E-A947-70E740481C1C}">
                <a14:useLocalDpi xmlns:a14="http://schemas.microsoft.com/office/drawing/2010/main" val="0"/>
              </a:ext>
            </a:extLst>
          </a:blip>
          <a:srcRect l="850" t="2954" r="3477" b="3368"/>
          <a:stretch/>
        </p:blipFill>
        <p:spPr bwMode="auto">
          <a:xfrm rot="16200000">
            <a:off x="3535680" y="-1481293"/>
            <a:ext cx="5120640" cy="105521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a:extLst>
              <a:ext uri="{FF2B5EF4-FFF2-40B4-BE49-F238E27FC236}">
                <a16:creationId xmlns:a16="http://schemas.microsoft.com/office/drawing/2014/main" id="{CFA4EB21-41B0-2850-ED5E-AD19622EA13E}"/>
              </a:ext>
            </a:extLst>
          </p:cNvPr>
          <p:cNvSpPr>
            <a:spLocks noGrp="1"/>
          </p:cNvSpPr>
          <p:nvPr>
            <p:ph type="title"/>
          </p:nvPr>
        </p:nvSpPr>
        <p:spPr>
          <a:xfrm>
            <a:off x="609769" y="213360"/>
            <a:ext cx="10972464" cy="870970"/>
          </a:xfrm>
        </p:spPr>
        <p:txBody>
          <a:bodyPr/>
          <a:lstStyle/>
          <a:p>
            <a:r>
              <a:rPr lang="ja-JP" altLang="en-US" dirty="0"/>
              <a:t>玉ねぎボケの模様は絞りでは変化しない</a:t>
            </a:r>
          </a:p>
        </p:txBody>
      </p:sp>
    </p:spTree>
    <p:extLst>
      <p:ext uri="{BB962C8B-B14F-4D97-AF65-F5344CB8AC3E}">
        <p14:creationId xmlns:p14="http://schemas.microsoft.com/office/powerpoint/2010/main" val="1167543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85564-63AD-46D8-249E-EFA89DF3A9C1}"/>
              </a:ext>
            </a:extLst>
          </p:cNvPr>
          <p:cNvSpPr>
            <a:spLocks noGrp="1"/>
          </p:cNvSpPr>
          <p:nvPr>
            <p:ph type="title"/>
          </p:nvPr>
        </p:nvSpPr>
        <p:spPr/>
        <p:txBody>
          <a:bodyPr/>
          <a:lstStyle/>
          <a:p>
            <a:r>
              <a:rPr kumimoji="1" lang="ja-JP" altLang="en-US" dirty="0"/>
              <a:t>回折パターン</a:t>
            </a:r>
          </a:p>
        </p:txBody>
      </p:sp>
    </p:spTree>
    <p:extLst>
      <p:ext uri="{BB962C8B-B14F-4D97-AF65-F5344CB8AC3E}">
        <p14:creationId xmlns:p14="http://schemas.microsoft.com/office/powerpoint/2010/main" val="411143099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4EB21-41B0-2850-ED5E-AD19622EA13E}"/>
              </a:ext>
            </a:extLst>
          </p:cNvPr>
          <p:cNvSpPr>
            <a:spLocks noGrp="1"/>
          </p:cNvSpPr>
          <p:nvPr>
            <p:ph type="title"/>
          </p:nvPr>
        </p:nvSpPr>
        <p:spPr/>
        <p:txBody>
          <a:bodyPr/>
          <a:lstStyle/>
          <a:p>
            <a:r>
              <a:rPr lang="ja-JP" altLang="en-US" dirty="0"/>
              <a:t>玉ねぎボケの模様は絞りでは変化しない</a:t>
            </a:r>
            <a:endParaRPr kumimoji="1" lang="ja-JP" altLang="en-US" dirty="0"/>
          </a:p>
        </p:txBody>
      </p:sp>
      <p:pic>
        <p:nvPicPr>
          <p:cNvPr id="4" name="図 3" descr="黒い背景と白い文字のロゴ&#10;&#10;中程度の精度で自動的に生成された説明">
            <a:extLst>
              <a:ext uri="{FF2B5EF4-FFF2-40B4-BE49-F238E27FC236}">
                <a16:creationId xmlns:a16="http://schemas.microsoft.com/office/drawing/2014/main" id="{6A859865-963F-8FE7-4EE7-63C8C64920E7}"/>
              </a:ext>
            </a:extLst>
          </p:cNvPr>
          <p:cNvPicPr>
            <a:picLocks noChangeAspect="1"/>
          </p:cNvPicPr>
          <p:nvPr/>
        </p:nvPicPr>
        <p:blipFill rotWithShape="1">
          <a:blip r:embed="rId2">
            <a:extLst>
              <a:ext uri="{28A0092B-C50C-407E-A947-70E740481C1C}">
                <a14:useLocalDpi xmlns:a14="http://schemas.microsoft.com/office/drawing/2010/main" val="0"/>
              </a:ext>
            </a:extLst>
          </a:blip>
          <a:srcRect l="438" t="3546" r="3209" b="2496"/>
          <a:stretch/>
        </p:blipFill>
        <p:spPr>
          <a:xfrm rot="16200000">
            <a:off x="3535677" y="-1481292"/>
            <a:ext cx="5120640" cy="10552102"/>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6071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4EB21-41B0-2850-ED5E-AD19622EA13E}"/>
              </a:ext>
            </a:extLst>
          </p:cNvPr>
          <p:cNvSpPr>
            <a:spLocks noGrp="1"/>
          </p:cNvSpPr>
          <p:nvPr>
            <p:ph type="title"/>
          </p:nvPr>
        </p:nvSpPr>
        <p:spPr/>
        <p:txBody>
          <a:bodyPr/>
          <a:lstStyle/>
          <a:p>
            <a:r>
              <a:rPr lang="ja-JP" altLang="en-US" dirty="0"/>
              <a:t>玉ねぎボケの模様は絞りでは変化しない</a:t>
            </a:r>
            <a:endParaRPr kumimoji="1" lang="ja-JP" altLang="en-US" dirty="0"/>
          </a:p>
        </p:txBody>
      </p:sp>
      <p:pic>
        <p:nvPicPr>
          <p:cNvPr id="16" name="図 15" descr="挿絵 が含まれている画像&#10;&#10;自動的に生成された説明">
            <a:extLst>
              <a:ext uri="{FF2B5EF4-FFF2-40B4-BE49-F238E27FC236}">
                <a16:creationId xmlns:a16="http://schemas.microsoft.com/office/drawing/2014/main" id="{B4A5522C-184D-163E-8F3A-7DCA8B9F47A3}"/>
              </a:ext>
            </a:extLst>
          </p:cNvPr>
          <p:cNvPicPr>
            <a:picLocks noChangeAspect="1"/>
          </p:cNvPicPr>
          <p:nvPr/>
        </p:nvPicPr>
        <p:blipFill rotWithShape="1">
          <a:blip r:embed="rId2">
            <a:extLst>
              <a:ext uri="{28A0092B-C50C-407E-A947-70E740481C1C}">
                <a14:useLocalDpi xmlns:a14="http://schemas.microsoft.com/office/drawing/2010/main" val="0"/>
              </a:ext>
            </a:extLst>
          </a:blip>
          <a:srcRect t="2954" r="3366" b="3368"/>
          <a:stretch/>
        </p:blipFill>
        <p:spPr>
          <a:xfrm rot="16200000">
            <a:off x="3535676" y="-1481290"/>
            <a:ext cx="5120640" cy="1055209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10523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玉ねぎボケの実装の要件</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normAutofit lnSpcReduction="10000"/>
          </a:bodyPr>
          <a:lstStyle/>
          <a:p>
            <a:r>
              <a:rPr lang="ja-JP" altLang="en-US" dirty="0"/>
              <a:t>動的にさまざまな特性を制御したい</a:t>
            </a:r>
            <a:endParaRPr lang="en-US" altLang="ja-JP" dirty="0"/>
          </a:p>
          <a:p>
            <a:pPr lvl="1"/>
            <a:r>
              <a:rPr lang="ja-JP" altLang="en-US" dirty="0">
                <a:solidFill>
                  <a:srgbClr val="FF5050"/>
                </a:solidFill>
              </a:rPr>
              <a:t>製品によって模様の特徴が大きく異なるため</a:t>
            </a:r>
            <a:endParaRPr lang="en-US" altLang="ja-JP" dirty="0">
              <a:solidFill>
                <a:srgbClr val="FF5050"/>
              </a:solidFill>
            </a:endParaRPr>
          </a:p>
          <a:p>
            <a:pPr lvl="2"/>
            <a:r>
              <a:rPr lang="en-US" altLang="ja-JP" dirty="0">
                <a:solidFill>
                  <a:srgbClr val="FF5050"/>
                </a:solidFill>
              </a:rPr>
              <a:t>“</a:t>
            </a:r>
            <a:r>
              <a:rPr lang="ja-JP" altLang="en-US" dirty="0">
                <a:solidFill>
                  <a:srgbClr val="FF5050"/>
                </a:solidFill>
              </a:rPr>
              <a:t>玉ねぎボケ</a:t>
            </a:r>
            <a:r>
              <a:rPr lang="en-US" altLang="ja-JP" dirty="0">
                <a:solidFill>
                  <a:srgbClr val="FF5050"/>
                </a:solidFill>
              </a:rPr>
              <a:t>” “Onion ring bokeh” </a:t>
            </a:r>
            <a:r>
              <a:rPr lang="ja-JP" altLang="en-US" dirty="0">
                <a:solidFill>
                  <a:srgbClr val="FF5050"/>
                </a:solidFill>
              </a:rPr>
              <a:t>等で画像検索してみよう</a:t>
            </a:r>
            <a:endParaRPr lang="en-US" altLang="ja-JP" dirty="0">
              <a:solidFill>
                <a:srgbClr val="FF5050"/>
              </a:solidFill>
            </a:endParaRPr>
          </a:p>
          <a:p>
            <a:pPr marL="2418816" lvl="5" indent="0">
              <a:buNone/>
            </a:pPr>
            <a:endParaRPr lang="en-US" altLang="ja-JP" dirty="0">
              <a:solidFill>
                <a:srgbClr val="FF5050"/>
              </a:solidFill>
            </a:endParaRPr>
          </a:p>
          <a:p>
            <a:pPr lvl="1"/>
            <a:r>
              <a:rPr lang="ja-JP" altLang="en-US" dirty="0">
                <a:solidFill>
                  <a:srgbClr val="FF5050"/>
                </a:solidFill>
              </a:rPr>
              <a:t>よってプロシージャルに生成</a:t>
            </a:r>
            <a:endParaRPr lang="en-US" altLang="ja-JP" dirty="0">
              <a:solidFill>
                <a:srgbClr val="FF5050"/>
              </a:solidFill>
            </a:endParaRPr>
          </a:p>
          <a:p>
            <a:pPr lvl="2"/>
            <a:r>
              <a:rPr lang="ja-JP" altLang="en-US" dirty="0"/>
              <a:t>オフラインツールでは写真を貼る実装が多い</a:t>
            </a:r>
            <a:endParaRPr lang="en-US" altLang="ja-JP" dirty="0"/>
          </a:p>
          <a:p>
            <a:pPr lvl="5"/>
            <a:endParaRPr lang="en-US" altLang="ja-JP" dirty="0"/>
          </a:p>
          <a:p>
            <a:r>
              <a:rPr lang="ja-JP" altLang="en-US" dirty="0"/>
              <a:t>複数現れることもあるが</a:t>
            </a:r>
            <a:r>
              <a:rPr lang="en-US" altLang="ja-JP" dirty="0"/>
              <a:t>…</a:t>
            </a:r>
          </a:p>
          <a:p>
            <a:pPr lvl="1"/>
            <a:r>
              <a:rPr lang="ja-JP" altLang="en-US" dirty="0"/>
              <a:t>多くのケースでは目立つものは</a:t>
            </a:r>
            <a:r>
              <a:rPr lang="en-US" altLang="ja-JP" dirty="0"/>
              <a:t>1</a:t>
            </a:r>
            <a:r>
              <a:rPr lang="ja-JP" altLang="en-US" dirty="0"/>
              <a:t>つ</a:t>
            </a:r>
            <a:endParaRPr lang="en-US" altLang="ja-JP" dirty="0"/>
          </a:p>
          <a:p>
            <a:pPr lvl="1"/>
            <a:r>
              <a:rPr lang="ja-JP" altLang="en-US" dirty="0"/>
              <a:t>実装は可能だが実用上は</a:t>
            </a:r>
            <a:r>
              <a:rPr lang="en-US" altLang="ja-JP" dirty="0"/>
              <a:t>1</a:t>
            </a:r>
            <a:r>
              <a:rPr lang="ja-JP" altLang="en-US" dirty="0"/>
              <a:t>つでも充分</a:t>
            </a:r>
            <a:endParaRPr lang="en-US" altLang="ja-JP" dirty="0"/>
          </a:p>
          <a:p>
            <a:pPr lvl="2"/>
            <a:r>
              <a:rPr lang="ja-JP" altLang="en-US" dirty="0"/>
              <a:t>右の写真もよく見ると</a:t>
            </a:r>
            <a:r>
              <a:rPr lang="en-US" altLang="ja-JP" dirty="0"/>
              <a:t>2</a:t>
            </a:r>
            <a:r>
              <a:rPr lang="ja-JP" altLang="en-US" dirty="0"/>
              <a:t>つある</a:t>
            </a:r>
            <a:endParaRPr lang="en-US" altLang="ja-JP" dirty="0"/>
          </a:p>
        </p:txBody>
      </p:sp>
      <p:pic>
        <p:nvPicPr>
          <p:cNvPr id="5" name="図 4" descr="図形, 円&#10;&#10;自動的に生成された説明">
            <a:extLst>
              <a:ext uri="{FF2B5EF4-FFF2-40B4-BE49-F238E27FC236}">
                <a16:creationId xmlns:a16="http://schemas.microsoft.com/office/drawing/2014/main" id="{0F0D27D3-BB77-AFDA-4793-5528AEAED2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6780" t="14141" r="23313" b="52236"/>
          <a:stretch/>
        </p:blipFill>
        <p:spPr>
          <a:xfrm>
            <a:off x="8825243" y="3567659"/>
            <a:ext cx="2756987" cy="278742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538614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以上を踏まえて玉ねぎボケの実装</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lstStyle/>
          <a:p>
            <a:r>
              <a:rPr kumimoji="1" lang="ja-JP" altLang="en-US" dirty="0"/>
              <a:t>基本は周波数の異なるノイズの合成で生成</a:t>
            </a:r>
            <a:endParaRPr kumimoji="1" lang="en-US" altLang="ja-JP" dirty="0"/>
          </a:p>
          <a:p>
            <a:pPr lvl="1"/>
            <a:r>
              <a:rPr lang="ja-JP" altLang="en-US" dirty="0"/>
              <a:t>合成ノイズは事前生成</a:t>
            </a:r>
            <a:endParaRPr kumimoji="1" lang="en-US" altLang="ja-JP" dirty="0"/>
          </a:p>
          <a:p>
            <a:pPr lvl="1"/>
            <a:r>
              <a:rPr lang="ja-JP" altLang="en-US" dirty="0">
                <a:solidFill>
                  <a:srgbClr val="FF5050"/>
                </a:solidFill>
              </a:rPr>
              <a:t>ノイズを同心円状に引き</a:t>
            </a:r>
            <a:r>
              <a:rPr kumimoji="1" lang="ja-JP" altLang="en-US" dirty="0">
                <a:solidFill>
                  <a:srgbClr val="FF5050"/>
                </a:solidFill>
              </a:rPr>
              <a:t>伸ばす</a:t>
            </a:r>
            <a:endParaRPr lang="en-US" altLang="ja-JP" dirty="0">
              <a:solidFill>
                <a:srgbClr val="FF5050"/>
              </a:solidFill>
            </a:endParaRPr>
          </a:p>
          <a:p>
            <a:pPr lvl="2"/>
            <a:r>
              <a:rPr kumimoji="1" lang="ja-JP" altLang="en-US" dirty="0"/>
              <a:t>強く引き伸ばすほど鋭く歪みの無い同心円模様</a:t>
            </a:r>
            <a:endParaRPr lang="en-US" altLang="ja-JP" dirty="0"/>
          </a:p>
          <a:p>
            <a:pPr lvl="2"/>
            <a:r>
              <a:rPr kumimoji="1" lang="ja-JP" altLang="en-US" dirty="0"/>
              <a:t>玉ねぎボケとしての強さの制御</a:t>
            </a:r>
            <a:endParaRPr kumimoji="1" lang="en-US" altLang="ja-JP" dirty="0"/>
          </a:p>
          <a:p>
            <a:pPr lvl="2"/>
            <a:endParaRPr kumimoji="1" lang="en-US" altLang="ja-JP" dirty="0"/>
          </a:p>
        </p:txBody>
      </p:sp>
    </p:spTree>
    <p:extLst>
      <p:ext uri="{BB962C8B-B14F-4D97-AF65-F5344CB8AC3E}">
        <p14:creationId xmlns:p14="http://schemas.microsoft.com/office/powerpoint/2010/main" val="331220666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玉ねぎボケの実装</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normAutofit fontScale="92500" lnSpcReduction="10000"/>
          </a:bodyPr>
          <a:lstStyle/>
          <a:p>
            <a:r>
              <a:rPr lang="ja-JP" altLang="en-US" dirty="0">
                <a:solidFill>
                  <a:srgbClr val="FF5050"/>
                </a:solidFill>
              </a:rPr>
              <a:t>それらしい表現の</a:t>
            </a:r>
            <a:r>
              <a:rPr kumimoji="1" lang="ja-JP" altLang="en-US" dirty="0">
                <a:solidFill>
                  <a:srgbClr val="FF5050"/>
                </a:solidFill>
              </a:rPr>
              <a:t>ため依存フェッチを利用</a:t>
            </a:r>
            <a:endParaRPr kumimoji="1" lang="en-US" altLang="ja-JP" dirty="0">
              <a:solidFill>
                <a:srgbClr val="FF5050"/>
              </a:solidFill>
            </a:endParaRPr>
          </a:p>
          <a:p>
            <a:pPr lvl="1"/>
            <a:r>
              <a:rPr lang="ja-JP" altLang="en-US" dirty="0"/>
              <a:t>最初にフラグメント位置のノイズを取得</a:t>
            </a:r>
            <a:endParaRPr kumimoji="1" lang="en-US" altLang="ja-JP" dirty="0"/>
          </a:p>
          <a:p>
            <a:pPr lvl="2"/>
            <a:r>
              <a:rPr lang="en-US" altLang="ja-JP" dirty="0"/>
              <a:t>U: </a:t>
            </a:r>
            <a:r>
              <a:rPr lang="ja-JP" altLang="en-US" dirty="0"/>
              <a:t>ノイズの値をスケーリング</a:t>
            </a:r>
            <a:endParaRPr lang="en-US" altLang="ja-JP" dirty="0"/>
          </a:p>
          <a:p>
            <a:pPr lvl="3"/>
            <a:r>
              <a:rPr lang="ja-JP" altLang="en-US" dirty="0"/>
              <a:t>玉ねぎ強度が強い程小さな座標変化に</a:t>
            </a:r>
            <a:endParaRPr lang="en-US" altLang="ja-JP" dirty="0"/>
          </a:p>
          <a:p>
            <a:pPr lvl="2"/>
            <a:r>
              <a:rPr lang="en-US" altLang="ja-JP" dirty="0"/>
              <a:t>V: </a:t>
            </a:r>
            <a:r>
              <a:rPr lang="ja-JP" altLang="en-US" dirty="0"/>
              <a:t>玉ねぎ中心からの距離</a:t>
            </a:r>
            <a:endParaRPr lang="en-US" altLang="ja-JP" dirty="0"/>
          </a:p>
          <a:p>
            <a:pPr lvl="5"/>
            <a:endParaRPr lang="en-US" altLang="ja-JP" dirty="0"/>
          </a:p>
          <a:p>
            <a:pPr lvl="1"/>
            <a:r>
              <a:rPr lang="en-US" altLang="ja-JP" dirty="0"/>
              <a:t>UV</a:t>
            </a:r>
            <a:r>
              <a:rPr lang="ja-JP" altLang="en-US" dirty="0"/>
              <a:t>を使った依存フェッチで</a:t>
            </a:r>
            <a:r>
              <a:rPr lang="en-US" altLang="ja-JP" dirty="0"/>
              <a:t>2</a:t>
            </a:r>
            <a:r>
              <a:rPr lang="ja-JP" altLang="en-US" dirty="0"/>
              <a:t>回目のノイズ</a:t>
            </a:r>
            <a:endParaRPr lang="en-US" altLang="ja-JP" dirty="0"/>
          </a:p>
          <a:p>
            <a:pPr lvl="2"/>
            <a:r>
              <a:rPr lang="en-US" altLang="ja-JP" dirty="0"/>
              <a:t>U</a:t>
            </a:r>
            <a:r>
              <a:rPr lang="ja-JP" altLang="en-US" dirty="0"/>
              <a:t>が同心円の回転方向</a:t>
            </a:r>
            <a:endParaRPr lang="en-US" altLang="ja-JP" dirty="0"/>
          </a:p>
          <a:p>
            <a:pPr lvl="2"/>
            <a:r>
              <a:rPr lang="ja-JP" altLang="en-US" dirty="0"/>
              <a:t>玉ねぎ強度によって合成</a:t>
            </a:r>
            <a:endParaRPr lang="en-US" altLang="ja-JP" dirty="0"/>
          </a:p>
          <a:p>
            <a:pPr lvl="3"/>
            <a:r>
              <a:rPr lang="en-US" altLang="ja-JP" dirty="0"/>
              <a:t>1</a:t>
            </a:r>
            <a:r>
              <a:rPr lang="ja-JP" altLang="en-US" dirty="0"/>
              <a:t>回目のノイズとブレンド</a:t>
            </a:r>
            <a:endParaRPr lang="en-US" altLang="ja-JP" dirty="0"/>
          </a:p>
          <a:p>
            <a:pPr lvl="5"/>
            <a:endParaRPr lang="en-US" altLang="ja-JP" dirty="0"/>
          </a:p>
          <a:p>
            <a:r>
              <a:rPr lang="ja-JP" altLang="en-US" dirty="0"/>
              <a:t>改善の余地あり</a:t>
            </a:r>
            <a:endParaRPr lang="en-US" altLang="ja-JP" dirty="0"/>
          </a:p>
        </p:txBody>
      </p:sp>
      <p:pic>
        <p:nvPicPr>
          <p:cNvPr id="8" name="図 7" descr="背景パターン&#10;&#10;自動的に生成された説明">
            <a:extLst>
              <a:ext uri="{FF2B5EF4-FFF2-40B4-BE49-F238E27FC236}">
                <a16:creationId xmlns:a16="http://schemas.microsoft.com/office/drawing/2014/main" id="{7F01DE49-72AB-7F62-87F1-6D7190296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143" y="4451769"/>
            <a:ext cx="1877913" cy="18779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41" name="楕円 40">
            <a:extLst>
              <a:ext uri="{FF2B5EF4-FFF2-40B4-BE49-F238E27FC236}">
                <a16:creationId xmlns:a16="http://schemas.microsoft.com/office/drawing/2014/main" id="{839E815C-8F52-D989-CFDC-80A33808DAD2}"/>
              </a:ext>
            </a:extLst>
          </p:cNvPr>
          <p:cNvSpPr/>
          <p:nvPr/>
        </p:nvSpPr>
        <p:spPr>
          <a:xfrm>
            <a:off x="10486223" y="5050212"/>
            <a:ext cx="107950" cy="107945"/>
          </a:xfrm>
          <a:prstGeom prst="ellipse">
            <a:avLst/>
          </a:prstGeom>
          <a:solidFill>
            <a:srgbClr val="FFC00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cxnSp>
        <p:nvCxnSpPr>
          <p:cNvPr id="49" name="直線矢印コネクタ 48">
            <a:extLst>
              <a:ext uri="{FF2B5EF4-FFF2-40B4-BE49-F238E27FC236}">
                <a16:creationId xmlns:a16="http://schemas.microsoft.com/office/drawing/2014/main" id="{9D6744AA-6076-25E1-F79C-885D12CE3C5F}"/>
              </a:ext>
            </a:extLst>
          </p:cNvPr>
          <p:cNvCxnSpPr>
            <a:cxnSpLocks/>
          </p:cNvCxnSpPr>
          <p:nvPr/>
        </p:nvCxnSpPr>
        <p:spPr>
          <a:xfrm rot="-5400000" flipV="1">
            <a:off x="10050737" y="4605305"/>
            <a:ext cx="0" cy="997760"/>
          </a:xfrm>
          <a:prstGeom prst="straightConnector1">
            <a:avLst/>
          </a:prstGeom>
          <a:noFill/>
          <a:ln w="31750" cap="rnd">
            <a:solidFill>
              <a:srgbClr val="7030A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57" name="AutoShape 6">
            <a:extLst>
              <a:ext uri="{FF2B5EF4-FFF2-40B4-BE49-F238E27FC236}">
                <a16:creationId xmlns:a16="http://schemas.microsoft.com/office/drawing/2014/main" id="{F7653C77-C4E9-8645-57D9-18AB302C944B}"/>
              </a:ext>
            </a:extLst>
          </p:cNvPr>
          <p:cNvSpPr>
            <a:spLocks noChangeArrowheads="1"/>
          </p:cNvSpPr>
          <p:nvPr/>
        </p:nvSpPr>
        <p:spPr bwMode="auto">
          <a:xfrm rot="16200000" flipH="1">
            <a:off x="10120608" y="3595833"/>
            <a:ext cx="701272" cy="75575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540000" scaled="0"/>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61" name="グループ化 60">
            <a:extLst>
              <a:ext uri="{FF2B5EF4-FFF2-40B4-BE49-F238E27FC236}">
                <a16:creationId xmlns:a16="http://schemas.microsoft.com/office/drawing/2014/main" id="{D87FD523-6850-436A-1795-2712436D82E7}"/>
              </a:ext>
            </a:extLst>
          </p:cNvPr>
          <p:cNvGrpSpPr/>
          <p:nvPr/>
        </p:nvGrpSpPr>
        <p:grpSpPr>
          <a:xfrm>
            <a:off x="8797577" y="454741"/>
            <a:ext cx="3044197" cy="3044197"/>
            <a:chOff x="8797577" y="454741"/>
            <a:chExt cx="3044197" cy="3044197"/>
          </a:xfrm>
        </p:grpSpPr>
        <p:pic>
          <p:nvPicPr>
            <p:cNvPr id="43" name="図 42" descr="暗い, モニター, 大きい, 鳥 が含まれている画像&#10;&#10;自動的に生成された説明">
              <a:extLst>
                <a:ext uri="{FF2B5EF4-FFF2-40B4-BE49-F238E27FC236}">
                  <a16:creationId xmlns:a16="http://schemas.microsoft.com/office/drawing/2014/main" id="{67538BDD-126C-6B4F-04D4-9B12537419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97577" y="454741"/>
              <a:ext cx="3044197" cy="3044197"/>
            </a:xfrm>
            <a:prstGeom prst="rect">
              <a:avLst/>
            </a:prstGeom>
            <a:effectLst>
              <a:outerShdw blurRad="50800" dist="38100" dir="2700000" algn="tl" rotWithShape="0">
                <a:prstClr val="black">
                  <a:alpha val="40000"/>
                </a:prstClr>
              </a:outerShdw>
            </a:effectLst>
          </p:spPr>
        </p:pic>
        <p:grpSp>
          <p:nvGrpSpPr>
            <p:cNvPr id="60" name="グループ化 59">
              <a:extLst>
                <a:ext uri="{FF2B5EF4-FFF2-40B4-BE49-F238E27FC236}">
                  <a16:creationId xmlns:a16="http://schemas.microsoft.com/office/drawing/2014/main" id="{FACEADB7-295B-F9DA-7BB0-308621368536}"/>
                </a:ext>
              </a:extLst>
            </p:cNvPr>
            <p:cNvGrpSpPr/>
            <p:nvPr/>
          </p:nvGrpSpPr>
          <p:grpSpPr>
            <a:xfrm>
              <a:off x="9534003" y="1075007"/>
              <a:ext cx="1879398" cy="1877913"/>
              <a:chOff x="9534003" y="1075007"/>
              <a:chExt cx="1879398" cy="1877913"/>
            </a:xfrm>
          </p:grpSpPr>
          <p:grpSp>
            <p:nvGrpSpPr>
              <p:cNvPr id="29" name="グループ化 28">
                <a:extLst>
                  <a:ext uri="{FF2B5EF4-FFF2-40B4-BE49-F238E27FC236}">
                    <a16:creationId xmlns:a16="http://schemas.microsoft.com/office/drawing/2014/main" id="{F7908E40-6463-0369-0EDB-3C60AAFFE30E}"/>
                  </a:ext>
                </a:extLst>
              </p:cNvPr>
              <p:cNvGrpSpPr/>
              <p:nvPr/>
            </p:nvGrpSpPr>
            <p:grpSpPr>
              <a:xfrm>
                <a:off x="9534003" y="1075007"/>
                <a:ext cx="1879398" cy="1877913"/>
                <a:chOff x="9169601" y="1984246"/>
                <a:chExt cx="1879398" cy="1877913"/>
              </a:xfrm>
            </p:grpSpPr>
            <p:pic>
              <p:nvPicPr>
                <p:cNvPr id="20" name="図 19" descr="建物, 敷物, 布, グループ が含まれている画像&#10;&#10;自動的に生成された説明">
                  <a:extLst>
                    <a:ext uri="{FF2B5EF4-FFF2-40B4-BE49-F238E27FC236}">
                      <a16:creationId xmlns:a16="http://schemas.microsoft.com/office/drawing/2014/main" id="{2D7AC592-56B4-C29F-9600-A58470FB0F8B}"/>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9169601" y="1984250"/>
                  <a:ext cx="1877909" cy="187790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14" name="グループ化 13">
                  <a:extLst>
                    <a:ext uri="{FF2B5EF4-FFF2-40B4-BE49-F238E27FC236}">
                      <a16:creationId xmlns:a16="http://schemas.microsoft.com/office/drawing/2014/main" id="{32344556-6CC8-4398-D091-0952456F7680}"/>
                    </a:ext>
                  </a:extLst>
                </p:cNvPr>
                <p:cNvGrpSpPr/>
                <p:nvPr/>
              </p:nvGrpSpPr>
              <p:grpSpPr>
                <a:xfrm>
                  <a:off x="9171086" y="1984246"/>
                  <a:ext cx="1877913" cy="1877913"/>
                  <a:chOff x="9171086" y="1984246"/>
                  <a:chExt cx="1877913" cy="1877913"/>
                </a:xfrm>
              </p:grpSpPr>
              <p:sp>
                <p:nvSpPr>
                  <p:cNvPr id="9" name="Line 22">
                    <a:extLst>
                      <a:ext uri="{FF2B5EF4-FFF2-40B4-BE49-F238E27FC236}">
                        <a16:creationId xmlns:a16="http://schemas.microsoft.com/office/drawing/2014/main" id="{7F10DB3E-C9D5-4BEB-3F63-DD266B157F53}"/>
                      </a:ext>
                    </a:extLst>
                  </p:cNvPr>
                  <p:cNvSpPr>
                    <a:spLocks noChangeAspect="1" noChangeShapeType="1"/>
                  </p:cNvSpPr>
                  <p:nvPr/>
                </p:nvSpPr>
                <p:spPr bwMode="auto">
                  <a:xfrm flipH="1">
                    <a:off x="9171086" y="2919555"/>
                    <a:ext cx="1877913" cy="0"/>
                  </a:xfrm>
                  <a:prstGeom prst="line">
                    <a:avLst/>
                  </a:prstGeom>
                  <a:noFill/>
                  <a:ln w="12700" cap="rnd">
                    <a:solidFill>
                      <a:schemeClr val="tx1"/>
                    </a:solidFill>
                    <a:round/>
                    <a:headEnd type="none" w="med" len="lg"/>
                    <a:tailEnd type="none" w="lg" len="lg"/>
                  </a:ln>
                  <a:effectLst/>
                  <a:extLst>
                    <a:ext uri="{909E8E84-426E-40DD-AFC4-6F175D3DCCD1}">
                      <a14:hiddenFill xmlns:a14="http://schemas.microsoft.com/office/drawing/2010/main">
                        <a:noFill/>
                      </a14:hiddenFill>
                    </a:ext>
                  </a:extLst>
                </p:spPr>
                <p:txBody>
                  <a:bodyPr/>
                  <a:lstStyle/>
                  <a:p>
                    <a:endParaRPr lang="ja-JP" altLang="en-US" dirty="0"/>
                  </a:p>
                </p:txBody>
              </p:sp>
              <p:sp>
                <p:nvSpPr>
                  <p:cNvPr id="10" name="Line 23">
                    <a:extLst>
                      <a:ext uri="{FF2B5EF4-FFF2-40B4-BE49-F238E27FC236}">
                        <a16:creationId xmlns:a16="http://schemas.microsoft.com/office/drawing/2014/main" id="{01B3C11E-FF1D-CD87-787B-EDC0141C2DB3}"/>
                      </a:ext>
                    </a:extLst>
                  </p:cNvPr>
                  <p:cNvSpPr>
                    <a:spLocks noChangeAspect="1" noChangeShapeType="1"/>
                  </p:cNvSpPr>
                  <p:nvPr/>
                </p:nvSpPr>
                <p:spPr bwMode="auto">
                  <a:xfrm flipH="1">
                    <a:off x="10108556" y="1984246"/>
                    <a:ext cx="0" cy="1877913"/>
                  </a:xfrm>
                  <a:prstGeom prst="line">
                    <a:avLst/>
                  </a:prstGeom>
                  <a:noFill/>
                  <a:ln w="12700" cap="rnd">
                    <a:solidFill>
                      <a:schemeClr val="tx1"/>
                    </a:solidFill>
                    <a:round/>
                    <a:headEnd type="none" w="med" len="lg"/>
                    <a:tailEnd type="none" w="lg" len="lg"/>
                  </a:ln>
                  <a:effectLst/>
                  <a:extLst>
                    <a:ext uri="{909E8E84-426E-40DD-AFC4-6F175D3DCCD1}">
                      <a14:hiddenFill xmlns:a14="http://schemas.microsoft.com/office/drawing/2010/main">
                        <a:noFill/>
                      </a14:hiddenFill>
                    </a:ext>
                  </a:extLst>
                </p:spPr>
                <p:txBody>
                  <a:bodyPr/>
                  <a:lstStyle/>
                  <a:p>
                    <a:endParaRPr lang="ja-JP" altLang="en-US"/>
                  </a:p>
                </p:txBody>
              </p:sp>
            </p:grpSp>
          </p:grpSp>
          <p:grpSp>
            <p:nvGrpSpPr>
              <p:cNvPr id="59" name="グループ化 58">
                <a:extLst>
                  <a:ext uri="{FF2B5EF4-FFF2-40B4-BE49-F238E27FC236}">
                    <a16:creationId xmlns:a16="http://schemas.microsoft.com/office/drawing/2014/main" id="{BB710DE1-AC78-5B29-7FFE-337D1C00B644}"/>
                  </a:ext>
                </a:extLst>
              </p:cNvPr>
              <p:cNvGrpSpPr/>
              <p:nvPr/>
            </p:nvGrpSpPr>
            <p:grpSpPr>
              <a:xfrm>
                <a:off x="9859906" y="1655238"/>
                <a:ext cx="665313" cy="409050"/>
                <a:chOff x="9859906" y="1655238"/>
                <a:chExt cx="665313" cy="409050"/>
              </a:xfrm>
            </p:grpSpPr>
            <p:sp>
              <p:nvSpPr>
                <p:cNvPr id="58" name="楕円 57">
                  <a:extLst>
                    <a:ext uri="{FF2B5EF4-FFF2-40B4-BE49-F238E27FC236}">
                      <a16:creationId xmlns:a16="http://schemas.microsoft.com/office/drawing/2014/main" id="{0DEC68C2-7CD7-184C-5512-5E4E1F44B520}"/>
                    </a:ext>
                  </a:extLst>
                </p:cNvPr>
                <p:cNvSpPr/>
                <p:nvPr/>
              </p:nvSpPr>
              <p:spPr>
                <a:xfrm>
                  <a:off x="10417269" y="1956343"/>
                  <a:ext cx="107950" cy="107945"/>
                </a:xfrm>
                <a:prstGeom prst="ellipse">
                  <a:avLst/>
                </a:prstGeom>
                <a:solidFill>
                  <a:srgbClr val="00000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grpSp>
              <p:nvGrpSpPr>
                <p:cNvPr id="38" name="グループ化 37">
                  <a:extLst>
                    <a:ext uri="{FF2B5EF4-FFF2-40B4-BE49-F238E27FC236}">
                      <a16:creationId xmlns:a16="http://schemas.microsoft.com/office/drawing/2014/main" id="{210FB1D9-6150-EA69-9871-84A4A57D822B}"/>
                    </a:ext>
                  </a:extLst>
                </p:cNvPr>
                <p:cNvGrpSpPr/>
                <p:nvPr/>
              </p:nvGrpSpPr>
              <p:grpSpPr>
                <a:xfrm>
                  <a:off x="9859906" y="1655238"/>
                  <a:ext cx="611338" cy="347490"/>
                  <a:chOff x="9495504" y="2564477"/>
                  <a:chExt cx="611338" cy="347490"/>
                </a:xfrm>
              </p:grpSpPr>
              <p:sp>
                <p:nvSpPr>
                  <p:cNvPr id="32" name="楕円 31">
                    <a:extLst>
                      <a:ext uri="{FF2B5EF4-FFF2-40B4-BE49-F238E27FC236}">
                        <a16:creationId xmlns:a16="http://schemas.microsoft.com/office/drawing/2014/main" id="{9715739D-11A6-D3E3-1861-82058E27B35C}"/>
                      </a:ext>
                    </a:extLst>
                  </p:cNvPr>
                  <p:cNvSpPr/>
                  <p:nvPr/>
                </p:nvSpPr>
                <p:spPr>
                  <a:xfrm>
                    <a:off x="9495504" y="2564477"/>
                    <a:ext cx="107950" cy="107945"/>
                  </a:xfrm>
                  <a:prstGeom prst="ellipse">
                    <a:avLst/>
                  </a:prstGeom>
                  <a:solidFill>
                    <a:srgbClr val="7030A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sp>
                <p:nvSpPr>
                  <p:cNvPr id="31" name="Line 11">
                    <a:extLst>
                      <a:ext uri="{FF2B5EF4-FFF2-40B4-BE49-F238E27FC236}">
                        <a16:creationId xmlns:a16="http://schemas.microsoft.com/office/drawing/2014/main" id="{2C24C213-8F15-DF1A-A71E-885B0EB1161E}"/>
                      </a:ext>
                    </a:extLst>
                  </p:cNvPr>
                  <p:cNvSpPr>
                    <a:spLocks noChangeShapeType="1"/>
                  </p:cNvSpPr>
                  <p:nvPr/>
                </p:nvSpPr>
                <p:spPr bwMode="auto">
                  <a:xfrm>
                    <a:off x="9551193" y="2618450"/>
                    <a:ext cx="555649" cy="293517"/>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grpSp>
        </p:grpSp>
      </p:grpSp>
      <p:cxnSp>
        <p:nvCxnSpPr>
          <p:cNvPr id="75" name="直線矢印コネクタ 74">
            <a:extLst>
              <a:ext uri="{FF2B5EF4-FFF2-40B4-BE49-F238E27FC236}">
                <a16:creationId xmlns:a16="http://schemas.microsoft.com/office/drawing/2014/main" id="{C61EDBE0-604B-BCC7-170F-3D491192AC1A}"/>
              </a:ext>
            </a:extLst>
          </p:cNvPr>
          <p:cNvCxnSpPr>
            <a:cxnSpLocks/>
          </p:cNvCxnSpPr>
          <p:nvPr/>
        </p:nvCxnSpPr>
        <p:spPr>
          <a:xfrm rot="5400000" flipH="1">
            <a:off x="9225648" y="4777975"/>
            <a:ext cx="652419" cy="0"/>
          </a:xfrm>
          <a:prstGeom prst="straightConnector1">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15" name="Text Box 7">
            <a:extLst>
              <a:ext uri="{FF2B5EF4-FFF2-40B4-BE49-F238E27FC236}">
                <a16:creationId xmlns:a16="http://schemas.microsoft.com/office/drawing/2014/main" id="{B6E11AC6-D28E-76FF-0768-633FA14EDBAF}"/>
              </a:ext>
            </a:extLst>
          </p:cNvPr>
          <p:cNvSpPr txBox="1">
            <a:spLocks noChangeArrowheads="1"/>
          </p:cNvSpPr>
          <p:nvPr/>
        </p:nvSpPr>
        <p:spPr bwMode="auto">
          <a:xfrm>
            <a:off x="9504175" y="5202762"/>
            <a:ext cx="1826188" cy="320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U: </a:t>
            </a:r>
            <a:r>
              <a:rPr lang="ja-JP" altLang="en-US" sz="1481" dirty="0">
                <a:latin typeface="游ゴシック Medium" panose="020B0500000000000000" pitchFamily="50" charset="-128"/>
                <a:ea typeface="游ゴシック Medium" panose="020B0500000000000000" pitchFamily="50" charset="-128"/>
              </a:rPr>
              <a:t>同心円回転方向</a:t>
            </a:r>
          </a:p>
        </p:txBody>
      </p:sp>
      <p:sp>
        <p:nvSpPr>
          <p:cNvPr id="16" name="Text Box 7">
            <a:extLst>
              <a:ext uri="{FF2B5EF4-FFF2-40B4-BE49-F238E27FC236}">
                <a16:creationId xmlns:a16="http://schemas.microsoft.com/office/drawing/2014/main" id="{4BD4DA8D-9AB8-8447-0052-813D05F5F1D1}"/>
              </a:ext>
            </a:extLst>
          </p:cNvPr>
          <p:cNvSpPr txBox="1">
            <a:spLocks noChangeArrowheads="1"/>
          </p:cNvSpPr>
          <p:nvPr/>
        </p:nvSpPr>
        <p:spPr bwMode="auto">
          <a:xfrm>
            <a:off x="9092606" y="4451765"/>
            <a:ext cx="412549" cy="18595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 </a:t>
            </a:r>
            <a:r>
              <a:rPr lang="ja-JP" altLang="en-US" sz="1481" dirty="0">
                <a:latin typeface="游ゴシック Medium" panose="020B0500000000000000" pitchFamily="50" charset="-128"/>
                <a:ea typeface="游ゴシック Medium" panose="020B0500000000000000" pitchFamily="50" charset="-128"/>
              </a:rPr>
              <a:t>動径</a:t>
            </a:r>
            <a:r>
              <a:rPr lang="en-US" altLang="ja-JP" sz="1481" dirty="0">
                <a:latin typeface="游ゴシック Medium" panose="020B0500000000000000" pitchFamily="50" charset="-128"/>
                <a:ea typeface="游ゴシック Medium" panose="020B0500000000000000" pitchFamily="50" charset="-128"/>
              </a:rPr>
              <a:t>(</a:t>
            </a:r>
            <a:r>
              <a:rPr lang="ja-JP" altLang="en-US" sz="1481" dirty="0">
                <a:latin typeface="游ゴシック Medium" panose="020B0500000000000000" pitchFamily="50" charset="-128"/>
                <a:ea typeface="游ゴシック Medium" panose="020B0500000000000000" pitchFamily="50" charset="-128"/>
              </a:rPr>
              <a:t>放射</a:t>
            </a:r>
            <a:r>
              <a:rPr lang="en-US" altLang="ja-JP" sz="1481" dirty="0">
                <a:latin typeface="游ゴシック Medium" panose="020B0500000000000000" pitchFamily="50" charset="-128"/>
                <a:ea typeface="游ゴシック Medium" panose="020B0500000000000000" pitchFamily="50" charset="-128"/>
              </a:rPr>
              <a:t>)</a:t>
            </a:r>
            <a:r>
              <a:rPr lang="ja-JP" altLang="en-US" sz="1481" dirty="0">
                <a:latin typeface="游ゴシック Medium" panose="020B0500000000000000" pitchFamily="50" charset="-128"/>
                <a:ea typeface="游ゴシック Medium" panose="020B0500000000000000" pitchFamily="50" charset="-128"/>
              </a:rPr>
              <a:t>方向</a:t>
            </a:r>
          </a:p>
        </p:txBody>
      </p:sp>
    </p:spTree>
    <p:extLst>
      <p:ext uri="{BB962C8B-B14F-4D97-AF65-F5344CB8AC3E}">
        <p14:creationId xmlns:p14="http://schemas.microsoft.com/office/powerpoint/2010/main" val="394404936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玉ねぎボケの実装</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normAutofit fontScale="92500" lnSpcReduction="10000"/>
          </a:bodyPr>
          <a:lstStyle/>
          <a:p>
            <a:r>
              <a:rPr lang="ja-JP" altLang="en-US" dirty="0">
                <a:solidFill>
                  <a:srgbClr val="FF5050"/>
                </a:solidFill>
              </a:rPr>
              <a:t>それらしい表現の</a:t>
            </a:r>
            <a:r>
              <a:rPr kumimoji="1" lang="ja-JP" altLang="en-US" dirty="0">
                <a:solidFill>
                  <a:srgbClr val="FF5050"/>
                </a:solidFill>
              </a:rPr>
              <a:t>ため依存フェッチを利用</a:t>
            </a:r>
            <a:endParaRPr kumimoji="1" lang="en-US" altLang="ja-JP" dirty="0">
              <a:solidFill>
                <a:srgbClr val="FF5050"/>
              </a:solidFill>
            </a:endParaRPr>
          </a:p>
          <a:p>
            <a:pPr lvl="1"/>
            <a:r>
              <a:rPr lang="ja-JP" altLang="en-US" dirty="0"/>
              <a:t>最初にフラグメント位置のノイズを取得</a:t>
            </a:r>
            <a:endParaRPr kumimoji="1" lang="en-US" altLang="ja-JP" dirty="0"/>
          </a:p>
          <a:p>
            <a:pPr lvl="2"/>
            <a:r>
              <a:rPr lang="en-US" altLang="ja-JP" dirty="0"/>
              <a:t>U: </a:t>
            </a:r>
            <a:r>
              <a:rPr lang="ja-JP" altLang="en-US" dirty="0"/>
              <a:t>ノイズの値をスケーリング</a:t>
            </a:r>
            <a:endParaRPr lang="en-US" altLang="ja-JP" dirty="0"/>
          </a:p>
          <a:p>
            <a:pPr lvl="3"/>
            <a:r>
              <a:rPr lang="ja-JP" altLang="en-US" dirty="0"/>
              <a:t>玉ねぎ強度が強い程小さな座標変化に</a:t>
            </a:r>
            <a:endParaRPr lang="en-US" altLang="ja-JP" dirty="0"/>
          </a:p>
          <a:p>
            <a:pPr lvl="2"/>
            <a:r>
              <a:rPr lang="en-US" altLang="ja-JP" dirty="0"/>
              <a:t>V: </a:t>
            </a:r>
            <a:r>
              <a:rPr lang="ja-JP" altLang="en-US" dirty="0"/>
              <a:t>玉ねぎ中心からの距離</a:t>
            </a:r>
            <a:endParaRPr lang="en-US" altLang="ja-JP" dirty="0"/>
          </a:p>
          <a:p>
            <a:pPr lvl="5"/>
            <a:endParaRPr lang="en-US" altLang="ja-JP" dirty="0"/>
          </a:p>
          <a:p>
            <a:pPr lvl="1"/>
            <a:r>
              <a:rPr lang="en-US" altLang="ja-JP" dirty="0"/>
              <a:t>UV</a:t>
            </a:r>
            <a:r>
              <a:rPr lang="ja-JP" altLang="en-US" dirty="0"/>
              <a:t>を使った依存フェッチで</a:t>
            </a:r>
            <a:r>
              <a:rPr lang="en-US" altLang="ja-JP" dirty="0"/>
              <a:t>2</a:t>
            </a:r>
            <a:r>
              <a:rPr lang="ja-JP" altLang="en-US" dirty="0"/>
              <a:t>回目のノイズ</a:t>
            </a:r>
            <a:endParaRPr lang="en-US" altLang="ja-JP" dirty="0"/>
          </a:p>
          <a:p>
            <a:pPr lvl="2"/>
            <a:r>
              <a:rPr lang="en-US" altLang="ja-JP" dirty="0"/>
              <a:t>U</a:t>
            </a:r>
            <a:r>
              <a:rPr lang="ja-JP" altLang="en-US" dirty="0"/>
              <a:t>が同心円の回転方向</a:t>
            </a:r>
            <a:endParaRPr lang="en-US" altLang="ja-JP" dirty="0"/>
          </a:p>
          <a:p>
            <a:pPr lvl="2"/>
            <a:r>
              <a:rPr lang="ja-JP" altLang="en-US" dirty="0"/>
              <a:t>玉ねぎ強度によって合成</a:t>
            </a:r>
            <a:endParaRPr lang="en-US" altLang="ja-JP" dirty="0"/>
          </a:p>
          <a:p>
            <a:pPr lvl="3"/>
            <a:r>
              <a:rPr lang="en-US" altLang="ja-JP" dirty="0"/>
              <a:t>1</a:t>
            </a:r>
            <a:r>
              <a:rPr lang="ja-JP" altLang="en-US" dirty="0"/>
              <a:t>回目のノイズとブレンド</a:t>
            </a:r>
            <a:endParaRPr lang="en-US" altLang="ja-JP" dirty="0"/>
          </a:p>
          <a:p>
            <a:pPr lvl="5"/>
            <a:endParaRPr lang="en-US" altLang="ja-JP" dirty="0"/>
          </a:p>
          <a:p>
            <a:r>
              <a:rPr lang="ja-JP" altLang="en-US" dirty="0"/>
              <a:t>改善の余地あり</a:t>
            </a:r>
            <a:endParaRPr lang="en-US" altLang="ja-JP" dirty="0"/>
          </a:p>
        </p:txBody>
      </p:sp>
      <p:pic>
        <p:nvPicPr>
          <p:cNvPr id="8" name="図 7" descr="背景パターン&#10;&#10;自動的に生成された説明">
            <a:extLst>
              <a:ext uri="{FF2B5EF4-FFF2-40B4-BE49-F238E27FC236}">
                <a16:creationId xmlns:a16="http://schemas.microsoft.com/office/drawing/2014/main" id="{7F01DE49-72AB-7F62-87F1-6D7190296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143" y="4451769"/>
            <a:ext cx="1877913" cy="18779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41" name="楕円 40">
            <a:extLst>
              <a:ext uri="{FF2B5EF4-FFF2-40B4-BE49-F238E27FC236}">
                <a16:creationId xmlns:a16="http://schemas.microsoft.com/office/drawing/2014/main" id="{839E815C-8F52-D989-CFDC-80A33808DAD2}"/>
              </a:ext>
            </a:extLst>
          </p:cNvPr>
          <p:cNvSpPr/>
          <p:nvPr/>
        </p:nvSpPr>
        <p:spPr>
          <a:xfrm>
            <a:off x="10486223" y="5050212"/>
            <a:ext cx="107950" cy="107945"/>
          </a:xfrm>
          <a:prstGeom prst="ellipse">
            <a:avLst/>
          </a:prstGeom>
          <a:solidFill>
            <a:srgbClr val="FFC00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cxnSp>
        <p:nvCxnSpPr>
          <p:cNvPr id="49" name="直線矢印コネクタ 48">
            <a:extLst>
              <a:ext uri="{FF2B5EF4-FFF2-40B4-BE49-F238E27FC236}">
                <a16:creationId xmlns:a16="http://schemas.microsoft.com/office/drawing/2014/main" id="{9D6744AA-6076-25E1-F79C-885D12CE3C5F}"/>
              </a:ext>
            </a:extLst>
          </p:cNvPr>
          <p:cNvCxnSpPr>
            <a:cxnSpLocks/>
          </p:cNvCxnSpPr>
          <p:nvPr/>
        </p:nvCxnSpPr>
        <p:spPr>
          <a:xfrm rot="-5400000" flipV="1">
            <a:off x="10050737" y="4605305"/>
            <a:ext cx="0" cy="997760"/>
          </a:xfrm>
          <a:prstGeom prst="straightConnector1">
            <a:avLst/>
          </a:prstGeom>
          <a:noFill/>
          <a:ln w="31750" cap="rnd">
            <a:solidFill>
              <a:srgbClr val="7030A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57" name="AutoShape 6">
            <a:extLst>
              <a:ext uri="{FF2B5EF4-FFF2-40B4-BE49-F238E27FC236}">
                <a16:creationId xmlns:a16="http://schemas.microsoft.com/office/drawing/2014/main" id="{F7653C77-C4E9-8645-57D9-18AB302C944B}"/>
              </a:ext>
            </a:extLst>
          </p:cNvPr>
          <p:cNvSpPr>
            <a:spLocks noChangeArrowheads="1"/>
          </p:cNvSpPr>
          <p:nvPr/>
        </p:nvSpPr>
        <p:spPr bwMode="auto">
          <a:xfrm rot="16200000" flipH="1">
            <a:off x="10120608" y="3595833"/>
            <a:ext cx="701272" cy="75575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540000" scaled="0"/>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61" name="グループ化 60">
            <a:extLst>
              <a:ext uri="{FF2B5EF4-FFF2-40B4-BE49-F238E27FC236}">
                <a16:creationId xmlns:a16="http://schemas.microsoft.com/office/drawing/2014/main" id="{D87FD523-6850-436A-1795-2712436D82E7}"/>
              </a:ext>
            </a:extLst>
          </p:cNvPr>
          <p:cNvGrpSpPr/>
          <p:nvPr/>
        </p:nvGrpSpPr>
        <p:grpSpPr>
          <a:xfrm>
            <a:off x="8797577" y="454741"/>
            <a:ext cx="3044197" cy="3044197"/>
            <a:chOff x="8797577" y="454741"/>
            <a:chExt cx="3044197" cy="3044197"/>
          </a:xfrm>
        </p:grpSpPr>
        <p:pic>
          <p:nvPicPr>
            <p:cNvPr id="43" name="図 42" descr="暗い, モニター, 大きい, 鳥 が含まれている画像&#10;&#10;自動的に生成された説明">
              <a:extLst>
                <a:ext uri="{FF2B5EF4-FFF2-40B4-BE49-F238E27FC236}">
                  <a16:creationId xmlns:a16="http://schemas.microsoft.com/office/drawing/2014/main" id="{67538BDD-126C-6B4F-04D4-9B12537419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97577" y="454741"/>
              <a:ext cx="3044197" cy="3044197"/>
            </a:xfrm>
            <a:prstGeom prst="rect">
              <a:avLst/>
            </a:prstGeom>
            <a:effectLst>
              <a:outerShdw blurRad="50800" dist="38100" dir="2700000" algn="tl" rotWithShape="0">
                <a:prstClr val="black">
                  <a:alpha val="40000"/>
                </a:prstClr>
              </a:outerShdw>
            </a:effectLst>
          </p:spPr>
        </p:pic>
        <p:grpSp>
          <p:nvGrpSpPr>
            <p:cNvPr id="60" name="グループ化 59">
              <a:extLst>
                <a:ext uri="{FF2B5EF4-FFF2-40B4-BE49-F238E27FC236}">
                  <a16:creationId xmlns:a16="http://schemas.microsoft.com/office/drawing/2014/main" id="{FACEADB7-295B-F9DA-7BB0-308621368536}"/>
                </a:ext>
              </a:extLst>
            </p:cNvPr>
            <p:cNvGrpSpPr/>
            <p:nvPr/>
          </p:nvGrpSpPr>
          <p:grpSpPr>
            <a:xfrm>
              <a:off x="9534003" y="1075007"/>
              <a:ext cx="1879398" cy="1877913"/>
              <a:chOff x="9534003" y="1075007"/>
              <a:chExt cx="1879398" cy="1877913"/>
            </a:xfrm>
          </p:grpSpPr>
          <p:grpSp>
            <p:nvGrpSpPr>
              <p:cNvPr id="29" name="グループ化 28">
                <a:extLst>
                  <a:ext uri="{FF2B5EF4-FFF2-40B4-BE49-F238E27FC236}">
                    <a16:creationId xmlns:a16="http://schemas.microsoft.com/office/drawing/2014/main" id="{F7908E40-6463-0369-0EDB-3C60AAFFE30E}"/>
                  </a:ext>
                </a:extLst>
              </p:cNvPr>
              <p:cNvGrpSpPr/>
              <p:nvPr/>
            </p:nvGrpSpPr>
            <p:grpSpPr>
              <a:xfrm>
                <a:off x="9534003" y="1075007"/>
                <a:ext cx="1879398" cy="1877913"/>
                <a:chOff x="9169601" y="1984246"/>
                <a:chExt cx="1879398" cy="1877913"/>
              </a:xfrm>
            </p:grpSpPr>
            <p:pic>
              <p:nvPicPr>
                <p:cNvPr id="20" name="図 19" descr="建物, 敷物, 布, グループ が含まれている画像&#10;&#10;自動的に生成された説明">
                  <a:extLst>
                    <a:ext uri="{FF2B5EF4-FFF2-40B4-BE49-F238E27FC236}">
                      <a16:creationId xmlns:a16="http://schemas.microsoft.com/office/drawing/2014/main" id="{2D7AC592-56B4-C29F-9600-A58470FB0F8B}"/>
                    </a:ext>
                  </a:extLst>
                </p:cNvPr>
                <p:cNvPicPr>
                  <a:picLocks noChangeAspect="1"/>
                </p:cNvPicPr>
                <p:nvPr/>
              </p:nvPicPr>
              <p:blipFill>
                <a:blip r:embed="rId5">
                  <a:alphaModFix amt="47000"/>
                  <a:extLst>
                    <a:ext uri="{28A0092B-C50C-407E-A947-70E740481C1C}">
                      <a14:useLocalDpi xmlns:a14="http://schemas.microsoft.com/office/drawing/2010/main" val="0"/>
                    </a:ext>
                  </a:extLst>
                </a:blip>
                <a:stretch>
                  <a:fillRect/>
                </a:stretch>
              </p:blipFill>
              <p:spPr>
                <a:xfrm>
                  <a:off x="9169601" y="1984250"/>
                  <a:ext cx="1877909" cy="187790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14" name="グループ化 13">
                  <a:extLst>
                    <a:ext uri="{FF2B5EF4-FFF2-40B4-BE49-F238E27FC236}">
                      <a16:creationId xmlns:a16="http://schemas.microsoft.com/office/drawing/2014/main" id="{32344556-6CC8-4398-D091-0952456F7680}"/>
                    </a:ext>
                  </a:extLst>
                </p:cNvPr>
                <p:cNvGrpSpPr/>
                <p:nvPr/>
              </p:nvGrpSpPr>
              <p:grpSpPr>
                <a:xfrm>
                  <a:off x="9171086" y="1984246"/>
                  <a:ext cx="1877913" cy="1877913"/>
                  <a:chOff x="9171086" y="1984246"/>
                  <a:chExt cx="1877913" cy="1877913"/>
                </a:xfrm>
              </p:grpSpPr>
              <p:sp>
                <p:nvSpPr>
                  <p:cNvPr id="9" name="Line 22">
                    <a:extLst>
                      <a:ext uri="{FF2B5EF4-FFF2-40B4-BE49-F238E27FC236}">
                        <a16:creationId xmlns:a16="http://schemas.microsoft.com/office/drawing/2014/main" id="{7F10DB3E-C9D5-4BEB-3F63-DD266B157F53}"/>
                      </a:ext>
                    </a:extLst>
                  </p:cNvPr>
                  <p:cNvSpPr>
                    <a:spLocks noChangeAspect="1" noChangeShapeType="1"/>
                  </p:cNvSpPr>
                  <p:nvPr/>
                </p:nvSpPr>
                <p:spPr bwMode="auto">
                  <a:xfrm flipH="1">
                    <a:off x="9171086" y="2919555"/>
                    <a:ext cx="1877913" cy="0"/>
                  </a:xfrm>
                  <a:prstGeom prst="line">
                    <a:avLst/>
                  </a:prstGeom>
                  <a:noFill/>
                  <a:ln w="12700" cap="rnd">
                    <a:solidFill>
                      <a:schemeClr val="tx1"/>
                    </a:solidFill>
                    <a:round/>
                    <a:headEnd type="none" w="med" len="lg"/>
                    <a:tailEnd type="none" w="lg" len="lg"/>
                  </a:ln>
                  <a:effectLst/>
                  <a:extLst>
                    <a:ext uri="{909E8E84-426E-40DD-AFC4-6F175D3DCCD1}">
                      <a14:hiddenFill xmlns:a14="http://schemas.microsoft.com/office/drawing/2010/main">
                        <a:noFill/>
                      </a14:hiddenFill>
                    </a:ext>
                  </a:extLst>
                </p:spPr>
                <p:txBody>
                  <a:bodyPr/>
                  <a:lstStyle/>
                  <a:p>
                    <a:endParaRPr lang="ja-JP" altLang="en-US" dirty="0"/>
                  </a:p>
                </p:txBody>
              </p:sp>
              <p:sp>
                <p:nvSpPr>
                  <p:cNvPr id="10" name="Line 23">
                    <a:extLst>
                      <a:ext uri="{FF2B5EF4-FFF2-40B4-BE49-F238E27FC236}">
                        <a16:creationId xmlns:a16="http://schemas.microsoft.com/office/drawing/2014/main" id="{01B3C11E-FF1D-CD87-787B-EDC0141C2DB3}"/>
                      </a:ext>
                    </a:extLst>
                  </p:cNvPr>
                  <p:cNvSpPr>
                    <a:spLocks noChangeAspect="1" noChangeShapeType="1"/>
                  </p:cNvSpPr>
                  <p:nvPr/>
                </p:nvSpPr>
                <p:spPr bwMode="auto">
                  <a:xfrm flipH="1">
                    <a:off x="10108556" y="1984246"/>
                    <a:ext cx="0" cy="1877913"/>
                  </a:xfrm>
                  <a:prstGeom prst="line">
                    <a:avLst/>
                  </a:prstGeom>
                  <a:noFill/>
                  <a:ln w="12700" cap="rnd">
                    <a:solidFill>
                      <a:schemeClr val="tx1"/>
                    </a:solidFill>
                    <a:round/>
                    <a:headEnd type="none" w="med" len="lg"/>
                    <a:tailEnd type="none" w="lg" len="lg"/>
                  </a:ln>
                  <a:effectLst/>
                  <a:extLst>
                    <a:ext uri="{909E8E84-426E-40DD-AFC4-6F175D3DCCD1}">
                      <a14:hiddenFill xmlns:a14="http://schemas.microsoft.com/office/drawing/2010/main">
                        <a:noFill/>
                      </a14:hiddenFill>
                    </a:ext>
                  </a:extLst>
                </p:spPr>
                <p:txBody>
                  <a:bodyPr/>
                  <a:lstStyle/>
                  <a:p>
                    <a:endParaRPr lang="ja-JP" altLang="en-US"/>
                  </a:p>
                </p:txBody>
              </p:sp>
            </p:grpSp>
          </p:grpSp>
          <p:grpSp>
            <p:nvGrpSpPr>
              <p:cNvPr id="59" name="グループ化 58">
                <a:extLst>
                  <a:ext uri="{FF2B5EF4-FFF2-40B4-BE49-F238E27FC236}">
                    <a16:creationId xmlns:a16="http://schemas.microsoft.com/office/drawing/2014/main" id="{BB710DE1-AC78-5B29-7FFE-337D1C00B644}"/>
                  </a:ext>
                </a:extLst>
              </p:cNvPr>
              <p:cNvGrpSpPr/>
              <p:nvPr/>
            </p:nvGrpSpPr>
            <p:grpSpPr>
              <a:xfrm>
                <a:off x="9859906" y="1655238"/>
                <a:ext cx="665313" cy="409050"/>
                <a:chOff x="9859906" y="1655238"/>
                <a:chExt cx="665313" cy="409050"/>
              </a:xfrm>
            </p:grpSpPr>
            <p:sp>
              <p:nvSpPr>
                <p:cNvPr id="58" name="楕円 57">
                  <a:extLst>
                    <a:ext uri="{FF2B5EF4-FFF2-40B4-BE49-F238E27FC236}">
                      <a16:creationId xmlns:a16="http://schemas.microsoft.com/office/drawing/2014/main" id="{0DEC68C2-7CD7-184C-5512-5E4E1F44B520}"/>
                    </a:ext>
                  </a:extLst>
                </p:cNvPr>
                <p:cNvSpPr/>
                <p:nvPr/>
              </p:nvSpPr>
              <p:spPr>
                <a:xfrm>
                  <a:off x="10417269" y="1956343"/>
                  <a:ext cx="107950" cy="107945"/>
                </a:xfrm>
                <a:prstGeom prst="ellipse">
                  <a:avLst/>
                </a:prstGeom>
                <a:solidFill>
                  <a:srgbClr val="00000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grpSp>
              <p:nvGrpSpPr>
                <p:cNvPr id="38" name="グループ化 37">
                  <a:extLst>
                    <a:ext uri="{FF2B5EF4-FFF2-40B4-BE49-F238E27FC236}">
                      <a16:creationId xmlns:a16="http://schemas.microsoft.com/office/drawing/2014/main" id="{210FB1D9-6150-EA69-9871-84A4A57D822B}"/>
                    </a:ext>
                  </a:extLst>
                </p:cNvPr>
                <p:cNvGrpSpPr/>
                <p:nvPr/>
              </p:nvGrpSpPr>
              <p:grpSpPr>
                <a:xfrm>
                  <a:off x="9859906" y="1655238"/>
                  <a:ext cx="611338" cy="347490"/>
                  <a:chOff x="9495504" y="2564477"/>
                  <a:chExt cx="611338" cy="347490"/>
                </a:xfrm>
              </p:grpSpPr>
              <p:sp>
                <p:nvSpPr>
                  <p:cNvPr id="32" name="楕円 31">
                    <a:extLst>
                      <a:ext uri="{FF2B5EF4-FFF2-40B4-BE49-F238E27FC236}">
                        <a16:creationId xmlns:a16="http://schemas.microsoft.com/office/drawing/2014/main" id="{9715739D-11A6-D3E3-1861-82058E27B35C}"/>
                      </a:ext>
                    </a:extLst>
                  </p:cNvPr>
                  <p:cNvSpPr/>
                  <p:nvPr/>
                </p:nvSpPr>
                <p:spPr>
                  <a:xfrm>
                    <a:off x="9495504" y="2564477"/>
                    <a:ext cx="107950" cy="107945"/>
                  </a:xfrm>
                  <a:prstGeom prst="ellipse">
                    <a:avLst/>
                  </a:prstGeom>
                  <a:solidFill>
                    <a:srgbClr val="7030A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sp>
                <p:nvSpPr>
                  <p:cNvPr id="31" name="Line 11">
                    <a:extLst>
                      <a:ext uri="{FF2B5EF4-FFF2-40B4-BE49-F238E27FC236}">
                        <a16:creationId xmlns:a16="http://schemas.microsoft.com/office/drawing/2014/main" id="{2C24C213-8F15-DF1A-A71E-885B0EB1161E}"/>
                      </a:ext>
                    </a:extLst>
                  </p:cNvPr>
                  <p:cNvSpPr>
                    <a:spLocks noChangeShapeType="1"/>
                  </p:cNvSpPr>
                  <p:nvPr/>
                </p:nvSpPr>
                <p:spPr bwMode="auto">
                  <a:xfrm>
                    <a:off x="9551193" y="2618450"/>
                    <a:ext cx="555649" cy="293517"/>
                  </a:xfrm>
                  <a:prstGeom prst="line">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sz="1600"/>
                  </a:p>
                </p:txBody>
              </p:sp>
            </p:grpSp>
          </p:grpSp>
        </p:grpSp>
      </p:grpSp>
      <p:grpSp>
        <p:nvGrpSpPr>
          <p:cNvPr id="70" name="グループ化 69">
            <a:extLst>
              <a:ext uri="{FF2B5EF4-FFF2-40B4-BE49-F238E27FC236}">
                <a16:creationId xmlns:a16="http://schemas.microsoft.com/office/drawing/2014/main" id="{78A439D7-C823-FEB8-2823-00FA5CDF98E6}"/>
              </a:ext>
            </a:extLst>
          </p:cNvPr>
          <p:cNvGrpSpPr>
            <a:grpSpLocks noChangeAspect="1"/>
          </p:cNvGrpSpPr>
          <p:nvPr/>
        </p:nvGrpSpPr>
        <p:grpSpPr>
          <a:xfrm>
            <a:off x="5467312" y="2926304"/>
            <a:ext cx="3044198" cy="3044198"/>
            <a:chOff x="6822239" y="4578372"/>
            <a:chExt cx="1751310" cy="1751310"/>
          </a:xfrm>
        </p:grpSpPr>
        <p:pic>
          <p:nvPicPr>
            <p:cNvPr id="42" name="図 41" descr="屋内, 座る, 暗い, 探す が含まれている画像&#10;&#10;自動的に生成された説明">
              <a:extLst>
                <a:ext uri="{FF2B5EF4-FFF2-40B4-BE49-F238E27FC236}">
                  <a16:creationId xmlns:a16="http://schemas.microsoft.com/office/drawing/2014/main" id="{4FE43C15-1C9D-ECBA-5F1F-5E86C84CBE7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22239" y="4578372"/>
              <a:ext cx="1751310" cy="1751310"/>
            </a:xfrm>
            <a:prstGeom prst="rect">
              <a:avLst/>
            </a:prstGeom>
            <a:effectLst>
              <a:outerShdw blurRad="50800" dist="38100" dir="2700000" algn="tl" rotWithShape="0">
                <a:prstClr val="black">
                  <a:alpha val="40000"/>
                </a:prstClr>
              </a:outerShdw>
            </a:effectLst>
          </p:spPr>
        </p:pic>
        <p:sp>
          <p:nvSpPr>
            <p:cNvPr id="67" name="楕円 66">
              <a:extLst>
                <a:ext uri="{FF2B5EF4-FFF2-40B4-BE49-F238E27FC236}">
                  <a16:creationId xmlns:a16="http://schemas.microsoft.com/office/drawing/2014/main" id="{ADB478F6-483D-F566-4E04-634D255CE388}"/>
                </a:ext>
              </a:extLst>
            </p:cNvPr>
            <p:cNvSpPr/>
            <p:nvPr/>
          </p:nvSpPr>
          <p:spPr>
            <a:xfrm>
              <a:off x="7412094" y="5209473"/>
              <a:ext cx="107950" cy="107945"/>
            </a:xfrm>
            <a:prstGeom prst="ellipse">
              <a:avLst/>
            </a:prstGeom>
            <a:solidFill>
              <a:srgbClr val="FF5050"/>
            </a:solidFill>
            <a:ln w="9525" cap="rnd">
              <a:solidFill>
                <a:schemeClr val="tx1"/>
              </a:solidFill>
              <a:round/>
              <a:headEnd type="stealth" w="med" len="lg"/>
              <a:tailEnd type="none" w="lg" len="lg"/>
            </a:ln>
            <a:effectLst>
              <a:outerShdw blurRad="50800" dist="38100" dir="2700000" algn="tl" rotWithShape="0">
                <a:prstClr val="black">
                  <a:alpha val="40000"/>
                </a:prstClr>
              </a:outerShdw>
            </a:effectLst>
          </p:spPr>
          <p:txBody>
            <a:bodyPr/>
            <a:lstStyle/>
            <a:p>
              <a:endParaRPr lang="ja-JP" altLang="en-US">
                <a:solidFill>
                  <a:schemeClr val="tx1"/>
                </a:solidFill>
                <a:latin typeface="Arial" panose="020B0604020202020204" pitchFamily="34" charset="0"/>
                <a:ea typeface="ＭＳ Ｐゴシック" panose="020B0600070205080204" pitchFamily="50" charset="-128"/>
              </a:endParaRPr>
            </a:p>
          </p:txBody>
        </p:sp>
      </p:grpSp>
      <p:cxnSp>
        <p:nvCxnSpPr>
          <p:cNvPr id="75" name="直線矢印コネクタ 74">
            <a:extLst>
              <a:ext uri="{FF2B5EF4-FFF2-40B4-BE49-F238E27FC236}">
                <a16:creationId xmlns:a16="http://schemas.microsoft.com/office/drawing/2014/main" id="{C61EDBE0-604B-BCC7-170F-3D491192AC1A}"/>
              </a:ext>
            </a:extLst>
          </p:cNvPr>
          <p:cNvCxnSpPr>
            <a:cxnSpLocks/>
          </p:cNvCxnSpPr>
          <p:nvPr/>
        </p:nvCxnSpPr>
        <p:spPr>
          <a:xfrm rot="5400000" flipH="1">
            <a:off x="9225648" y="4777975"/>
            <a:ext cx="652419" cy="0"/>
          </a:xfrm>
          <a:prstGeom prst="straightConnector1">
            <a:avLst/>
          </a:prstGeom>
          <a:noFill/>
          <a:ln w="31750" cap="rnd">
            <a:solidFill>
              <a:srgbClr val="FF505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4" name="Text Box 7">
            <a:extLst>
              <a:ext uri="{FF2B5EF4-FFF2-40B4-BE49-F238E27FC236}">
                <a16:creationId xmlns:a16="http://schemas.microsoft.com/office/drawing/2014/main" id="{FB06A99E-5E4A-D5BA-ACE1-6161DC96C06E}"/>
              </a:ext>
            </a:extLst>
          </p:cNvPr>
          <p:cNvSpPr txBox="1">
            <a:spLocks noChangeArrowheads="1"/>
          </p:cNvSpPr>
          <p:nvPr/>
        </p:nvSpPr>
        <p:spPr bwMode="auto">
          <a:xfrm>
            <a:off x="9504175" y="5202762"/>
            <a:ext cx="1826188" cy="320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U: </a:t>
            </a:r>
            <a:r>
              <a:rPr lang="ja-JP" altLang="en-US" sz="1481" dirty="0">
                <a:latin typeface="游ゴシック Medium" panose="020B0500000000000000" pitchFamily="50" charset="-128"/>
                <a:ea typeface="游ゴシック Medium" panose="020B0500000000000000" pitchFamily="50" charset="-128"/>
              </a:rPr>
              <a:t>同心円回転方向</a:t>
            </a:r>
          </a:p>
        </p:txBody>
      </p:sp>
      <p:sp>
        <p:nvSpPr>
          <p:cNvPr id="5" name="Text Box 7">
            <a:extLst>
              <a:ext uri="{FF2B5EF4-FFF2-40B4-BE49-F238E27FC236}">
                <a16:creationId xmlns:a16="http://schemas.microsoft.com/office/drawing/2014/main" id="{FFA336FE-C7EF-8317-7F28-744AB8635C31}"/>
              </a:ext>
            </a:extLst>
          </p:cNvPr>
          <p:cNvSpPr txBox="1">
            <a:spLocks noChangeArrowheads="1"/>
          </p:cNvSpPr>
          <p:nvPr/>
        </p:nvSpPr>
        <p:spPr bwMode="auto">
          <a:xfrm>
            <a:off x="9092606" y="4451765"/>
            <a:ext cx="412549" cy="18595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 </a:t>
            </a:r>
            <a:r>
              <a:rPr lang="ja-JP" altLang="en-US" sz="1481" dirty="0">
                <a:latin typeface="游ゴシック Medium" panose="020B0500000000000000" pitchFamily="50" charset="-128"/>
                <a:ea typeface="游ゴシック Medium" panose="020B0500000000000000" pitchFamily="50" charset="-128"/>
              </a:rPr>
              <a:t>動径</a:t>
            </a:r>
            <a:r>
              <a:rPr lang="en-US" altLang="ja-JP" sz="1481" dirty="0">
                <a:latin typeface="游ゴシック Medium" panose="020B0500000000000000" pitchFamily="50" charset="-128"/>
                <a:ea typeface="游ゴシック Medium" panose="020B0500000000000000" pitchFamily="50" charset="-128"/>
              </a:rPr>
              <a:t>(</a:t>
            </a:r>
            <a:r>
              <a:rPr lang="ja-JP" altLang="en-US" sz="1481" dirty="0">
                <a:latin typeface="游ゴシック Medium" panose="020B0500000000000000" pitchFamily="50" charset="-128"/>
                <a:ea typeface="游ゴシック Medium" panose="020B0500000000000000" pitchFamily="50" charset="-128"/>
              </a:rPr>
              <a:t>放射</a:t>
            </a:r>
            <a:r>
              <a:rPr lang="en-US" altLang="ja-JP" sz="1481" dirty="0">
                <a:latin typeface="游ゴシック Medium" panose="020B0500000000000000" pitchFamily="50" charset="-128"/>
                <a:ea typeface="游ゴシック Medium" panose="020B0500000000000000" pitchFamily="50" charset="-128"/>
              </a:rPr>
              <a:t>)</a:t>
            </a:r>
            <a:r>
              <a:rPr lang="ja-JP" altLang="en-US" sz="1481" dirty="0">
                <a:latin typeface="游ゴシック Medium" panose="020B0500000000000000" pitchFamily="50" charset="-128"/>
                <a:ea typeface="游ゴシック Medium" panose="020B0500000000000000" pitchFamily="50" charset="-128"/>
              </a:rPr>
              <a:t>方向</a:t>
            </a:r>
          </a:p>
        </p:txBody>
      </p:sp>
      <p:sp>
        <p:nvSpPr>
          <p:cNvPr id="56" name="AutoShape 6">
            <a:extLst>
              <a:ext uri="{FF2B5EF4-FFF2-40B4-BE49-F238E27FC236}">
                <a16:creationId xmlns:a16="http://schemas.microsoft.com/office/drawing/2014/main" id="{E388080B-8864-EEFF-BA07-E39332024A6E}"/>
              </a:ext>
            </a:extLst>
          </p:cNvPr>
          <p:cNvSpPr>
            <a:spLocks noChangeArrowheads="1"/>
          </p:cNvSpPr>
          <p:nvPr/>
        </p:nvSpPr>
        <p:spPr bwMode="auto">
          <a:xfrm flipH="1">
            <a:off x="8621310" y="4174138"/>
            <a:ext cx="647563" cy="55525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82" name="環状矢印 9">
            <a:extLst>
              <a:ext uri="{FF2B5EF4-FFF2-40B4-BE49-F238E27FC236}">
                <a16:creationId xmlns:a16="http://schemas.microsoft.com/office/drawing/2014/main" id="{E4946A9E-78C2-6CA4-F097-FC607A324AB6}"/>
              </a:ext>
            </a:extLst>
          </p:cNvPr>
          <p:cNvSpPr>
            <a:spLocks/>
          </p:cNvSpPr>
          <p:nvPr/>
        </p:nvSpPr>
        <p:spPr bwMode="auto">
          <a:xfrm>
            <a:off x="8980987" y="3989266"/>
            <a:ext cx="516089" cy="925000"/>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solidFill>
            <a:srgbClr val="7030A0"/>
          </a:soli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cxnSp>
        <p:nvCxnSpPr>
          <p:cNvPr id="62" name="直線矢印コネクタ 61">
            <a:extLst>
              <a:ext uri="{FF2B5EF4-FFF2-40B4-BE49-F238E27FC236}">
                <a16:creationId xmlns:a16="http://schemas.microsoft.com/office/drawing/2014/main" id="{E0690C88-D032-A262-1EA1-E3742F301FC9}"/>
              </a:ext>
            </a:extLst>
          </p:cNvPr>
          <p:cNvCxnSpPr>
            <a:cxnSpLocks/>
            <a:stCxn id="67" idx="6"/>
            <a:endCxn id="41" idx="2"/>
          </p:cNvCxnSpPr>
          <p:nvPr/>
        </p:nvCxnSpPr>
        <p:spPr>
          <a:xfrm>
            <a:off x="6680265" y="4117126"/>
            <a:ext cx="3805958" cy="987059"/>
          </a:xfrm>
          <a:prstGeom prst="straightConnector1">
            <a:avLst/>
          </a:prstGeom>
          <a:noFill/>
          <a:ln w="31750" cap="rnd">
            <a:solidFill>
              <a:srgbClr val="FFC000"/>
            </a:solidFill>
            <a:round/>
            <a:headEnd type="triangle" w="med" len="lg"/>
            <a:tailEnd type="none" w="sm"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4866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コンテンツ プレースホルダー 15">
            <a:extLst>
              <a:ext uri="{FF2B5EF4-FFF2-40B4-BE49-F238E27FC236}">
                <a16:creationId xmlns:a16="http://schemas.microsoft.com/office/drawing/2014/main" id="{4532451B-ECF6-C65D-FED6-3E8DA80EDB02}"/>
              </a:ext>
            </a:extLst>
          </p:cNvPr>
          <p:cNvSpPr>
            <a:spLocks noGrp="1"/>
          </p:cNvSpPr>
          <p:nvPr>
            <p:ph idx="1"/>
          </p:nvPr>
        </p:nvSpPr>
        <p:spPr/>
        <p:txBody>
          <a:bodyPr/>
          <a:lstStyle/>
          <a:p>
            <a:r>
              <a:rPr lang="ja-JP" altLang="en-US" dirty="0"/>
              <a:t>右上は玉ねぎボケの適用なし</a:t>
            </a:r>
            <a:endParaRPr lang="en-US" altLang="ja-JP" dirty="0"/>
          </a:p>
          <a:p>
            <a:r>
              <a:rPr kumimoji="1" lang="ja-JP" altLang="en-US" dirty="0"/>
              <a:t>下段は左から玉ねぎボケの強度変化</a:t>
            </a:r>
            <a:endParaRPr kumimoji="1" lang="en-US" altLang="ja-JP" dirty="0"/>
          </a:p>
          <a:p>
            <a:pPr lvl="1"/>
            <a:r>
              <a:rPr lang="ja-JP" altLang="en-US" dirty="0"/>
              <a:t>左端は不規則なノイズのみ</a:t>
            </a:r>
            <a:endParaRPr lang="en-US" altLang="ja-JP" dirty="0"/>
          </a:p>
          <a:p>
            <a:pPr lvl="1"/>
            <a:r>
              <a:rPr kumimoji="1" lang="ja-JP" altLang="en-US" dirty="0"/>
              <a:t>右端は歪みが一切ない状態</a:t>
            </a:r>
            <a:r>
              <a:rPr kumimoji="1" lang="en-US" altLang="ja-JP" dirty="0"/>
              <a:t>(</a:t>
            </a:r>
            <a:r>
              <a:rPr kumimoji="1" lang="ja-JP" altLang="en-US" dirty="0"/>
              <a:t>極端な例</a:t>
            </a:r>
            <a:r>
              <a:rPr kumimoji="1" lang="en-US" altLang="ja-JP" dirty="0"/>
              <a:t>)</a:t>
            </a:r>
            <a:endParaRPr kumimoji="1" lang="ja-JP" altLang="en-US" dirty="0"/>
          </a:p>
        </p:txBody>
      </p:sp>
      <p:sp>
        <p:nvSpPr>
          <p:cNvPr id="2" name="タイトル 1">
            <a:extLst>
              <a:ext uri="{FF2B5EF4-FFF2-40B4-BE49-F238E27FC236}">
                <a16:creationId xmlns:a16="http://schemas.microsoft.com/office/drawing/2014/main" id="{F7591127-E1A2-C4F2-36DD-188C323FADD6}"/>
              </a:ext>
            </a:extLst>
          </p:cNvPr>
          <p:cNvSpPr>
            <a:spLocks noGrp="1"/>
          </p:cNvSpPr>
          <p:nvPr>
            <p:ph type="title"/>
          </p:nvPr>
        </p:nvSpPr>
        <p:spPr/>
        <p:txBody>
          <a:bodyPr/>
          <a:lstStyle/>
          <a:p>
            <a:r>
              <a:rPr lang="ja-JP" altLang="en-US" dirty="0"/>
              <a:t>玉ねぎボケの強度と鋭さの変化</a:t>
            </a:r>
            <a:endParaRPr kumimoji="1" lang="ja-JP" altLang="en-US" dirty="0"/>
          </a:p>
        </p:txBody>
      </p:sp>
      <p:grpSp>
        <p:nvGrpSpPr>
          <p:cNvPr id="17" name="グループ化 16">
            <a:extLst>
              <a:ext uri="{FF2B5EF4-FFF2-40B4-BE49-F238E27FC236}">
                <a16:creationId xmlns:a16="http://schemas.microsoft.com/office/drawing/2014/main" id="{ABF8F59F-D9E9-2321-4BF7-AF410888E437}"/>
              </a:ext>
            </a:extLst>
          </p:cNvPr>
          <p:cNvGrpSpPr/>
          <p:nvPr/>
        </p:nvGrpSpPr>
        <p:grpSpPr>
          <a:xfrm>
            <a:off x="746760" y="1084330"/>
            <a:ext cx="10698480" cy="5349240"/>
            <a:chOff x="609769" y="1066800"/>
            <a:chExt cx="10698480" cy="5349240"/>
          </a:xfrm>
        </p:grpSpPr>
        <p:pic>
          <p:nvPicPr>
            <p:cNvPr id="7" name="図 6" descr="屋内, 座る, 暗い, 探す が含まれている画像&#10;&#10;自動的に生成された説明">
              <a:extLst>
                <a:ext uri="{FF2B5EF4-FFF2-40B4-BE49-F238E27FC236}">
                  <a16:creationId xmlns:a16="http://schemas.microsoft.com/office/drawing/2014/main" id="{431A263F-4F86-47A9-3A10-0A6C2101911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59009" y="3741420"/>
              <a:ext cx="2674620" cy="2674620"/>
            </a:xfrm>
            <a:prstGeom prst="rect">
              <a:avLst/>
            </a:prstGeom>
            <a:effectLst>
              <a:outerShdw blurRad="50800" dist="38100" dir="2700000" algn="tl" rotWithShape="0">
                <a:prstClr val="black">
                  <a:alpha val="40000"/>
                </a:prstClr>
              </a:outerShdw>
            </a:effectLst>
          </p:spPr>
        </p:pic>
        <p:pic>
          <p:nvPicPr>
            <p:cNvPr id="9" name="図 8" descr="屋内, 座る, 暗い, 円形 が含まれている画像&#10;&#10;自動的に生成された説明">
              <a:extLst>
                <a:ext uri="{FF2B5EF4-FFF2-40B4-BE49-F238E27FC236}">
                  <a16:creationId xmlns:a16="http://schemas.microsoft.com/office/drawing/2014/main" id="{E54E369E-3890-DD0E-F0A5-DF88CFB48B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84389" y="3741420"/>
              <a:ext cx="2674620" cy="2674620"/>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DC22B54E-CCAC-5EA2-6CC3-DBC204B2DC8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769" y="3741420"/>
              <a:ext cx="2674620" cy="2674620"/>
            </a:xfrm>
            <a:prstGeom prst="rect">
              <a:avLst/>
            </a:prstGeom>
            <a:effectLst>
              <a:outerShdw blurRad="50800" dist="38100" dir="2700000" algn="tl" rotWithShape="0">
                <a:prstClr val="black">
                  <a:alpha val="40000"/>
                </a:prstClr>
              </a:outerShdw>
            </a:effectLst>
          </p:spPr>
        </p:pic>
        <p:pic>
          <p:nvPicPr>
            <p:cNvPr id="13" name="図 12" descr="暗い, モニター, 大きい, 鳥 が含まれている画像&#10;&#10;自動的に生成された説明">
              <a:extLst>
                <a:ext uri="{FF2B5EF4-FFF2-40B4-BE49-F238E27FC236}">
                  <a16:creationId xmlns:a16="http://schemas.microsoft.com/office/drawing/2014/main" id="{D234D365-9CE1-7B7B-CB17-E90ADFF48DF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33629" y="1066800"/>
              <a:ext cx="2674620" cy="2674620"/>
            </a:xfrm>
            <a:prstGeom prst="rect">
              <a:avLst/>
            </a:prstGeom>
            <a:effectLst>
              <a:outerShdw blurRad="50800" dist="38100" dir="2700000" algn="tl" rotWithShape="0">
                <a:prstClr val="black">
                  <a:alpha val="40000"/>
                </a:prstClr>
              </a:outerShdw>
            </a:effectLst>
          </p:spPr>
        </p:pic>
        <p:pic>
          <p:nvPicPr>
            <p:cNvPr id="15" name="図 14" descr="星のマーク&#10;&#10;低い精度で自動的に生成された説明">
              <a:extLst>
                <a:ext uri="{FF2B5EF4-FFF2-40B4-BE49-F238E27FC236}">
                  <a16:creationId xmlns:a16="http://schemas.microsoft.com/office/drawing/2014/main" id="{AE01BE24-E6DA-3F09-F518-97A33693503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33629" y="3741420"/>
              <a:ext cx="2674620" cy="267462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4327460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抽象, ぼかし が含まれている画像&#10;&#10;自動的に生成された説明">
            <a:extLst>
              <a:ext uri="{FF2B5EF4-FFF2-40B4-BE49-F238E27FC236}">
                <a16:creationId xmlns:a16="http://schemas.microsoft.com/office/drawing/2014/main" id="{9CCDD414-67B4-A719-7E5F-6B656D32F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D2EBE30A-7B7A-7658-B3EB-CCB744DB5359}"/>
              </a:ext>
            </a:extLst>
          </p:cNvPr>
          <p:cNvSpPr>
            <a:spLocks noChangeArrowheads="1"/>
          </p:cNvSpPr>
          <p:nvPr/>
        </p:nvSpPr>
        <p:spPr bwMode="auto">
          <a:xfrm>
            <a:off x="8621793" y="0"/>
            <a:ext cx="357020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玉ねぎボケやノイズ無効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827584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抽象, ぼかし が含まれている画像&#10;&#10;自動的に生成された説明">
            <a:extLst>
              <a:ext uri="{FF2B5EF4-FFF2-40B4-BE49-F238E27FC236}">
                <a16:creationId xmlns:a16="http://schemas.microsoft.com/office/drawing/2014/main" id="{1F468356-FC09-DC28-CCC9-74DE808A8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F8457705-88AD-66A2-DA41-B4E47CD721D1}"/>
              </a:ext>
            </a:extLst>
          </p:cNvPr>
          <p:cNvSpPr>
            <a:spLocks noChangeArrowheads="1"/>
          </p:cNvSpPr>
          <p:nvPr/>
        </p:nvSpPr>
        <p:spPr bwMode="auto">
          <a:xfrm>
            <a:off x="8929569" y="0"/>
            <a:ext cx="3262432"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不規則なノイズのみ</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判りやすいように少し強調</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01747137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4364EF3A-37F8-9DAD-EBD1-8034B8687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57121380-74E6-B5F3-7FA2-F43750B4403E}"/>
              </a:ext>
            </a:extLst>
          </p:cNvPr>
          <p:cNvSpPr>
            <a:spLocks noChangeArrowheads="1"/>
          </p:cNvSpPr>
          <p:nvPr/>
        </p:nvSpPr>
        <p:spPr bwMode="auto">
          <a:xfrm>
            <a:off x="8929570" y="0"/>
            <a:ext cx="326243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ある程度の玉ねぎボケ</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16464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85564-63AD-46D8-249E-EFA89DF3A9C1}"/>
              </a:ext>
            </a:extLst>
          </p:cNvPr>
          <p:cNvSpPr>
            <a:spLocks noGrp="1"/>
          </p:cNvSpPr>
          <p:nvPr>
            <p:ph type="title"/>
          </p:nvPr>
        </p:nvSpPr>
        <p:spPr/>
        <p:txBody>
          <a:bodyPr/>
          <a:lstStyle/>
          <a:p>
            <a:r>
              <a:rPr kumimoji="1" lang="ja-JP" altLang="en-US" dirty="0"/>
              <a:t>回折パターン</a:t>
            </a:r>
          </a:p>
        </p:txBody>
      </p:sp>
      <p:sp>
        <p:nvSpPr>
          <p:cNvPr id="3" name="コンテンツ プレースホルダー 2">
            <a:extLst>
              <a:ext uri="{FF2B5EF4-FFF2-40B4-BE49-F238E27FC236}">
                <a16:creationId xmlns:a16="http://schemas.microsoft.com/office/drawing/2014/main" id="{A86ABA7F-73F4-681C-2E12-3A5C3395E3FC}"/>
              </a:ext>
            </a:extLst>
          </p:cNvPr>
          <p:cNvSpPr>
            <a:spLocks noGrp="1"/>
          </p:cNvSpPr>
          <p:nvPr>
            <p:ph idx="1"/>
          </p:nvPr>
        </p:nvSpPr>
        <p:spPr/>
        <p:txBody>
          <a:bodyPr/>
          <a:lstStyle/>
          <a:p>
            <a:r>
              <a:rPr kumimoji="1" lang="ja-JP" altLang="en-US" dirty="0">
                <a:solidFill>
                  <a:srgbClr val="FF5050"/>
                </a:solidFill>
              </a:rPr>
              <a:t>光の波としての性質による干渉模様</a:t>
            </a:r>
            <a:endParaRPr kumimoji="1" lang="en-US" altLang="ja-JP" dirty="0">
              <a:solidFill>
                <a:srgbClr val="FF5050"/>
              </a:solidFill>
            </a:endParaRPr>
          </a:p>
          <a:p>
            <a:pPr lvl="1"/>
            <a:r>
              <a:rPr lang="ja-JP" altLang="en-US" dirty="0"/>
              <a:t>開口絞り</a:t>
            </a:r>
            <a:r>
              <a:rPr kumimoji="1" lang="ja-JP" altLang="en-US" dirty="0"/>
              <a:t>を通った光</a:t>
            </a:r>
            <a:r>
              <a:rPr kumimoji="1" lang="en-US" altLang="ja-JP" dirty="0"/>
              <a:t>(</a:t>
            </a:r>
            <a:r>
              <a:rPr kumimoji="1" lang="ja-JP" altLang="en-US" dirty="0"/>
              <a:t>電磁波</a:t>
            </a:r>
            <a:r>
              <a:rPr kumimoji="1" lang="en-US" altLang="ja-JP" dirty="0"/>
              <a:t>)</a:t>
            </a:r>
            <a:r>
              <a:rPr kumimoji="1" lang="ja-JP" altLang="en-US" dirty="0"/>
              <a:t>は必ず回り込んで広がる</a:t>
            </a:r>
            <a:r>
              <a:rPr kumimoji="1" lang="en-US" altLang="ja-JP" dirty="0"/>
              <a:t>(</a:t>
            </a:r>
            <a:r>
              <a:rPr kumimoji="1" lang="ja-JP" altLang="en-US" dirty="0"/>
              <a:t>回折</a:t>
            </a:r>
            <a:r>
              <a:rPr kumimoji="1" lang="en-US" altLang="ja-JP" dirty="0"/>
              <a:t>)</a:t>
            </a:r>
          </a:p>
          <a:p>
            <a:pPr lvl="1"/>
            <a:r>
              <a:rPr lang="ja-JP" altLang="en-US" dirty="0"/>
              <a:t>電磁波は波として干渉する</a:t>
            </a:r>
            <a:endParaRPr kumimoji="1" lang="en-US" altLang="ja-JP" dirty="0"/>
          </a:p>
          <a:p>
            <a:pPr lvl="1"/>
            <a:r>
              <a:rPr lang="ja-JP" altLang="en-US" dirty="0"/>
              <a:t>センサー面に到達した光は干渉によって模様を作る</a:t>
            </a:r>
            <a:endParaRPr lang="en-US" altLang="ja-JP" dirty="0"/>
          </a:p>
          <a:p>
            <a:pPr lvl="5"/>
            <a:endParaRPr kumimoji="1" lang="en-US" altLang="ja-JP" dirty="0"/>
          </a:p>
          <a:p>
            <a:r>
              <a:rPr kumimoji="1" lang="ja-JP" altLang="en-US" dirty="0"/>
              <a:t>実装には波動光学を考慮する必要あり</a:t>
            </a:r>
            <a:endParaRPr kumimoji="1" lang="en-US" altLang="ja-JP" dirty="0"/>
          </a:p>
          <a:p>
            <a:pPr lvl="1"/>
            <a:r>
              <a:rPr kumimoji="1" lang="ja-JP" altLang="en-US" dirty="0"/>
              <a:t>必ずしも厳密なシミュレーションが必須ではない</a:t>
            </a:r>
          </a:p>
        </p:txBody>
      </p:sp>
    </p:spTree>
    <p:extLst>
      <p:ext uri="{BB962C8B-B14F-4D97-AF65-F5344CB8AC3E}">
        <p14:creationId xmlns:p14="http://schemas.microsoft.com/office/powerpoint/2010/main" val="20351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抽象, ぼかし が含まれている画像&#10;&#10;自動的に生成された説明">
            <a:extLst>
              <a:ext uri="{FF2B5EF4-FFF2-40B4-BE49-F238E27FC236}">
                <a16:creationId xmlns:a16="http://schemas.microsoft.com/office/drawing/2014/main" id="{E98E63B2-920E-1785-C7E5-1A526B9E2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1B5BF11F-29F6-2DA0-8B97-DAE532C7A9B9}"/>
              </a:ext>
            </a:extLst>
          </p:cNvPr>
          <p:cNvSpPr>
            <a:spLocks noChangeArrowheads="1"/>
          </p:cNvSpPr>
          <p:nvPr/>
        </p:nvSpPr>
        <p:spPr bwMode="auto">
          <a:xfrm>
            <a:off x="9545123" y="0"/>
            <a:ext cx="264687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強めの玉ねぎボケ</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77684650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ぼかし が含まれている画像&#10;&#10;自動的に生成された説明">
            <a:extLst>
              <a:ext uri="{FF2B5EF4-FFF2-40B4-BE49-F238E27FC236}">
                <a16:creationId xmlns:a16="http://schemas.microsoft.com/office/drawing/2014/main" id="{3DBA7087-145D-4EBE-9D75-79B5B5F83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55FD48CD-1D75-1E93-A08B-A359A936ECAE}"/>
              </a:ext>
            </a:extLst>
          </p:cNvPr>
          <p:cNvSpPr>
            <a:spLocks noChangeArrowheads="1"/>
          </p:cNvSpPr>
          <p:nvPr/>
        </p:nvSpPr>
        <p:spPr bwMode="auto">
          <a:xfrm>
            <a:off x="8929570" y="0"/>
            <a:ext cx="3262432"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強めの玉ねぎボケ</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生じる位置をずらしたもの</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1102226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C0F59367-F062-E8A4-9117-246AA2BD7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3CE75B76-90B4-38D0-4377-AEC693C8EB67}"/>
              </a:ext>
            </a:extLst>
          </p:cNvPr>
          <p:cNvSpPr>
            <a:spLocks noChangeArrowheads="1"/>
          </p:cNvSpPr>
          <p:nvPr/>
        </p:nvSpPr>
        <p:spPr bwMode="auto">
          <a:xfrm>
            <a:off x="9186053" y="0"/>
            <a:ext cx="3005951"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強めの玉ねぎボケ</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位置のずれと細かな模様</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85047039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05E9E268-A4C5-2F68-6C9E-08EBD8236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1FE28718-D65F-13BF-7904-18F3C5F31C24}"/>
              </a:ext>
            </a:extLst>
          </p:cNvPr>
          <p:cNvSpPr>
            <a:spLocks noChangeArrowheads="1"/>
          </p:cNvSpPr>
          <p:nvPr/>
        </p:nvSpPr>
        <p:spPr bwMode="auto">
          <a:xfrm>
            <a:off x="10468451" y="6396335"/>
            <a:ext cx="172354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玉ねぎボケ</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5477742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背景パターン&#10;&#10;自動的に生成された説明">
            <a:extLst>
              <a:ext uri="{FF2B5EF4-FFF2-40B4-BE49-F238E27FC236}">
                <a16:creationId xmlns:a16="http://schemas.microsoft.com/office/drawing/2014/main" id="{B6F52C5A-8F5D-79FF-7C05-688790B1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140" y="-1375954"/>
            <a:ext cx="14638140" cy="8233954"/>
          </a:xfrm>
          <a:prstGeom prst="rect">
            <a:avLst/>
          </a:prstGeom>
        </p:spPr>
      </p:pic>
      <p:pic>
        <p:nvPicPr>
          <p:cNvPr id="11" name="図 10" descr="図形, 円&#10;&#10;自動的に生成された説明">
            <a:extLst>
              <a:ext uri="{FF2B5EF4-FFF2-40B4-BE49-F238E27FC236}">
                <a16:creationId xmlns:a16="http://schemas.microsoft.com/office/drawing/2014/main" id="{380348C4-1982-8CBC-C563-5E06AD7D0ADF}"/>
              </a:ext>
            </a:extLst>
          </p:cNvPr>
          <p:cNvPicPr>
            <a:picLocks noChangeAspect="1"/>
          </p:cNvPicPr>
          <p:nvPr/>
        </p:nvPicPr>
        <p:blipFill rotWithShape="1">
          <a:blip r:embed="rId4"/>
          <a:srcRect l="32757" t="14140" r="23427" b="39230"/>
          <a:stretch/>
        </p:blipFill>
        <p:spPr>
          <a:xfrm>
            <a:off x="0" y="-7329"/>
            <a:ext cx="5375888" cy="6865329"/>
          </a:xfrm>
          <a:prstGeom prst="rect">
            <a:avLst/>
          </a:prstGeom>
        </p:spPr>
      </p:pic>
      <p:sp>
        <p:nvSpPr>
          <p:cNvPr id="3" name="Rectangle 6">
            <a:extLst>
              <a:ext uri="{FF2B5EF4-FFF2-40B4-BE49-F238E27FC236}">
                <a16:creationId xmlns:a16="http://schemas.microsoft.com/office/drawing/2014/main" id="{1F51BC9A-8131-6719-346C-65EE266BFE88}"/>
              </a:ext>
            </a:extLst>
          </p:cNvPr>
          <p:cNvSpPr>
            <a:spLocks noChangeArrowheads="1"/>
          </p:cNvSpPr>
          <p:nvPr/>
        </p:nvSpPr>
        <p:spPr bwMode="auto">
          <a:xfrm>
            <a:off x="0" y="0"/>
            <a:ext cx="141577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実写比較</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2" name="Rectangle 6">
            <a:extLst>
              <a:ext uri="{FF2B5EF4-FFF2-40B4-BE49-F238E27FC236}">
                <a16:creationId xmlns:a16="http://schemas.microsoft.com/office/drawing/2014/main" id="{59C2FD44-7030-E79C-67A9-5879D26387F9}"/>
              </a:ext>
            </a:extLst>
          </p:cNvPr>
          <p:cNvSpPr>
            <a:spLocks noChangeArrowheads="1"/>
          </p:cNvSpPr>
          <p:nvPr/>
        </p:nvSpPr>
        <p:spPr bwMode="auto">
          <a:xfrm>
            <a:off x="10160675" y="6396335"/>
            <a:ext cx="2031325"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955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48283-2EBD-5BB9-738D-8FE2EBD08399}"/>
              </a:ext>
            </a:extLst>
          </p:cNvPr>
          <p:cNvSpPr>
            <a:spLocks noGrp="1"/>
          </p:cNvSpPr>
          <p:nvPr>
            <p:ph type="title"/>
          </p:nvPr>
        </p:nvSpPr>
        <p:spPr/>
        <p:txBody>
          <a:bodyPr/>
          <a:lstStyle/>
          <a:p>
            <a:r>
              <a:rPr kumimoji="1" lang="ja-JP" altLang="en-US" dirty="0"/>
              <a:t>絞りによる玉ねぎボケの変化</a:t>
            </a:r>
          </a:p>
        </p:txBody>
      </p:sp>
      <p:sp>
        <p:nvSpPr>
          <p:cNvPr id="3" name="コンテンツ プレースホルダー 2">
            <a:extLst>
              <a:ext uri="{FF2B5EF4-FFF2-40B4-BE49-F238E27FC236}">
                <a16:creationId xmlns:a16="http://schemas.microsoft.com/office/drawing/2014/main" id="{4BB1DF3A-1FC9-2391-A4AB-D9655F23C801}"/>
              </a:ext>
            </a:extLst>
          </p:cNvPr>
          <p:cNvSpPr>
            <a:spLocks noGrp="1"/>
          </p:cNvSpPr>
          <p:nvPr>
            <p:ph idx="1"/>
          </p:nvPr>
        </p:nvSpPr>
        <p:spPr/>
        <p:txBody>
          <a:bodyPr/>
          <a:lstStyle/>
          <a:p>
            <a:r>
              <a:rPr lang="en-US" altLang="ja-JP" dirty="0"/>
              <a:t>f/1.4</a:t>
            </a:r>
            <a:r>
              <a:rPr lang="ja-JP" altLang="en-US" dirty="0"/>
              <a:t>～</a:t>
            </a:r>
            <a:r>
              <a:rPr lang="en-US" altLang="ja-JP" dirty="0"/>
              <a:t>f/4</a:t>
            </a:r>
          </a:p>
          <a:p>
            <a:pPr lvl="1"/>
            <a:r>
              <a:rPr kumimoji="1" lang="ja-JP" altLang="en-US" dirty="0"/>
              <a:t>露出は絞りに応じて変化</a:t>
            </a:r>
            <a:endParaRPr kumimoji="1" lang="en-US" altLang="ja-JP" dirty="0"/>
          </a:p>
          <a:p>
            <a:pPr lvl="2"/>
            <a:r>
              <a:rPr kumimoji="1" lang="ja-JP" altLang="en-US" dirty="0"/>
              <a:t>絞ると暗くなる</a:t>
            </a:r>
            <a:r>
              <a:rPr lang="ja-JP" altLang="en-US" dirty="0"/>
              <a:t>がボケの明るさは同じ</a:t>
            </a:r>
            <a:endParaRPr lang="en-US" altLang="ja-JP" dirty="0"/>
          </a:p>
          <a:p>
            <a:pPr lvl="5"/>
            <a:endParaRPr kumimoji="1" lang="en-US" altLang="ja-JP" dirty="0"/>
          </a:p>
          <a:p>
            <a:r>
              <a:rPr lang="ja-JP" altLang="en-US" dirty="0">
                <a:solidFill>
                  <a:srgbClr val="FF5050"/>
                </a:solidFill>
              </a:rPr>
              <a:t>絞りを変えても玉ねぎボケの模様は変化しない</a:t>
            </a:r>
            <a:endParaRPr lang="en-US" altLang="ja-JP" dirty="0">
              <a:solidFill>
                <a:srgbClr val="FF5050"/>
              </a:solidFill>
            </a:endParaRPr>
          </a:p>
          <a:p>
            <a:pPr lvl="1"/>
            <a:r>
              <a:rPr lang="ja-JP" altLang="en-US" dirty="0"/>
              <a:t>この例では玉ねぎボケと口径食の挙動もほぼ一致</a:t>
            </a:r>
            <a:endParaRPr lang="en-US" altLang="ja-JP" dirty="0"/>
          </a:p>
          <a:p>
            <a:pPr lvl="1"/>
            <a:r>
              <a:rPr lang="ja-JP" altLang="en-US" dirty="0"/>
              <a:t>その他レンズ表面に起因するノイズも同様</a:t>
            </a:r>
            <a:endParaRPr lang="en-US" altLang="ja-JP" dirty="0"/>
          </a:p>
          <a:p>
            <a:pPr lvl="1"/>
            <a:r>
              <a:rPr kumimoji="1" lang="ja-JP" altLang="en-US" dirty="0"/>
              <a:t>ボケは小さくなる</a:t>
            </a:r>
            <a:r>
              <a:rPr kumimoji="1" lang="en-US" altLang="ja-JP" dirty="0"/>
              <a:t>(</a:t>
            </a:r>
            <a:r>
              <a:rPr kumimoji="1" lang="ja-JP" altLang="en-US" dirty="0"/>
              <a:t>当然</a:t>
            </a:r>
            <a:r>
              <a:rPr kumimoji="1" lang="en-US" altLang="ja-JP" dirty="0"/>
              <a:t>)</a:t>
            </a:r>
            <a:endParaRPr kumimoji="1" lang="ja-JP" altLang="en-US" dirty="0"/>
          </a:p>
        </p:txBody>
      </p:sp>
    </p:spTree>
    <p:extLst>
      <p:ext uri="{BB962C8B-B14F-4D97-AF65-F5344CB8AC3E}">
        <p14:creationId xmlns:p14="http://schemas.microsoft.com/office/powerpoint/2010/main" val="19399376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2E78355B-CB44-EFBD-2F19-37E736552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3A311580-9A6A-4CBB-622B-4EB748E200CE}"/>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f/1.4</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60651394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8B9AFA-AD70-FB23-9276-4003BE301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6B03AF20-2069-2651-C6F8-08E51CAEFB91}"/>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f/1.7</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6626895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6891D3C-CCAB-5A0D-58E3-ED19AD5BE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D70F5BBD-DB61-5829-DD43-69720F9751AA}"/>
              </a:ext>
            </a:extLst>
          </p:cNvPr>
          <p:cNvSpPr>
            <a:spLocks noChangeArrowheads="1"/>
          </p:cNvSpPr>
          <p:nvPr/>
        </p:nvSpPr>
        <p:spPr bwMode="auto">
          <a:xfrm>
            <a:off x="0" y="0"/>
            <a:ext cx="60946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4700906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洗面道具 が含まれている画像&#10;&#10;自動的に生成された説明">
            <a:extLst>
              <a:ext uri="{FF2B5EF4-FFF2-40B4-BE49-F238E27FC236}">
                <a16:creationId xmlns:a16="http://schemas.microsoft.com/office/drawing/2014/main" id="{51E6FB7B-662E-BEE5-CF27-0460A20B9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8BF6595E-AC9B-2F65-A956-AB61FE3DD3CF}"/>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f/2.4</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25729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85564-63AD-46D8-249E-EFA89DF3A9C1}"/>
              </a:ext>
            </a:extLst>
          </p:cNvPr>
          <p:cNvSpPr>
            <a:spLocks noGrp="1"/>
          </p:cNvSpPr>
          <p:nvPr>
            <p:ph type="title"/>
          </p:nvPr>
        </p:nvSpPr>
        <p:spPr/>
        <p:txBody>
          <a:bodyPr/>
          <a:lstStyle/>
          <a:p>
            <a:r>
              <a:rPr kumimoji="1" lang="ja-JP" altLang="en-US" dirty="0"/>
              <a:t>回折パターン</a:t>
            </a:r>
          </a:p>
        </p:txBody>
      </p:sp>
      <p:sp>
        <p:nvSpPr>
          <p:cNvPr id="3" name="コンテンツ プレースホルダー 2">
            <a:extLst>
              <a:ext uri="{FF2B5EF4-FFF2-40B4-BE49-F238E27FC236}">
                <a16:creationId xmlns:a16="http://schemas.microsoft.com/office/drawing/2014/main" id="{A86ABA7F-73F4-681C-2E12-3A5C3395E3FC}"/>
              </a:ext>
            </a:extLst>
          </p:cNvPr>
          <p:cNvSpPr>
            <a:spLocks noGrp="1"/>
          </p:cNvSpPr>
          <p:nvPr>
            <p:ph idx="1"/>
          </p:nvPr>
        </p:nvSpPr>
        <p:spPr/>
        <p:txBody>
          <a:bodyPr/>
          <a:lstStyle/>
          <a:p>
            <a:r>
              <a:rPr lang="ja-JP" altLang="en-US" dirty="0"/>
              <a:t>センサー面に到達した光は干渉によって模様を作る</a:t>
            </a:r>
            <a:endParaRPr lang="en-US" altLang="ja-JP" dirty="0"/>
          </a:p>
          <a:p>
            <a:pPr lvl="1"/>
            <a:r>
              <a:rPr kumimoji="1" lang="ja-JP" altLang="en-US" dirty="0">
                <a:solidFill>
                  <a:srgbClr val="FF5050"/>
                </a:solidFill>
              </a:rPr>
              <a:t>フォーカス部分では</a:t>
            </a:r>
            <a:r>
              <a:rPr kumimoji="1" lang="ja-JP" altLang="en-US" dirty="0"/>
              <a:t>エアリーディスクとエアリーパターン</a:t>
            </a:r>
            <a:endParaRPr kumimoji="1" lang="en-US" altLang="ja-JP" dirty="0"/>
          </a:p>
          <a:p>
            <a:pPr lvl="2"/>
            <a:r>
              <a:rPr kumimoji="1" lang="ja-JP" altLang="en-US" dirty="0"/>
              <a:t>これが</a:t>
            </a:r>
            <a:r>
              <a:rPr kumimoji="1" lang="ja-JP" altLang="en-US" dirty="0">
                <a:solidFill>
                  <a:srgbClr val="FF5050"/>
                </a:solidFill>
              </a:rPr>
              <a:t>ブルームやスターバースト</a:t>
            </a:r>
            <a:r>
              <a:rPr kumimoji="1" lang="en-US" altLang="ja-JP" dirty="0">
                <a:solidFill>
                  <a:srgbClr val="FF5050"/>
                </a:solidFill>
              </a:rPr>
              <a:t>(</a:t>
            </a:r>
            <a:r>
              <a:rPr kumimoji="1" lang="ja-JP" altLang="en-US" dirty="0">
                <a:solidFill>
                  <a:srgbClr val="FF5050"/>
                </a:solidFill>
              </a:rPr>
              <a:t>回折フレア</a:t>
            </a:r>
            <a:r>
              <a:rPr kumimoji="1" lang="en-US" altLang="ja-JP" dirty="0">
                <a:solidFill>
                  <a:srgbClr val="FF5050"/>
                </a:solidFill>
              </a:rPr>
              <a:t>)</a:t>
            </a:r>
            <a:r>
              <a:rPr kumimoji="1" lang="ja-JP" altLang="en-US" dirty="0"/>
              <a:t>となる</a:t>
            </a:r>
            <a:endParaRPr kumimoji="1" lang="en-US" altLang="ja-JP" dirty="0"/>
          </a:p>
          <a:p>
            <a:pPr lvl="1"/>
            <a:r>
              <a:rPr lang="ja-JP" altLang="en-US" dirty="0">
                <a:solidFill>
                  <a:srgbClr val="FF5050"/>
                </a:solidFill>
              </a:rPr>
              <a:t>デフォーカス部分では主にボケのエッジに現れる回折縞</a:t>
            </a:r>
            <a:endParaRPr lang="en-US" altLang="ja-JP" dirty="0">
              <a:solidFill>
                <a:srgbClr val="FF5050"/>
              </a:solidFill>
            </a:endParaRPr>
          </a:p>
          <a:p>
            <a:endParaRPr kumimoji="1" lang="ja-JP" altLang="en-US" dirty="0"/>
          </a:p>
        </p:txBody>
      </p:sp>
      <p:grpSp>
        <p:nvGrpSpPr>
          <p:cNvPr id="18" name="グループ化 17">
            <a:extLst>
              <a:ext uri="{FF2B5EF4-FFF2-40B4-BE49-F238E27FC236}">
                <a16:creationId xmlns:a16="http://schemas.microsoft.com/office/drawing/2014/main" id="{0B4CD727-A327-FA0B-9873-D97D5B1ECC03}"/>
              </a:ext>
            </a:extLst>
          </p:cNvPr>
          <p:cNvGrpSpPr/>
          <p:nvPr/>
        </p:nvGrpSpPr>
        <p:grpSpPr>
          <a:xfrm>
            <a:off x="1114479" y="3526970"/>
            <a:ext cx="9963041" cy="3117670"/>
            <a:chOff x="986815" y="3526970"/>
            <a:chExt cx="9963041" cy="3117670"/>
          </a:xfrm>
        </p:grpSpPr>
        <p:pic>
          <p:nvPicPr>
            <p:cNvPr id="5" name="Picture 4" descr="Spherical-aberration-slice">
              <a:extLst>
                <a:ext uri="{FF2B5EF4-FFF2-40B4-BE49-F238E27FC236}">
                  <a16:creationId xmlns:a16="http://schemas.microsoft.com/office/drawing/2014/main" id="{D66CC0B2-FEDC-AA6E-1809-1BC94E730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3553639" y="3526971"/>
              <a:ext cx="4836790" cy="226261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6C2F5E6F-C767-1FE1-317C-B182CA138628}"/>
                </a:ext>
              </a:extLst>
            </p:cNvPr>
            <p:cNvSpPr>
              <a:spLocks noChangeArrowheads="1"/>
            </p:cNvSpPr>
            <p:nvPr/>
          </p:nvSpPr>
          <p:spPr bwMode="auto">
            <a:xfrm>
              <a:off x="5492914" y="5844421"/>
              <a:ext cx="5456942" cy="8002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hlinkClick r:id="rId4"/>
              </a:endParaRPr>
            </a:p>
            <a:p>
              <a:pPr algn="r"/>
              <a:r>
                <a:rPr lang="ja-JP" altLang="en-US" sz="1400" dirty="0">
                  <a:latin typeface="游ゴシック Medium" panose="020B0500000000000000" pitchFamily="50" charset="-128"/>
                  <a:ea typeface="游ゴシック Medium" panose="020B0500000000000000" pitchFamily="50" charset="-128"/>
                  <a:hlinkClick r:id="rId4"/>
                </a:rPr>
                <a:t>http</a:t>
              </a:r>
              <a:r>
                <a:rPr lang="en-US" altLang="ja-JP" sz="1400" dirty="0">
                  <a:latin typeface="游ゴシック Medium" panose="020B0500000000000000" pitchFamily="50" charset="-128"/>
                  <a:ea typeface="游ゴシック Medium" panose="020B0500000000000000" pitchFamily="50" charset="-128"/>
                  <a:hlinkClick r:id="rId4"/>
                </a:rPr>
                <a:t>s</a:t>
              </a:r>
              <a:r>
                <a:rPr lang="ja-JP" altLang="en-US" sz="1400" dirty="0">
                  <a:latin typeface="游ゴシック Medium" panose="020B0500000000000000" pitchFamily="50" charset="-128"/>
                  <a:ea typeface="游ゴシック Medium" panose="020B0500000000000000" pitchFamily="50" charset="-128"/>
                  <a:hlinkClick r:id="rId4"/>
                </a:rPr>
                <a:t>://en.wikipedia.org/wiki/File:Spherical-aberration-slice.jpg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pic>
          <p:nvPicPr>
            <p:cNvPr id="13" name="図 12">
              <a:extLst>
                <a:ext uri="{FF2B5EF4-FFF2-40B4-BE49-F238E27FC236}">
                  <a16:creationId xmlns:a16="http://schemas.microsoft.com/office/drawing/2014/main" id="{34907CD3-0F20-166E-1021-8649C08C0374}"/>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986815" y="3526970"/>
              <a:ext cx="2248990" cy="226261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4" name="図 13" descr="背景パターン が含まれている画像&#10;&#10;自動的に生成された説明">
              <a:extLst>
                <a:ext uri="{FF2B5EF4-FFF2-40B4-BE49-F238E27FC236}">
                  <a16:creationId xmlns:a16="http://schemas.microsoft.com/office/drawing/2014/main" id="{0161B047-6D4B-808B-CD51-C026714C0739}"/>
                </a:ext>
              </a:extLst>
            </p:cNvPr>
            <p:cNvPicPr>
              <a:picLocks noChangeAspect="1"/>
            </p:cNvPicPr>
            <p:nvPr/>
          </p:nvPicPr>
          <p:blipFill rotWithShape="1">
            <a:blip r:embed="rId6">
              <a:extLst>
                <a:ext uri="{28A0092B-C50C-407E-A947-70E740481C1C}">
                  <a14:useLocalDpi xmlns:a14="http://schemas.microsoft.com/office/drawing/2010/main" val="0"/>
                </a:ext>
              </a:extLst>
            </a:blip>
            <a:srcRect l="43308" t="38932" r="43430" b="38723"/>
            <a:stretch/>
          </p:blipFill>
          <p:spPr>
            <a:xfrm>
              <a:off x="8708263" y="3526970"/>
              <a:ext cx="2241593" cy="226261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6894015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3F22A51-4D69-21FD-E57F-C56791ECC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16920767-3F58-848E-AA73-93629EF5BABE}"/>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f/2.8</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2993310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EB3B097-04D4-0CEA-AFD3-C2120017A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EBCC3E39-EDF2-95E2-C3B3-4F3581B96DB0}"/>
              </a:ext>
            </a:extLst>
          </p:cNvPr>
          <p:cNvSpPr>
            <a:spLocks noChangeArrowheads="1"/>
          </p:cNvSpPr>
          <p:nvPr/>
        </p:nvSpPr>
        <p:spPr bwMode="auto">
          <a:xfrm>
            <a:off x="0" y="0"/>
            <a:ext cx="86113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f/3.4</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12913691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73C3AA6A-BABC-A7ED-98AF-7F8DFD183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FAABDB1C-E1B8-0AA8-AD90-1350F4431AF4}"/>
              </a:ext>
            </a:extLst>
          </p:cNvPr>
          <p:cNvSpPr>
            <a:spLocks noChangeArrowheads="1"/>
          </p:cNvSpPr>
          <p:nvPr/>
        </p:nvSpPr>
        <p:spPr bwMode="auto">
          <a:xfrm>
            <a:off x="0" y="0"/>
            <a:ext cx="60946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f/4</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3961747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40EB76-091B-AAF0-0284-51010056B750}"/>
              </a:ext>
            </a:extLst>
          </p:cNvPr>
          <p:cNvSpPr>
            <a:spLocks noGrp="1"/>
          </p:cNvSpPr>
          <p:nvPr>
            <p:ph type="title"/>
          </p:nvPr>
        </p:nvSpPr>
        <p:spPr/>
        <p:txBody>
          <a:bodyPr/>
          <a:lstStyle/>
          <a:p>
            <a:r>
              <a:rPr lang="ja-JP" altLang="en-US" dirty="0"/>
              <a:t>玉ねぎボケのパフォーマンス</a:t>
            </a:r>
          </a:p>
        </p:txBody>
      </p:sp>
      <p:sp>
        <p:nvSpPr>
          <p:cNvPr id="3" name="コンテンツ プレースホルダー 2">
            <a:extLst>
              <a:ext uri="{FF2B5EF4-FFF2-40B4-BE49-F238E27FC236}">
                <a16:creationId xmlns:a16="http://schemas.microsoft.com/office/drawing/2014/main" id="{E2FBDCE3-1C53-4758-A194-AD83F4DE8CA5}"/>
              </a:ext>
            </a:extLst>
          </p:cNvPr>
          <p:cNvSpPr>
            <a:spLocks noGrp="1"/>
          </p:cNvSpPr>
          <p:nvPr>
            <p:ph idx="1"/>
          </p:nvPr>
        </p:nvSpPr>
        <p:spPr/>
        <p:txBody>
          <a:bodyPr/>
          <a:lstStyle/>
          <a:p>
            <a:r>
              <a:rPr lang="ja-JP" altLang="en-US" dirty="0">
                <a:solidFill>
                  <a:srgbClr val="FF5050"/>
                </a:solidFill>
              </a:rPr>
              <a:t>それなりに高負荷</a:t>
            </a:r>
            <a:endParaRPr lang="en-US" altLang="ja-JP" dirty="0">
              <a:solidFill>
                <a:srgbClr val="FF5050"/>
              </a:solidFill>
            </a:endParaRPr>
          </a:p>
          <a:p>
            <a:pPr lvl="1"/>
            <a:r>
              <a:rPr lang="ja-JP" altLang="en-US" dirty="0">
                <a:solidFill>
                  <a:srgbClr val="FF5050"/>
                </a:solidFill>
              </a:rPr>
              <a:t>特にノイズテクスチャの依存フェッチは負荷が高い</a:t>
            </a:r>
            <a:endParaRPr lang="en-US" altLang="ja-JP" dirty="0">
              <a:solidFill>
                <a:srgbClr val="FF5050"/>
              </a:solidFill>
            </a:endParaRPr>
          </a:p>
          <a:p>
            <a:pPr lvl="2"/>
            <a:r>
              <a:rPr lang="ja-JP" altLang="en-US" dirty="0"/>
              <a:t>回折と異なりフルに</a:t>
            </a:r>
            <a:r>
              <a:rPr lang="en-US" altLang="ja-JP" dirty="0"/>
              <a:t>2</a:t>
            </a:r>
            <a:r>
              <a:rPr lang="ja-JP" altLang="en-US" dirty="0"/>
              <a:t>次元テクスチャフェッチが必要</a:t>
            </a:r>
            <a:endParaRPr lang="en-US" altLang="ja-JP" dirty="0"/>
          </a:p>
          <a:p>
            <a:pPr lvl="1"/>
            <a:r>
              <a:rPr lang="ja-JP" altLang="en-US" dirty="0"/>
              <a:t>玉ねぎボケではなくノイズだけならやや軽い</a:t>
            </a:r>
            <a:endParaRPr lang="en-US" altLang="ja-JP" dirty="0"/>
          </a:p>
          <a:p>
            <a:pPr lvl="2"/>
            <a:r>
              <a:rPr lang="ja-JP" altLang="en-US" dirty="0">
                <a:solidFill>
                  <a:srgbClr val="FF5050"/>
                </a:solidFill>
              </a:rPr>
              <a:t>しかしエフェクト用途ならフィルムグレインでも代替可能？</a:t>
            </a:r>
            <a:endParaRPr lang="en-US" altLang="ja-JP" dirty="0">
              <a:solidFill>
                <a:srgbClr val="FF5050"/>
              </a:solidFill>
            </a:endParaRPr>
          </a:p>
          <a:p>
            <a:pPr lvl="5"/>
            <a:endParaRPr lang="en-US" altLang="ja-JP" dirty="0">
              <a:solidFill>
                <a:srgbClr val="FF5050"/>
              </a:solidFill>
            </a:endParaRPr>
          </a:p>
          <a:p>
            <a:r>
              <a:rPr lang="ja-JP" altLang="en-US" dirty="0"/>
              <a:t>限られたシーンでの使用を推奨</a:t>
            </a:r>
            <a:endParaRPr lang="en-US" altLang="ja-JP" dirty="0"/>
          </a:p>
          <a:p>
            <a:pPr lvl="1"/>
            <a:r>
              <a:rPr lang="ja-JP" altLang="en-US" dirty="0"/>
              <a:t>例えばカットシーンなど</a:t>
            </a:r>
            <a:endParaRPr lang="en-US" altLang="ja-JP" dirty="0"/>
          </a:p>
        </p:txBody>
      </p:sp>
    </p:spTree>
    <p:extLst>
      <p:ext uri="{BB962C8B-B14F-4D97-AF65-F5344CB8AC3E}">
        <p14:creationId xmlns:p14="http://schemas.microsoft.com/office/powerpoint/2010/main" val="147508065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C67A41-08F2-4681-96F7-C83918894EB5}"/>
              </a:ext>
            </a:extLst>
          </p:cNvPr>
          <p:cNvSpPr>
            <a:spLocks noGrp="1"/>
          </p:cNvSpPr>
          <p:nvPr>
            <p:ph type="title"/>
          </p:nvPr>
        </p:nvSpPr>
        <p:spPr/>
        <p:txBody>
          <a:bodyPr/>
          <a:lstStyle/>
          <a:p>
            <a:r>
              <a:rPr lang="ja-JP" altLang="en-US" dirty="0"/>
              <a:t>ダスト等による回折模様</a:t>
            </a:r>
            <a:endParaRPr kumimoji="1" lang="ja-JP" altLang="en-US" dirty="0"/>
          </a:p>
        </p:txBody>
      </p:sp>
    </p:spTree>
    <p:extLst>
      <p:ext uri="{BB962C8B-B14F-4D97-AF65-F5344CB8AC3E}">
        <p14:creationId xmlns:p14="http://schemas.microsoft.com/office/powerpoint/2010/main" val="402454401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C67A41-08F2-4681-96F7-C83918894EB5}"/>
              </a:ext>
            </a:extLst>
          </p:cNvPr>
          <p:cNvSpPr>
            <a:spLocks noGrp="1"/>
          </p:cNvSpPr>
          <p:nvPr>
            <p:ph type="title"/>
          </p:nvPr>
        </p:nvSpPr>
        <p:spPr/>
        <p:txBody>
          <a:bodyPr/>
          <a:lstStyle/>
          <a:p>
            <a:r>
              <a:rPr lang="ja-JP" altLang="en-US" dirty="0"/>
              <a:t>ダスト等による回折模様</a:t>
            </a:r>
            <a:endParaRPr kumimoji="1" lang="ja-JP" altLang="en-US" dirty="0"/>
          </a:p>
        </p:txBody>
      </p:sp>
      <p:sp>
        <p:nvSpPr>
          <p:cNvPr id="3" name="コンテンツ プレースホルダー 2">
            <a:extLst>
              <a:ext uri="{FF2B5EF4-FFF2-40B4-BE49-F238E27FC236}">
                <a16:creationId xmlns:a16="http://schemas.microsoft.com/office/drawing/2014/main" id="{A378AE22-EAE4-7D98-B452-325B788CD36C}"/>
              </a:ext>
            </a:extLst>
          </p:cNvPr>
          <p:cNvSpPr>
            <a:spLocks noGrp="1"/>
          </p:cNvSpPr>
          <p:nvPr>
            <p:ph idx="1"/>
          </p:nvPr>
        </p:nvSpPr>
        <p:spPr/>
        <p:txBody>
          <a:bodyPr/>
          <a:lstStyle/>
          <a:p>
            <a:r>
              <a:rPr kumimoji="1" lang="ja-JP" altLang="en-US" dirty="0"/>
              <a:t>レンズ表面に付着した汚れや水滴によって生じる回折</a:t>
            </a:r>
            <a:endParaRPr kumimoji="1" lang="en-US" altLang="ja-JP" dirty="0"/>
          </a:p>
          <a:p>
            <a:pPr lvl="1"/>
            <a:r>
              <a:rPr lang="ja-JP" altLang="en-US" dirty="0">
                <a:solidFill>
                  <a:srgbClr val="FF5050"/>
                </a:solidFill>
              </a:rPr>
              <a:t>基本的な挙動は玉ねぎボケや不均一なノイズと同じ</a:t>
            </a:r>
            <a:endParaRPr lang="en-US" altLang="ja-JP" dirty="0">
              <a:solidFill>
                <a:srgbClr val="FF5050"/>
              </a:solidFill>
            </a:endParaRPr>
          </a:p>
          <a:p>
            <a:pPr lvl="1"/>
            <a:r>
              <a:rPr kumimoji="1" lang="ja-JP" altLang="en-US" dirty="0">
                <a:solidFill>
                  <a:srgbClr val="FF5050"/>
                </a:solidFill>
              </a:rPr>
              <a:t>原則としては前玉レンズ表面に発生</a:t>
            </a:r>
            <a:endParaRPr kumimoji="1" lang="en-US" altLang="ja-JP" dirty="0">
              <a:solidFill>
                <a:srgbClr val="FF5050"/>
              </a:solidFill>
            </a:endParaRPr>
          </a:p>
          <a:p>
            <a:pPr lvl="2"/>
            <a:r>
              <a:rPr lang="ja-JP" altLang="en-US" dirty="0">
                <a:solidFill>
                  <a:srgbClr val="FF5050"/>
                </a:solidFill>
              </a:rPr>
              <a:t>つまり絞りよりもかなり前方で発生</a:t>
            </a:r>
            <a:endParaRPr lang="en-US" altLang="ja-JP" dirty="0">
              <a:solidFill>
                <a:srgbClr val="FF5050"/>
              </a:solidFill>
            </a:endParaRPr>
          </a:p>
          <a:p>
            <a:pPr lvl="2"/>
            <a:r>
              <a:rPr lang="ja-JP" altLang="en-US" dirty="0"/>
              <a:t>挙動に癖のあるケースも</a:t>
            </a:r>
            <a:endParaRPr lang="en-US" altLang="ja-JP" dirty="0"/>
          </a:p>
          <a:p>
            <a:pPr lvl="5"/>
            <a:endParaRPr lang="en-US" altLang="ja-JP" dirty="0"/>
          </a:p>
          <a:p>
            <a:r>
              <a:rPr lang="ja-JP" altLang="en-US" dirty="0"/>
              <a:t>重要性は低い</a:t>
            </a:r>
            <a:endParaRPr lang="en-US" altLang="ja-JP" dirty="0"/>
          </a:p>
          <a:p>
            <a:pPr lvl="1"/>
            <a:r>
              <a:rPr lang="ja-JP" altLang="en-US" dirty="0"/>
              <a:t>今回は取り上げない</a:t>
            </a:r>
            <a:endParaRPr lang="en-US" altLang="ja-JP" dirty="0"/>
          </a:p>
        </p:txBody>
      </p:sp>
      <p:pic>
        <p:nvPicPr>
          <p:cNvPr id="5" name="図 4" descr="図形, 円&#10;&#10;自動的に生成された説明">
            <a:extLst>
              <a:ext uri="{FF2B5EF4-FFF2-40B4-BE49-F238E27FC236}">
                <a16:creationId xmlns:a16="http://schemas.microsoft.com/office/drawing/2014/main" id="{E363D114-BEA8-AF0E-3ADF-46ADC1FC326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5958" t="29967" r="24544" b="64173"/>
          <a:stretch/>
        </p:blipFill>
        <p:spPr>
          <a:xfrm>
            <a:off x="8452819" y="4038502"/>
            <a:ext cx="3129412" cy="2316578"/>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6" name="図 5" descr="図形, 円&#10;&#10;自動的に生成された説明">
            <a:extLst>
              <a:ext uri="{FF2B5EF4-FFF2-40B4-BE49-F238E27FC236}">
                <a16:creationId xmlns:a16="http://schemas.microsoft.com/office/drawing/2014/main" id="{A57893DF-4A4E-B532-2540-1CAB45259B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56366" t="44917" r="35173" b="49299"/>
          <a:stretch/>
        </p:blipFill>
        <p:spPr>
          <a:xfrm>
            <a:off x="5351476" y="4034266"/>
            <a:ext cx="2828896" cy="232081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3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巨大ボケの表現</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296</a:t>
            </a:fld>
            <a:endParaRPr kumimoji="1" lang="ja-JP" altLang="en-US"/>
          </a:p>
        </p:txBody>
      </p:sp>
    </p:spTree>
    <p:extLst>
      <p:ext uri="{BB962C8B-B14F-4D97-AF65-F5344CB8AC3E}">
        <p14:creationId xmlns:p14="http://schemas.microsoft.com/office/powerpoint/2010/main" val="317176989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p:txBody>
          <a:bodyPr/>
          <a:lstStyle/>
          <a:p>
            <a:r>
              <a:rPr kumimoji="1" lang="ja-JP" altLang="en-US" dirty="0"/>
              <a:t>巨大ボケの表現に関して</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p:txBody>
          <a:bodyPr>
            <a:normAutofit/>
          </a:bodyPr>
          <a:lstStyle/>
          <a:p>
            <a:r>
              <a:rPr lang="ja-JP" altLang="en-US" dirty="0">
                <a:solidFill>
                  <a:srgbClr val="FF5050"/>
                </a:solidFill>
              </a:rPr>
              <a:t>近年の</a:t>
            </a:r>
            <a:r>
              <a:rPr lang="en-US" altLang="ja-JP" dirty="0" err="1">
                <a:solidFill>
                  <a:srgbClr val="FF5050"/>
                </a:solidFill>
              </a:rPr>
              <a:t>DoF</a:t>
            </a:r>
            <a:r>
              <a:rPr lang="ja-JP" altLang="en-US" dirty="0">
                <a:solidFill>
                  <a:srgbClr val="FF5050"/>
                </a:solidFill>
              </a:rPr>
              <a:t>実装はレイヤーを少なくする傾向</a:t>
            </a:r>
            <a:endParaRPr lang="en-US" altLang="ja-JP" dirty="0">
              <a:solidFill>
                <a:srgbClr val="FF5050"/>
              </a:solidFill>
            </a:endParaRPr>
          </a:p>
          <a:p>
            <a:pPr lvl="1"/>
            <a:r>
              <a:rPr lang="ja-JP" altLang="en-US" dirty="0"/>
              <a:t>フォーカスと前後ボケの</a:t>
            </a:r>
            <a:r>
              <a:rPr lang="en-US" altLang="ja-JP" dirty="0"/>
              <a:t>3</a:t>
            </a:r>
            <a:r>
              <a:rPr lang="ja-JP" altLang="en-US" dirty="0"/>
              <a:t>レイヤー程度が主流</a:t>
            </a:r>
            <a:endParaRPr lang="en-US" altLang="ja-JP" dirty="0"/>
          </a:p>
          <a:p>
            <a:pPr lvl="1"/>
            <a:r>
              <a:rPr lang="en-US" altLang="ja-JP" dirty="0"/>
              <a:t>Scatter-as-Gather</a:t>
            </a:r>
            <a:r>
              <a:rPr lang="ja-JP" altLang="en-US" dirty="0"/>
              <a:t>アプローチの恩恵？</a:t>
            </a:r>
            <a:endParaRPr lang="en-US" altLang="ja-JP" dirty="0"/>
          </a:p>
          <a:p>
            <a:pPr lvl="2"/>
            <a:r>
              <a:rPr lang="ja-JP" altLang="en-US" dirty="0">
                <a:solidFill>
                  <a:srgbClr val="FF5050"/>
                </a:solidFill>
              </a:rPr>
              <a:t>少ないレイヤー数でもそれなりに正確に遮蔽を表現できる</a:t>
            </a:r>
            <a:endParaRPr lang="en-US" altLang="ja-JP" dirty="0">
              <a:solidFill>
                <a:srgbClr val="FF5050"/>
              </a:solidFill>
            </a:endParaRPr>
          </a:p>
          <a:p>
            <a:pPr lvl="5"/>
            <a:endParaRPr lang="en-US" altLang="ja-JP" dirty="0"/>
          </a:p>
          <a:p>
            <a:r>
              <a:rPr lang="ja-JP" altLang="en-US" dirty="0">
                <a:solidFill>
                  <a:srgbClr val="FF5050"/>
                </a:solidFill>
              </a:rPr>
              <a:t>巨大なボケの表現には無理が生じる</a:t>
            </a:r>
            <a:endParaRPr lang="en-US" altLang="ja-JP" dirty="0">
              <a:solidFill>
                <a:srgbClr val="FF5050"/>
              </a:solidFill>
            </a:endParaRPr>
          </a:p>
          <a:p>
            <a:pPr lvl="1"/>
            <a:r>
              <a:rPr lang="ja-JP" altLang="en-US" dirty="0"/>
              <a:t>サンプリング不足で品質が非常に低くなる</a:t>
            </a:r>
            <a:endParaRPr lang="en-US" altLang="ja-JP" dirty="0"/>
          </a:p>
          <a:p>
            <a:pPr lvl="2"/>
            <a:r>
              <a:rPr lang="ja-JP" altLang="en-US" dirty="0"/>
              <a:t>充分な表現には極めて多くのサンプリングが必要</a:t>
            </a:r>
            <a:endParaRPr lang="en-US" altLang="ja-JP" dirty="0"/>
          </a:p>
          <a:p>
            <a:pPr lvl="1"/>
            <a:r>
              <a:rPr lang="ja-JP" altLang="en-US" dirty="0"/>
              <a:t>遮蔽等の処理に限界がある</a:t>
            </a:r>
            <a:endParaRPr lang="en-US" altLang="ja-JP" dirty="0"/>
          </a:p>
          <a:p>
            <a:pPr lvl="2"/>
            <a:r>
              <a:rPr lang="ja-JP" altLang="en-US" dirty="0"/>
              <a:t>小ボケと巨大ボケを同じレイヤーでまとめて処理するのは難しい</a:t>
            </a:r>
            <a:endParaRPr lang="en-US" altLang="ja-JP" dirty="0"/>
          </a:p>
        </p:txBody>
      </p:sp>
    </p:spTree>
    <p:extLst>
      <p:ext uri="{BB962C8B-B14F-4D97-AF65-F5344CB8AC3E}">
        <p14:creationId xmlns:p14="http://schemas.microsoft.com/office/powerpoint/2010/main" val="87005865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a:xfrm>
            <a:off x="609769" y="213360"/>
            <a:ext cx="10972464" cy="870970"/>
          </a:xfrm>
        </p:spPr>
        <p:txBody>
          <a:bodyPr/>
          <a:lstStyle/>
          <a:p>
            <a:r>
              <a:rPr lang="ja-JP" altLang="en-US" dirty="0"/>
              <a:t>レイヤー！レイヤー！レイヤー！</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a:xfrm>
            <a:off x="609769" y="1234440"/>
            <a:ext cx="10972464" cy="5120640"/>
          </a:xfrm>
        </p:spPr>
        <p:txBody>
          <a:bodyPr>
            <a:normAutofit fontScale="92500"/>
          </a:bodyPr>
          <a:lstStyle/>
          <a:p>
            <a:r>
              <a:rPr lang="ja-JP" altLang="en-US" dirty="0">
                <a:solidFill>
                  <a:srgbClr val="FF5050"/>
                </a:solidFill>
              </a:rPr>
              <a:t>シリコンスタジオでは従来より一貫して巨大なボケも重視</a:t>
            </a:r>
            <a:endParaRPr lang="en-US" altLang="ja-JP" dirty="0">
              <a:solidFill>
                <a:srgbClr val="FF5050"/>
              </a:solidFill>
            </a:endParaRPr>
          </a:p>
          <a:p>
            <a:pPr lvl="1"/>
            <a:r>
              <a:rPr lang="ja-JP" altLang="en-US" dirty="0"/>
              <a:t>ポートレート撮影</a:t>
            </a:r>
            <a:endParaRPr lang="en-US" altLang="ja-JP" dirty="0"/>
          </a:p>
          <a:p>
            <a:pPr lvl="1"/>
            <a:r>
              <a:rPr lang="ja-JP" altLang="en-US" dirty="0"/>
              <a:t>クローズアップ</a:t>
            </a:r>
            <a:r>
              <a:rPr lang="en-US" altLang="ja-JP" dirty="0"/>
              <a:t>(</a:t>
            </a:r>
            <a:r>
              <a:rPr lang="ja-JP" altLang="en-US" dirty="0"/>
              <a:t>マクロ</a:t>
            </a:r>
            <a:r>
              <a:rPr lang="en-US" altLang="ja-JP" dirty="0"/>
              <a:t>)</a:t>
            </a:r>
            <a:r>
              <a:rPr lang="ja-JP" altLang="en-US" dirty="0"/>
              <a:t>撮影</a:t>
            </a:r>
            <a:endParaRPr lang="en-US" altLang="ja-JP" dirty="0"/>
          </a:p>
          <a:p>
            <a:pPr lvl="5"/>
            <a:endParaRPr lang="en-US" altLang="ja-JP" dirty="0"/>
          </a:p>
          <a:p>
            <a:r>
              <a:rPr lang="ja-JP" altLang="en-US" dirty="0">
                <a:solidFill>
                  <a:srgbClr val="FF5050"/>
                </a:solidFill>
              </a:rPr>
              <a:t>多数のレイヤー化で巨大なボケを表現</a:t>
            </a:r>
            <a:endParaRPr lang="en-US" altLang="ja-JP" dirty="0">
              <a:solidFill>
                <a:srgbClr val="FF5050"/>
              </a:solidFill>
            </a:endParaRPr>
          </a:p>
          <a:p>
            <a:pPr lvl="1"/>
            <a:r>
              <a:rPr lang="ja-JP" altLang="en-US" dirty="0"/>
              <a:t>非常に多数</a:t>
            </a:r>
            <a:r>
              <a:rPr lang="en-US" altLang="ja-JP" dirty="0"/>
              <a:t>(</a:t>
            </a:r>
            <a:r>
              <a:rPr lang="ja-JP" altLang="en-US" dirty="0"/>
              <a:t>最大</a:t>
            </a:r>
            <a:r>
              <a:rPr lang="en-US" altLang="ja-JP" dirty="0"/>
              <a:t>15</a:t>
            </a:r>
            <a:r>
              <a:rPr lang="ja-JP" altLang="en-US" dirty="0"/>
              <a:t>枚以上</a:t>
            </a:r>
            <a:r>
              <a:rPr lang="en-US" altLang="ja-JP" dirty="0"/>
              <a:t>)</a:t>
            </a:r>
            <a:r>
              <a:rPr lang="ja-JP" altLang="en-US" dirty="0"/>
              <a:t>のレイヤーを使用</a:t>
            </a:r>
            <a:endParaRPr lang="en-US" altLang="ja-JP" dirty="0"/>
          </a:p>
          <a:p>
            <a:pPr lvl="2"/>
            <a:r>
              <a:rPr lang="ja-JP" altLang="en-US" dirty="0"/>
              <a:t>処理対象</a:t>
            </a:r>
            <a:r>
              <a:rPr lang="en-US" altLang="ja-JP" dirty="0"/>
              <a:t>CoC</a:t>
            </a:r>
            <a:r>
              <a:rPr lang="ja-JP" altLang="en-US" dirty="0"/>
              <a:t>範囲の限定により効率的にアーティファクトを除去</a:t>
            </a:r>
            <a:endParaRPr lang="en-US" altLang="ja-JP" dirty="0"/>
          </a:p>
          <a:p>
            <a:pPr lvl="1"/>
            <a:r>
              <a:rPr lang="ja-JP" altLang="en-US" dirty="0">
                <a:solidFill>
                  <a:srgbClr val="FF5050"/>
                </a:solidFill>
              </a:rPr>
              <a:t>巨大なボケには非常に小さな縮小バッファを使用</a:t>
            </a:r>
            <a:endParaRPr lang="en-US" altLang="ja-JP" dirty="0">
              <a:solidFill>
                <a:srgbClr val="FF5050"/>
              </a:solidFill>
            </a:endParaRPr>
          </a:p>
          <a:p>
            <a:pPr lvl="2"/>
            <a:r>
              <a:rPr lang="ja-JP" altLang="en-US" dirty="0"/>
              <a:t>ディティールは表現できないが負荷が非常に低い</a:t>
            </a:r>
            <a:endParaRPr lang="en-US" altLang="ja-JP" dirty="0"/>
          </a:p>
          <a:p>
            <a:pPr lvl="2"/>
            <a:r>
              <a:rPr lang="ja-JP" altLang="en-US" dirty="0">
                <a:solidFill>
                  <a:srgbClr val="FF5050"/>
                </a:solidFill>
              </a:rPr>
              <a:t>ボケのディティールはすべて</a:t>
            </a:r>
            <a:r>
              <a:rPr lang="en-US" altLang="ja-JP" dirty="0">
                <a:solidFill>
                  <a:srgbClr val="FF5050"/>
                </a:solidFill>
              </a:rPr>
              <a:t>Scatter</a:t>
            </a:r>
            <a:r>
              <a:rPr lang="ja-JP" altLang="en-US" dirty="0">
                <a:solidFill>
                  <a:srgbClr val="FF5050"/>
                </a:solidFill>
              </a:rPr>
              <a:t>に任せる戦略</a:t>
            </a:r>
            <a:endParaRPr lang="en-US" altLang="ja-JP" dirty="0">
              <a:solidFill>
                <a:srgbClr val="FF5050"/>
              </a:solidFill>
            </a:endParaRPr>
          </a:p>
        </p:txBody>
      </p:sp>
    </p:spTree>
    <p:extLst>
      <p:ext uri="{BB962C8B-B14F-4D97-AF65-F5344CB8AC3E}">
        <p14:creationId xmlns:p14="http://schemas.microsoft.com/office/powerpoint/2010/main" val="350517754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9887278-5ED5-11D0-CB17-AA546B580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8621792" y="0"/>
            <a:ext cx="357020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多層レイヤー実装による</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破綻のない巨大ボケ表現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9472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BA93A-F36D-B36D-F7F4-893BBC237875}"/>
              </a:ext>
            </a:extLst>
          </p:cNvPr>
          <p:cNvSpPr>
            <a:spLocks noGrp="1"/>
          </p:cNvSpPr>
          <p:nvPr>
            <p:ph type="title"/>
          </p:nvPr>
        </p:nvSpPr>
        <p:spPr>
          <a:xfrm>
            <a:off x="609769" y="213360"/>
            <a:ext cx="10972464" cy="870970"/>
          </a:xfrm>
        </p:spPr>
        <p:txBody>
          <a:bodyPr/>
          <a:lstStyle/>
          <a:p>
            <a:r>
              <a:rPr lang="ja-JP" altLang="en-US" dirty="0"/>
              <a:t>内容</a:t>
            </a:r>
          </a:p>
        </p:txBody>
      </p:sp>
      <p:sp>
        <p:nvSpPr>
          <p:cNvPr id="3" name="コンテンツ プレースホルダー 2">
            <a:extLst>
              <a:ext uri="{FF2B5EF4-FFF2-40B4-BE49-F238E27FC236}">
                <a16:creationId xmlns:a16="http://schemas.microsoft.com/office/drawing/2014/main" id="{998D0557-09F9-30BC-CABE-947945246C5B}"/>
              </a:ext>
            </a:extLst>
          </p:cNvPr>
          <p:cNvSpPr>
            <a:spLocks noGrp="1"/>
          </p:cNvSpPr>
          <p:nvPr>
            <p:ph idx="1"/>
          </p:nvPr>
        </p:nvSpPr>
        <p:spPr>
          <a:xfrm>
            <a:off x="609769" y="1234440"/>
            <a:ext cx="10972464" cy="5120640"/>
          </a:xfrm>
        </p:spPr>
        <p:txBody>
          <a:bodyPr/>
          <a:lstStyle/>
          <a:p>
            <a:r>
              <a:rPr lang="ja-JP" altLang="en-US" dirty="0">
                <a:hlinkClick r:id="rId2" action="ppaction://hlinksldjump"/>
              </a:rPr>
              <a:t>リアルタイム光学エフェクトの変遷</a:t>
            </a:r>
            <a:endParaRPr lang="en-US" altLang="ja-JP" dirty="0"/>
          </a:p>
          <a:p>
            <a:r>
              <a:rPr lang="ja-JP" altLang="en-US" dirty="0">
                <a:hlinkClick r:id="rId3" action="ppaction://hlinksldjump"/>
              </a:rPr>
              <a:t>光学エフェクトと実写の隔たり</a:t>
            </a:r>
            <a:endParaRPr lang="en-US" altLang="ja-JP" dirty="0"/>
          </a:p>
          <a:p>
            <a:r>
              <a:rPr lang="ja-JP" altLang="en-US" dirty="0">
                <a:hlinkClick r:id="rId4" action="ppaction://hlinksldjump"/>
              </a:rPr>
              <a:t>より写実性の高いボケの表現へ</a:t>
            </a:r>
            <a:endParaRPr lang="en-US" altLang="ja-JP" dirty="0"/>
          </a:p>
          <a:p>
            <a:r>
              <a:rPr lang="ja-JP" altLang="en-US" dirty="0">
                <a:hlinkClick r:id="rId5" action="ppaction://hlinksldjump"/>
              </a:rPr>
              <a:t>その他の効果と課題</a:t>
            </a:r>
            <a:endParaRPr lang="en-US" altLang="ja-JP" dirty="0"/>
          </a:p>
          <a:p>
            <a:r>
              <a:rPr lang="ja-JP" altLang="en-US" dirty="0">
                <a:hlinkClick r:id="rId6" action="ppaction://hlinksldjump"/>
              </a:rPr>
              <a:t>まとめ</a:t>
            </a:r>
            <a:endParaRPr lang="ja-JP" altLang="en-US" dirty="0"/>
          </a:p>
        </p:txBody>
      </p:sp>
      <p:sp>
        <p:nvSpPr>
          <p:cNvPr id="14" name="スライド番号プレースホルダー 3">
            <a:extLst>
              <a:ext uri="{FF2B5EF4-FFF2-40B4-BE49-F238E27FC236}">
                <a16:creationId xmlns:a16="http://schemas.microsoft.com/office/drawing/2014/main" id="{6619812C-3C8B-6A80-A1DA-239EDDF9F7B0}"/>
              </a:ext>
            </a:extLst>
          </p:cNvPr>
          <p:cNvSpPr>
            <a:spLocks noGrp="1"/>
          </p:cNvSpPr>
          <p:nvPr>
            <p:ph type="sldNum" sz="quarter" idx="4294967295"/>
          </p:nvPr>
        </p:nvSpPr>
        <p:spPr>
          <a:xfrm>
            <a:off x="9319539" y="6505190"/>
            <a:ext cx="2843905" cy="320892"/>
          </a:xfrm>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6115" indent="-302352">
              <a:defRPr kumimoji="1">
                <a:solidFill>
                  <a:schemeClr val="tx1"/>
                </a:solidFill>
                <a:latin typeface="Arial" panose="020B0604020202020204" pitchFamily="34" charset="0"/>
                <a:ea typeface="ＭＳ Ｐゴシック" panose="020B0600070205080204" pitchFamily="50" charset="-128"/>
              </a:defRPr>
            </a:lvl2pPr>
            <a:lvl3pPr marL="1209408" indent="-241882">
              <a:defRPr kumimoji="1">
                <a:solidFill>
                  <a:schemeClr val="tx1"/>
                </a:solidFill>
                <a:latin typeface="Arial" panose="020B0604020202020204" pitchFamily="34" charset="0"/>
                <a:ea typeface="ＭＳ Ｐゴシック" panose="020B0600070205080204" pitchFamily="50" charset="-128"/>
              </a:defRPr>
            </a:lvl3pPr>
            <a:lvl4pPr marL="1693172" indent="-241882">
              <a:defRPr kumimoji="1">
                <a:solidFill>
                  <a:schemeClr val="tx1"/>
                </a:solidFill>
                <a:latin typeface="Arial" panose="020B0604020202020204" pitchFamily="34" charset="0"/>
                <a:ea typeface="ＭＳ Ｐゴシック" panose="020B0600070205080204" pitchFamily="50" charset="-128"/>
              </a:defRPr>
            </a:lvl4pPr>
            <a:lvl5pPr marL="2176935" indent="-241882">
              <a:defRPr kumimoji="1">
                <a:solidFill>
                  <a:schemeClr val="tx1"/>
                </a:solidFill>
                <a:latin typeface="Arial" panose="020B0604020202020204" pitchFamily="34" charset="0"/>
                <a:ea typeface="ＭＳ Ｐゴシック" panose="020B0600070205080204" pitchFamily="50" charset="-128"/>
              </a:defRPr>
            </a:lvl5pPr>
            <a:lvl6pPr marL="2660698"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4462"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8225"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11988"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8BE3213-41F7-42CF-BF36-76B7F67EB4AB}" type="slidenum">
              <a:rPr lang="en-US" altLang="ja-JP" smtClean="0"/>
              <a:pPr/>
              <a:t>3</a:t>
            </a:fld>
            <a:endParaRPr lang="en-US" altLang="ja-JP"/>
          </a:p>
        </p:txBody>
      </p:sp>
    </p:spTree>
    <p:extLst>
      <p:ext uri="{BB962C8B-B14F-4D97-AF65-F5344CB8AC3E}">
        <p14:creationId xmlns:p14="http://schemas.microsoft.com/office/powerpoint/2010/main" val="3937575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kumimoji="1" lang="ja-JP" altLang="en-US" dirty="0"/>
              <a:t>回折パターンの実装</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30</a:t>
            </a:fld>
            <a:endParaRPr kumimoji="1" lang="ja-JP" altLang="en-US"/>
          </a:p>
        </p:txBody>
      </p:sp>
    </p:spTree>
    <p:extLst>
      <p:ext uri="{BB962C8B-B14F-4D97-AF65-F5344CB8AC3E}">
        <p14:creationId xmlns:p14="http://schemas.microsoft.com/office/powerpoint/2010/main" val="201016951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a:xfrm>
            <a:off x="609769" y="213360"/>
            <a:ext cx="10972464" cy="870970"/>
          </a:xfrm>
        </p:spPr>
        <p:txBody>
          <a:bodyPr/>
          <a:lstStyle/>
          <a:p>
            <a:r>
              <a:rPr lang="ja-JP" altLang="en-US" dirty="0"/>
              <a:t>ディティール表現とパフォーマンス</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a:xfrm>
            <a:off x="609769" y="1234440"/>
            <a:ext cx="10972464" cy="5120640"/>
          </a:xfrm>
        </p:spPr>
        <p:txBody>
          <a:bodyPr/>
          <a:lstStyle/>
          <a:p>
            <a:r>
              <a:rPr lang="ja-JP" altLang="en-US" dirty="0"/>
              <a:t>ディティールはすべて</a:t>
            </a:r>
            <a:r>
              <a:rPr lang="en-US" altLang="ja-JP" dirty="0"/>
              <a:t>Scatter</a:t>
            </a:r>
            <a:r>
              <a:rPr lang="ja-JP" altLang="en-US" dirty="0"/>
              <a:t>で表現</a:t>
            </a:r>
            <a:endParaRPr lang="en-US" altLang="ja-JP" dirty="0"/>
          </a:p>
          <a:p>
            <a:pPr lvl="1"/>
            <a:r>
              <a:rPr lang="ja-JP" altLang="en-US" dirty="0"/>
              <a:t>回折や玉ねぎボケ等は</a:t>
            </a:r>
            <a:r>
              <a:rPr lang="en-US" altLang="ja-JP" dirty="0"/>
              <a:t>Scatter</a:t>
            </a:r>
            <a:r>
              <a:rPr lang="ja-JP" altLang="en-US" dirty="0"/>
              <a:t>のみ</a:t>
            </a:r>
            <a:endParaRPr lang="en-US" altLang="ja-JP" dirty="0"/>
          </a:p>
          <a:p>
            <a:pPr lvl="2"/>
            <a:r>
              <a:rPr lang="ja-JP" altLang="en-US" dirty="0">
                <a:solidFill>
                  <a:srgbClr val="FF5050"/>
                </a:solidFill>
              </a:rPr>
              <a:t>多くのシーンで</a:t>
            </a:r>
            <a:r>
              <a:rPr lang="en-US" altLang="ja-JP" dirty="0">
                <a:solidFill>
                  <a:srgbClr val="FF5050"/>
                </a:solidFill>
              </a:rPr>
              <a:t>Scatter</a:t>
            </a:r>
            <a:r>
              <a:rPr lang="ja-JP" altLang="en-US" dirty="0">
                <a:solidFill>
                  <a:srgbClr val="FF5050"/>
                </a:solidFill>
              </a:rPr>
              <a:t>は極一部のため負荷増は限定的</a:t>
            </a:r>
            <a:endParaRPr lang="en-US" altLang="ja-JP" dirty="0">
              <a:solidFill>
                <a:srgbClr val="FF5050"/>
              </a:solidFill>
            </a:endParaRPr>
          </a:p>
          <a:p>
            <a:pPr lvl="5"/>
            <a:endParaRPr lang="en-US" altLang="ja-JP" dirty="0"/>
          </a:p>
          <a:p>
            <a:r>
              <a:rPr lang="en-US" altLang="ja-JP" dirty="0"/>
              <a:t>Scatter</a:t>
            </a:r>
            <a:r>
              <a:rPr lang="ja-JP" altLang="en-US" dirty="0"/>
              <a:t>の解像度が重要</a:t>
            </a:r>
            <a:endParaRPr lang="en-US" altLang="ja-JP" dirty="0"/>
          </a:p>
          <a:p>
            <a:pPr lvl="1"/>
            <a:r>
              <a:rPr lang="en-US" altLang="ja-JP" dirty="0">
                <a:solidFill>
                  <a:srgbClr val="FF5050"/>
                </a:solidFill>
              </a:rPr>
              <a:t>Scatter</a:t>
            </a:r>
            <a:r>
              <a:rPr lang="ja-JP" altLang="en-US" dirty="0">
                <a:solidFill>
                  <a:srgbClr val="FF5050"/>
                </a:solidFill>
              </a:rPr>
              <a:t>を高解像度化すると劇的に表現力が向上する</a:t>
            </a:r>
            <a:endParaRPr lang="en-US" altLang="ja-JP" dirty="0">
              <a:solidFill>
                <a:srgbClr val="FF5050"/>
              </a:solidFill>
            </a:endParaRPr>
          </a:p>
          <a:p>
            <a:pPr lvl="1"/>
            <a:r>
              <a:rPr lang="ja-JP" altLang="en-US" dirty="0">
                <a:solidFill>
                  <a:srgbClr val="FF5050"/>
                </a:solidFill>
              </a:rPr>
              <a:t>しかし解像度が</a:t>
            </a:r>
            <a:r>
              <a:rPr lang="en-US" altLang="ja-JP" dirty="0">
                <a:solidFill>
                  <a:srgbClr val="FF5050"/>
                </a:solidFill>
              </a:rPr>
              <a:t>2</a:t>
            </a:r>
            <a:r>
              <a:rPr lang="ja-JP" altLang="en-US" dirty="0">
                <a:solidFill>
                  <a:srgbClr val="FF5050"/>
                </a:solidFill>
              </a:rPr>
              <a:t>倍になると</a:t>
            </a:r>
            <a:r>
              <a:rPr lang="en-US" altLang="ja-JP" dirty="0">
                <a:solidFill>
                  <a:srgbClr val="FF5050"/>
                </a:solidFill>
              </a:rPr>
              <a:t>Scatter</a:t>
            </a:r>
            <a:r>
              <a:rPr lang="ja-JP" altLang="en-US" dirty="0">
                <a:solidFill>
                  <a:srgbClr val="FF5050"/>
                </a:solidFill>
              </a:rPr>
              <a:t>負荷は</a:t>
            </a:r>
            <a:r>
              <a:rPr lang="en-US" altLang="ja-JP" dirty="0">
                <a:solidFill>
                  <a:srgbClr val="FF5050"/>
                </a:solidFill>
              </a:rPr>
              <a:t>16</a:t>
            </a:r>
            <a:r>
              <a:rPr lang="ja-JP" altLang="en-US" dirty="0">
                <a:solidFill>
                  <a:srgbClr val="FF5050"/>
                </a:solidFill>
              </a:rPr>
              <a:t>倍</a:t>
            </a:r>
            <a:endParaRPr lang="en-US" altLang="ja-JP" dirty="0">
              <a:solidFill>
                <a:srgbClr val="FF5050"/>
              </a:solidFill>
            </a:endParaRPr>
          </a:p>
          <a:p>
            <a:pPr lvl="2"/>
            <a:r>
              <a:rPr lang="en-US" altLang="ja-JP" dirty="0"/>
              <a:t>4</a:t>
            </a:r>
            <a:r>
              <a:rPr lang="ja-JP" altLang="en-US" dirty="0"/>
              <a:t>倍のソースピクセル数から各々</a:t>
            </a:r>
            <a:r>
              <a:rPr lang="en-US" altLang="ja-JP" dirty="0"/>
              <a:t>4</a:t>
            </a:r>
            <a:r>
              <a:rPr lang="ja-JP" altLang="en-US" dirty="0"/>
              <a:t>倍面積で生成されるため</a:t>
            </a:r>
            <a:endParaRPr lang="en-US" altLang="ja-JP" dirty="0"/>
          </a:p>
        </p:txBody>
      </p:sp>
    </p:spTree>
    <p:extLst>
      <p:ext uri="{BB962C8B-B14F-4D97-AF65-F5344CB8AC3E}">
        <p14:creationId xmlns:p14="http://schemas.microsoft.com/office/powerpoint/2010/main" val="316842962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a:xfrm>
            <a:off x="609769" y="1234440"/>
            <a:ext cx="10972464" cy="5120640"/>
          </a:xfrm>
        </p:spPr>
        <p:txBody>
          <a:bodyPr>
            <a:normAutofit/>
          </a:bodyPr>
          <a:lstStyle/>
          <a:p>
            <a:r>
              <a:rPr lang="en-US" altLang="ja-JP" dirty="0">
                <a:solidFill>
                  <a:srgbClr val="FF5050"/>
                </a:solidFill>
              </a:rPr>
              <a:t>Scatter</a:t>
            </a:r>
            <a:r>
              <a:rPr lang="ja-JP" altLang="en-US" dirty="0">
                <a:solidFill>
                  <a:srgbClr val="FF5050"/>
                </a:solidFill>
              </a:rPr>
              <a:t>の出力解像度のみ疑似的に高解像度化</a:t>
            </a:r>
            <a:endParaRPr lang="en-US" altLang="ja-JP" dirty="0">
              <a:solidFill>
                <a:srgbClr val="FF5050"/>
              </a:solidFill>
            </a:endParaRPr>
          </a:p>
          <a:p>
            <a:pPr lvl="1"/>
            <a:r>
              <a:rPr lang="en-US" altLang="ja-JP" dirty="0"/>
              <a:t>Scatter</a:t>
            </a:r>
            <a:r>
              <a:rPr lang="ja-JP" altLang="en-US" dirty="0"/>
              <a:t>ソースは元の解像度のまま増やさない</a:t>
            </a:r>
            <a:endParaRPr lang="en-US" altLang="ja-JP" dirty="0"/>
          </a:p>
          <a:p>
            <a:pPr lvl="2"/>
            <a:r>
              <a:rPr lang="en-US" altLang="ja-JP" dirty="0">
                <a:solidFill>
                  <a:srgbClr val="FF5050"/>
                </a:solidFill>
              </a:rPr>
              <a:t>2</a:t>
            </a:r>
            <a:r>
              <a:rPr lang="ja-JP" altLang="en-US" dirty="0">
                <a:solidFill>
                  <a:srgbClr val="FF5050"/>
                </a:solidFill>
              </a:rPr>
              <a:t>倍の高解像度化が</a:t>
            </a:r>
            <a:r>
              <a:rPr lang="en-US" altLang="ja-JP" dirty="0">
                <a:solidFill>
                  <a:srgbClr val="FF5050"/>
                </a:solidFill>
              </a:rPr>
              <a:t>4</a:t>
            </a:r>
            <a:r>
              <a:rPr lang="ja-JP" altLang="en-US" dirty="0">
                <a:solidFill>
                  <a:srgbClr val="FF5050"/>
                </a:solidFill>
              </a:rPr>
              <a:t>倍の負荷で可能</a:t>
            </a:r>
            <a:endParaRPr lang="en-US" altLang="ja-JP" dirty="0">
              <a:solidFill>
                <a:srgbClr val="FF5050"/>
              </a:solidFill>
            </a:endParaRPr>
          </a:p>
          <a:p>
            <a:pPr lvl="3"/>
            <a:r>
              <a:rPr lang="ja-JP" altLang="en-US" dirty="0"/>
              <a:t>本来ならソースも含めて</a:t>
            </a:r>
            <a:r>
              <a:rPr lang="en-US" altLang="ja-JP" dirty="0"/>
              <a:t>16</a:t>
            </a:r>
            <a:r>
              <a:rPr lang="ja-JP" altLang="en-US" dirty="0"/>
              <a:t>倍</a:t>
            </a:r>
            <a:endParaRPr lang="en-US" altLang="ja-JP" dirty="0"/>
          </a:p>
          <a:p>
            <a:pPr lvl="2"/>
            <a:r>
              <a:rPr lang="ja-JP" altLang="en-US" dirty="0"/>
              <a:t>殆どのシーンで</a:t>
            </a:r>
            <a:r>
              <a:rPr lang="en-US" altLang="ja-JP" dirty="0"/>
              <a:t>Scatter</a:t>
            </a:r>
            <a:r>
              <a:rPr lang="ja-JP" altLang="en-US" dirty="0"/>
              <a:t>は極一部のため負荷増は限定的</a:t>
            </a:r>
            <a:endParaRPr lang="en-US" altLang="ja-JP" dirty="0"/>
          </a:p>
          <a:p>
            <a:pPr lvl="5"/>
            <a:endParaRPr lang="en-US" altLang="ja-JP" dirty="0"/>
          </a:p>
          <a:p>
            <a:pPr lvl="1"/>
            <a:r>
              <a:rPr lang="en-US" altLang="ja-JP" dirty="0">
                <a:solidFill>
                  <a:srgbClr val="FF5050"/>
                </a:solidFill>
              </a:rPr>
              <a:t>※</a:t>
            </a:r>
            <a:r>
              <a:rPr lang="ja-JP" altLang="en-US" dirty="0">
                <a:solidFill>
                  <a:srgbClr val="FF5050"/>
                </a:solidFill>
              </a:rPr>
              <a:t>品質への影響がある</a:t>
            </a:r>
            <a:endParaRPr lang="en-US" altLang="ja-JP" dirty="0">
              <a:solidFill>
                <a:srgbClr val="FF5050"/>
              </a:solidFill>
            </a:endParaRPr>
          </a:p>
          <a:p>
            <a:pPr lvl="2"/>
            <a:r>
              <a:rPr lang="ja-JP" altLang="en-US" dirty="0"/>
              <a:t>離散的なブレ</a:t>
            </a:r>
            <a:r>
              <a:rPr lang="en-US" altLang="ja-JP" dirty="0"/>
              <a:t>(</a:t>
            </a:r>
            <a:r>
              <a:rPr lang="ja-JP" altLang="en-US" dirty="0"/>
              <a:t>右図</a:t>
            </a:r>
            <a:r>
              <a:rPr lang="en-US" altLang="ja-JP" dirty="0"/>
              <a:t>)</a:t>
            </a:r>
          </a:p>
          <a:p>
            <a:pPr lvl="3"/>
            <a:r>
              <a:rPr lang="ja-JP" altLang="en-US" dirty="0"/>
              <a:t>負荷とのトレードオフ</a:t>
            </a:r>
            <a:endParaRPr lang="en-US" altLang="ja-JP" dirty="0"/>
          </a:p>
          <a:p>
            <a:pPr lvl="2"/>
            <a:r>
              <a:rPr lang="ja-JP" altLang="en-US" dirty="0"/>
              <a:t>総合的には許容範囲</a:t>
            </a:r>
            <a:endParaRPr lang="en-US" altLang="ja-JP" dirty="0"/>
          </a:p>
          <a:p>
            <a:pPr lvl="3"/>
            <a:r>
              <a:rPr lang="ja-JP" altLang="en-US" dirty="0"/>
              <a:t>解像度感の向上のメリットが大</a:t>
            </a:r>
            <a:endParaRPr lang="en-US" altLang="ja-JP" dirty="0"/>
          </a:p>
        </p:txBody>
      </p:sp>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a:xfrm>
            <a:off x="609769" y="213360"/>
            <a:ext cx="10972464" cy="870970"/>
          </a:xfrm>
        </p:spPr>
        <p:txBody>
          <a:bodyPr/>
          <a:lstStyle/>
          <a:p>
            <a:r>
              <a:rPr lang="ja-JP" altLang="en-US" dirty="0"/>
              <a:t>より効率の良い高解像度化</a:t>
            </a:r>
          </a:p>
        </p:txBody>
      </p:sp>
      <p:grpSp>
        <p:nvGrpSpPr>
          <p:cNvPr id="11" name="グループ化 10">
            <a:extLst>
              <a:ext uri="{FF2B5EF4-FFF2-40B4-BE49-F238E27FC236}">
                <a16:creationId xmlns:a16="http://schemas.microsoft.com/office/drawing/2014/main" id="{EAD0AC47-6BFB-AAA5-17F1-29FCA1155FD4}"/>
              </a:ext>
            </a:extLst>
          </p:cNvPr>
          <p:cNvGrpSpPr/>
          <p:nvPr/>
        </p:nvGrpSpPr>
        <p:grpSpPr>
          <a:xfrm>
            <a:off x="6406492" y="4586868"/>
            <a:ext cx="5175739" cy="1768212"/>
            <a:chOff x="6406492" y="4586868"/>
            <a:chExt cx="5175739" cy="1768212"/>
          </a:xfrm>
        </p:grpSpPr>
        <p:pic>
          <p:nvPicPr>
            <p:cNvPr id="10" name="図 9" descr="抽象, ぼかし が含まれている画像&#10;&#10;自動的に生成された説明">
              <a:extLst>
                <a:ext uri="{FF2B5EF4-FFF2-40B4-BE49-F238E27FC236}">
                  <a16:creationId xmlns:a16="http://schemas.microsoft.com/office/drawing/2014/main" id="{AF89318F-9325-F6FC-37F3-5F21595DD9DA}"/>
                </a:ext>
              </a:extLst>
            </p:cNvPr>
            <p:cNvPicPr>
              <a:picLocks noChangeAspect="1"/>
            </p:cNvPicPr>
            <p:nvPr/>
          </p:nvPicPr>
          <p:blipFill rotWithShape="1">
            <a:blip r:embed="rId2">
              <a:extLst>
                <a:ext uri="{28A0092B-C50C-407E-A947-70E740481C1C}">
                  <a14:useLocalDpi xmlns:a14="http://schemas.microsoft.com/office/drawing/2010/main" val="0"/>
                </a:ext>
              </a:extLst>
            </a:blip>
            <a:srcRect l="39329" t="22005" r="40463" b="52211"/>
            <a:stretch/>
          </p:blipFill>
          <p:spPr>
            <a:xfrm>
              <a:off x="9118467" y="4586868"/>
              <a:ext cx="2463764" cy="176821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8" name="図 7" descr="抽象, ぼかし が含まれている画像&#10;&#10;自動的に生成された説明">
              <a:extLst>
                <a:ext uri="{FF2B5EF4-FFF2-40B4-BE49-F238E27FC236}">
                  <a16:creationId xmlns:a16="http://schemas.microsoft.com/office/drawing/2014/main" id="{F6C40F9D-96E3-7358-2763-0821B375D80C}"/>
                </a:ext>
              </a:extLst>
            </p:cNvPr>
            <p:cNvPicPr>
              <a:picLocks noChangeAspect="1"/>
            </p:cNvPicPr>
            <p:nvPr/>
          </p:nvPicPr>
          <p:blipFill rotWithShape="1">
            <a:blip r:embed="rId3">
              <a:extLst>
                <a:ext uri="{28A0092B-C50C-407E-A947-70E740481C1C}">
                  <a14:useLocalDpi xmlns:a14="http://schemas.microsoft.com/office/drawing/2010/main" val="0"/>
                </a:ext>
              </a:extLst>
            </a:blip>
            <a:srcRect l="39329" t="22005" r="40463" b="52211"/>
            <a:stretch/>
          </p:blipFill>
          <p:spPr>
            <a:xfrm>
              <a:off x="6406492" y="4586868"/>
              <a:ext cx="2463764" cy="176821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7" name="AutoShape 6">
              <a:extLst>
                <a:ext uri="{FF2B5EF4-FFF2-40B4-BE49-F238E27FC236}">
                  <a16:creationId xmlns:a16="http://schemas.microsoft.com/office/drawing/2014/main" id="{E687F841-8600-06D8-C8BA-3DF83BA7EB86}"/>
                </a:ext>
              </a:extLst>
            </p:cNvPr>
            <p:cNvSpPr>
              <a:spLocks noChangeArrowheads="1"/>
            </p:cNvSpPr>
            <p:nvPr/>
          </p:nvSpPr>
          <p:spPr bwMode="auto">
            <a:xfrm>
              <a:off x="8801734" y="5168823"/>
              <a:ext cx="385257" cy="60430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spTree>
    <p:extLst>
      <p:ext uri="{BB962C8B-B14F-4D97-AF65-F5344CB8AC3E}">
        <p14:creationId xmlns:p14="http://schemas.microsoft.com/office/powerpoint/2010/main" val="22062113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36431-D9B0-6E8E-71F0-9A776B95995A}"/>
              </a:ext>
            </a:extLst>
          </p:cNvPr>
          <p:cNvSpPr>
            <a:spLocks noGrp="1"/>
          </p:cNvSpPr>
          <p:nvPr>
            <p:ph type="title"/>
          </p:nvPr>
        </p:nvSpPr>
        <p:spPr>
          <a:xfrm>
            <a:off x="609769" y="213360"/>
            <a:ext cx="10972464" cy="870970"/>
          </a:xfrm>
        </p:spPr>
        <p:txBody>
          <a:bodyPr/>
          <a:lstStyle/>
          <a:p>
            <a:r>
              <a:rPr lang="ja-JP" altLang="en-US" dirty="0"/>
              <a:t>より効率の良い高解像度化</a:t>
            </a:r>
          </a:p>
        </p:txBody>
      </p:sp>
      <p:sp>
        <p:nvSpPr>
          <p:cNvPr id="3" name="コンテンツ プレースホルダー 2">
            <a:extLst>
              <a:ext uri="{FF2B5EF4-FFF2-40B4-BE49-F238E27FC236}">
                <a16:creationId xmlns:a16="http://schemas.microsoft.com/office/drawing/2014/main" id="{BF8F8136-228E-3F21-B029-04C8A4FBF0C9}"/>
              </a:ext>
            </a:extLst>
          </p:cNvPr>
          <p:cNvSpPr>
            <a:spLocks noGrp="1"/>
          </p:cNvSpPr>
          <p:nvPr>
            <p:ph idx="1"/>
          </p:nvPr>
        </p:nvSpPr>
        <p:spPr>
          <a:xfrm>
            <a:off x="609769" y="1234440"/>
            <a:ext cx="10972464" cy="5120640"/>
          </a:xfrm>
        </p:spPr>
        <p:txBody>
          <a:bodyPr>
            <a:normAutofit/>
          </a:bodyPr>
          <a:lstStyle/>
          <a:p>
            <a:r>
              <a:rPr lang="ja-JP" altLang="en-US" dirty="0">
                <a:solidFill>
                  <a:srgbClr val="FF5050"/>
                </a:solidFill>
              </a:rPr>
              <a:t>負荷の高い</a:t>
            </a:r>
            <a:r>
              <a:rPr lang="en-US" altLang="ja-JP" dirty="0">
                <a:solidFill>
                  <a:srgbClr val="FF5050"/>
                </a:solidFill>
              </a:rPr>
              <a:t>Scatter</a:t>
            </a:r>
            <a:r>
              <a:rPr lang="ja-JP" altLang="en-US" dirty="0">
                <a:solidFill>
                  <a:srgbClr val="FF5050"/>
                </a:solidFill>
              </a:rPr>
              <a:t>は</a:t>
            </a:r>
            <a:r>
              <a:rPr lang="en-US" altLang="ja-JP" dirty="0">
                <a:solidFill>
                  <a:srgbClr val="FF5050"/>
                </a:solidFill>
              </a:rPr>
              <a:t>2x2</a:t>
            </a:r>
            <a:r>
              <a:rPr lang="ja-JP" altLang="en-US" dirty="0">
                <a:solidFill>
                  <a:srgbClr val="FF5050"/>
                </a:solidFill>
              </a:rPr>
              <a:t>毎に</a:t>
            </a:r>
            <a:r>
              <a:rPr lang="en-US" altLang="ja-JP" dirty="0">
                <a:solidFill>
                  <a:srgbClr val="FF5050"/>
                </a:solidFill>
              </a:rPr>
              <a:t>1</a:t>
            </a:r>
            <a:r>
              <a:rPr lang="ja-JP" altLang="en-US" dirty="0">
                <a:solidFill>
                  <a:srgbClr val="FF5050"/>
                </a:solidFill>
              </a:rPr>
              <a:t>つ生成</a:t>
            </a:r>
            <a:endParaRPr lang="en-US" altLang="ja-JP" dirty="0">
              <a:solidFill>
                <a:srgbClr val="FF5050"/>
              </a:solidFill>
            </a:endParaRPr>
          </a:p>
          <a:p>
            <a:pPr lvl="1"/>
            <a:r>
              <a:rPr lang="en-US" altLang="ja-JP" dirty="0"/>
              <a:t>[Kawase 2012]</a:t>
            </a:r>
          </a:p>
          <a:p>
            <a:pPr lvl="1"/>
            <a:r>
              <a:rPr lang="ja-JP" altLang="en-US" dirty="0">
                <a:solidFill>
                  <a:srgbClr val="FF5050"/>
                </a:solidFill>
              </a:rPr>
              <a:t>階層</a:t>
            </a:r>
            <a:r>
              <a:rPr lang="en-US" altLang="ja-JP" dirty="0">
                <a:solidFill>
                  <a:srgbClr val="FF5050"/>
                </a:solidFill>
              </a:rPr>
              <a:t>(</a:t>
            </a:r>
            <a:r>
              <a:rPr lang="ja-JP" altLang="en-US" dirty="0">
                <a:solidFill>
                  <a:srgbClr val="FF5050"/>
                </a:solidFill>
              </a:rPr>
              <a:t>解像度レベル</a:t>
            </a:r>
            <a:r>
              <a:rPr lang="en-US" altLang="ja-JP" dirty="0">
                <a:solidFill>
                  <a:srgbClr val="FF5050"/>
                </a:solidFill>
              </a:rPr>
              <a:t>)</a:t>
            </a:r>
            <a:r>
              <a:rPr lang="ja-JP" altLang="en-US" dirty="0">
                <a:solidFill>
                  <a:srgbClr val="FF5050"/>
                </a:solidFill>
              </a:rPr>
              <a:t>毎に負荷の高いボケだけを対象</a:t>
            </a:r>
            <a:endParaRPr lang="en-US" altLang="ja-JP" dirty="0">
              <a:solidFill>
                <a:srgbClr val="FF5050"/>
              </a:solidFill>
            </a:endParaRPr>
          </a:p>
          <a:p>
            <a:pPr lvl="2"/>
            <a:r>
              <a:rPr lang="ja-JP" altLang="en-US" dirty="0"/>
              <a:t>その階層で対象とする</a:t>
            </a:r>
            <a:r>
              <a:rPr lang="en-US" altLang="ja-JP" dirty="0"/>
              <a:t>CoC</a:t>
            </a:r>
            <a:r>
              <a:rPr lang="ja-JP" altLang="en-US" dirty="0"/>
              <a:t>範囲内で相対的に大きなボケ</a:t>
            </a:r>
            <a:endParaRPr lang="en-US" altLang="ja-JP" dirty="0"/>
          </a:p>
          <a:p>
            <a:pPr lvl="3"/>
            <a:r>
              <a:rPr lang="ja-JP" altLang="en-US" dirty="0"/>
              <a:t>小さなボケは負荷も低くアーティファクトを避けるため対象外に</a:t>
            </a:r>
            <a:endParaRPr lang="en-US" altLang="ja-JP" dirty="0"/>
          </a:p>
          <a:p>
            <a:pPr lvl="2"/>
            <a:r>
              <a:rPr lang="ja-JP" altLang="en-US" dirty="0">
                <a:solidFill>
                  <a:srgbClr val="FF5050"/>
                </a:solidFill>
              </a:rPr>
              <a:t>特に負荷の高いボケだけを集中的に高速化可能</a:t>
            </a:r>
            <a:endParaRPr lang="en-US" altLang="ja-JP" dirty="0">
              <a:solidFill>
                <a:srgbClr val="FF5050"/>
              </a:solidFill>
            </a:endParaRPr>
          </a:p>
          <a:p>
            <a:pPr lvl="5"/>
            <a:endParaRPr lang="en-US" altLang="ja-JP" dirty="0"/>
          </a:p>
          <a:p>
            <a:r>
              <a:rPr lang="ja-JP" altLang="en-US" dirty="0"/>
              <a:t>出力疑似高解像度化との併用</a:t>
            </a:r>
            <a:endParaRPr lang="en-US" altLang="ja-JP" dirty="0"/>
          </a:p>
          <a:p>
            <a:pPr lvl="1"/>
            <a:r>
              <a:rPr lang="ja-JP" altLang="en-US" dirty="0"/>
              <a:t>結果として大きなボケは出力解像度の</a:t>
            </a:r>
            <a:r>
              <a:rPr lang="en-US" altLang="ja-JP" dirty="0"/>
              <a:t>4x4</a:t>
            </a:r>
            <a:r>
              <a:rPr lang="ja-JP" altLang="en-US" dirty="0"/>
              <a:t>毎に</a:t>
            </a:r>
            <a:r>
              <a:rPr lang="en-US" altLang="ja-JP" dirty="0"/>
              <a:t>1</a:t>
            </a:r>
            <a:r>
              <a:rPr lang="ja-JP" altLang="en-US" dirty="0"/>
              <a:t>つ生成</a:t>
            </a:r>
            <a:endParaRPr lang="en-US" altLang="ja-JP" dirty="0"/>
          </a:p>
          <a:p>
            <a:pPr lvl="2"/>
            <a:r>
              <a:rPr lang="ja-JP" altLang="en-US" dirty="0">
                <a:solidFill>
                  <a:srgbClr val="FF5050"/>
                </a:solidFill>
              </a:rPr>
              <a:t>真面目にすべて処理した場合と比較して</a:t>
            </a:r>
            <a:r>
              <a:rPr lang="en-US" altLang="ja-JP" dirty="0">
                <a:solidFill>
                  <a:srgbClr val="FF5050"/>
                </a:solidFill>
              </a:rPr>
              <a:t>16</a:t>
            </a:r>
            <a:r>
              <a:rPr lang="ja-JP" altLang="en-US" dirty="0">
                <a:solidFill>
                  <a:srgbClr val="FF5050"/>
                </a:solidFill>
              </a:rPr>
              <a:t>倍高速</a:t>
            </a:r>
            <a:endParaRPr lang="en-US" altLang="ja-JP" dirty="0">
              <a:solidFill>
                <a:srgbClr val="FF5050"/>
              </a:solidFill>
            </a:endParaRPr>
          </a:p>
        </p:txBody>
      </p:sp>
    </p:spTree>
    <p:extLst>
      <p:ext uri="{BB962C8B-B14F-4D97-AF65-F5344CB8AC3E}">
        <p14:creationId xmlns:p14="http://schemas.microsoft.com/office/powerpoint/2010/main" val="24374260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食品 が含まれている画像&#10;&#10;自動的に生成された説明">
            <a:extLst>
              <a:ext uri="{FF2B5EF4-FFF2-40B4-BE49-F238E27FC236}">
                <a16:creationId xmlns:a16="http://schemas.microsoft.com/office/drawing/2014/main" id="{446A8E76-2654-62E7-1728-52B83E98A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3262432"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無効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ジャギー防止用ブラーあり</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76734133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食品 が含まれている画像&#10;&#10;自動的に生成された説明">
            <a:extLst>
              <a:ext uri="{FF2B5EF4-FFF2-40B4-BE49-F238E27FC236}">
                <a16:creationId xmlns:a16="http://schemas.microsoft.com/office/drawing/2014/main" id="{3661B522-031A-1233-C32C-129FA6819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3262432"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1/4</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ジャギー防止用ブラーあり</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37954429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BB7BA4D9-9041-DA19-76A1-4256673AE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3419526"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1/4</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出力のみ</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(=1/2)</a:t>
            </a:r>
          </a:p>
        </p:txBody>
      </p:sp>
    </p:spTree>
    <p:extLst>
      <p:ext uri="{BB962C8B-B14F-4D97-AF65-F5344CB8AC3E}">
        <p14:creationId xmlns:p14="http://schemas.microsoft.com/office/powerpoint/2010/main" val="402510201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9BFE8BFA-A44E-1FE4-34C7-5DEEF870E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6C3A8DE0-327C-8001-8877-75A5F71E4083}"/>
              </a:ext>
            </a:extLst>
          </p:cNvPr>
          <p:cNvSpPr>
            <a:spLocks noChangeArrowheads="1"/>
          </p:cNvSpPr>
          <p:nvPr/>
        </p:nvSpPr>
        <p:spPr bwMode="auto">
          <a:xfrm>
            <a:off x="0" y="0"/>
            <a:ext cx="3425938"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1/1</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出力のみ</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(=1/1)</a:t>
            </a:r>
          </a:p>
        </p:txBody>
      </p:sp>
    </p:spTree>
    <p:extLst>
      <p:ext uri="{BB962C8B-B14F-4D97-AF65-F5344CB8AC3E}">
        <p14:creationId xmlns:p14="http://schemas.microsoft.com/office/powerpoint/2010/main" val="248356244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ぼかし が含まれている画像&#10;&#10;自動的に生成された説明">
            <a:extLst>
              <a:ext uri="{FF2B5EF4-FFF2-40B4-BE49-F238E27FC236}">
                <a16:creationId xmlns:a16="http://schemas.microsoft.com/office/drawing/2014/main" id="{2DDD8915-977E-3B2D-CBE5-9154BBD2B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3262432" cy="107721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1/4</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ジャギー防止用ブラーあり</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05669936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41E12DC4-877F-0211-7CB5-8BBB4DF1B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2892138" cy="138499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入出力ともに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1/16</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パフォーマンス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590764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ぼかし が含まれている画像&#10;&#10;自動的に生成された説明">
            <a:extLst>
              <a:ext uri="{FF2B5EF4-FFF2-40B4-BE49-F238E27FC236}">
                <a16:creationId xmlns:a16="http://schemas.microsoft.com/office/drawing/2014/main" id="{3D04A723-169B-F0C8-1828-13354B89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3419526" cy="169277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1/4</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出力のみ</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1/4</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パフォーマンス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離散的なブレが生じる</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24467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回折パターンの実装の</a:t>
            </a:r>
            <a:r>
              <a:rPr lang="ja-JP" altLang="en-US" dirty="0"/>
              <a:t>ヒントとして</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ボケ味の実装手法のおさらい</a:t>
            </a:r>
            <a:endParaRPr lang="en-US" altLang="ja-JP" dirty="0"/>
          </a:p>
          <a:p>
            <a:pPr lvl="1"/>
            <a:r>
              <a:rPr lang="ja-JP" altLang="en-US" dirty="0"/>
              <a:t> </a:t>
            </a:r>
            <a:r>
              <a:rPr lang="en-US" altLang="ja-JP" dirty="0"/>
              <a:t>[Kawase 2008, 2012, 2015]</a:t>
            </a:r>
          </a:p>
          <a:p>
            <a:pPr lvl="1"/>
            <a:r>
              <a:rPr lang="ja-JP" altLang="en-US" dirty="0">
                <a:solidFill>
                  <a:srgbClr val="FF5050"/>
                </a:solidFill>
              </a:rPr>
              <a:t>球面収差と軸上色収差の簡易シミュレーション</a:t>
            </a:r>
            <a:endParaRPr lang="en-US" altLang="ja-JP" dirty="0">
              <a:solidFill>
                <a:srgbClr val="FF5050"/>
              </a:solidFill>
            </a:endParaRPr>
          </a:p>
        </p:txBody>
      </p:sp>
    </p:spTree>
    <p:extLst>
      <p:ext uri="{BB962C8B-B14F-4D97-AF65-F5344CB8AC3E}">
        <p14:creationId xmlns:p14="http://schemas.microsoft.com/office/powerpoint/2010/main" val="401472581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41E12DC4-877F-0211-7CB5-8BBB4DF1B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2892138" cy="138499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入出力ともに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1/16</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パフォーマンス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 name="図 1" descr="抽象, ぼかし が含まれている画像&#10;&#10;自動的に生成された説明">
            <a:extLst>
              <a:ext uri="{FF2B5EF4-FFF2-40B4-BE49-F238E27FC236}">
                <a16:creationId xmlns:a16="http://schemas.microsoft.com/office/drawing/2014/main" id="{87651044-BEB8-98C2-7B7F-5D1C37966B35}"/>
              </a:ext>
            </a:extLst>
          </p:cNvPr>
          <p:cNvPicPr>
            <a:picLocks noChangeAspect="1"/>
          </p:cNvPicPr>
          <p:nvPr/>
        </p:nvPicPr>
        <p:blipFill rotWithShape="1">
          <a:blip r:embed="rId3">
            <a:extLst>
              <a:ext uri="{28A0092B-C50C-407E-A947-70E740481C1C}">
                <a14:useLocalDpi xmlns:a14="http://schemas.microsoft.com/office/drawing/2010/main" val="0"/>
              </a:ext>
            </a:extLst>
          </a:blip>
          <a:srcRect l="39939" t="17344" r="45793" b="50000"/>
          <a:stretch/>
        </p:blipFill>
        <p:spPr>
          <a:xfrm>
            <a:off x="4869366" y="1189463"/>
            <a:ext cx="1739590" cy="2239538"/>
          </a:xfrm>
          <a:prstGeom prst="rect">
            <a:avLst/>
          </a:prstGeom>
          <a:noFill/>
          <a:ln w="9525">
            <a:solidFill>
              <a:srgbClr val="FF5050"/>
            </a:solidFill>
            <a:miter lim="800000"/>
            <a:headEnd/>
            <a:tailEnd/>
          </a:ln>
        </p:spPr>
      </p:pic>
    </p:spTree>
    <p:extLst>
      <p:ext uri="{BB962C8B-B14F-4D97-AF65-F5344CB8AC3E}">
        <p14:creationId xmlns:p14="http://schemas.microsoft.com/office/powerpoint/2010/main" val="347894371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ぼかし が含まれている画像&#10;&#10;自動的に生成された説明">
            <a:extLst>
              <a:ext uri="{FF2B5EF4-FFF2-40B4-BE49-F238E27FC236}">
                <a16:creationId xmlns:a16="http://schemas.microsoft.com/office/drawing/2014/main" id="{41E12DC4-877F-0211-7CB5-8BBB4DF1B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0" y="0"/>
            <a:ext cx="2892138" cy="138499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入出力ともに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1/16</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パフォーマンス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 name="図 1" descr="抽象, ぼかし が含まれている画像&#10;&#10;自動的に生成された説明">
            <a:extLst>
              <a:ext uri="{FF2B5EF4-FFF2-40B4-BE49-F238E27FC236}">
                <a16:creationId xmlns:a16="http://schemas.microsoft.com/office/drawing/2014/main" id="{87651044-BEB8-98C2-7B7F-5D1C37966B35}"/>
              </a:ext>
            </a:extLst>
          </p:cNvPr>
          <p:cNvPicPr>
            <a:picLocks noChangeAspect="1"/>
          </p:cNvPicPr>
          <p:nvPr/>
        </p:nvPicPr>
        <p:blipFill rotWithShape="1">
          <a:blip r:embed="rId3">
            <a:extLst>
              <a:ext uri="{28A0092B-C50C-407E-A947-70E740481C1C}">
                <a14:useLocalDpi xmlns:a14="http://schemas.microsoft.com/office/drawing/2010/main" val="0"/>
              </a:ext>
            </a:extLst>
          </a:blip>
          <a:srcRect l="39939" t="17344" r="45793" b="50000"/>
          <a:stretch/>
        </p:blipFill>
        <p:spPr>
          <a:xfrm>
            <a:off x="4869366" y="1189463"/>
            <a:ext cx="1739590" cy="2239538"/>
          </a:xfrm>
          <a:prstGeom prst="rect">
            <a:avLst/>
          </a:prstGeom>
          <a:noFill/>
          <a:ln w="9525">
            <a:solidFill>
              <a:srgbClr val="FF5050"/>
            </a:solidFill>
            <a:miter lim="800000"/>
            <a:headEnd/>
            <a:tailEnd/>
          </a:ln>
        </p:spPr>
      </p:pic>
      <p:pic>
        <p:nvPicPr>
          <p:cNvPr id="5" name="図 4" descr="抽象, ぼかし が含まれている画像&#10;&#10;自動的に生成された説明">
            <a:extLst>
              <a:ext uri="{FF2B5EF4-FFF2-40B4-BE49-F238E27FC236}">
                <a16:creationId xmlns:a16="http://schemas.microsoft.com/office/drawing/2014/main" id="{CD3DA2DE-70F6-24D5-E294-BDAEB95CA10E}"/>
              </a:ext>
            </a:extLst>
          </p:cNvPr>
          <p:cNvPicPr>
            <a:picLocks noChangeAspect="1"/>
          </p:cNvPicPr>
          <p:nvPr/>
        </p:nvPicPr>
        <p:blipFill rotWithShape="1">
          <a:blip r:embed="rId3">
            <a:extLst>
              <a:ext uri="{28A0092B-C50C-407E-A947-70E740481C1C}">
                <a14:useLocalDpi xmlns:a14="http://schemas.microsoft.com/office/drawing/2010/main" val="0"/>
              </a:ext>
            </a:extLst>
          </a:blip>
          <a:srcRect l="39939" t="17344" r="45793" b="50000"/>
          <a:stretch/>
        </p:blipFill>
        <p:spPr>
          <a:xfrm>
            <a:off x="7024276" y="369891"/>
            <a:ext cx="4752404" cy="6118218"/>
          </a:xfrm>
          <a:prstGeom prst="rect">
            <a:avLst/>
          </a:prstGeom>
          <a:noFill/>
          <a:ln w="38100">
            <a:solidFill>
              <a:srgbClr val="FF5050"/>
            </a:solidFill>
            <a:miter lim="800000"/>
            <a:headEnd/>
            <a:tailEnd/>
          </a:ln>
        </p:spPr>
      </p:pic>
    </p:spTree>
    <p:extLst>
      <p:ext uri="{BB962C8B-B14F-4D97-AF65-F5344CB8AC3E}">
        <p14:creationId xmlns:p14="http://schemas.microsoft.com/office/powerpoint/2010/main" val="15477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ぼかし が含まれている画像&#10;&#10;自動的に生成された説明">
            <a:extLst>
              <a:ext uri="{FF2B5EF4-FFF2-40B4-BE49-F238E27FC236}">
                <a16:creationId xmlns:a16="http://schemas.microsoft.com/office/drawing/2014/main" id="{3D04A723-169B-F0C8-1828-13354B89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図 1" descr="抽象, ぼかし が含まれている画像&#10;&#10;自動的に生成された説明">
            <a:extLst>
              <a:ext uri="{FF2B5EF4-FFF2-40B4-BE49-F238E27FC236}">
                <a16:creationId xmlns:a16="http://schemas.microsoft.com/office/drawing/2014/main" id="{D9FEBEC8-0096-47D9-327C-D437979A948C}"/>
              </a:ext>
            </a:extLst>
          </p:cNvPr>
          <p:cNvPicPr>
            <a:picLocks noChangeAspect="1"/>
          </p:cNvPicPr>
          <p:nvPr/>
        </p:nvPicPr>
        <p:blipFill rotWithShape="1">
          <a:blip r:embed="rId3">
            <a:extLst>
              <a:ext uri="{28A0092B-C50C-407E-A947-70E740481C1C}">
                <a14:useLocalDpi xmlns:a14="http://schemas.microsoft.com/office/drawing/2010/main" val="0"/>
              </a:ext>
            </a:extLst>
          </a:blip>
          <a:srcRect l="39940" t="17345" r="45792" b="50000"/>
          <a:stretch/>
        </p:blipFill>
        <p:spPr>
          <a:xfrm>
            <a:off x="4869366" y="1189463"/>
            <a:ext cx="1739590" cy="2239537"/>
          </a:xfrm>
          <a:prstGeom prst="rect">
            <a:avLst/>
          </a:prstGeom>
          <a:noFill/>
          <a:ln w="9525">
            <a:solidFill>
              <a:srgbClr val="FF5050"/>
            </a:solidFill>
            <a:miter lim="800000"/>
            <a:headEnd/>
            <a:tailEnd/>
          </a:ln>
        </p:spPr>
      </p:pic>
      <p:pic>
        <p:nvPicPr>
          <p:cNvPr id="10" name="図 9" descr="抽象, ぼかし が含まれている画像&#10;&#10;自動的に生成された説明">
            <a:extLst>
              <a:ext uri="{FF2B5EF4-FFF2-40B4-BE49-F238E27FC236}">
                <a16:creationId xmlns:a16="http://schemas.microsoft.com/office/drawing/2014/main" id="{A387D64D-EE65-E7D2-7D39-0F6891B68AD5}"/>
              </a:ext>
            </a:extLst>
          </p:cNvPr>
          <p:cNvPicPr>
            <a:picLocks noChangeAspect="1"/>
          </p:cNvPicPr>
          <p:nvPr/>
        </p:nvPicPr>
        <p:blipFill rotWithShape="1">
          <a:blip r:embed="rId3">
            <a:extLst>
              <a:ext uri="{28A0092B-C50C-407E-A947-70E740481C1C}">
                <a14:useLocalDpi xmlns:a14="http://schemas.microsoft.com/office/drawing/2010/main" val="0"/>
              </a:ext>
            </a:extLst>
          </a:blip>
          <a:srcRect l="39940" t="17345" r="45792" b="50000"/>
          <a:stretch/>
        </p:blipFill>
        <p:spPr>
          <a:xfrm>
            <a:off x="7024273" y="369891"/>
            <a:ext cx="4752407" cy="6118218"/>
          </a:xfrm>
          <a:prstGeom prst="rect">
            <a:avLst/>
          </a:prstGeom>
          <a:noFill/>
          <a:ln w="38100">
            <a:solidFill>
              <a:srgbClr val="FF5050"/>
            </a:solidFill>
            <a:miter lim="800000"/>
            <a:headEnd/>
            <a:tailEnd/>
          </a:ln>
        </p:spPr>
      </p:pic>
      <p:sp>
        <p:nvSpPr>
          <p:cNvPr id="7" name="Rectangle 6">
            <a:extLst>
              <a:ext uri="{FF2B5EF4-FFF2-40B4-BE49-F238E27FC236}">
                <a16:creationId xmlns:a16="http://schemas.microsoft.com/office/drawing/2014/main" id="{1A19B5D3-5696-C95D-16B2-27DD60550628}"/>
              </a:ext>
            </a:extLst>
          </p:cNvPr>
          <p:cNvSpPr>
            <a:spLocks noChangeArrowheads="1"/>
          </p:cNvSpPr>
          <p:nvPr/>
        </p:nvSpPr>
        <p:spPr bwMode="auto">
          <a:xfrm>
            <a:off x="0" y="0"/>
            <a:ext cx="3419526" cy="169277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Scatter</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解像度</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1/4</a:t>
            </a: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a:t>
            </a:r>
            <a: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2x2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ソース毎に</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つ生成</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出力のみ</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2</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倍解像度</a:t>
            </a:r>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(=1/2)</a:t>
            </a:r>
          </a:p>
          <a:p>
            <a:r>
              <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1/4</a:t>
            </a: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パフォーマンス</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離散的なブレが生じる</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90769022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ボケ結果比較</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313</a:t>
            </a:fld>
            <a:endParaRPr kumimoji="1" lang="ja-JP" altLang="en-US"/>
          </a:p>
        </p:txBody>
      </p:sp>
    </p:spTree>
    <p:extLst>
      <p:ext uri="{BB962C8B-B14F-4D97-AF65-F5344CB8AC3E}">
        <p14:creationId xmlns:p14="http://schemas.microsoft.com/office/powerpoint/2010/main" val="42776220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B1E8EB9-08D1-389E-53C0-A96674784AAE}"/>
              </a:ext>
            </a:extLst>
          </p:cNvPr>
          <p:cNvGrpSpPr/>
          <p:nvPr/>
        </p:nvGrpSpPr>
        <p:grpSpPr>
          <a:xfrm>
            <a:off x="6490011" y="1084330"/>
            <a:ext cx="4559535" cy="5108308"/>
            <a:chOff x="6490011" y="1084330"/>
            <a:chExt cx="4559535" cy="5108308"/>
          </a:xfrm>
          <a:effectLst/>
        </p:grpSpPr>
        <p:pic>
          <p:nvPicPr>
            <p:cNvPr id="11" name="図 10">
              <a:extLst>
                <a:ext uri="{FF2B5EF4-FFF2-40B4-BE49-F238E27FC236}">
                  <a16:creationId xmlns:a16="http://schemas.microsoft.com/office/drawing/2014/main" id="{4E33A33A-FA98-7F9E-743E-0778F1C4BCAC}"/>
                </a:ext>
              </a:extLst>
            </p:cNvPr>
            <p:cNvPicPr>
              <a:picLocks noChangeAspect="1"/>
            </p:cNvPicPr>
            <p:nvPr/>
          </p:nvPicPr>
          <p:blipFill rotWithShape="1">
            <a:blip r:embed="rId2">
              <a:extLst>
                <a:ext uri="{28A0092B-C50C-407E-A947-70E740481C1C}">
                  <a14:useLocalDpi xmlns:a14="http://schemas.microsoft.com/office/drawing/2010/main" val="0"/>
                </a:ext>
              </a:extLst>
            </a:blip>
            <a:srcRect l="7376" t="7300" r="6553" b="4811"/>
            <a:stretch/>
          </p:blipFill>
          <p:spPr>
            <a:xfrm>
              <a:off x="6490012" y="1084330"/>
              <a:ext cx="4559534" cy="46558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384F0122-036D-0C77-A372-386BD85F4C25}"/>
                </a:ext>
              </a:extLst>
            </p:cNvPr>
            <p:cNvSpPr txBox="1"/>
            <p:nvPr/>
          </p:nvSpPr>
          <p:spPr>
            <a:xfrm>
              <a:off x="6490011" y="5792528"/>
              <a:ext cx="4559531" cy="400110"/>
            </a:xfrm>
            <a:prstGeom prst="rect">
              <a:avLst/>
            </a:prstGeom>
            <a:noFill/>
            <a:effectLst>
              <a:outerShdw blurRad="50800" dist="38100" dir="2700000" algn="tl" rotWithShape="0">
                <a:prstClr val="black">
                  <a:alpha val="40000"/>
                </a:prstClr>
              </a:outerShdw>
            </a:effectLst>
          </p:spPr>
          <p:txBody>
            <a:bodyPr wrap="square" anchor="b">
              <a:spAutoFit/>
            </a:bodyPr>
            <a:lstStyle>
              <a:defPPr>
                <a:defRPr lang="ja-JP"/>
              </a:defPPr>
              <a:lvl1pPr algn="ctr">
                <a:defRPr kumimoji="1" sz="2000">
                  <a:effectLst>
                    <a:outerShdw blurRad="38100" dist="38100" dir="2700000" algn="tl">
                      <a:srgbClr val="000000">
                        <a:alpha val="43137"/>
                      </a:srgbClr>
                    </a:outerShdw>
                  </a:effectLst>
                  <a:latin typeface="+mn-lt"/>
                  <a:ea typeface="+mn-ea"/>
                </a:defRPr>
              </a:lvl1pPr>
            </a:lstStyle>
            <a:p>
              <a:pPr algn="r"/>
              <a:r>
                <a:rPr lang="ja-JP" altLang="en-US" dirty="0">
                  <a:effectLst/>
                  <a:latin typeface="游ゴシック Medium" panose="020B0500000000000000" pitchFamily="50" charset="-128"/>
                  <a:ea typeface="游ゴシック Medium" panose="020B0500000000000000" pitchFamily="50" charset="-128"/>
                </a:rPr>
                <a:t>幾何光学による従来のボケ味表現</a:t>
              </a:r>
              <a:endParaRPr lang="en-US" altLang="ja-JP" dirty="0">
                <a:effectLst/>
                <a:latin typeface="游ゴシック Medium" panose="020B0500000000000000" pitchFamily="50" charset="-128"/>
                <a:ea typeface="游ゴシック Medium" panose="020B0500000000000000" pitchFamily="50" charset="-128"/>
              </a:endParaRPr>
            </a:p>
          </p:txBody>
        </p:sp>
      </p:grpSp>
      <p:grpSp>
        <p:nvGrpSpPr>
          <p:cNvPr id="3" name="グループ化 2">
            <a:extLst>
              <a:ext uri="{FF2B5EF4-FFF2-40B4-BE49-F238E27FC236}">
                <a16:creationId xmlns:a16="http://schemas.microsoft.com/office/drawing/2014/main" id="{D92FB578-1B02-7A81-A8F5-A3AA94B17202}"/>
              </a:ext>
            </a:extLst>
          </p:cNvPr>
          <p:cNvGrpSpPr/>
          <p:nvPr/>
        </p:nvGrpSpPr>
        <p:grpSpPr>
          <a:xfrm>
            <a:off x="1142457" y="1084330"/>
            <a:ext cx="4559533" cy="5446862"/>
            <a:chOff x="731981" y="1053402"/>
            <a:chExt cx="4559533" cy="5446862"/>
          </a:xfrm>
          <a:effectLst/>
        </p:grpSpPr>
        <p:sp>
          <p:nvSpPr>
            <p:cNvPr id="4" name="テキスト ボックス 3">
              <a:extLst>
                <a:ext uri="{FF2B5EF4-FFF2-40B4-BE49-F238E27FC236}">
                  <a16:creationId xmlns:a16="http://schemas.microsoft.com/office/drawing/2014/main" id="{1C3B4F23-FE9D-8E54-E51D-45A04391592F}"/>
                </a:ext>
              </a:extLst>
            </p:cNvPr>
            <p:cNvSpPr txBox="1"/>
            <p:nvPr/>
          </p:nvSpPr>
          <p:spPr>
            <a:xfrm>
              <a:off x="731981" y="5761600"/>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58D85C19-FEE4-7D10-6863-8CBF81A6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81" y="1053402"/>
              <a:ext cx="4559533" cy="465581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lang="ja-JP" altLang="en-US" dirty="0"/>
              <a:t>実写との比較</a:t>
            </a:r>
            <a:r>
              <a:rPr lang="en-US" altLang="ja-JP" dirty="0"/>
              <a:t>(</a:t>
            </a:r>
            <a:r>
              <a:rPr lang="ja-JP" altLang="en-US" dirty="0"/>
              <a:t>従来表現</a:t>
            </a:r>
            <a:r>
              <a:rPr lang="en-US" altLang="ja-JP" dirty="0"/>
              <a:t>)</a:t>
            </a:r>
            <a:endParaRPr kumimoji="1" lang="ja-JP" altLang="en-US" dirty="0"/>
          </a:p>
        </p:txBody>
      </p:sp>
    </p:spTree>
    <p:extLst>
      <p:ext uri="{BB962C8B-B14F-4D97-AF65-F5344CB8AC3E}">
        <p14:creationId xmlns:p14="http://schemas.microsoft.com/office/powerpoint/2010/main" val="31846227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45E44D0-B5BB-0685-9B6F-AA1FB8E0BCB2}"/>
              </a:ext>
            </a:extLst>
          </p:cNvPr>
          <p:cNvPicPr>
            <a:picLocks noChangeAspect="1"/>
          </p:cNvPicPr>
          <p:nvPr/>
        </p:nvPicPr>
        <p:blipFill rotWithShape="1">
          <a:blip r:embed="rId2">
            <a:extLst>
              <a:ext uri="{28A0092B-C50C-407E-A947-70E740481C1C}">
                <a14:useLocalDpi xmlns:a14="http://schemas.microsoft.com/office/drawing/2010/main" val="0"/>
              </a:ext>
            </a:extLst>
          </a:blip>
          <a:srcRect l="7376" t="7300" r="6553" b="4811"/>
          <a:stretch/>
        </p:blipFill>
        <p:spPr>
          <a:xfrm>
            <a:off x="6490010" y="1084329"/>
            <a:ext cx="4559533" cy="46558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ED9ED045-841B-696A-17E2-07B86E3713BC}"/>
              </a:ext>
            </a:extLst>
          </p:cNvPr>
          <p:cNvSpPr txBox="1"/>
          <p:nvPr/>
        </p:nvSpPr>
        <p:spPr>
          <a:xfrm>
            <a:off x="6490011" y="5792529"/>
            <a:ext cx="4559531" cy="400110"/>
          </a:xfrm>
          <a:prstGeom prst="rect">
            <a:avLst/>
          </a:prstGeom>
          <a:noFill/>
          <a:effectLst>
            <a:outerShdw blurRad="50800" dist="38100" dir="2700000" algn="tl" rotWithShape="0">
              <a:prstClr val="black">
                <a:alpha val="40000"/>
              </a:prstClr>
            </a:outerShdw>
          </a:effectLst>
        </p:spPr>
        <p:txBody>
          <a:bodyPr wrap="square" anchor="b">
            <a:spAutoFit/>
          </a:bodyPr>
          <a:lstStyle>
            <a:defPPr>
              <a:defRPr lang="ja-JP"/>
            </a:defPPr>
            <a:lvl1pPr algn="ctr">
              <a:defRPr kumimoji="1" sz="2000">
                <a:effectLst>
                  <a:outerShdw blurRad="38100" dist="38100" dir="2700000" algn="tl">
                    <a:srgbClr val="000000">
                      <a:alpha val="43137"/>
                    </a:srgbClr>
                  </a:outerShdw>
                </a:effectLst>
                <a:latin typeface="+mn-lt"/>
                <a:ea typeface="+mn-ea"/>
              </a:defRPr>
            </a:lvl1pPr>
          </a:lstStyle>
          <a:p>
            <a:pPr algn="r"/>
            <a:r>
              <a:rPr lang="ja-JP" altLang="en-US" dirty="0">
                <a:effectLst/>
                <a:latin typeface="游ゴシック Medium" panose="020B0500000000000000" pitchFamily="50" charset="-128"/>
                <a:ea typeface="游ゴシック Medium" panose="020B0500000000000000" pitchFamily="50" charset="-128"/>
              </a:rPr>
              <a:t>波動光学とディティール表現の追加</a:t>
            </a:r>
            <a:endParaRPr lang="en-US" altLang="ja-JP" dirty="0">
              <a:effectLst/>
              <a:latin typeface="游ゴシック Medium" panose="020B0500000000000000" pitchFamily="50" charset="-128"/>
              <a:ea typeface="游ゴシック Medium" panose="020B0500000000000000" pitchFamily="50" charset="-128"/>
            </a:endParaRPr>
          </a:p>
        </p:txBody>
      </p:sp>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normAutofit/>
          </a:bodyPr>
          <a:lstStyle/>
          <a:p>
            <a:r>
              <a:rPr lang="ja-JP" altLang="en-US" dirty="0"/>
              <a:t>実写との比較</a:t>
            </a:r>
            <a:r>
              <a:rPr lang="en-US" altLang="ja-JP" dirty="0"/>
              <a:t>(</a:t>
            </a:r>
            <a:r>
              <a:rPr lang="ja-JP" altLang="en-US" dirty="0"/>
              <a:t>回折＆ディティール追加</a:t>
            </a:r>
            <a:r>
              <a:rPr lang="en-US" altLang="ja-JP" dirty="0"/>
              <a:t>)</a:t>
            </a:r>
            <a:endParaRPr kumimoji="1" lang="ja-JP" altLang="en-US" dirty="0"/>
          </a:p>
        </p:txBody>
      </p:sp>
      <p:grpSp>
        <p:nvGrpSpPr>
          <p:cNvPr id="5" name="グループ化 4">
            <a:extLst>
              <a:ext uri="{FF2B5EF4-FFF2-40B4-BE49-F238E27FC236}">
                <a16:creationId xmlns:a16="http://schemas.microsoft.com/office/drawing/2014/main" id="{591002FB-203C-EFBC-B2A9-E7524A7FD403}"/>
              </a:ext>
            </a:extLst>
          </p:cNvPr>
          <p:cNvGrpSpPr/>
          <p:nvPr/>
        </p:nvGrpSpPr>
        <p:grpSpPr>
          <a:xfrm>
            <a:off x="1142457" y="1084330"/>
            <a:ext cx="4559533" cy="5446862"/>
            <a:chOff x="1142457" y="1084330"/>
            <a:chExt cx="4559533" cy="5446862"/>
          </a:xfrm>
        </p:grpSpPr>
        <p:sp>
          <p:nvSpPr>
            <p:cNvPr id="4" name="テキスト ボックス 3">
              <a:extLst>
                <a:ext uri="{FF2B5EF4-FFF2-40B4-BE49-F238E27FC236}">
                  <a16:creationId xmlns:a16="http://schemas.microsoft.com/office/drawing/2014/main" id="{1C3B4F23-FE9D-8E54-E51D-45A04391592F}"/>
                </a:ext>
              </a:extLst>
            </p:cNvPr>
            <p:cNvSpPr txBox="1"/>
            <p:nvPr/>
          </p:nvSpPr>
          <p:spPr>
            <a:xfrm>
              <a:off x="1142457" y="5792528"/>
              <a:ext cx="4370414"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3"/>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58D85C19-FEE4-7D10-6863-8CBF81A6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457" y="1084330"/>
              <a:ext cx="4559533" cy="46558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220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背景パターン&#10;&#10;自動的に生成された説明">
            <a:extLst>
              <a:ext uri="{FF2B5EF4-FFF2-40B4-BE49-F238E27FC236}">
                <a16:creationId xmlns:a16="http://schemas.microsoft.com/office/drawing/2014/main" id="{B80F7AB4-2C3E-BF63-31AA-991D529D3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図形, 円&#10;&#10;自動的に生成された説明">
            <a:extLst>
              <a:ext uri="{FF2B5EF4-FFF2-40B4-BE49-F238E27FC236}">
                <a16:creationId xmlns:a16="http://schemas.microsoft.com/office/drawing/2014/main" id="{D9FA846B-3470-C195-3938-9ACB2E67DA39}"/>
              </a:ext>
            </a:extLst>
          </p:cNvPr>
          <p:cNvPicPr>
            <a:picLocks noChangeAspect="1"/>
          </p:cNvPicPr>
          <p:nvPr/>
        </p:nvPicPr>
        <p:blipFill rotWithShape="1">
          <a:blip r:embed="rId4"/>
          <a:srcRect l="32757" t="14140" r="23427" b="39230"/>
          <a:stretch/>
        </p:blipFill>
        <p:spPr>
          <a:xfrm>
            <a:off x="0" y="-7329"/>
            <a:ext cx="5375888" cy="6865329"/>
          </a:xfrm>
          <a:prstGeom prst="rect">
            <a:avLst/>
          </a:prstGeom>
        </p:spPr>
      </p:pic>
      <p:sp>
        <p:nvSpPr>
          <p:cNvPr id="3" name="Rectangle 6">
            <a:extLst>
              <a:ext uri="{FF2B5EF4-FFF2-40B4-BE49-F238E27FC236}">
                <a16:creationId xmlns:a16="http://schemas.microsoft.com/office/drawing/2014/main" id="{1F51BC9A-8131-6719-346C-65EE266BFE88}"/>
              </a:ext>
            </a:extLst>
          </p:cNvPr>
          <p:cNvSpPr>
            <a:spLocks noChangeArrowheads="1"/>
          </p:cNvSpPr>
          <p:nvPr/>
        </p:nvSpPr>
        <p:spPr bwMode="auto">
          <a:xfrm>
            <a:off x="0" y="0"/>
            <a:ext cx="141577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実写比較</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4" name="Rectangle 6">
            <a:extLst>
              <a:ext uri="{FF2B5EF4-FFF2-40B4-BE49-F238E27FC236}">
                <a16:creationId xmlns:a16="http://schemas.microsoft.com/office/drawing/2014/main" id="{605B4CE4-8342-4D06-99CE-CA8BF570FC32}"/>
              </a:ext>
            </a:extLst>
          </p:cNvPr>
          <p:cNvSpPr>
            <a:spLocks noChangeArrowheads="1"/>
          </p:cNvSpPr>
          <p:nvPr/>
        </p:nvSpPr>
        <p:spPr bwMode="auto">
          <a:xfrm>
            <a:off x="8621792" y="6396335"/>
            <a:ext cx="357020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リアルタイムエフェクト</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6082086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463878BC-27F3-5989-9E9A-69DB4194CE46}"/>
              </a:ext>
            </a:extLst>
          </p:cNvPr>
          <p:cNvGrpSpPr/>
          <p:nvPr/>
        </p:nvGrpSpPr>
        <p:grpSpPr>
          <a:xfrm>
            <a:off x="1650386" y="-4131272"/>
            <a:ext cx="11461425" cy="12285396"/>
            <a:chOff x="1650387" y="-3264515"/>
            <a:chExt cx="11461425" cy="12285396"/>
          </a:xfrm>
        </p:grpSpPr>
        <p:grpSp>
          <p:nvGrpSpPr>
            <p:cNvPr id="25" name="グループ化 24">
              <a:extLst>
                <a:ext uri="{FF2B5EF4-FFF2-40B4-BE49-F238E27FC236}">
                  <a16:creationId xmlns:a16="http://schemas.microsoft.com/office/drawing/2014/main" id="{73B52414-467A-B02D-2187-17EA4B1B1E24}"/>
                </a:ext>
              </a:extLst>
            </p:cNvPr>
            <p:cNvGrpSpPr>
              <a:grpSpLocks noChangeAspect="1"/>
            </p:cNvGrpSpPr>
            <p:nvPr/>
          </p:nvGrpSpPr>
          <p:grpSpPr>
            <a:xfrm>
              <a:off x="1650387" y="-3264515"/>
              <a:ext cx="11461425" cy="12285396"/>
              <a:chOff x="1779478" y="1772353"/>
              <a:chExt cx="4998810" cy="5358178"/>
            </a:xfrm>
          </p:grpSpPr>
          <p:pic>
            <p:nvPicPr>
              <p:cNvPr id="28" name="図 27" descr="星のマーク&#10;&#10;中程度の精度で自動的に生成された説明">
                <a:extLst>
                  <a:ext uri="{FF2B5EF4-FFF2-40B4-BE49-F238E27FC236}">
                    <a16:creationId xmlns:a16="http://schemas.microsoft.com/office/drawing/2014/main" id="{E2446B0F-BA82-3CE5-CB7D-E5B9C87670E8}"/>
                  </a:ext>
                </a:extLst>
              </p:cNvPr>
              <p:cNvPicPr>
                <a:picLocks noChangeAspect="1"/>
              </p:cNvPicPr>
              <p:nvPr/>
            </p:nvPicPr>
            <p:blipFill rotWithShape="1">
              <a:blip r:embed="rId3">
                <a:extLst>
                  <a:ext uri="{28A0092B-C50C-407E-A947-70E740481C1C}">
                    <a14:useLocalDpi xmlns:a14="http://schemas.microsoft.com/office/drawing/2010/main" val="0"/>
                  </a:ext>
                </a:extLst>
              </a:blip>
              <a:srcRect r="4672"/>
              <a:stretch/>
            </p:blipFill>
            <p:spPr>
              <a:xfrm>
                <a:off x="5808684" y="1772353"/>
                <a:ext cx="969604" cy="5085647"/>
              </a:xfrm>
              <a:prstGeom prst="rect">
                <a:avLst/>
              </a:prstGeom>
            </p:spPr>
          </p:pic>
          <p:pic>
            <p:nvPicPr>
              <p:cNvPr id="30" name="図 29" descr="黒い背景と白い文字のロゴ&#10;&#10;中程度の精度で自動的に生成された説明">
                <a:extLst>
                  <a:ext uri="{FF2B5EF4-FFF2-40B4-BE49-F238E27FC236}">
                    <a16:creationId xmlns:a16="http://schemas.microsoft.com/office/drawing/2014/main" id="{DCFD932C-0B4A-4027-E528-DDA21F574394}"/>
                  </a:ext>
                </a:extLst>
              </p:cNvPr>
              <p:cNvPicPr>
                <a:picLocks noChangeAspect="1"/>
              </p:cNvPicPr>
              <p:nvPr/>
            </p:nvPicPr>
            <p:blipFill rotWithShape="1">
              <a:blip r:embed="rId4">
                <a:extLst>
                  <a:ext uri="{28A0092B-C50C-407E-A947-70E740481C1C}">
                    <a14:useLocalDpi xmlns:a14="http://schemas.microsoft.com/office/drawing/2010/main" val="0"/>
                  </a:ext>
                </a:extLst>
              </a:blip>
              <a:srcRect t="1" r="19279" b="312"/>
              <a:stretch/>
            </p:blipFill>
            <p:spPr>
              <a:xfrm>
                <a:off x="1779478" y="2064165"/>
                <a:ext cx="4102420" cy="5066366"/>
              </a:xfrm>
              <a:prstGeom prst="rect">
                <a:avLst/>
              </a:prstGeom>
            </p:spPr>
          </p:pic>
        </p:grpSp>
        <p:cxnSp>
          <p:nvCxnSpPr>
            <p:cNvPr id="43" name="直線コネクタ 42">
              <a:extLst>
                <a:ext uri="{FF2B5EF4-FFF2-40B4-BE49-F238E27FC236}">
                  <a16:creationId xmlns:a16="http://schemas.microsoft.com/office/drawing/2014/main" id="{46EE6782-2CC9-3BF3-2CEF-8F1356424AE7}"/>
                </a:ext>
              </a:extLst>
            </p:cNvPr>
            <p:cNvCxnSpPr>
              <a:cxnSpLocks/>
            </p:cNvCxnSpPr>
            <p:nvPr/>
          </p:nvCxnSpPr>
          <p:spPr>
            <a:xfrm flipV="1">
              <a:off x="11056542" y="-100143"/>
              <a:ext cx="0" cy="85424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グループ化 50">
            <a:extLst>
              <a:ext uri="{FF2B5EF4-FFF2-40B4-BE49-F238E27FC236}">
                <a16:creationId xmlns:a16="http://schemas.microsoft.com/office/drawing/2014/main" id="{EE71EA02-1EF9-A349-141E-752705C877EC}"/>
              </a:ext>
            </a:extLst>
          </p:cNvPr>
          <p:cNvGrpSpPr/>
          <p:nvPr/>
        </p:nvGrpSpPr>
        <p:grpSpPr>
          <a:xfrm>
            <a:off x="1650386" y="-7483161"/>
            <a:ext cx="8042253" cy="11616321"/>
            <a:chOff x="1863191" y="-6065587"/>
            <a:chExt cx="8042253" cy="11616321"/>
          </a:xfrm>
        </p:grpSpPr>
        <p:grpSp>
          <p:nvGrpSpPr>
            <p:cNvPr id="9" name="グループ化 8">
              <a:extLst>
                <a:ext uri="{FF2B5EF4-FFF2-40B4-BE49-F238E27FC236}">
                  <a16:creationId xmlns:a16="http://schemas.microsoft.com/office/drawing/2014/main" id="{5E3318D1-04DF-56C8-9606-7F8EFBE903A6}"/>
                </a:ext>
              </a:extLst>
            </p:cNvPr>
            <p:cNvGrpSpPr>
              <a:grpSpLocks noChangeAspect="1"/>
            </p:cNvGrpSpPr>
            <p:nvPr/>
          </p:nvGrpSpPr>
          <p:grpSpPr>
            <a:xfrm>
              <a:off x="1863191" y="-6065587"/>
              <a:ext cx="8042253" cy="11616321"/>
              <a:chOff x="1410458" y="77809"/>
              <a:chExt cx="3507564" cy="5066365"/>
            </a:xfrm>
          </p:grpSpPr>
          <p:pic>
            <p:nvPicPr>
              <p:cNvPr id="10" name="図 9" descr="コンパクトディスク, ガラス が含まれている画像&#10;&#10;自動的に生成された説明">
                <a:extLst>
                  <a:ext uri="{FF2B5EF4-FFF2-40B4-BE49-F238E27FC236}">
                    <a16:creationId xmlns:a16="http://schemas.microsoft.com/office/drawing/2014/main" id="{690B788B-53EA-C232-183B-53211CCEBA93}"/>
                  </a:ext>
                </a:extLst>
              </p:cNvPr>
              <p:cNvPicPr>
                <a:picLocks noChangeAspect="1"/>
              </p:cNvPicPr>
              <p:nvPr/>
            </p:nvPicPr>
            <p:blipFill rotWithShape="1">
              <a:blip r:embed="rId5">
                <a:extLst>
                  <a:ext uri="{28A0092B-C50C-407E-A947-70E740481C1C}">
                    <a14:useLocalDpi xmlns:a14="http://schemas.microsoft.com/office/drawing/2010/main" val="0"/>
                  </a:ext>
                </a:extLst>
              </a:blip>
              <a:srcRect l="1" t="379" r="33113"/>
              <a:stretch/>
            </p:blipFill>
            <p:spPr>
              <a:xfrm>
                <a:off x="2903630" y="77809"/>
                <a:ext cx="2014392" cy="5066365"/>
              </a:xfrm>
              <a:prstGeom prst="rect">
                <a:avLst/>
              </a:prstGeom>
            </p:spPr>
          </p:pic>
          <p:pic>
            <p:nvPicPr>
              <p:cNvPr id="13" name="図 12" descr="夜空に浮かぶ月の絵&#10;&#10;中程度の精度で自動的に生成された説明">
                <a:extLst>
                  <a:ext uri="{FF2B5EF4-FFF2-40B4-BE49-F238E27FC236}">
                    <a16:creationId xmlns:a16="http://schemas.microsoft.com/office/drawing/2014/main" id="{7AFC86DF-52D8-3E93-47D8-8E9C43C8B8D7}"/>
                  </a:ext>
                </a:extLst>
              </p:cNvPr>
              <p:cNvPicPr>
                <a:picLocks noChangeAspect="1"/>
              </p:cNvPicPr>
              <p:nvPr/>
            </p:nvPicPr>
            <p:blipFill rotWithShape="1">
              <a:blip r:embed="rId6">
                <a:extLst>
                  <a:ext uri="{28A0092B-C50C-407E-A947-70E740481C1C}">
                    <a14:useLocalDpi xmlns:a14="http://schemas.microsoft.com/office/drawing/2010/main" val="0"/>
                  </a:ext>
                </a:extLst>
              </a:blip>
              <a:srcRect r="43864" b="379"/>
              <a:stretch/>
            </p:blipFill>
            <p:spPr>
              <a:xfrm>
                <a:off x="1410458" y="77810"/>
                <a:ext cx="2854868" cy="5066364"/>
              </a:xfrm>
              <a:prstGeom prst="rect">
                <a:avLst/>
              </a:prstGeom>
            </p:spPr>
          </p:pic>
        </p:grpSp>
        <p:cxnSp>
          <p:nvCxnSpPr>
            <p:cNvPr id="40" name="直線コネクタ 39">
              <a:extLst>
                <a:ext uri="{FF2B5EF4-FFF2-40B4-BE49-F238E27FC236}">
                  <a16:creationId xmlns:a16="http://schemas.microsoft.com/office/drawing/2014/main" id="{51C50CBE-1A4A-C9E8-E7F8-E13F2F7DFF16}"/>
                </a:ext>
              </a:extLst>
            </p:cNvPr>
            <p:cNvCxnSpPr>
              <a:cxnSpLocks/>
            </p:cNvCxnSpPr>
            <p:nvPr/>
          </p:nvCxnSpPr>
          <p:spPr>
            <a:xfrm flipV="1">
              <a:off x="8408922" y="450674"/>
              <a:ext cx="0" cy="51000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B37E524C-EACE-626F-458D-BA180CEB1D28}"/>
              </a:ext>
            </a:extLst>
          </p:cNvPr>
          <p:cNvGrpSpPr/>
          <p:nvPr/>
        </p:nvGrpSpPr>
        <p:grpSpPr>
          <a:xfrm>
            <a:off x="-6004388" y="-966900"/>
            <a:ext cx="12356538" cy="12356536"/>
            <a:chOff x="-6004388" y="-966900"/>
            <a:chExt cx="12356538" cy="12356536"/>
          </a:xfrm>
        </p:grpSpPr>
        <p:grpSp>
          <p:nvGrpSpPr>
            <p:cNvPr id="7" name="グループ化 6">
              <a:extLst>
                <a:ext uri="{FF2B5EF4-FFF2-40B4-BE49-F238E27FC236}">
                  <a16:creationId xmlns:a16="http://schemas.microsoft.com/office/drawing/2014/main" id="{1CC5144C-1964-50FB-4BCB-EA24775DABA4}"/>
                </a:ext>
              </a:extLst>
            </p:cNvPr>
            <p:cNvGrpSpPr>
              <a:grpSpLocks noChangeAspect="1"/>
            </p:cNvGrpSpPr>
            <p:nvPr/>
          </p:nvGrpSpPr>
          <p:grpSpPr>
            <a:xfrm>
              <a:off x="-6004388" y="-966900"/>
              <a:ext cx="12356538" cy="12356536"/>
              <a:chOff x="3628534" y="515380"/>
              <a:chExt cx="5085647" cy="5085646"/>
            </a:xfrm>
          </p:grpSpPr>
          <p:pic>
            <p:nvPicPr>
              <p:cNvPr id="24" name="図 23" descr="黒い背景と白い文字のロゴ&#10;&#10;中程度の精度で自動的に生成された説明">
                <a:extLst>
                  <a:ext uri="{FF2B5EF4-FFF2-40B4-BE49-F238E27FC236}">
                    <a16:creationId xmlns:a16="http://schemas.microsoft.com/office/drawing/2014/main" id="{4F9C54D3-50B8-DA29-C37A-638E5314FE9F}"/>
                  </a:ext>
                </a:extLst>
              </p:cNvPr>
              <p:cNvPicPr>
                <a:picLocks noChangeAspect="1"/>
              </p:cNvPicPr>
              <p:nvPr/>
            </p:nvPicPr>
            <p:blipFill rotWithShape="1">
              <a:blip r:embed="rId7">
                <a:extLst>
                  <a:ext uri="{28A0092B-C50C-407E-A947-70E740481C1C}">
                    <a14:useLocalDpi xmlns:a14="http://schemas.microsoft.com/office/drawing/2010/main" val="0"/>
                  </a:ext>
                </a:extLst>
              </a:blip>
              <a:srcRect r="6741"/>
              <a:stretch/>
            </p:blipFill>
            <p:spPr>
              <a:xfrm>
                <a:off x="4949543" y="515380"/>
                <a:ext cx="3764638" cy="508564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AED0CDC9-E201-231C-B743-03E10D4ACD75}"/>
                  </a:ext>
                </a:extLst>
              </p:cNvPr>
              <p:cNvPicPr>
                <a:picLocks noChangeAspect="1"/>
              </p:cNvPicPr>
              <p:nvPr/>
            </p:nvPicPr>
            <p:blipFill rotWithShape="1">
              <a:blip r:embed="rId8">
                <a:extLst>
                  <a:ext uri="{28A0092B-C50C-407E-A947-70E740481C1C}">
                    <a14:useLocalDpi xmlns:a14="http://schemas.microsoft.com/office/drawing/2010/main" val="0"/>
                  </a:ext>
                </a:extLst>
              </a:blip>
              <a:srcRect t="48628" r="108"/>
              <a:stretch/>
            </p:blipFill>
            <p:spPr>
              <a:xfrm>
                <a:off x="3628534" y="2985572"/>
                <a:ext cx="5085646" cy="2615454"/>
              </a:xfrm>
              <a:prstGeom prst="rect">
                <a:avLst/>
              </a:prstGeom>
            </p:spPr>
          </p:pic>
        </p:grpSp>
        <p:cxnSp>
          <p:nvCxnSpPr>
            <p:cNvPr id="37" name="直線コネクタ 36">
              <a:extLst>
                <a:ext uri="{FF2B5EF4-FFF2-40B4-BE49-F238E27FC236}">
                  <a16:creationId xmlns:a16="http://schemas.microsoft.com/office/drawing/2014/main" id="{C64C1C23-F6D1-5B7B-44B8-6C5487DB5840}"/>
                </a:ext>
              </a:extLst>
            </p:cNvPr>
            <p:cNvCxnSpPr>
              <a:cxnSpLocks/>
            </p:cNvCxnSpPr>
            <p:nvPr/>
          </p:nvCxnSpPr>
          <p:spPr>
            <a:xfrm flipH="1">
              <a:off x="3151443" y="5034897"/>
              <a:ext cx="32007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3873EA2B-4E88-20EE-F0E8-C54BDFBD9DDC}"/>
              </a:ext>
            </a:extLst>
          </p:cNvPr>
          <p:cNvGrpSpPr/>
          <p:nvPr/>
        </p:nvGrpSpPr>
        <p:grpSpPr>
          <a:xfrm>
            <a:off x="-9205093" y="-583325"/>
            <a:ext cx="12356536" cy="12356535"/>
            <a:chOff x="-9205093" y="-583325"/>
            <a:chExt cx="12356536" cy="12356535"/>
          </a:xfrm>
        </p:grpSpPr>
        <p:grpSp>
          <p:nvGrpSpPr>
            <p:cNvPr id="4" name="グループ化 3">
              <a:extLst>
                <a:ext uri="{FF2B5EF4-FFF2-40B4-BE49-F238E27FC236}">
                  <a16:creationId xmlns:a16="http://schemas.microsoft.com/office/drawing/2014/main" id="{FE298520-0B8D-0164-9C08-C0749A72BE16}"/>
                </a:ext>
              </a:extLst>
            </p:cNvPr>
            <p:cNvGrpSpPr>
              <a:grpSpLocks noChangeAspect="1"/>
            </p:cNvGrpSpPr>
            <p:nvPr/>
          </p:nvGrpSpPr>
          <p:grpSpPr>
            <a:xfrm>
              <a:off x="-9205093" y="-583325"/>
              <a:ext cx="12356536" cy="12356535"/>
              <a:chOff x="1520940" y="1248722"/>
              <a:chExt cx="5085646" cy="5085646"/>
            </a:xfrm>
          </p:grpSpPr>
          <p:pic>
            <p:nvPicPr>
              <p:cNvPr id="2" name="図 1" descr="テーブル, グリーン が含まれている画像&#10;&#10;自動的に生成された説明">
                <a:extLst>
                  <a:ext uri="{FF2B5EF4-FFF2-40B4-BE49-F238E27FC236}">
                    <a16:creationId xmlns:a16="http://schemas.microsoft.com/office/drawing/2014/main" id="{8FA4BF88-4FDF-B224-4E15-DEE41AEE8A95}"/>
                  </a:ext>
                </a:extLst>
              </p:cNvPr>
              <p:cNvPicPr>
                <a:picLocks noChangeAspect="1"/>
              </p:cNvPicPr>
              <p:nvPr/>
            </p:nvPicPr>
            <p:blipFill rotWithShape="1">
              <a:blip r:embed="rId9">
                <a:extLst>
                  <a:ext uri="{28A0092B-C50C-407E-A947-70E740481C1C}">
                    <a14:useLocalDpi xmlns:a14="http://schemas.microsoft.com/office/drawing/2010/main" val="0"/>
                  </a:ext>
                </a:extLst>
              </a:blip>
              <a:srcRect r="2712"/>
              <a:stretch/>
            </p:blipFill>
            <p:spPr>
              <a:xfrm>
                <a:off x="3521996" y="1248722"/>
                <a:ext cx="3084590" cy="5085646"/>
              </a:xfrm>
              <a:prstGeom prst="rect">
                <a:avLst/>
              </a:prstGeom>
            </p:spPr>
          </p:pic>
          <p:pic>
            <p:nvPicPr>
              <p:cNvPr id="29" name="コンテンツ プレースホルダー 13" descr="電子機器, 暗い, 座る, グリーン が含まれている画像&#10;&#10;自動的に生成された説明">
                <a:extLst>
                  <a:ext uri="{FF2B5EF4-FFF2-40B4-BE49-F238E27FC236}">
                    <a16:creationId xmlns:a16="http://schemas.microsoft.com/office/drawing/2014/main" id="{39E56458-AED6-F814-5916-5CDB1D41D2B7}"/>
                  </a:ext>
                </a:extLst>
              </p:cNvPr>
              <p:cNvPicPr>
                <a:picLocks noChangeAspect="1"/>
              </p:cNvPicPr>
              <p:nvPr/>
            </p:nvPicPr>
            <p:blipFill rotWithShape="1">
              <a:blip r:embed="rId10">
                <a:extLst>
                  <a:ext uri="{28A0092B-C50C-407E-A947-70E740481C1C}">
                    <a14:useLocalDpi xmlns:a14="http://schemas.microsoft.com/office/drawing/2010/main" val="0"/>
                  </a:ext>
                </a:extLst>
              </a:blip>
              <a:srcRect t="42562"/>
              <a:stretch/>
            </p:blipFill>
            <p:spPr bwMode="auto">
              <a:xfrm>
                <a:off x="1520940" y="3126799"/>
                <a:ext cx="5085646" cy="2921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3" name="直線コネクタ 32">
              <a:extLst>
                <a:ext uri="{FF2B5EF4-FFF2-40B4-BE49-F238E27FC236}">
                  <a16:creationId xmlns:a16="http://schemas.microsoft.com/office/drawing/2014/main" id="{5710F208-C049-B0C1-47D8-25417BE44633}"/>
                </a:ext>
              </a:extLst>
            </p:cNvPr>
            <p:cNvCxnSpPr>
              <a:cxnSpLocks/>
            </p:cNvCxnSpPr>
            <p:nvPr/>
          </p:nvCxnSpPr>
          <p:spPr>
            <a:xfrm flipH="1">
              <a:off x="-239697" y="3979817"/>
              <a:ext cx="339114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5" name="Rectangle 6">
            <a:extLst>
              <a:ext uri="{FF2B5EF4-FFF2-40B4-BE49-F238E27FC236}">
                <a16:creationId xmlns:a16="http://schemas.microsoft.com/office/drawing/2014/main" id="{297460EA-71E5-12F9-DE23-8A8F7DEFE4C3}"/>
              </a:ext>
            </a:extLst>
          </p:cNvPr>
          <p:cNvSpPr>
            <a:spLocks noChangeArrowheads="1"/>
          </p:cNvSpPr>
          <p:nvPr/>
        </p:nvSpPr>
        <p:spPr bwMode="auto">
          <a:xfrm>
            <a:off x="0" y="0"/>
            <a:ext cx="4288353"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写真との比較</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下あるいは左側がリアルタイム描画</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10683067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1A4632E-523D-9E8D-3E6A-A13CEA6B2E30}"/>
              </a:ext>
            </a:extLst>
          </p:cNvPr>
          <p:cNvGrpSpPr/>
          <p:nvPr/>
        </p:nvGrpSpPr>
        <p:grpSpPr>
          <a:xfrm>
            <a:off x="947855" y="1"/>
            <a:ext cx="10296290" cy="6857999"/>
            <a:chOff x="1895710" y="0"/>
            <a:chExt cx="10296290" cy="6857999"/>
          </a:xfrm>
        </p:grpSpPr>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3">
              <a:extLst>
                <a:ext uri="{28A0092B-C50C-407E-A947-70E740481C1C}">
                  <a14:useLocalDpi xmlns:a14="http://schemas.microsoft.com/office/drawing/2010/main" val="0"/>
                </a:ext>
              </a:extLst>
            </a:blip>
            <a:srcRect l="-50" t="20"/>
            <a:stretch/>
          </p:blipFill>
          <p:spPr>
            <a:xfrm>
              <a:off x="1895710" y="0"/>
              <a:ext cx="10296290" cy="6857999"/>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p:spPr>
        </p:pic>
        <p:sp>
          <p:nvSpPr>
            <p:cNvPr id="5" name="Rectangle 6">
              <a:extLst>
                <a:ext uri="{FF2B5EF4-FFF2-40B4-BE49-F238E27FC236}">
                  <a16:creationId xmlns:a16="http://schemas.microsoft.com/office/drawing/2014/main" id="{96EDBDE0-DF3A-152C-6A94-14FF1EED7820}"/>
                </a:ext>
              </a:extLst>
            </p:cNvPr>
            <p:cNvSpPr>
              <a:spLocks noChangeArrowheads="1"/>
            </p:cNvSpPr>
            <p:nvPr/>
          </p:nvSpPr>
          <p:spPr bwMode="auto">
            <a:xfrm>
              <a:off x="1895710" y="0"/>
              <a:ext cx="6966972" cy="92333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実写における巨大な玉ボケの例</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4"/>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379238019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45F80D5-357B-51FF-7C1A-F9314F53C3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9545122" y="0"/>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65160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9BB5106A-07D1-4552-B585-F1B9A3508213}"/>
              </a:ext>
            </a:extLst>
          </p:cNvPr>
          <p:cNvSpPr>
            <a:spLocks noGrp="1" noChangeArrowheads="1"/>
          </p:cNvSpPr>
          <p:nvPr>
            <p:ph type="title"/>
          </p:nvPr>
        </p:nvSpPr>
        <p:spPr>
          <a:xfrm>
            <a:off x="609769" y="213360"/>
            <a:ext cx="10972464" cy="870970"/>
          </a:xfrm>
        </p:spPr>
        <p:txBody>
          <a:bodyPr>
            <a:normAutofit/>
          </a:bodyPr>
          <a:lstStyle/>
          <a:p>
            <a:r>
              <a:rPr lang="ja-JP" altLang="en-US"/>
              <a:t>ボケ味に影響する特に重要な収差</a:t>
            </a:r>
            <a:endParaRPr lang="ja-JP" altLang="en-US" dirty="0"/>
          </a:p>
        </p:txBody>
      </p:sp>
      <p:sp>
        <p:nvSpPr>
          <p:cNvPr id="19459" name="Rectangle 3">
            <a:extLst>
              <a:ext uri="{FF2B5EF4-FFF2-40B4-BE49-F238E27FC236}">
                <a16:creationId xmlns:a16="http://schemas.microsoft.com/office/drawing/2014/main" id="{7BF23042-E97D-41A7-A0C0-3CB39208A43D}"/>
              </a:ext>
            </a:extLst>
          </p:cNvPr>
          <p:cNvSpPr>
            <a:spLocks noGrp="1" noChangeArrowheads="1"/>
          </p:cNvSpPr>
          <p:nvPr>
            <p:ph idx="1"/>
          </p:nvPr>
        </p:nvSpPr>
        <p:spPr>
          <a:xfrm>
            <a:off x="609769" y="1234440"/>
            <a:ext cx="10972464" cy="5120640"/>
          </a:xfrm>
        </p:spPr>
        <p:txBody>
          <a:bodyPr>
            <a:normAutofit lnSpcReduction="10000"/>
          </a:bodyPr>
          <a:lstStyle/>
          <a:p>
            <a:r>
              <a:rPr lang="ja-JP" altLang="en-US" dirty="0"/>
              <a:t>単色収差</a:t>
            </a:r>
            <a:r>
              <a:rPr lang="en-US" altLang="ja-JP" dirty="0"/>
              <a:t>(</a:t>
            </a:r>
            <a:r>
              <a:rPr lang="ja-JP" altLang="en-US" dirty="0"/>
              <a:t>ザイデルの</a:t>
            </a:r>
            <a:r>
              <a:rPr lang="en-US" altLang="ja-JP" dirty="0"/>
              <a:t>5</a:t>
            </a:r>
            <a:r>
              <a:rPr lang="ja-JP" altLang="en-US" dirty="0"/>
              <a:t>収差</a:t>
            </a:r>
            <a:r>
              <a:rPr lang="en-US" altLang="ja-JP" dirty="0"/>
              <a:t>)</a:t>
            </a:r>
            <a:endParaRPr lang="ja-JP" altLang="en-US" dirty="0"/>
          </a:p>
          <a:p>
            <a:pPr lvl="1"/>
            <a:r>
              <a:rPr lang="ja-JP" altLang="en-US" dirty="0">
                <a:solidFill>
                  <a:srgbClr val="FF5050"/>
                </a:solidFill>
              </a:rPr>
              <a:t>球面収差</a:t>
            </a:r>
            <a:r>
              <a:rPr lang="en-US" altLang="ja-JP" dirty="0">
                <a:solidFill>
                  <a:srgbClr val="FF5050"/>
                </a:solidFill>
              </a:rPr>
              <a:t>(Spherical Aberration: SA)</a:t>
            </a:r>
          </a:p>
          <a:p>
            <a:pPr lvl="1"/>
            <a:r>
              <a:rPr lang="ja-JP" altLang="en-US" dirty="0"/>
              <a:t>コマ収差</a:t>
            </a:r>
            <a:endParaRPr lang="en-US" altLang="ja-JP" dirty="0"/>
          </a:p>
          <a:p>
            <a:pPr lvl="1"/>
            <a:r>
              <a:rPr lang="ja-JP" altLang="en-US" dirty="0"/>
              <a:t>像面湾曲</a:t>
            </a:r>
            <a:endParaRPr lang="en-US" altLang="ja-JP" dirty="0"/>
          </a:p>
          <a:p>
            <a:pPr lvl="1"/>
            <a:r>
              <a:rPr lang="ja-JP" altLang="en-US" dirty="0"/>
              <a:t>非点収差</a:t>
            </a:r>
            <a:r>
              <a:rPr lang="en-US" altLang="ja-JP" dirty="0"/>
              <a:t>(</a:t>
            </a:r>
            <a:r>
              <a:rPr lang="ja-JP" altLang="en-US" dirty="0"/>
              <a:t>レンズによる乱視</a:t>
            </a:r>
            <a:r>
              <a:rPr lang="en-US" altLang="ja-JP" dirty="0"/>
              <a:t>)</a:t>
            </a:r>
          </a:p>
          <a:p>
            <a:pPr lvl="1"/>
            <a:r>
              <a:rPr lang="ja-JP" altLang="en-US" dirty="0"/>
              <a:t>歪曲収差</a:t>
            </a:r>
            <a:endParaRPr lang="en-US" altLang="ja-JP" dirty="0"/>
          </a:p>
          <a:p>
            <a:pPr lvl="4"/>
            <a:endParaRPr lang="en-US" altLang="ja-JP" dirty="0"/>
          </a:p>
          <a:p>
            <a:r>
              <a:rPr lang="ja-JP" altLang="en-US" dirty="0"/>
              <a:t>色収差</a:t>
            </a:r>
            <a:r>
              <a:rPr lang="en-US" altLang="ja-JP" dirty="0"/>
              <a:t>(Chromatic aberrations: CA)</a:t>
            </a:r>
          </a:p>
          <a:p>
            <a:pPr lvl="1"/>
            <a:r>
              <a:rPr lang="ja-JP" altLang="en-US" dirty="0"/>
              <a:t>倍率色収差</a:t>
            </a:r>
            <a:r>
              <a:rPr lang="en-US" altLang="ja-JP" dirty="0"/>
              <a:t> (CA of Magnification)</a:t>
            </a:r>
          </a:p>
          <a:p>
            <a:pPr lvl="1"/>
            <a:r>
              <a:rPr lang="ja-JP" altLang="en-US" dirty="0">
                <a:solidFill>
                  <a:srgbClr val="FF5050"/>
                </a:solidFill>
              </a:rPr>
              <a:t>軸上色収差</a:t>
            </a:r>
            <a:r>
              <a:rPr lang="en-US" altLang="ja-JP" dirty="0">
                <a:solidFill>
                  <a:srgbClr val="FF5050"/>
                </a:solidFill>
              </a:rPr>
              <a:t> (Axial / Longitudinal CA)</a:t>
            </a:r>
          </a:p>
        </p:txBody>
      </p:sp>
    </p:spTree>
  </p:cSld>
  <p:clrMapOvr>
    <a:masterClrMapping/>
  </p:clrMapOvr>
  <p:transition spd="slow"/>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30EE6AD-CD39-F168-65DB-C38A912E62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6029" y="0"/>
            <a:ext cx="12192000" cy="6858000"/>
          </a:xfrm>
          <a:prstGeom prst="rect">
            <a:avLst/>
          </a:prstGeom>
        </p:spPr>
      </p:pic>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4">
            <a:extLst>
              <a:ext uri="{28A0092B-C50C-407E-A947-70E740481C1C}">
                <a14:useLocalDpi xmlns:a14="http://schemas.microsoft.com/office/drawing/2010/main" val="0"/>
              </a:ext>
            </a:extLst>
          </a:blip>
          <a:srcRect l="40514" t="20"/>
          <a:stretch/>
        </p:blipFill>
        <p:spPr>
          <a:xfrm>
            <a:off x="0" y="0"/>
            <a:ext cx="6170341" cy="6862916"/>
          </a:xfrm>
          <a:prstGeom prst="rect">
            <a:avLst/>
          </a:prstGeom>
        </p:spPr>
      </p:pic>
      <p:sp>
        <p:nvSpPr>
          <p:cNvPr id="5" name="Rectangle 6">
            <a:extLst>
              <a:ext uri="{FF2B5EF4-FFF2-40B4-BE49-F238E27FC236}">
                <a16:creationId xmlns:a16="http://schemas.microsoft.com/office/drawing/2014/main" id="{96EDBDE0-DF3A-152C-6A94-14FF1EED7820}"/>
              </a:ext>
            </a:extLst>
          </p:cNvPr>
          <p:cNvSpPr>
            <a:spLocks noChangeArrowheads="1"/>
          </p:cNvSpPr>
          <p:nvPr/>
        </p:nvSpPr>
        <p:spPr bwMode="auto">
          <a:xfrm>
            <a:off x="0" y="0"/>
            <a:ext cx="4036741" cy="1107996"/>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5"/>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sp>
        <p:nvSpPr>
          <p:cNvPr id="3" name="Rectangle 6">
            <a:extLst>
              <a:ext uri="{FF2B5EF4-FFF2-40B4-BE49-F238E27FC236}">
                <a16:creationId xmlns:a16="http://schemas.microsoft.com/office/drawing/2014/main" id="{4079F455-DB95-8338-3D33-EB76A1F5DA16}"/>
              </a:ext>
            </a:extLst>
          </p:cNvPr>
          <p:cNvSpPr>
            <a:spLocks noChangeArrowheads="1"/>
          </p:cNvSpPr>
          <p:nvPr/>
        </p:nvSpPr>
        <p:spPr bwMode="auto">
          <a:xfrm>
            <a:off x="9545122" y="6396335"/>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5939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DAE65A3-0B87-ECE8-9B6B-636FEAF699C4}"/>
              </a:ext>
            </a:extLst>
          </p:cNvPr>
          <p:cNvPicPr>
            <a:picLocks noChangeAspect="1"/>
          </p:cNvPicPr>
          <p:nvPr/>
        </p:nvPicPr>
        <p:blipFill rotWithShape="1">
          <a:blip r:embed="rId3">
            <a:extLst>
              <a:ext uri="{28A0092B-C50C-407E-A947-70E740481C1C}">
                <a14:useLocalDpi xmlns:a14="http://schemas.microsoft.com/office/drawing/2010/main" val="0"/>
              </a:ext>
            </a:extLst>
          </a:blip>
          <a:srcRect l="55474" t="17510" r="24977" b="42815"/>
          <a:stretch/>
        </p:blipFill>
        <p:spPr>
          <a:xfrm>
            <a:off x="6170342" y="-16056"/>
            <a:ext cx="6021658" cy="6874056"/>
          </a:xfrm>
          <a:prstGeom prst="rect">
            <a:avLst/>
          </a:prstGeom>
        </p:spPr>
      </p:pic>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4">
            <a:extLst>
              <a:ext uri="{28A0092B-C50C-407E-A947-70E740481C1C}">
                <a14:useLocalDpi xmlns:a14="http://schemas.microsoft.com/office/drawing/2010/main" val="0"/>
              </a:ext>
            </a:extLst>
          </a:blip>
          <a:srcRect l="79858" t="52330" r="3" b="13846"/>
          <a:stretch/>
        </p:blipFill>
        <p:spPr>
          <a:xfrm>
            <a:off x="0" y="-1"/>
            <a:ext cx="6170342" cy="6858001"/>
          </a:xfrm>
          <a:prstGeom prst="rect">
            <a:avLst/>
          </a:prstGeom>
        </p:spPr>
      </p:pic>
      <p:sp>
        <p:nvSpPr>
          <p:cNvPr id="3" name="Rectangle 6">
            <a:extLst>
              <a:ext uri="{FF2B5EF4-FFF2-40B4-BE49-F238E27FC236}">
                <a16:creationId xmlns:a16="http://schemas.microsoft.com/office/drawing/2014/main" id="{4079F455-DB95-8338-3D33-EB76A1F5DA16}"/>
              </a:ext>
            </a:extLst>
          </p:cNvPr>
          <p:cNvSpPr>
            <a:spLocks noChangeArrowheads="1"/>
          </p:cNvSpPr>
          <p:nvPr/>
        </p:nvSpPr>
        <p:spPr bwMode="auto">
          <a:xfrm>
            <a:off x="9545122" y="0"/>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4" name="Rectangle 6">
            <a:extLst>
              <a:ext uri="{FF2B5EF4-FFF2-40B4-BE49-F238E27FC236}">
                <a16:creationId xmlns:a16="http://schemas.microsoft.com/office/drawing/2014/main" id="{D995D01B-F47C-6AA0-1579-097F8EB13AF0}"/>
              </a:ext>
            </a:extLst>
          </p:cNvPr>
          <p:cNvSpPr>
            <a:spLocks noChangeArrowheads="1"/>
          </p:cNvSpPr>
          <p:nvPr/>
        </p:nvSpPr>
        <p:spPr bwMode="auto">
          <a:xfrm>
            <a:off x="0" y="0"/>
            <a:ext cx="4036741" cy="1107996"/>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5"/>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2295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海洋生物 が含まれている画像&#10;&#10;自動的に生成された説明">
            <a:extLst>
              <a:ext uri="{FF2B5EF4-FFF2-40B4-BE49-F238E27FC236}">
                <a16:creationId xmlns:a16="http://schemas.microsoft.com/office/drawing/2014/main" id="{09C9FBDF-1AB0-0AC6-B5AC-02772D3CE60D}"/>
              </a:ext>
            </a:extLst>
          </p:cNvPr>
          <p:cNvPicPr>
            <a:picLocks noGrp="1" noChangeAspect="1"/>
          </p:cNvPicPr>
          <p:nvPr>
            <p:ph idx="4294967295"/>
          </p:nvPr>
        </p:nvPicPr>
        <p:blipFill>
          <a:blip r:embed="rId3"/>
          <a:stretch>
            <a:fillRect/>
          </a:stretch>
        </p:blipFill>
        <p:spPr>
          <a:xfrm>
            <a:off x="-1" y="0"/>
            <a:ext cx="12244039" cy="6887272"/>
          </a:xfrm>
          <a:prstGeom prst="rect">
            <a:avLst/>
          </a:prstGeom>
          <a:noFill/>
          <a:ln>
            <a:noFill/>
          </a:ln>
          <a:effectLst>
            <a:outerShdw blurRad="50800" dist="38100" dir="2700000" algn="tl" rotWithShape="0">
              <a:prstClr val="black">
                <a:alpha val="40000"/>
              </a:prstClr>
            </a:outerShdw>
          </a:effectLst>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9545122" y="6396335"/>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従来の玉ボケ表現</a:t>
            </a:r>
          </a:p>
        </p:txBody>
      </p:sp>
    </p:spTree>
    <p:extLst>
      <p:ext uri="{BB962C8B-B14F-4D97-AF65-F5344CB8AC3E}">
        <p14:creationId xmlns:p14="http://schemas.microsoft.com/office/powerpoint/2010/main" val="11979714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海洋生物, 光 が含まれている画像&#10;&#10;自動的に生成された説明">
            <a:extLst>
              <a:ext uri="{FF2B5EF4-FFF2-40B4-BE49-F238E27FC236}">
                <a16:creationId xmlns:a16="http://schemas.microsoft.com/office/drawing/2014/main" id="{5DB8A667-4C3B-62F0-7226-6BEB29350E6A}"/>
              </a:ext>
            </a:extLst>
          </p:cNvPr>
          <p:cNvPicPr>
            <a:picLocks noChangeAspect="1"/>
          </p:cNvPicPr>
          <p:nvPr/>
        </p:nvPicPr>
        <p:blipFill>
          <a:blip r:embed="rId3"/>
          <a:stretch>
            <a:fillRect/>
          </a:stretch>
        </p:blipFill>
        <p:spPr>
          <a:xfrm>
            <a:off x="0" y="0"/>
            <a:ext cx="12244040" cy="6887273"/>
          </a:xfrm>
          <a:prstGeom prst="rect">
            <a:avLst/>
          </a:prstGeom>
          <a:noFill/>
          <a:ln>
            <a:noFill/>
          </a:ln>
          <a:effectLst>
            <a:outerShdw blurRad="50800" dist="38100" dir="2700000" algn="tl" rotWithShape="0">
              <a:prstClr val="black">
                <a:alpha val="40000"/>
              </a:prstClr>
            </a:outerShdw>
          </a:effectLst>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9545122" y="6396335"/>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新しい玉ボケ表現</a:t>
            </a:r>
          </a:p>
        </p:txBody>
      </p:sp>
    </p:spTree>
    <p:extLst>
      <p:ext uri="{BB962C8B-B14F-4D97-AF65-F5344CB8AC3E}">
        <p14:creationId xmlns:p14="http://schemas.microsoft.com/office/powerpoint/2010/main" val="36632855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巣蜜, 食品 が含まれている画像&#10;&#10;自動的に生成された説明">
            <a:extLst>
              <a:ext uri="{FF2B5EF4-FFF2-40B4-BE49-F238E27FC236}">
                <a16:creationId xmlns:a16="http://schemas.microsoft.com/office/drawing/2014/main" id="{21083A37-587F-D726-8F68-2F33F69FF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2192000" cy="6857105"/>
          </a:xfrm>
          <a:prstGeom prst="rect">
            <a:avLst/>
          </a:prstGeom>
        </p:spPr>
      </p:pic>
      <p:sp>
        <p:nvSpPr>
          <p:cNvPr id="8" name="Rectangle 6">
            <a:extLst>
              <a:ext uri="{FF2B5EF4-FFF2-40B4-BE49-F238E27FC236}">
                <a16:creationId xmlns:a16="http://schemas.microsoft.com/office/drawing/2014/main" id="{0A090AA1-8C25-5B42-F276-0773D05A6F08}"/>
              </a:ext>
            </a:extLst>
          </p:cNvPr>
          <p:cNvSpPr>
            <a:spLocks noChangeArrowheads="1"/>
          </p:cNvSpPr>
          <p:nvPr/>
        </p:nvSpPr>
        <p:spPr bwMode="auto">
          <a:xfrm>
            <a:off x="10160679" y="0"/>
            <a:ext cx="2031325"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巨大な玉ボケ</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従来の表現</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52316372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背景パターン&#10;&#10;自動的に生成された説明">
            <a:extLst>
              <a:ext uri="{FF2B5EF4-FFF2-40B4-BE49-F238E27FC236}">
                <a16:creationId xmlns:a16="http://schemas.microsoft.com/office/drawing/2014/main" id="{62DC44A5-D225-0B16-5F99-CD9B150C3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2192000" cy="6857105"/>
          </a:xfrm>
          <a:prstGeom prst="rect">
            <a:avLst/>
          </a:prstGeom>
        </p:spPr>
      </p:pic>
      <p:sp>
        <p:nvSpPr>
          <p:cNvPr id="8" name="Rectangle 6">
            <a:extLst>
              <a:ext uri="{FF2B5EF4-FFF2-40B4-BE49-F238E27FC236}">
                <a16:creationId xmlns:a16="http://schemas.microsoft.com/office/drawing/2014/main" id="{0A090AA1-8C25-5B42-F276-0773D05A6F08}"/>
              </a:ext>
            </a:extLst>
          </p:cNvPr>
          <p:cNvSpPr>
            <a:spLocks noChangeArrowheads="1"/>
          </p:cNvSpPr>
          <p:nvPr/>
        </p:nvSpPr>
        <p:spPr bwMode="auto">
          <a:xfrm>
            <a:off x="10160676" y="0"/>
            <a:ext cx="2031325"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巨大な玉ボケ</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新しい表現</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4466900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巣蜜, 食品 が含まれている画像&#10;&#10;自動的に生成された説明">
            <a:extLst>
              <a:ext uri="{FF2B5EF4-FFF2-40B4-BE49-F238E27FC236}">
                <a16:creationId xmlns:a16="http://schemas.microsoft.com/office/drawing/2014/main" id="{E91BDB5B-201C-3919-8C47-A3DC1C2509A1}"/>
              </a:ext>
            </a:extLst>
          </p:cNvPr>
          <p:cNvPicPr>
            <a:picLocks noChangeAspect="1"/>
          </p:cNvPicPr>
          <p:nvPr/>
        </p:nvPicPr>
        <p:blipFill rotWithShape="1">
          <a:blip r:embed="rId2">
            <a:extLst>
              <a:ext uri="{28A0092B-C50C-407E-A947-70E740481C1C}">
                <a14:useLocalDpi xmlns:a14="http://schemas.microsoft.com/office/drawing/2010/main" val="0"/>
              </a:ext>
            </a:extLst>
          </a:blip>
          <a:srcRect l="41820" t="7914" r="40854" b="57393"/>
          <a:stretch/>
        </p:blipFill>
        <p:spPr>
          <a:xfrm>
            <a:off x="0" y="6"/>
            <a:ext cx="6095998" cy="6864902"/>
          </a:xfrm>
          <a:prstGeom prst="rect">
            <a:avLst/>
          </a:prstGeom>
        </p:spPr>
      </p:pic>
      <p:pic>
        <p:nvPicPr>
          <p:cNvPr id="4" name="図 3" descr="背景パターン&#10;&#10;自動的に生成された説明">
            <a:extLst>
              <a:ext uri="{FF2B5EF4-FFF2-40B4-BE49-F238E27FC236}">
                <a16:creationId xmlns:a16="http://schemas.microsoft.com/office/drawing/2014/main" id="{0EC94426-B2F3-E130-0BC0-15A883C9DAAD}"/>
              </a:ext>
            </a:extLst>
          </p:cNvPr>
          <p:cNvPicPr>
            <a:picLocks noChangeAspect="1"/>
          </p:cNvPicPr>
          <p:nvPr/>
        </p:nvPicPr>
        <p:blipFill rotWithShape="1">
          <a:blip r:embed="rId3">
            <a:extLst>
              <a:ext uri="{28A0092B-C50C-407E-A947-70E740481C1C}">
                <a14:useLocalDpi xmlns:a14="http://schemas.microsoft.com/office/drawing/2010/main" val="0"/>
              </a:ext>
            </a:extLst>
          </a:blip>
          <a:srcRect l="41820" t="7907" r="40854" b="57399"/>
          <a:stretch/>
        </p:blipFill>
        <p:spPr>
          <a:xfrm>
            <a:off x="6096001" y="0"/>
            <a:ext cx="6096000" cy="6864908"/>
          </a:xfrm>
          <a:prstGeom prst="rect">
            <a:avLst/>
          </a:prstGeom>
        </p:spPr>
      </p:pic>
      <p:sp>
        <p:nvSpPr>
          <p:cNvPr id="9" name="Rectangle 6">
            <a:extLst>
              <a:ext uri="{FF2B5EF4-FFF2-40B4-BE49-F238E27FC236}">
                <a16:creationId xmlns:a16="http://schemas.microsoft.com/office/drawing/2014/main" id="{A139B18C-A701-3AF7-B347-663915378463}"/>
              </a:ext>
            </a:extLst>
          </p:cNvPr>
          <p:cNvSpPr>
            <a:spLocks noChangeArrowheads="1"/>
          </p:cNvSpPr>
          <p:nvPr/>
        </p:nvSpPr>
        <p:spPr bwMode="auto">
          <a:xfrm>
            <a:off x="8410464" y="0"/>
            <a:ext cx="146706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ct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新しい表現</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10" name="Rectangle 6">
            <a:extLst>
              <a:ext uri="{FF2B5EF4-FFF2-40B4-BE49-F238E27FC236}">
                <a16:creationId xmlns:a16="http://schemas.microsoft.com/office/drawing/2014/main" id="{2CD7431D-6E82-C997-AC96-BFE680D89F67}"/>
              </a:ext>
            </a:extLst>
          </p:cNvPr>
          <p:cNvSpPr>
            <a:spLocks noChangeArrowheads="1"/>
          </p:cNvSpPr>
          <p:nvPr/>
        </p:nvSpPr>
        <p:spPr bwMode="auto">
          <a:xfrm>
            <a:off x="2314467" y="0"/>
            <a:ext cx="1467068"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ctr"/>
            <a:r>
              <a:rPr kumimoji="1"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従来の表現</a:t>
            </a:r>
            <a:endParaRPr kumimoji="1"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4637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カップ, テーブル, 紙, オレンジ が含まれている画像&#10;&#10;自動的に生成された説明">
            <a:extLst>
              <a:ext uri="{FF2B5EF4-FFF2-40B4-BE49-F238E27FC236}">
                <a16:creationId xmlns:a16="http://schemas.microsoft.com/office/drawing/2014/main" id="{0DF10630-9118-B75A-F3CA-F4EB2C54D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0A090AA1-8C25-5B42-F276-0773D05A6F08}"/>
              </a:ext>
            </a:extLst>
          </p:cNvPr>
          <p:cNvSpPr>
            <a:spLocks noChangeArrowheads="1"/>
          </p:cNvSpPr>
          <p:nvPr/>
        </p:nvSpPr>
        <p:spPr bwMode="auto">
          <a:xfrm>
            <a:off x="0" y="6396335"/>
            <a:ext cx="2954655"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超巨大な玉ボケの例</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5267411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その他の効果と課題</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328</a:t>
            </a:fld>
            <a:endParaRPr kumimoji="1" lang="ja-JP" altLang="en-US"/>
          </a:p>
        </p:txBody>
      </p:sp>
    </p:spTree>
    <p:extLst>
      <p:ext uri="{BB962C8B-B14F-4D97-AF65-F5344CB8AC3E}">
        <p14:creationId xmlns:p14="http://schemas.microsoft.com/office/powerpoint/2010/main" val="18926940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483F7-A933-B5BF-1D77-EFA6F1D74034}"/>
              </a:ext>
            </a:extLst>
          </p:cNvPr>
          <p:cNvSpPr>
            <a:spLocks noGrp="1"/>
          </p:cNvSpPr>
          <p:nvPr>
            <p:ph type="title"/>
          </p:nvPr>
        </p:nvSpPr>
        <p:spPr/>
        <p:txBody>
          <a:bodyPr/>
          <a:lstStyle/>
          <a:p>
            <a:r>
              <a:rPr lang="ja-JP" altLang="en-US" dirty="0"/>
              <a:t>ボケ味のリアルタイムシミュレーション</a:t>
            </a:r>
            <a:endParaRPr kumimoji="1" lang="ja-JP" altLang="en-US" dirty="0"/>
          </a:p>
        </p:txBody>
      </p:sp>
      <p:sp>
        <p:nvSpPr>
          <p:cNvPr id="3" name="コンテンツ プレースホルダー 2">
            <a:extLst>
              <a:ext uri="{FF2B5EF4-FFF2-40B4-BE49-F238E27FC236}">
                <a16:creationId xmlns:a16="http://schemas.microsoft.com/office/drawing/2014/main" id="{EF1A6FAE-F4E8-EE11-D4DC-A876C0946878}"/>
              </a:ext>
            </a:extLst>
          </p:cNvPr>
          <p:cNvSpPr>
            <a:spLocks noGrp="1"/>
          </p:cNvSpPr>
          <p:nvPr>
            <p:ph idx="1"/>
          </p:nvPr>
        </p:nvSpPr>
        <p:spPr/>
        <p:txBody>
          <a:bodyPr/>
          <a:lstStyle/>
          <a:p>
            <a:r>
              <a:rPr lang="ja-JP" altLang="en-US" dirty="0"/>
              <a:t>幾何光学のボケ味シミュレーション</a:t>
            </a:r>
            <a:endParaRPr lang="en-US" altLang="ja-JP" dirty="0"/>
          </a:p>
          <a:p>
            <a:pPr lvl="1"/>
            <a:r>
              <a:rPr kumimoji="1" lang="ja-JP" altLang="en-US" dirty="0"/>
              <a:t>球面収差曲線から</a:t>
            </a:r>
            <a:r>
              <a:rPr kumimoji="1" lang="en-US" altLang="ja-JP" dirty="0"/>
              <a:t>CS</a:t>
            </a:r>
            <a:r>
              <a:rPr kumimoji="1" lang="ja-JP" altLang="en-US" dirty="0"/>
              <a:t>で光束マップをリアルタイム生成</a:t>
            </a:r>
            <a:endParaRPr kumimoji="1" lang="en-US" altLang="ja-JP" dirty="0"/>
          </a:p>
          <a:p>
            <a:pPr lvl="2"/>
            <a:r>
              <a:rPr lang="ja-JP" altLang="en-US" dirty="0"/>
              <a:t>更新はパラメタ変更時のみ</a:t>
            </a:r>
            <a:endParaRPr kumimoji="1" lang="en-US" altLang="ja-JP" dirty="0"/>
          </a:p>
        </p:txBody>
      </p:sp>
      <p:grpSp>
        <p:nvGrpSpPr>
          <p:cNvPr id="4" name="グループ化 3">
            <a:extLst>
              <a:ext uri="{FF2B5EF4-FFF2-40B4-BE49-F238E27FC236}">
                <a16:creationId xmlns:a16="http://schemas.microsoft.com/office/drawing/2014/main" id="{49641014-D8B0-84CD-77BF-4CBDDFD32CB2}"/>
              </a:ext>
            </a:extLst>
          </p:cNvPr>
          <p:cNvGrpSpPr/>
          <p:nvPr/>
        </p:nvGrpSpPr>
        <p:grpSpPr>
          <a:xfrm>
            <a:off x="4839354" y="3604011"/>
            <a:ext cx="6949440" cy="2751069"/>
            <a:chOff x="4928081" y="1688939"/>
            <a:chExt cx="6949440" cy="2751069"/>
          </a:xfrm>
        </p:grpSpPr>
        <p:pic>
          <p:nvPicPr>
            <p:cNvPr id="5" name="図 4" descr="テーブル, コンピュータ, 机, 座る が含まれている画像&#10;&#10;自動的に生成された説明">
              <a:extLst>
                <a:ext uri="{FF2B5EF4-FFF2-40B4-BE49-F238E27FC236}">
                  <a16:creationId xmlns:a16="http://schemas.microsoft.com/office/drawing/2014/main" id="{7154C552-64A6-C0A9-4515-4B1F8760DB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28081" y="1688939"/>
              <a:ext cx="6949440"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6" name="Text Box 7">
              <a:extLst>
                <a:ext uri="{FF2B5EF4-FFF2-40B4-BE49-F238E27FC236}">
                  <a16:creationId xmlns:a16="http://schemas.microsoft.com/office/drawing/2014/main" id="{5D7B08AE-7EE9-45DA-19F1-605CE6449785}"/>
                </a:ext>
              </a:extLst>
            </p:cNvPr>
            <p:cNvSpPr txBox="1">
              <a:spLocks noChangeArrowheads="1"/>
            </p:cNvSpPr>
            <p:nvPr/>
          </p:nvSpPr>
          <p:spPr bwMode="auto">
            <a:xfrm>
              <a:off x="6818476" y="4039898"/>
              <a:ext cx="316865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光束マップ</a:t>
              </a:r>
              <a:endParaRPr lang="en-US" altLang="ja-JP" sz="2000" dirty="0">
                <a:latin typeface="游ゴシック Medium" panose="020B0500000000000000" pitchFamily="50" charset="-128"/>
                <a:ea typeface="游ゴシック Medium" panose="020B0500000000000000" pitchFamily="50" charset="-128"/>
              </a:endParaRPr>
            </a:p>
          </p:txBody>
        </p:sp>
      </p:grpSp>
      <p:grpSp>
        <p:nvGrpSpPr>
          <p:cNvPr id="7" name="グループ化 6">
            <a:extLst>
              <a:ext uri="{FF2B5EF4-FFF2-40B4-BE49-F238E27FC236}">
                <a16:creationId xmlns:a16="http://schemas.microsoft.com/office/drawing/2014/main" id="{726C49CA-4808-762E-EA92-4FC7F74F66AC}"/>
              </a:ext>
            </a:extLst>
          </p:cNvPr>
          <p:cNvGrpSpPr/>
          <p:nvPr/>
        </p:nvGrpSpPr>
        <p:grpSpPr>
          <a:xfrm>
            <a:off x="420624" y="3604011"/>
            <a:ext cx="4118187" cy="2751069"/>
            <a:chOff x="314479" y="1498861"/>
            <a:chExt cx="4118187" cy="2751069"/>
          </a:xfrm>
        </p:grpSpPr>
        <p:pic>
          <p:nvPicPr>
            <p:cNvPr id="8" name="コンテンツ プレースホルダー 13" descr="グラフ, ヒストグラム&#10;&#10;自動的に生成された説明">
              <a:extLst>
                <a:ext uri="{FF2B5EF4-FFF2-40B4-BE49-F238E27FC236}">
                  <a16:creationId xmlns:a16="http://schemas.microsoft.com/office/drawing/2014/main" id="{52E04934-148A-3460-C387-ACDE16D25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14479" y="1498861"/>
              <a:ext cx="4118187"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 Box 7">
              <a:extLst>
                <a:ext uri="{FF2B5EF4-FFF2-40B4-BE49-F238E27FC236}">
                  <a16:creationId xmlns:a16="http://schemas.microsoft.com/office/drawing/2014/main" id="{96EA5FCA-228E-65FC-B423-939E1D3CBBFE}"/>
                </a:ext>
              </a:extLst>
            </p:cNvPr>
            <p:cNvSpPr txBox="1">
              <a:spLocks noChangeArrowheads="1"/>
            </p:cNvSpPr>
            <p:nvPr/>
          </p:nvSpPr>
          <p:spPr bwMode="auto">
            <a:xfrm>
              <a:off x="1541285" y="3849820"/>
              <a:ext cx="1626324"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縦収差図</a:t>
              </a:r>
              <a:endParaRPr lang="en-US" altLang="ja-JP" sz="2000" dirty="0">
                <a:latin typeface="游ゴシック Medium" panose="020B0500000000000000" pitchFamily="50" charset="-128"/>
                <a:ea typeface="游ゴシック Medium" panose="020B0500000000000000" pitchFamily="50" charset="-128"/>
              </a:endParaRPr>
            </a:p>
          </p:txBody>
        </p:sp>
      </p:grpSp>
      <p:sp>
        <p:nvSpPr>
          <p:cNvPr id="10" name="AutoShape 6">
            <a:extLst>
              <a:ext uri="{FF2B5EF4-FFF2-40B4-BE49-F238E27FC236}">
                <a16:creationId xmlns:a16="http://schemas.microsoft.com/office/drawing/2014/main" id="{CB004478-8190-060B-4C07-65C2225286E3}"/>
              </a:ext>
            </a:extLst>
          </p:cNvPr>
          <p:cNvSpPr>
            <a:spLocks noChangeArrowheads="1"/>
          </p:cNvSpPr>
          <p:nvPr/>
        </p:nvSpPr>
        <p:spPr bwMode="auto">
          <a:xfrm>
            <a:off x="4185845" y="4486820"/>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405489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AB9183D-CD72-4CB2-ADFD-709E63BD96A3}"/>
              </a:ext>
            </a:extLst>
          </p:cNvPr>
          <p:cNvSpPr>
            <a:spLocks noGrp="1" noChangeArrowheads="1"/>
          </p:cNvSpPr>
          <p:nvPr>
            <p:ph type="title"/>
          </p:nvPr>
        </p:nvSpPr>
        <p:spPr>
          <a:xfrm>
            <a:off x="609769" y="213360"/>
            <a:ext cx="10972464" cy="870970"/>
          </a:xfrm>
        </p:spPr>
        <p:txBody>
          <a:bodyPr/>
          <a:lstStyle/>
          <a:p>
            <a:r>
              <a:rPr lang="ja-JP" altLang="en-US" dirty="0"/>
              <a:t>球面収差</a:t>
            </a:r>
          </a:p>
        </p:txBody>
      </p:sp>
      <p:sp>
        <p:nvSpPr>
          <p:cNvPr id="23555" name="Rectangle 3">
            <a:extLst>
              <a:ext uri="{FF2B5EF4-FFF2-40B4-BE49-F238E27FC236}">
                <a16:creationId xmlns:a16="http://schemas.microsoft.com/office/drawing/2014/main" id="{7DA25C3C-8BE3-48A8-A5A9-96BE3FC898D5}"/>
              </a:ext>
            </a:extLst>
          </p:cNvPr>
          <p:cNvSpPr>
            <a:spLocks noGrp="1" noChangeArrowheads="1"/>
          </p:cNvSpPr>
          <p:nvPr>
            <p:ph idx="1"/>
          </p:nvPr>
        </p:nvSpPr>
        <p:spPr>
          <a:xfrm>
            <a:off x="609769" y="1234440"/>
            <a:ext cx="10972464" cy="5120640"/>
          </a:xfrm>
        </p:spPr>
        <p:txBody>
          <a:bodyPr/>
          <a:lstStyle/>
          <a:p>
            <a:r>
              <a:rPr lang="ja-JP" altLang="en-US" dirty="0"/>
              <a:t>平行な光線で発生する焦点距離のずれ</a:t>
            </a:r>
            <a:endParaRPr lang="en-US" altLang="ja-JP" dirty="0"/>
          </a:p>
          <a:p>
            <a:r>
              <a:rPr lang="ja-JP" altLang="en-US" dirty="0"/>
              <a:t>レンズ表面が球面</a:t>
            </a:r>
            <a:r>
              <a:rPr lang="en-US" altLang="ja-JP" dirty="0"/>
              <a:t>(</a:t>
            </a:r>
            <a:r>
              <a:rPr lang="ja-JP" altLang="en-US" dirty="0"/>
              <a:t>球面レンズ</a:t>
            </a:r>
            <a:r>
              <a:rPr lang="en-US" altLang="ja-JP" dirty="0"/>
              <a:t>)</a:t>
            </a:r>
            <a:r>
              <a:rPr lang="ja-JP" altLang="en-US" dirty="0"/>
              <a:t>であることに起因</a:t>
            </a:r>
            <a:endParaRPr lang="en-US" altLang="ja-JP" dirty="0"/>
          </a:p>
          <a:p>
            <a:pPr lvl="1"/>
            <a:r>
              <a:rPr lang="ja-JP" altLang="en-US" dirty="0"/>
              <a:t>理想的な屈折面ではない</a:t>
            </a:r>
            <a:endParaRPr lang="en-US" altLang="ja-JP" dirty="0"/>
          </a:p>
          <a:p>
            <a:pPr lvl="1"/>
            <a:r>
              <a:rPr lang="ja-JP" altLang="en-US" dirty="0"/>
              <a:t>製造コストが低いためよく使われる</a:t>
            </a:r>
            <a:endParaRPr lang="en-US" altLang="ja-JP" dirty="0"/>
          </a:p>
        </p:txBody>
      </p:sp>
    </p:spTree>
  </p:cSld>
  <p:clrMapOvr>
    <a:masterClrMapping/>
  </p:clrMapOvr>
  <p:transition spd="slow"/>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483F7-A933-B5BF-1D77-EFA6F1D74034}"/>
              </a:ext>
            </a:extLst>
          </p:cNvPr>
          <p:cNvSpPr>
            <a:spLocks noGrp="1"/>
          </p:cNvSpPr>
          <p:nvPr>
            <p:ph type="title"/>
          </p:nvPr>
        </p:nvSpPr>
        <p:spPr/>
        <p:txBody>
          <a:bodyPr/>
          <a:lstStyle/>
          <a:p>
            <a:r>
              <a:rPr lang="ja-JP" altLang="en-US" dirty="0"/>
              <a:t>ボケ味のリアルタイムシミュレーション</a:t>
            </a:r>
            <a:endParaRPr kumimoji="1" lang="ja-JP" altLang="en-US" dirty="0"/>
          </a:p>
        </p:txBody>
      </p:sp>
      <p:sp>
        <p:nvSpPr>
          <p:cNvPr id="3" name="コンテンツ プレースホルダー 2">
            <a:extLst>
              <a:ext uri="{FF2B5EF4-FFF2-40B4-BE49-F238E27FC236}">
                <a16:creationId xmlns:a16="http://schemas.microsoft.com/office/drawing/2014/main" id="{EF1A6FAE-F4E8-EE11-D4DC-A876C0946878}"/>
              </a:ext>
            </a:extLst>
          </p:cNvPr>
          <p:cNvSpPr>
            <a:spLocks noGrp="1"/>
          </p:cNvSpPr>
          <p:nvPr>
            <p:ph idx="1"/>
          </p:nvPr>
        </p:nvSpPr>
        <p:spPr/>
        <p:txBody>
          <a:bodyPr/>
          <a:lstStyle/>
          <a:p>
            <a:r>
              <a:rPr lang="ja-JP" altLang="en-US" dirty="0"/>
              <a:t>状態を確認しながらリアルタイムにカスタマイズ</a:t>
            </a:r>
            <a:endParaRPr lang="en-US" altLang="ja-JP" dirty="0"/>
          </a:p>
          <a:p>
            <a:pPr lvl="1"/>
            <a:r>
              <a:rPr lang="ja-JP" altLang="en-US" dirty="0"/>
              <a:t>収差曲線・光束マップ・ボケ像</a:t>
            </a:r>
            <a:r>
              <a:rPr lang="en-US" altLang="ja-JP" dirty="0"/>
              <a:t>(</a:t>
            </a:r>
            <a:r>
              <a:rPr lang="ja-JP" altLang="en-US" dirty="0"/>
              <a:t>焦点内外像</a:t>
            </a:r>
            <a:r>
              <a:rPr lang="en-US" altLang="ja-JP" dirty="0"/>
              <a:t>)</a:t>
            </a:r>
          </a:p>
        </p:txBody>
      </p:sp>
      <p:grpSp>
        <p:nvGrpSpPr>
          <p:cNvPr id="25" name="グループ化 24">
            <a:extLst>
              <a:ext uri="{FF2B5EF4-FFF2-40B4-BE49-F238E27FC236}">
                <a16:creationId xmlns:a16="http://schemas.microsoft.com/office/drawing/2014/main" id="{15E146B0-288B-A70B-E64B-77C166369D1C}"/>
              </a:ext>
            </a:extLst>
          </p:cNvPr>
          <p:cNvGrpSpPr/>
          <p:nvPr/>
        </p:nvGrpSpPr>
        <p:grpSpPr>
          <a:xfrm>
            <a:off x="411915" y="2609802"/>
            <a:ext cx="11368170" cy="3824535"/>
            <a:chOff x="411915" y="2592385"/>
            <a:chExt cx="11368170" cy="3824535"/>
          </a:xfrm>
        </p:grpSpPr>
        <p:pic>
          <p:nvPicPr>
            <p:cNvPr id="5" name="図 4" descr="テーブル, コンピュータ, 机, 座る が含まれている画像&#10;&#10;自動的に生成された説明">
              <a:extLst>
                <a:ext uri="{FF2B5EF4-FFF2-40B4-BE49-F238E27FC236}">
                  <a16:creationId xmlns:a16="http://schemas.microsoft.com/office/drawing/2014/main" id="{7154C552-64A6-C0A9-4515-4B1F8760DB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30645" y="2592385"/>
              <a:ext cx="6949440"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8" name="コンテンツ プレースホルダー 13" descr="グラフ, ヒストグラム&#10;&#10;自動的に生成された説明">
              <a:extLst>
                <a:ext uri="{FF2B5EF4-FFF2-40B4-BE49-F238E27FC236}">
                  <a16:creationId xmlns:a16="http://schemas.microsoft.com/office/drawing/2014/main" id="{52E04934-148A-3460-C387-ACDE16D25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1915" y="2592385"/>
              <a:ext cx="4118187"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図 22">
              <a:extLst>
                <a:ext uri="{FF2B5EF4-FFF2-40B4-BE49-F238E27FC236}">
                  <a16:creationId xmlns:a16="http://schemas.microsoft.com/office/drawing/2014/main" id="{F8CAA7D0-FA96-3A63-B64C-EB12EBEC770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20796" b="20557"/>
            <a:stretch/>
          </p:blipFill>
          <p:spPr>
            <a:xfrm>
              <a:off x="4830645" y="5058382"/>
              <a:ext cx="6949440" cy="1358538"/>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
        <p:nvSpPr>
          <p:cNvPr id="26" name="AutoShape 6">
            <a:extLst>
              <a:ext uri="{FF2B5EF4-FFF2-40B4-BE49-F238E27FC236}">
                <a16:creationId xmlns:a16="http://schemas.microsoft.com/office/drawing/2014/main" id="{06A0AB1B-23EB-3A61-6318-43C4ED80DD2D}"/>
              </a:ext>
            </a:extLst>
          </p:cNvPr>
          <p:cNvSpPr>
            <a:spLocks noChangeArrowheads="1"/>
          </p:cNvSpPr>
          <p:nvPr/>
        </p:nvSpPr>
        <p:spPr bwMode="auto">
          <a:xfrm>
            <a:off x="4177136" y="3519329"/>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Tree>
    <p:extLst>
      <p:ext uri="{BB962C8B-B14F-4D97-AF65-F5344CB8AC3E}">
        <p14:creationId xmlns:p14="http://schemas.microsoft.com/office/powerpoint/2010/main" val="42272200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 が含まれている画像&#10;&#10;自動的に生成された説明">
            <a:extLst>
              <a:ext uri="{FF2B5EF4-FFF2-40B4-BE49-F238E27FC236}">
                <a16:creationId xmlns:a16="http://schemas.microsoft.com/office/drawing/2014/main" id="{E01BE96A-670F-462B-D8F2-2C4BAF325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6">
            <a:extLst>
              <a:ext uri="{FF2B5EF4-FFF2-40B4-BE49-F238E27FC236}">
                <a16:creationId xmlns:a16="http://schemas.microsoft.com/office/drawing/2014/main" id="{B8AEC08E-2133-FB98-7271-BC593011FE01}"/>
              </a:ext>
            </a:extLst>
          </p:cNvPr>
          <p:cNvSpPr>
            <a:spLocks noChangeArrowheads="1"/>
          </p:cNvSpPr>
          <p:nvPr/>
        </p:nvSpPr>
        <p:spPr bwMode="auto">
          <a:xfrm>
            <a:off x="9545122" y="1"/>
            <a:ext cx="2646878" cy="789896"/>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球面収差補正不足</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a:t>
            </a: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ソフトな後ボケ</a:t>
            </a:r>
            <a:r>
              <a:rPr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a:t>
            </a:r>
          </a:p>
        </p:txBody>
      </p:sp>
    </p:spTree>
    <p:extLst>
      <p:ext uri="{BB962C8B-B14F-4D97-AF65-F5344CB8AC3E}">
        <p14:creationId xmlns:p14="http://schemas.microsoft.com/office/powerpoint/2010/main" val="24974666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中程度の精度で自動的に生成された説明">
            <a:extLst>
              <a:ext uri="{FF2B5EF4-FFF2-40B4-BE49-F238E27FC236}">
                <a16:creationId xmlns:a16="http://schemas.microsoft.com/office/drawing/2014/main" id="{BE8367C6-BA52-FC78-89E9-B62DE5612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04315380-E87B-C070-8FFB-2A7E55E6E196}"/>
              </a:ext>
            </a:extLst>
          </p:cNvPr>
          <p:cNvSpPr>
            <a:spLocks noChangeArrowheads="1"/>
          </p:cNvSpPr>
          <p:nvPr/>
        </p:nvSpPr>
        <p:spPr bwMode="auto">
          <a:xfrm>
            <a:off x="9545122" y="0"/>
            <a:ext cx="264687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球面収差適正補正</a:t>
            </a:r>
          </a:p>
        </p:txBody>
      </p:sp>
    </p:spTree>
    <p:extLst>
      <p:ext uri="{BB962C8B-B14F-4D97-AF65-F5344CB8AC3E}">
        <p14:creationId xmlns:p14="http://schemas.microsoft.com/office/powerpoint/2010/main" val="203527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低い精度で自動的に生成された説明">
            <a:extLst>
              <a:ext uri="{FF2B5EF4-FFF2-40B4-BE49-F238E27FC236}">
                <a16:creationId xmlns:a16="http://schemas.microsoft.com/office/drawing/2014/main" id="{B28AE458-3C16-3EB0-984E-E969ED4BF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01DBFC75-6EFB-CFBE-3796-53BFAD066BA9}"/>
              </a:ext>
            </a:extLst>
          </p:cNvPr>
          <p:cNvSpPr>
            <a:spLocks noChangeArrowheads="1"/>
          </p:cNvSpPr>
          <p:nvPr/>
        </p:nvSpPr>
        <p:spPr bwMode="auto">
          <a:xfrm>
            <a:off x="8734003" y="1"/>
            <a:ext cx="3457998"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球面収差過剰補正</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ハードな後ボケ</a:t>
            </a:r>
            <a:r>
              <a:rPr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a:t>
            </a: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バブルボケ</a:t>
            </a:r>
            <a:r>
              <a:rPr lang="en-US" altLang="ja-JP" sz="2000" dirty="0">
                <a:solidFill>
                  <a:schemeClr val="bg1">
                    <a:lumMod val="95000"/>
                  </a:schemeClr>
                </a:solidFill>
                <a:latin typeface="游ゴシック Medium" panose="020B0500000000000000" pitchFamily="50" charset="-128"/>
                <a:ea typeface="游ゴシック Medium" panose="020B0500000000000000" pitchFamily="50" charset="-128"/>
              </a:rPr>
              <a:t>)</a:t>
            </a:r>
            <a:endPar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5115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画面&#10;&#10;中程度の精度で自動的に生成された説明">
            <a:extLst>
              <a:ext uri="{FF2B5EF4-FFF2-40B4-BE49-F238E27FC236}">
                <a16:creationId xmlns:a16="http://schemas.microsoft.com/office/drawing/2014/main" id="{CDC445BD-CDDD-461C-24B1-8E95B1BC6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01DBFC75-6EFB-CFBE-3796-53BFAD066BA9}"/>
              </a:ext>
            </a:extLst>
          </p:cNvPr>
          <p:cNvSpPr>
            <a:spLocks noChangeArrowheads="1"/>
          </p:cNvSpPr>
          <p:nvPr/>
        </p:nvSpPr>
        <p:spPr bwMode="auto">
          <a:xfrm>
            <a:off x="8314018" y="1"/>
            <a:ext cx="3877985" cy="789896"/>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アポクロマート補正レンズ</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後ボケにシアンのフリンジ</a:t>
            </a:r>
          </a:p>
        </p:txBody>
      </p:sp>
    </p:spTree>
    <p:extLst>
      <p:ext uri="{BB962C8B-B14F-4D97-AF65-F5344CB8AC3E}">
        <p14:creationId xmlns:p14="http://schemas.microsoft.com/office/powerpoint/2010/main" val="148184544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中程度の精度で自動的に生成された説明">
            <a:extLst>
              <a:ext uri="{FF2B5EF4-FFF2-40B4-BE49-F238E27FC236}">
                <a16:creationId xmlns:a16="http://schemas.microsoft.com/office/drawing/2014/main" id="{4EF5CDD3-0E79-695A-35E7-493988098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01DBFC75-6EFB-CFBE-3796-53BFAD066BA9}"/>
              </a:ext>
            </a:extLst>
          </p:cNvPr>
          <p:cNvSpPr>
            <a:spLocks noChangeArrowheads="1"/>
          </p:cNvSpPr>
          <p:nvPr/>
        </p:nvSpPr>
        <p:spPr bwMode="auto">
          <a:xfrm>
            <a:off x="7698474" y="1"/>
            <a:ext cx="4493538" cy="789896"/>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色収差を逆方向にカスタマイズ</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後ボケにオレンジのフリンジ</a:t>
            </a:r>
          </a:p>
        </p:txBody>
      </p:sp>
    </p:spTree>
    <p:extLst>
      <p:ext uri="{BB962C8B-B14F-4D97-AF65-F5344CB8AC3E}">
        <p14:creationId xmlns:p14="http://schemas.microsoft.com/office/powerpoint/2010/main" val="36803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海洋生物, 光, 星 が含まれている画像&#10;&#10;自動的に生成された説明">
            <a:extLst>
              <a:ext uri="{FF2B5EF4-FFF2-40B4-BE49-F238E27FC236}">
                <a16:creationId xmlns:a16="http://schemas.microsoft.com/office/drawing/2014/main" id="{CB3A05CA-7864-00DF-4334-2DC5BA644EF9}"/>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6">
            <a:extLst>
              <a:ext uri="{FF2B5EF4-FFF2-40B4-BE49-F238E27FC236}">
                <a16:creationId xmlns:a16="http://schemas.microsoft.com/office/drawing/2014/main" id="{B8AEC08E-2133-FB98-7271-BC593011FE01}"/>
              </a:ext>
            </a:extLst>
          </p:cNvPr>
          <p:cNvSpPr>
            <a:spLocks noChangeArrowheads="1"/>
          </p:cNvSpPr>
          <p:nvPr/>
        </p:nvSpPr>
        <p:spPr bwMode="auto">
          <a:xfrm>
            <a:off x="0" y="1"/>
            <a:ext cx="4288353"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デフォーカスコントロール</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球面収差過剰補正によるバブルボケ</a:t>
            </a:r>
          </a:p>
        </p:txBody>
      </p:sp>
    </p:spTree>
    <p:extLst>
      <p:ext uri="{BB962C8B-B14F-4D97-AF65-F5344CB8AC3E}">
        <p14:creationId xmlns:p14="http://schemas.microsoft.com/office/powerpoint/2010/main" val="94903966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女性, 男, 巣蜜, 立つ が含まれている画像&#10;&#10;自動的に生成された説明">
            <a:extLst>
              <a:ext uri="{FF2B5EF4-FFF2-40B4-BE49-F238E27FC236}">
                <a16:creationId xmlns:a16="http://schemas.microsoft.com/office/drawing/2014/main" id="{82CB31D1-AD94-CC8C-9340-8E2F0AB78833}"/>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6">
            <a:extLst>
              <a:ext uri="{FF2B5EF4-FFF2-40B4-BE49-F238E27FC236}">
                <a16:creationId xmlns:a16="http://schemas.microsoft.com/office/drawing/2014/main" id="{31530408-B6E0-7E42-CF20-424DA4D227C1}"/>
              </a:ext>
            </a:extLst>
          </p:cNvPr>
          <p:cNvSpPr>
            <a:spLocks noChangeArrowheads="1"/>
          </p:cNvSpPr>
          <p:nvPr/>
        </p:nvSpPr>
        <p:spPr bwMode="auto">
          <a:xfrm>
            <a:off x="1" y="0"/>
            <a:ext cx="380424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特殊な絞り</a:t>
            </a:r>
            <a: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a:t>
            </a: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手裏剣ボケ等</a:t>
            </a:r>
            <a: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t>)</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04638777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ja-JP" altLang="en-US" dirty="0"/>
              <a:t>ボケ味のリアルタイムシミュレーション</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solidFill>
                  <a:srgbClr val="FF5050"/>
                </a:solidFill>
              </a:rPr>
              <a:t>レンズを直接シミュレーションも可能</a:t>
            </a:r>
            <a:endParaRPr kumimoji="1" lang="en-US" altLang="ja-JP" dirty="0">
              <a:solidFill>
                <a:srgbClr val="FF5050"/>
              </a:solidFill>
            </a:endParaRPr>
          </a:p>
          <a:p>
            <a:pPr lvl="1"/>
            <a:r>
              <a:rPr lang="ja-JP" altLang="en-US" dirty="0"/>
              <a:t>現在の</a:t>
            </a:r>
            <a:r>
              <a:rPr lang="en-US" altLang="ja-JP" dirty="0"/>
              <a:t>CS</a:t>
            </a:r>
            <a:r>
              <a:rPr lang="ja-JP" altLang="en-US" dirty="0"/>
              <a:t>性能なら準リアルタイムで可能</a:t>
            </a:r>
            <a:endParaRPr lang="en-US" altLang="ja-JP" dirty="0"/>
          </a:p>
          <a:p>
            <a:pPr lvl="2"/>
            <a:r>
              <a:rPr kumimoji="1" lang="ja-JP" altLang="en-US" dirty="0"/>
              <a:t>ただし使いやすさは別問題</a:t>
            </a:r>
          </a:p>
        </p:txBody>
      </p:sp>
    </p:spTree>
    <p:extLst>
      <p:ext uri="{BB962C8B-B14F-4D97-AF65-F5344CB8AC3E}">
        <p14:creationId xmlns:p14="http://schemas.microsoft.com/office/powerpoint/2010/main" val="11304014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1CDDC6-E680-46D7-2E18-AE1843CBF5D3}"/>
              </a:ext>
            </a:extLst>
          </p:cNvPr>
          <p:cNvSpPr>
            <a:spLocks noGrp="1"/>
          </p:cNvSpPr>
          <p:nvPr>
            <p:ph type="title"/>
          </p:nvPr>
        </p:nvSpPr>
        <p:spPr>
          <a:xfrm>
            <a:off x="609769" y="213360"/>
            <a:ext cx="10972464" cy="870970"/>
          </a:xfrm>
        </p:spPr>
        <p:txBody>
          <a:bodyPr>
            <a:normAutofit/>
          </a:bodyPr>
          <a:lstStyle/>
          <a:p>
            <a:r>
              <a:rPr lang="ja-JP" altLang="en-US" dirty="0"/>
              <a:t>アナモルフィックレンズエフェクト</a:t>
            </a:r>
          </a:p>
        </p:txBody>
      </p:sp>
      <p:sp>
        <p:nvSpPr>
          <p:cNvPr id="3" name="コンテンツ プレースホルダー 2">
            <a:extLst>
              <a:ext uri="{FF2B5EF4-FFF2-40B4-BE49-F238E27FC236}">
                <a16:creationId xmlns:a16="http://schemas.microsoft.com/office/drawing/2014/main" id="{04B7E79B-BE70-481C-636D-4E5927FE3705}"/>
              </a:ext>
            </a:extLst>
          </p:cNvPr>
          <p:cNvSpPr>
            <a:spLocks noGrp="1"/>
          </p:cNvSpPr>
          <p:nvPr>
            <p:ph idx="1"/>
          </p:nvPr>
        </p:nvSpPr>
        <p:spPr>
          <a:xfrm>
            <a:off x="609769" y="1234440"/>
            <a:ext cx="10972464" cy="5120640"/>
          </a:xfrm>
        </p:spPr>
        <p:txBody>
          <a:bodyPr>
            <a:normAutofit/>
          </a:bodyPr>
          <a:lstStyle/>
          <a:p>
            <a:r>
              <a:rPr lang="en-US" altLang="ja-JP" dirty="0"/>
              <a:t>[Kawase 2012, 2015] </a:t>
            </a:r>
            <a:r>
              <a:rPr lang="ja-JP" altLang="en-US" dirty="0"/>
              <a:t>表現の高品質化</a:t>
            </a:r>
            <a:endParaRPr lang="en-US" altLang="ja-JP" dirty="0"/>
          </a:p>
          <a:p>
            <a:pPr lvl="1"/>
            <a:r>
              <a:rPr lang="ja-JP" altLang="en-US" dirty="0"/>
              <a:t>特有のボケ表現</a:t>
            </a:r>
            <a:endParaRPr lang="en-US" altLang="ja-JP" dirty="0"/>
          </a:p>
          <a:p>
            <a:pPr lvl="2"/>
            <a:r>
              <a:rPr lang="ja-JP" altLang="en-US" dirty="0">
                <a:solidFill>
                  <a:srgbClr val="FF5050"/>
                </a:solidFill>
              </a:rPr>
              <a:t>アナモルフィック鏡筒のケラレによる歪な欠け方のボケ</a:t>
            </a:r>
            <a:endParaRPr lang="en-US" altLang="ja-JP" dirty="0">
              <a:solidFill>
                <a:srgbClr val="FF5050"/>
              </a:solidFill>
            </a:endParaRPr>
          </a:p>
          <a:p>
            <a:pPr lvl="2"/>
            <a:r>
              <a:rPr lang="ja-JP" altLang="en-US" dirty="0">
                <a:solidFill>
                  <a:srgbClr val="FF5050"/>
                </a:solidFill>
              </a:rPr>
              <a:t>アナモルフィック非点収差</a:t>
            </a:r>
            <a:r>
              <a:rPr lang="en-US" altLang="ja-JP" dirty="0">
                <a:solidFill>
                  <a:srgbClr val="FF5050"/>
                </a:solidFill>
              </a:rPr>
              <a:t>(</a:t>
            </a:r>
            <a:r>
              <a:rPr lang="ja-JP" altLang="en-US" dirty="0">
                <a:solidFill>
                  <a:srgbClr val="FF5050"/>
                </a:solidFill>
              </a:rPr>
              <a:t>乱視</a:t>
            </a:r>
            <a:r>
              <a:rPr lang="en-US" altLang="ja-JP" dirty="0">
                <a:solidFill>
                  <a:srgbClr val="FF5050"/>
                </a:solidFill>
              </a:rPr>
              <a:t>)</a:t>
            </a:r>
          </a:p>
          <a:p>
            <a:pPr lvl="3"/>
            <a:r>
              <a:rPr lang="ja-JP" altLang="en-US" dirty="0"/>
              <a:t>縦横方向でフォーカス距離にずれが生じる効果</a:t>
            </a:r>
            <a:endParaRPr lang="en-US" altLang="ja-JP" dirty="0"/>
          </a:p>
          <a:p>
            <a:pPr lvl="3"/>
            <a:r>
              <a:rPr lang="ja-JP" altLang="en-US" dirty="0"/>
              <a:t>フォーカス付近でボケが縦線状や横線状になり</a:t>
            </a:r>
            <a:br>
              <a:rPr lang="en-US" altLang="ja-JP" dirty="0"/>
            </a:br>
            <a:r>
              <a:rPr lang="ja-JP" altLang="en-US" dirty="0"/>
              <a:t>フォーカス前後で入れ替わる</a:t>
            </a:r>
            <a:endParaRPr lang="en-US" altLang="ja-JP" dirty="0"/>
          </a:p>
          <a:p>
            <a:pPr lvl="1"/>
            <a:r>
              <a:rPr lang="ja-JP" altLang="en-US" dirty="0">
                <a:solidFill>
                  <a:srgbClr val="FF5050"/>
                </a:solidFill>
              </a:rPr>
              <a:t>アナモルフィックレンズディストーションや倍率色収差</a:t>
            </a:r>
            <a:endParaRPr lang="en-US" altLang="ja-JP" dirty="0">
              <a:solidFill>
                <a:srgbClr val="FF5050"/>
              </a:solidFill>
            </a:endParaRPr>
          </a:p>
          <a:p>
            <a:pPr lvl="5"/>
            <a:endParaRPr lang="en-US" altLang="ja-JP" dirty="0"/>
          </a:p>
          <a:p>
            <a:pPr lvl="1"/>
            <a:r>
              <a:rPr lang="en-US" altLang="ja-JP" dirty="0">
                <a:solidFill>
                  <a:srgbClr val="FF5050"/>
                </a:solidFill>
              </a:rPr>
              <a:t>※</a:t>
            </a:r>
            <a:r>
              <a:rPr lang="ja-JP" altLang="en-US" dirty="0">
                <a:solidFill>
                  <a:srgbClr val="FF5050"/>
                </a:solidFill>
              </a:rPr>
              <a:t>これらの相乗効果で特有の雰囲気が生じる</a:t>
            </a:r>
            <a:endParaRPr lang="en-US" altLang="ja-JP" dirty="0">
              <a:solidFill>
                <a:srgbClr val="FF5050"/>
              </a:solidFill>
            </a:endParaRPr>
          </a:p>
        </p:txBody>
      </p:sp>
    </p:spTree>
    <p:extLst>
      <p:ext uri="{BB962C8B-B14F-4D97-AF65-F5344CB8AC3E}">
        <p14:creationId xmlns:p14="http://schemas.microsoft.com/office/powerpoint/2010/main" val="3210813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グループ化 7">
            <a:extLst>
              <a:ext uri="{FF2B5EF4-FFF2-40B4-BE49-F238E27FC236}">
                <a16:creationId xmlns:a16="http://schemas.microsoft.com/office/drawing/2014/main" id="{F5BBFA04-EB11-40D9-99B9-383AD1471DE4}"/>
              </a:ext>
            </a:extLst>
          </p:cNvPr>
          <p:cNvGrpSpPr>
            <a:grpSpLocks/>
          </p:cNvGrpSpPr>
          <p:nvPr/>
        </p:nvGrpSpPr>
        <p:grpSpPr bwMode="auto">
          <a:xfrm>
            <a:off x="4207905" y="2209465"/>
            <a:ext cx="466985" cy="2588574"/>
            <a:chOff x="3976747" y="2086894"/>
            <a:chExt cx="440641" cy="2447006"/>
          </a:xfrm>
          <a:effectLst/>
        </p:grpSpPr>
        <p:sp>
          <p:nvSpPr>
            <p:cNvPr id="84063" name="円/楕円 6">
              <a:extLst>
                <a:ext uri="{FF2B5EF4-FFF2-40B4-BE49-F238E27FC236}">
                  <a16:creationId xmlns:a16="http://schemas.microsoft.com/office/drawing/2014/main" id="{7E825B68-A71D-47F0-8B89-DB4ACA2FA1EB}"/>
                </a:ext>
              </a:extLst>
            </p:cNvPr>
            <p:cNvSpPr>
              <a:spLocks noChangeArrowheads="1"/>
            </p:cNvSpPr>
            <p:nvPr/>
          </p:nvSpPr>
          <p:spPr bwMode="auto">
            <a:xfrm>
              <a:off x="4170511" y="2159967"/>
              <a:ext cx="45719" cy="2304256"/>
            </a:xfrm>
            <a:prstGeom prst="ellipse">
              <a:avLst/>
            </a:pr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4064" name="グループ化 5">
              <a:extLst>
                <a:ext uri="{FF2B5EF4-FFF2-40B4-BE49-F238E27FC236}">
                  <a16:creationId xmlns:a16="http://schemas.microsoft.com/office/drawing/2014/main" id="{9CCAFD63-F87C-49BF-8A25-B87B5DF11E21}"/>
                </a:ext>
              </a:extLst>
            </p:cNvPr>
            <p:cNvGrpSpPr>
              <a:grpSpLocks/>
            </p:cNvGrpSpPr>
            <p:nvPr/>
          </p:nvGrpSpPr>
          <p:grpSpPr bwMode="auto">
            <a:xfrm>
              <a:off x="3976747" y="2086894"/>
              <a:ext cx="440641" cy="2447006"/>
              <a:chOff x="10070197" y="719807"/>
              <a:chExt cx="735854" cy="2088232"/>
            </a:xfrm>
          </p:grpSpPr>
          <p:sp>
            <p:nvSpPr>
              <p:cNvPr id="84065" name="円弧 4">
                <a:extLst>
                  <a:ext uri="{FF2B5EF4-FFF2-40B4-BE49-F238E27FC236}">
                    <a16:creationId xmlns:a16="http://schemas.microsoft.com/office/drawing/2014/main" id="{3D7495AC-30F7-43EE-AA74-EBEBA58E44D8}"/>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066" name="円弧 4">
                <a:extLst>
                  <a:ext uri="{FF2B5EF4-FFF2-40B4-BE49-F238E27FC236}">
                    <a16:creationId xmlns:a16="http://schemas.microsoft.com/office/drawing/2014/main" id="{1F945AE3-9049-42FE-9ACE-4DB93358C724}"/>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83971" name="Line 48">
            <a:extLst>
              <a:ext uri="{FF2B5EF4-FFF2-40B4-BE49-F238E27FC236}">
                <a16:creationId xmlns:a16="http://schemas.microsoft.com/office/drawing/2014/main" id="{B59926A3-539F-4A42-AF4B-B38170C13107}"/>
              </a:ext>
            </a:extLst>
          </p:cNvPr>
          <p:cNvSpPr>
            <a:spLocks noChangeAspect="1" noChangeShapeType="1"/>
          </p:cNvSpPr>
          <p:nvPr/>
        </p:nvSpPr>
        <p:spPr bwMode="auto">
          <a:xfrm>
            <a:off x="1066675" y="3504592"/>
            <a:ext cx="10287105" cy="1680"/>
          </a:xfrm>
          <a:prstGeom prst="line">
            <a:avLst/>
          </a:prstGeom>
          <a:noFill/>
          <a:ln w="31750">
            <a:solidFill>
              <a:srgbClr val="99CCFF"/>
            </a:solidFill>
            <a:prstDash val="sysDot"/>
            <a:round/>
            <a:headEnd/>
            <a:tailEnd type="none" w="med" len="lg"/>
          </a:ln>
          <a:effectLst/>
          <a:extLst>
            <a:ext uri="{909E8E84-426E-40DD-AFC4-6F175D3DCCD1}">
              <a14:hiddenFill xmlns:a14="http://schemas.microsoft.com/office/drawing/2010/main">
                <a:noFill/>
              </a14:hiddenFill>
            </a:ext>
          </a:extLst>
        </p:spPr>
        <p:txBody>
          <a:bodyPr/>
          <a:lstStyle/>
          <a:p>
            <a:endParaRPr lang="ja-JP" altLang="en-US"/>
          </a:p>
        </p:txBody>
      </p:sp>
      <p:sp>
        <p:nvSpPr>
          <p:cNvPr id="23556" name="Rectangle 2">
            <a:extLst>
              <a:ext uri="{FF2B5EF4-FFF2-40B4-BE49-F238E27FC236}">
                <a16:creationId xmlns:a16="http://schemas.microsoft.com/office/drawing/2014/main" id="{9AC5E7F1-F483-473B-B296-156C2473C78C}"/>
              </a:ext>
            </a:extLst>
          </p:cNvPr>
          <p:cNvSpPr>
            <a:spLocks noGrp="1" noChangeArrowheads="1"/>
          </p:cNvSpPr>
          <p:nvPr>
            <p:ph type="title"/>
          </p:nvPr>
        </p:nvSpPr>
        <p:spPr/>
        <p:txBody>
          <a:bodyPr/>
          <a:lstStyle/>
          <a:p>
            <a:pPr eaLnBrk="1" hangingPunct="1">
              <a:defRPr/>
            </a:pPr>
            <a:r>
              <a:rPr lang="ja-JP" altLang="en-US" dirty="0">
                <a:cs typeface="+mj-cs"/>
              </a:rPr>
              <a:t>球面収差の原理</a:t>
            </a:r>
          </a:p>
        </p:txBody>
      </p:sp>
      <p:sp>
        <p:nvSpPr>
          <p:cNvPr id="1261571" name="Rectangle 3">
            <a:extLst>
              <a:ext uri="{FF2B5EF4-FFF2-40B4-BE49-F238E27FC236}">
                <a16:creationId xmlns:a16="http://schemas.microsoft.com/office/drawing/2014/main" id="{FC3EC8E2-97D1-40C4-9B74-BABCF5B8145E}"/>
              </a:ext>
            </a:extLst>
          </p:cNvPr>
          <p:cNvSpPr>
            <a:spLocks noGrp="1" noChangeArrowheads="1"/>
          </p:cNvSpPr>
          <p:nvPr>
            <p:ph idx="1"/>
          </p:nvPr>
        </p:nvSpPr>
        <p:spPr>
          <a:xfrm>
            <a:off x="609769" y="5658098"/>
            <a:ext cx="10972464" cy="755911"/>
          </a:xfrm>
        </p:spPr>
        <p:txBody>
          <a:bodyPr>
            <a:normAutofit/>
          </a:bodyPr>
          <a:lstStyle/>
          <a:p>
            <a:pPr eaLnBrk="1" hangingPunct="1">
              <a:defRPr/>
            </a:pPr>
            <a:r>
              <a:rPr lang="ja-JP" altLang="en-US" dirty="0">
                <a:cs typeface="+mn-cs"/>
              </a:rPr>
              <a:t>光軸から遠い光線ほどレンズの近くで合焦する</a:t>
            </a:r>
          </a:p>
        </p:txBody>
      </p:sp>
      <p:grpSp>
        <p:nvGrpSpPr>
          <p:cNvPr id="1261573" name="Group 5">
            <a:extLst>
              <a:ext uri="{FF2B5EF4-FFF2-40B4-BE49-F238E27FC236}">
                <a16:creationId xmlns:a16="http://schemas.microsoft.com/office/drawing/2014/main" id="{700DB99A-2087-480A-A514-FC66F0862AB1}"/>
              </a:ext>
            </a:extLst>
          </p:cNvPr>
          <p:cNvGrpSpPr>
            <a:grpSpLocks noChangeAspect="1"/>
          </p:cNvGrpSpPr>
          <p:nvPr/>
        </p:nvGrpSpPr>
        <p:grpSpPr bwMode="auto">
          <a:xfrm>
            <a:off x="2064478" y="2365686"/>
            <a:ext cx="2375239" cy="2266053"/>
            <a:chOff x="325" y="1673"/>
            <a:chExt cx="1498" cy="1428"/>
          </a:xfrm>
          <a:effectLst/>
        </p:grpSpPr>
        <p:sp>
          <p:nvSpPr>
            <p:cNvPr id="84061" name="Line 6">
              <a:extLst>
                <a:ext uri="{FF2B5EF4-FFF2-40B4-BE49-F238E27FC236}">
                  <a16:creationId xmlns:a16="http://schemas.microsoft.com/office/drawing/2014/main" id="{B3674F09-8EF8-423A-AFBB-22934C576A62}"/>
                </a:ext>
              </a:extLst>
            </p:cNvPr>
            <p:cNvSpPr>
              <a:spLocks noChangeAspect="1" noChangeShapeType="1"/>
            </p:cNvSpPr>
            <p:nvPr/>
          </p:nvSpPr>
          <p:spPr bwMode="auto">
            <a:xfrm>
              <a:off x="325" y="1673"/>
              <a:ext cx="1498" cy="0"/>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62" name="Line 7">
              <a:extLst>
                <a:ext uri="{FF2B5EF4-FFF2-40B4-BE49-F238E27FC236}">
                  <a16:creationId xmlns:a16="http://schemas.microsoft.com/office/drawing/2014/main" id="{B7B80F7A-51B0-4A11-8952-12E788110575}"/>
                </a:ext>
              </a:extLst>
            </p:cNvPr>
            <p:cNvSpPr>
              <a:spLocks noChangeAspect="1" noChangeShapeType="1"/>
            </p:cNvSpPr>
            <p:nvPr/>
          </p:nvSpPr>
          <p:spPr bwMode="auto">
            <a:xfrm>
              <a:off x="325" y="3101"/>
              <a:ext cx="1498" cy="0"/>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76" name="Group 8">
            <a:extLst>
              <a:ext uri="{FF2B5EF4-FFF2-40B4-BE49-F238E27FC236}">
                <a16:creationId xmlns:a16="http://schemas.microsoft.com/office/drawing/2014/main" id="{4E9AA90F-5F96-4371-B1BB-0CF69C5DDC70}"/>
              </a:ext>
            </a:extLst>
          </p:cNvPr>
          <p:cNvGrpSpPr>
            <a:grpSpLocks/>
          </p:cNvGrpSpPr>
          <p:nvPr/>
        </p:nvGrpSpPr>
        <p:grpSpPr bwMode="auto">
          <a:xfrm>
            <a:off x="4439717" y="2365687"/>
            <a:ext cx="5761719" cy="2269412"/>
            <a:chOff x="1822" y="1673"/>
            <a:chExt cx="3629" cy="1430"/>
          </a:xfrm>
          <a:effectLst/>
        </p:grpSpPr>
        <p:sp>
          <p:nvSpPr>
            <p:cNvPr id="84059" name="Line 9">
              <a:extLst>
                <a:ext uri="{FF2B5EF4-FFF2-40B4-BE49-F238E27FC236}">
                  <a16:creationId xmlns:a16="http://schemas.microsoft.com/office/drawing/2014/main" id="{FDA0AB2A-7953-432E-B686-7B22C37B17E1}"/>
                </a:ext>
              </a:extLst>
            </p:cNvPr>
            <p:cNvSpPr>
              <a:spLocks noChangeAspect="1" noChangeShapeType="1"/>
            </p:cNvSpPr>
            <p:nvPr/>
          </p:nvSpPr>
          <p:spPr bwMode="auto">
            <a:xfrm>
              <a:off x="1823" y="1673"/>
              <a:ext cx="3628" cy="1414"/>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60" name="Line 10">
              <a:extLst>
                <a:ext uri="{FF2B5EF4-FFF2-40B4-BE49-F238E27FC236}">
                  <a16:creationId xmlns:a16="http://schemas.microsoft.com/office/drawing/2014/main" id="{D78405E9-7F1C-49C8-849D-9D8B08E1E3B0}"/>
                </a:ext>
              </a:extLst>
            </p:cNvPr>
            <p:cNvSpPr>
              <a:spLocks noChangeAspect="1" noChangeShapeType="1"/>
            </p:cNvSpPr>
            <p:nvPr/>
          </p:nvSpPr>
          <p:spPr bwMode="auto">
            <a:xfrm flipV="1">
              <a:off x="1822" y="1688"/>
              <a:ext cx="3628" cy="1415"/>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79" name="Group 11">
            <a:extLst>
              <a:ext uri="{FF2B5EF4-FFF2-40B4-BE49-F238E27FC236}">
                <a16:creationId xmlns:a16="http://schemas.microsoft.com/office/drawing/2014/main" id="{81457332-6B10-407C-8087-8D3AA5F419B4}"/>
              </a:ext>
            </a:extLst>
          </p:cNvPr>
          <p:cNvGrpSpPr>
            <a:grpSpLocks noChangeAspect="1"/>
          </p:cNvGrpSpPr>
          <p:nvPr/>
        </p:nvGrpSpPr>
        <p:grpSpPr bwMode="auto">
          <a:xfrm>
            <a:off x="2057759" y="2515189"/>
            <a:ext cx="2375239" cy="1943530"/>
            <a:chOff x="325" y="1775"/>
            <a:chExt cx="1498" cy="1224"/>
          </a:xfrm>
          <a:effectLst/>
        </p:grpSpPr>
        <p:sp>
          <p:nvSpPr>
            <p:cNvPr id="84057" name="Line 12">
              <a:extLst>
                <a:ext uri="{FF2B5EF4-FFF2-40B4-BE49-F238E27FC236}">
                  <a16:creationId xmlns:a16="http://schemas.microsoft.com/office/drawing/2014/main" id="{B98C087D-D042-44C1-A355-8DB9883B824F}"/>
                </a:ext>
              </a:extLst>
            </p:cNvPr>
            <p:cNvSpPr>
              <a:spLocks noChangeAspect="1" noChangeShapeType="1"/>
            </p:cNvSpPr>
            <p:nvPr/>
          </p:nvSpPr>
          <p:spPr bwMode="auto">
            <a:xfrm>
              <a:off x="325" y="1775"/>
              <a:ext cx="1498" cy="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58" name="Line 13">
              <a:extLst>
                <a:ext uri="{FF2B5EF4-FFF2-40B4-BE49-F238E27FC236}">
                  <a16:creationId xmlns:a16="http://schemas.microsoft.com/office/drawing/2014/main" id="{584C9EF6-DAFD-4446-BA9D-FD62ED4A3DFD}"/>
                </a:ext>
              </a:extLst>
            </p:cNvPr>
            <p:cNvSpPr>
              <a:spLocks noChangeAspect="1" noChangeShapeType="1"/>
            </p:cNvSpPr>
            <p:nvPr/>
          </p:nvSpPr>
          <p:spPr bwMode="auto">
            <a:xfrm>
              <a:off x="325" y="2999"/>
              <a:ext cx="1498" cy="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82" name="Group 14">
            <a:extLst>
              <a:ext uri="{FF2B5EF4-FFF2-40B4-BE49-F238E27FC236}">
                <a16:creationId xmlns:a16="http://schemas.microsoft.com/office/drawing/2014/main" id="{FAD01E67-F456-443C-A0BA-345BED466956}"/>
              </a:ext>
            </a:extLst>
          </p:cNvPr>
          <p:cNvGrpSpPr>
            <a:grpSpLocks/>
          </p:cNvGrpSpPr>
          <p:nvPr/>
        </p:nvGrpSpPr>
        <p:grpSpPr bwMode="auto">
          <a:xfrm>
            <a:off x="4439717" y="2526947"/>
            <a:ext cx="5761719" cy="1946891"/>
            <a:chOff x="1822" y="1775"/>
            <a:chExt cx="3629" cy="1226"/>
          </a:xfrm>
          <a:effectLst/>
        </p:grpSpPr>
        <p:sp>
          <p:nvSpPr>
            <p:cNvPr id="84055" name="Line 15">
              <a:extLst>
                <a:ext uri="{FF2B5EF4-FFF2-40B4-BE49-F238E27FC236}">
                  <a16:creationId xmlns:a16="http://schemas.microsoft.com/office/drawing/2014/main" id="{B9227A53-8D6E-4DD4-9E77-325B3A42E18A}"/>
                </a:ext>
              </a:extLst>
            </p:cNvPr>
            <p:cNvSpPr>
              <a:spLocks noChangeAspect="1" noChangeShapeType="1"/>
            </p:cNvSpPr>
            <p:nvPr/>
          </p:nvSpPr>
          <p:spPr bwMode="auto">
            <a:xfrm>
              <a:off x="1823" y="1775"/>
              <a:ext cx="3628" cy="1139"/>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56" name="Line 16">
              <a:extLst>
                <a:ext uri="{FF2B5EF4-FFF2-40B4-BE49-F238E27FC236}">
                  <a16:creationId xmlns:a16="http://schemas.microsoft.com/office/drawing/2014/main" id="{27F8432F-40C7-4A6E-959D-13AD9A539F0B}"/>
                </a:ext>
              </a:extLst>
            </p:cNvPr>
            <p:cNvSpPr>
              <a:spLocks noChangeAspect="1" noChangeShapeType="1"/>
            </p:cNvSpPr>
            <p:nvPr/>
          </p:nvSpPr>
          <p:spPr bwMode="auto">
            <a:xfrm flipV="1">
              <a:off x="1822" y="1861"/>
              <a:ext cx="3628" cy="114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85" name="Group 17">
            <a:extLst>
              <a:ext uri="{FF2B5EF4-FFF2-40B4-BE49-F238E27FC236}">
                <a16:creationId xmlns:a16="http://schemas.microsoft.com/office/drawing/2014/main" id="{9ECFA614-04A5-41E5-99C9-6839610E3102}"/>
              </a:ext>
            </a:extLst>
          </p:cNvPr>
          <p:cNvGrpSpPr>
            <a:grpSpLocks noChangeAspect="1"/>
          </p:cNvGrpSpPr>
          <p:nvPr/>
        </p:nvGrpSpPr>
        <p:grpSpPr bwMode="auto">
          <a:xfrm>
            <a:off x="2064478" y="2689889"/>
            <a:ext cx="2375239" cy="1617648"/>
            <a:chOff x="325" y="1877"/>
            <a:chExt cx="1498" cy="1020"/>
          </a:xfrm>
          <a:effectLst/>
        </p:grpSpPr>
        <p:sp>
          <p:nvSpPr>
            <p:cNvPr id="84053" name="Line 18">
              <a:extLst>
                <a:ext uri="{FF2B5EF4-FFF2-40B4-BE49-F238E27FC236}">
                  <a16:creationId xmlns:a16="http://schemas.microsoft.com/office/drawing/2014/main" id="{9B901762-31D4-4F7A-A568-3A1291448765}"/>
                </a:ext>
              </a:extLst>
            </p:cNvPr>
            <p:cNvSpPr>
              <a:spLocks noChangeAspect="1" noChangeShapeType="1"/>
            </p:cNvSpPr>
            <p:nvPr/>
          </p:nvSpPr>
          <p:spPr bwMode="auto">
            <a:xfrm>
              <a:off x="325" y="1877"/>
              <a:ext cx="1498" cy="0"/>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54" name="Line 19">
              <a:extLst>
                <a:ext uri="{FF2B5EF4-FFF2-40B4-BE49-F238E27FC236}">
                  <a16:creationId xmlns:a16="http://schemas.microsoft.com/office/drawing/2014/main" id="{DD7DDC0A-402A-4A3D-B628-4D005E28788B}"/>
                </a:ext>
              </a:extLst>
            </p:cNvPr>
            <p:cNvSpPr>
              <a:spLocks noChangeAspect="1" noChangeShapeType="1"/>
            </p:cNvSpPr>
            <p:nvPr/>
          </p:nvSpPr>
          <p:spPr bwMode="auto">
            <a:xfrm>
              <a:off x="325" y="2897"/>
              <a:ext cx="1498" cy="0"/>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88" name="Group 20">
            <a:extLst>
              <a:ext uri="{FF2B5EF4-FFF2-40B4-BE49-F238E27FC236}">
                <a16:creationId xmlns:a16="http://schemas.microsoft.com/office/drawing/2014/main" id="{04526AC7-1DF1-4B2D-9D7F-421A9C9DFBAB}"/>
              </a:ext>
            </a:extLst>
          </p:cNvPr>
          <p:cNvGrpSpPr>
            <a:grpSpLocks/>
          </p:cNvGrpSpPr>
          <p:nvPr/>
        </p:nvGrpSpPr>
        <p:grpSpPr bwMode="auto">
          <a:xfrm>
            <a:off x="4439717" y="2689889"/>
            <a:ext cx="5761719" cy="1621008"/>
            <a:chOff x="1822" y="1877"/>
            <a:chExt cx="3629" cy="1022"/>
          </a:xfrm>
          <a:effectLst/>
        </p:grpSpPr>
        <p:sp>
          <p:nvSpPr>
            <p:cNvPr id="84051" name="Line 21">
              <a:extLst>
                <a:ext uri="{FF2B5EF4-FFF2-40B4-BE49-F238E27FC236}">
                  <a16:creationId xmlns:a16="http://schemas.microsoft.com/office/drawing/2014/main" id="{D910F59F-05D5-4256-A29A-0EE777CC4468}"/>
                </a:ext>
              </a:extLst>
            </p:cNvPr>
            <p:cNvSpPr>
              <a:spLocks noChangeAspect="1" noChangeShapeType="1"/>
            </p:cNvSpPr>
            <p:nvPr/>
          </p:nvSpPr>
          <p:spPr bwMode="auto">
            <a:xfrm>
              <a:off x="1823" y="1877"/>
              <a:ext cx="3628" cy="901"/>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52" name="Line 22">
              <a:extLst>
                <a:ext uri="{FF2B5EF4-FFF2-40B4-BE49-F238E27FC236}">
                  <a16:creationId xmlns:a16="http://schemas.microsoft.com/office/drawing/2014/main" id="{4C130558-48AD-4884-A0F2-770E2895DD63}"/>
                </a:ext>
              </a:extLst>
            </p:cNvPr>
            <p:cNvSpPr>
              <a:spLocks noChangeAspect="1" noChangeShapeType="1"/>
            </p:cNvSpPr>
            <p:nvPr/>
          </p:nvSpPr>
          <p:spPr bwMode="auto">
            <a:xfrm flipV="1">
              <a:off x="1822" y="1997"/>
              <a:ext cx="3628" cy="902"/>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91" name="Group 23">
            <a:extLst>
              <a:ext uri="{FF2B5EF4-FFF2-40B4-BE49-F238E27FC236}">
                <a16:creationId xmlns:a16="http://schemas.microsoft.com/office/drawing/2014/main" id="{739D0337-31EF-4FD1-A431-0A3A43E892EE}"/>
              </a:ext>
            </a:extLst>
          </p:cNvPr>
          <p:cNvGrpSpPr>
            <a:grpSpLocks noChangeAspect="1"/>
          </p:cNvGrpSpPr>
          <p:nvPr/>
        </p:nvGrpSpPr>
        <p:grpSpPr bwMode="auto">
          <a:xfrm>
            <a:off x="2064478" y="2851149"/>
            <a:ext cx="2375239" cy="1295127"/>
            <a:chOff x="325" y="1979"/>
            <a:chExt cx="1498" cy="816"/>
          </a:xfrm>
          <a:effectLst/>
        </p:grpSpPr>
        <p:sp>
          <p:nvSpPr>
            <p:cNvPr id="84049" name="Line 24">
              <a:extLst>
                <a:ext uri="{FF2B5EF4-FFF2-40B4-BE49-F238E27FC236}">
                  <a16:creationId xmlns:a16="http://schemas.microsoft.com/office/drawing/2014/main" id="{02CE8678-9145-4612-B215-69100A6F11AE}"/>
                </a:ext>
              </a:extLst>
            </p:cNvPr>
            <p:cNvSpPr>
              <a:spLocks noChangeAspect="1" noChangeShapeType="1"/>
            </p:cNvSpPr>
            <p:nvPr/>
          </p:nvSpPr>
          <p:spPr bwMode="auto">
            <a:xfrm>
              <a:off x="325" y="1979"/>
              <a:ext cx="1498" cy="0"/>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50" name="Line 25">
              <a:extLst>
                <a:ext uri="{FF2B5EF4-FFF2-40B4-BE49-F238E27FC236}">
                  <a16:creationId xmlns:a16="http://schemas.microsoft.com/office/drawing/2014/main" id="{04F0A91D-5F0D-4926-AEEC-064E2332390C}"/>
                </a:ext>
              </a:extLst>
            </p:cNvPr>
            <p:cNvSpPr>
              <a:spLocks noChangeAspect="1" noChangeShapeType="1"/>
            </p:cNvSpPr>
            <p:nvPr/>
          </p:nvSpPr>
          <p:spPr bwMode="auto">
            <a:xfrm>
              <a:off x="325" y="2795"/>
              <a:ext cx="1498" cy="0"/>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94" name="Group 26">
            <a:extLst>
              <a:ext uri="{FF2B5EF4-FFF2-40B4-BE49-F238E27FC236}">
                <a16:creationId xmlns:a16="http://schemas.microsoft.com/office/drawing/2014/main" id="{20177F80-B2C4-4E08-BF93-D2BA0B93775D}"/>
              </a:ext>
            </a:extLst>
          </p:cNvPr>
          <p:cNvGrpSpPr>
            <a:grpSpLocks/>
          </p:cNvGrpSpPr>
          <p:nvPr/>
        </p:nvGrpSpPr>
        <p:grpSpPr bwMode="auto">
          <a:xfrm>
            <a:off x="4439717" y="2851150"/>
            <a:ext cx="5761719" cy="1298486"/>
            <a:chOff x="1822" y="1979"/>
            <a:chExt cx="3629" cy="818"/>
          </a:xfrm>
          <a:effectLst/>
        </p:grpSpPr>
        <p:sp>
          <p:nvSpPr>
            <p:cNvPr id="84047" name="Line 27">
              <a:extLst>
                <a:ext uri="{FF2B5EF4-FFF2-40B4-BE49-F238E27FC236}">
                  <a16:creationId xmlns:a16="http://schemas.microsoft.com/office/drawing/2014/main" id="{C6B76F8C-C57F-4C0C-AC50-63DEE887B32B}"/>
                </a:ext>
              </a:extLst>
            </p:cNvPr>
            <p:cNvSpPr>
              <a:spLocks noChangeAspect="1" noChangeShapeType="1"/>
            </p:cNvSpPr>
            <p:nvPr/>
          </p:nvSpPr>
          <p:spPr bwMode="auto">
            <a:xfrm>
              <a:off x="1823" y="1979"/>
              <a:ext cx="3628" cy="693"/>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48" name="Line 28">
              <a:extLst>
                <a:ext uri="{FF2B5EF4-FFF2-40B4-BE49-F238E27FC236}">
                  <a16:creationId xmlns:a16="http://schemas.microsoft.com/office/drawing/2014/main" id="{CB8594D7-8B72-4FB2-B7F1-322BDDFE8807}"/>
                </a:ext>
              </a:extLst>
            </p:cNvPr>
            <p:cNvSpPr>
              <a:spLocks noChangeAspect="1" noChangeShapeType="1"/>
            </p:cNvSpPr>
            <p:nvPr/>
          </p:nvSpPr>
          <p:spPr bwMode="auto">
            <a:xfrm flipV="1">
              <a:off x="1822" y="2103"/>
              <a:ext cx="3628" cy="694"/>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597" name="Group 29">
            <a:extLst>
              <a:ext uri="{FF2B5EF4-FFF2-40B4-BE49-F238E27FC236}">
                <a16:creationId xmlns:a16="http://schemas.microsoft.com/office/drawing/2014/main" id="{CEC99F18-F86E-4D57-B354-88EEE0271E1C}"/>
              </a:ext>
            </a:extLst>
          </p:cNvPr>
          <p:cNvGrpSpPr>
            <a:grpSpLocks noChangeAspect="1"/>
          </p:cNvGrpSpPr>
          <p:nvPr/>
        </p:nvGrpSpPr>
        <p:grpSpPr bwMode="auto">
          <a:xfrm>
            <a:off x="2064478" y="3012410"/>
            <a:ext cx="2375239" cy="972605"/>
            <a:chOff x="325" y="2081"/>
            <a:chExt cx="1498" cy="612"/>
          </a:xfrm>
          <a:effectLst/>
        </p:grpSpPr>
        <p:sp>
          <p:nvSpPr>
            <p:cNvPr id="84045" name="Line 30">
              <a:extLst>
                <a:ext uri="{FF2B5EF4-FFF2-40B4-BE49-F238E27FC236}">
                  <a16:creationId xmlns:a16="http://schemas.microsoft.com/office/drawing/2014/main" id="{47C76686-986A-41C9-8DA5-428AF2B8F250}"/>
                </a:ext>
              </a:extLst>
            </p:cNvPr>
            <p:cNvSpPr>
              <a:spLocks noChangeAspect="1" noChangeShapeType="1"/>
            </p:cNvSpPr>
            <p:nvPr/>
          </p:nvSpPr>
          <p:spPr bwMode="auto">
            <a:xfrm>
              <a:off x="325" y="2081"/>
              <a:ext cx="1498" cy="0"/>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46" name="Line 31">
              <a:extLst>
                <a:ext uri="{FF2B5EF4-FFF2-40B4-BE49-F238E27FC236}">
                  <a16:creationId xmlns:a16="http://schemas.microsoft.com/office/drawing/2014/main" id="{ECD0D34F-D352-4A10-BAEF-586F1FE2D078}"/>
                </a:ext>
              </a:extLst>
            </p:cNvPr>
            <p:cNvSpPr>
              <a:spLocks noChangeAspect="1" noChangeShapeType="1"/>
            </p:cNvSpPr>
            <p:nvPr/>
          </p:nvSpPr>
          <p:spPr bwMode="auto">
            <a:xfrm>
              <a:off x="325" y="2693"/>
              <a:ext cx="1498" cy="0"/>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600" name="Group 32">
            <a:extLst>
              <a:ext uri="{FF2B5EF4-FFF2-40B4-BE49-F238E27FC236}">
                <a16:creationId xmlns:a16="http://schemas.microsoft.com/office/drawing/2014/main" id="{1BEC33E5-38BF-495D-BF63-63398D46855D}"/>
              </a:ext>
            </a:extLst>
          </p:cNvPr>
          <p:cNvGrpSpPr>
            <a:grpSpLocks/>
          </p:cNvGrpSpPr>
          <p:nvPr/>
        </p:nvGrpSpPr>
        <p:grpSpPr bwMode="auto">
          <a:xfrm>
            <a:off x="4439717" y="3012411"/>
            <a:ext cx="5761719" cy="975964"/>
            <a:chOff x="1822" y="2081"/>
            <a:chExt cx="3629" cy="614"/>
          </a:xfrm>
          <a:effectLst/>
        </p:grpSpPr>
        <p:sp>
          <p:nvSpPr>
            <p:cNvPr id="84043" name="Line 33">
              <a:extLst>
                <a:ext uri="{FF2B5EF4-FFF2-40B4-BE49-F238E27FC236}">
                  <a16:creationId xmlns:a16="http://schemas.microsoft.com/office/drawing/2014/main" id="{64526E5A-586A-45A8-862C-933ADD7B0F5B}"/>
                </a:ext>
              </a:extLst>
            </p:cNvPr>
            <p:cNvSpPr>
              <a:spLocks noChangeAspect="1" noChangeShapeType="1"/>
            </p:cNvSpPr>
            <p:nvPr/>
          </p:nvSpPr>
          <p:spPr bwMode="auto">
            <a:xfrm>
              <a:off x="1823" y="2081"/>
              <a:ext cx="3628" cy="505"/>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44" name="Line 34">
              <a:extLst>
                <a:ext uri="{FF2B5EF4-FFF2-40B4-BE49-F238E27FC236}">
                  <a16:creationId xmlns:a16="http://schemas.microsoft.com/office/drawing/2014/main" id="{78A3E32C-9CBD-4003-BB3C-29514BBFDC6F}"/>
                </a:ext>
              </a:extLst>
            </p:cNvPr>
            <p:cNvSpPr>
              <a:spLocks noChangeAspect="1" noChangeShapeType="1"/>
            </p:cNvSpPr>
            <p:nvPr/>
          </p:nvSpPr>
          <p:spPr bwMode="auto">
            <a:xfrm flipV="1">
              <a:off x="1822" y="2189"/>
              <a:ext cx="3628" cy="506"/>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603" name="Group 35">
            <a:extLst>
              <a:ext uri="{FF2B5EF4-FFF2-40B4-BE49-F238E27FC236}">
                <a16:creationId xmlns:a16="http://schemas.microsoft.com/office/drawing/2014/main" id="{38457168-BDD3-4642-8F42-F41F9F2AD8DB}"/>
              </a:ext>
            </a:extLst>
          </p:cNvPr>
          <p:cNvGrpSpPr>
            <a:grpSpLocks noChangeAspect="1"/>
          </p:cNvGrpSpPr>
          <p:nvPr/>
        </p:nvGrpSpPr>
        <p:grpSpPr bwMode="auto">
          <a:xfrm>
            <a:off x="2064478" y="3175351"/>
            <a:ext cx="2375239" cy="646724"/>
            <a:chOff x="325" y="2183"/>
            <a:chExt cx="1498" cy="408"/>
          </a:xfrm>
          <a:effectLst/>
        </p:grpSpPr>
        <p:sp>
          <p:nvSpPr>
            <p:cNvPr id="84041" name="Line 36">
              <a:extLst>
                <a:ext uri="{FF2B5EF4-FFF2-40B4-BE49-F238E27FC236}">
                  <a16:creationId xmlns:a16="http://schemas.microsoft.com/office/drawing/2014/main" id="{09D31EA6-0C83-44A3-8A38-20D7C39B9FD8}"/>
                </a:ext>
              </a:extLst>
            </p:cNvPr>
            <p:cNvSpPr>
              <a:spLocks noChangeAspect="1" noChangeShapeType="1"/>
            </p:cNvSpPr>
            <p:nvPr/>
          </p:nvSpPr>
          <p:spPr bwMode="auto">
            <a:xfrm>
              <a:off x="325" y="2183"/>
              <a:ext cx="1498" cy="0"/>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42" name="Line 37">
              <a:extLst>
                <a:ext uri="{FF2B5EF4-FFF2-40B4-BE49-F238E27FC236}">
                  <a16:creationId xmlns:a16="http://schemas.microsoft.com/office/drawing/2014/main" id="{9093B770-C012-4E50-9A8A-81895B445F90}"/>
                </a:ext>
              </a:extLst>
            </p:cNvPr>
            <p:cNvSpPr>
              <a:spLocks noChangeAspect="1" noChangeShapeType="1"/>
            </p:cNvSpPr>
            <p:nvPr/>
          </p:nvSpPr>
          <p:spPr bwMode="auto">
            <a:xfrm>
              <a:off x="325" y="2591"/>
              <a:ext cx="1498" cy="0"/>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606" name="Group 38">
            <a:extLst>
              <a:ext uri="{FF2B5EF4-FFF2-40B4-BE49-F238E27FC236}">
                <a16:creationId xmlns:a16="http://schemas.microsoft.com/office/drawing/2014/main" id="{05B2F34D-A833-4E24-B162-961B350246CB}"/>
              </a:ext>
            </a:extLst>
          </p:cNvPr>
          <p:cNvGrpSpPr>
            <a:grpSpLocks/>
          </p:cNvGrpSpPr>
          <p:nvPr/>
        </p:nvGrpSpPr>
        <p:grpSpPr bwMode="auto">
          <a:xfrm>
            <a:off x="4439717" y="3175351"/>
            <a:ext cx="5761719" cy="650084"/>
            <a:chOff x="1822" y="2183"/>
            <a:chExt cx="3629" cy="410"/>
          </a:xfrm>
          <a:effectLst/>
        </p:grpSpPr>
        <p:sp>
          <p:nvSpPr>
            <p:cNvPr id="84039" name="Line 39">
              <a:extLst>
                <a:ext uri="{FF2B5EF4-FFF2-40B4-BE49-F238E27FC236}">
                  <a16:creationId xmlns:a16="http://schemas.microsoft.com/office/drawing/2014/main" id="{0A82BEAB-EF33-46FA-B6B1-7A994A9F701C}"/>
                </a:ext>
              </a:extLst>
            </p:cNvPr>
            <p:cNvSpPr>
              <a:spLocks noChangeAspect="1" noChangeShapeType="1"/>
            </p:cNvSpPr>
            <p:nvPr/>
          </p:nvSpPr>
          <p:spPr bwMode="auto">
            <a:xfrm>
              <a:off x="1823" y="2183"/>
              <a:ext cx="3628" cy="331"/>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40" name="Line 40">
              <a:extLst>
                <a:ext uri="{FF2B5EF4-FFF2-40B4-BE49-F238E27FC236}">
                  <a16:creationId xmlns:a16="http://schemas.microsoft.com/office/drawing/2014/main" id="{E19C5F5A-7C75-4951-A51F-FBACBAB003B7}"/>
                </a:ext>
              </a:extLst>
            </p:cNvPr>
            <p:cNvSpPr>
              <a:spLocks noChangeAspect="1" noChangeShapeType="1"/>
            </p:cNvSpPr>
            <p:nvPr/>
          </p:nvSpPr>
          <p:spPr bwMode="auto">
            <a:xfrm flipV="1">
              <a:off x="1822" y="2261"/>
              <a:ext cx="3628" cy="332"/>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609" name="Group 41">
            <a:extLst>
              <a:ext uri="{FF2B5EF4-FFF2-40B4-BE49-F238E27FC236}">
                <a16:creationId xmlns:a16="http://schemas.microsoft.com/office/drawing/2014/main" id="{C997CBF3-AA52-433B-B9CD-58E4EABE607C}"/>
              </a:ext>
            </a:extLst>
          </p:cNvPr>
          <p:cNvGrpSpPr>
            <a:grpSpLocks noChangeAspect="1"/>
          </p:cNvGrpSpPr>
          <p:nvPr/>
        </p:nvGrpSpPr>
        <p:grpSpPr bwMode="auto">
          <a:xfrm>
            <a:off x="2064478" y="3336612"/>
            <a:ext cx="2375239" cy="324202"/>
            <a:chOff x="325" y="2285"/>
            <a:chExt cx="1498" cy="204"/>
          </a:xfrm>
          <a:effectLst/>
        </p:grpSpPr>
        <p:sp>
          <p:nvSpPr>
            <p:cNvPr id="84037" name="Line 42">
              <a:extLst>
                <a:ext uri="{FF2B5EF4-FFF2-40B4-BE49-F238E27FC236}">
                  <a16:creationId xmlns:a16="http://schemas.microsoft.com/office/drawing/2014/main" id="{A3D6D933-CF7D-4142-B757-0FD3CFEFD058}"/>
                </a:ext>
              </a:extLst>
            </p:cNvPr>
            <p:cNvSpPr>
              <a:spLocks noChangeAspect="1" noChangeShapeType="1"/>
            </p:cNvSpPr>
            <p:nvPr/>
          </p:nvSpPr>
          <p:spPr bwMode="auto">
            <a:xfrm>
              <a:off x="325" y="2285"/>
              <a:ext cx="1498" cy="0"/>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38" name="Line 43">
              <a:extLst>
                <a:ext uri="{FF2B5EF4-FFF2-40B4-BE49-F238E27FC236}">
                  <a16:creationId xmlns:a16="http://schemas.microsoft.com/office/drawing/2014/main" id="{A35FA153-2D77-457B-A7F2-13399A343F52}"/>
                </a:ext>
              </a:extLst>
            </p:cNvPr>
            <p:cNvSpPr>
              <a:spLocks noChangeAspect="1" noChangeShapeType="1"/>
            </p:cNvSpPr>
            <p:nvPr/>
          </p:nvSpPr>
          <p:spPr bwMode="auto">
            <a:xfrm>
              <a:off x="325" y="2489"/>
              <a:ext cx="1498" cy="0"/>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61612" name="Group 44">
            <a:extLst>
              <a:ext uri="{FF2B5EF4-FFF2-40B4-BE49-F238E27FC236}">
                <a16:creationId xmlns:a16="http://schemas.microsoft.com/office/drawing/2014/main" id="{9726B278-A60C-46C8-A5CB-6E7E31343102}"/>
              </a:ext>
            </a:extLst>
          </p:cNvPr>
          <p:cNvGrpSpPr>
            <a:grpSpLocks/>
          </p:cNvGrpSpPr>
          <p:nvPr/>
        </p:nvGrpSpPr>
        <p:grpSpPr bwMode="auto">
          <a:xfrm>
            <a:off x="4439717" y="3336612"/>
            <a:ext cx="5761719" cy="327562"/>
            <a:chOff x="1822" y="2285"/>
            <a:chExt cx="3629" cy="206"/>
          </a:xfrm>
          <a:effectLst/>
        </p:grpSpPr>
        <p:sp>
          <p:nvSpPr>
            <p:cNvPr id="84035" name="Line 45">
              <a:extLst>
                <a:ext uri="{FF2B5EF4-FFF2-40B4-BE49-F238E27FC236}">
                  <a16:creationId xmlns:a16="http://schemas.microsoft.com/office/drawing/2014/main" id="{4DC56F1D-E5B3-4003-89D7-B15F8A2D9610}"/>
                </a:ext>
              </a:extLst>
            </p:cNvPr>
            <p:cNvSpPr>
              <a:spLocks noChangeAspect="1" noChangeShapeType="1"/>
            </p:cNvSpPr>
            <p:nvPr/>
          </p:nvSpPr>
          <p:spPr bwMode="auto">
            <a:xfrm>
              <a:off x="1823" y="2285"/>
              <a:ext cx="3628" cy="163"/>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36" name="Line 46">
              <a:extLst>
                <a:ext uri="{FF2B5EF4-FFF2-40B4-BE49-F238E27FC236}">
                  <a16:creationId xmlns:a16="http://schemas.microsoft.com/office/drawing/2014/main" id="{698A46E9-3ECA-4DB5-84D7-F04553315E6B}"/>
                </a:ext>
              </a:extLst>
            </p:cNvPr>
            <p:cNvSpPr>
              <a:spLocks noChangeAspect="1" noChangeShapeType="1"/>
            </p:cNvSpPr>
            <p:nvPr/>
          </p:nvSpPr>
          <p:spPr bwMode="auto">
            <a:xfrm flipV="1">
              <a:off x="1822" y="2327"/>
              <a:ext cx="3628" cy="164"/>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61615" name="Line 47">
            <a:extLst>
              <a:ext uri="{FF2B5EF4-FFF2-40B4-BE49-F238E27FC236}">
                <a16:creationId xmlns:a16="http://schemas.microsoft.com/office/drawing/2014/main" id="{684B4C69-2441-4C03-BF65-2B952BCBDA73}"/>
              </a:ext>
            </a:extLst>
          </p:cNvPr>
          <p:cNvSpPr>
            <a:spLocks noChangeAspect="1" noChangeShapeType="1"/>
          </p:cNvSpPr>
          <p:nvPr/>
        </p:nvSpPr>
        <p:spPr bwMode="auto">
          <a:xfrm>
            <a:off x="2064477" y="3499553"/>
            <a:ext cx="2376919" cy="0"/>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Lst>
        </p:spPr>
        <p:txBody>
          <a:bodyPr/>
          <a:lstStyle/>
          <a:p>
            <a:endParaRPr lang="ja-JP" altLang="en-US"/>
          </a:p>
        </p:txBody>
      </p:sp>
      <p:sp>
        <p:nvSpPr>
          <p:cNvPr id="2" name="Line 48">
            <a:extLst>
              <a:ext uri="{FF2B5EF4-FFF2-40B4-BE49-F238E27FC236}">
                <a16:creationId xmlns:a16="http://schemas.microsoft.com/office/drawing/2014/main" id="{04C02FCA-DEFB-4A83-863E-61DC507399D5}"/>
              </a:ext>
            </a:extLst>
          </p:cNvPr>
          <p:cNvSpPr>
            <a:spLocks noChangeAspect="1" noChangeShapeType="1"/>
          </p:cNvSpPr>
          <p:nvPr/>
        </p:nvSpPr>
        <p:spPr bwMode="auto">
          <a:xfrm>
            <a:off x="4441396" y="3499553"/>
            <a:ext cx="5760040" cy="1679"/>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17" name="Text Box 49">
            <a:extLst>
              <a:ext uri="{FF2B5EF4-FFF2-40B4-BE49-F238E27FC236}">
                <a16:creationId xmlns:a16="http://schemas.microsoft.com/office/drawing/2014/main" id="{3FA95731-F22E-47C1-86B6-0887A5C81BD3}"/>
              </a:ext>
            </a:extLst>
          </p:cNvPr>
          <p:cNvSpPr txBox="1">
            <a:spLocks noChangeArrowheads="1"/>
          </p:cNvSpPr>
          <p:nvPr/>
        </p:nvSpPr>
        <p:spPr bwMode="auto">
          <a:xfrm>
            <a:off x="3932590" y="1330929"/>
            <a:ext cx="4326826"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kumimoji="0" lang="ja-JP" altLang="en-US" sz="1905" dirty="0">
                <a:latin typeface="游ゴシック Medium" panose="020B0500000000000000" pitchFamily="50" charset="-128"/>
                <a:ea typeface="游ゴシック Medium" panose="020B0500000000000000" pitchFamily="50" charset="-128"/>
              </a:rPr>
              <a:t>それぞれの入射高に対応する焦点距離</a:t>
            </a:r>
          </a:p>
        </p:txBody>
      </p:sp>
      <p:sp>
        <p:nvSpPr>
          <p:cNvPr id="83992" name="Line 50">
            <a:extLst>
              <a:ext uri="{FF2B5EF4-FFF2-40B4-BE49-F238E27FC236}">
                <a16:creationId xmlns:a16="http://schemas.microsoft.com/office/drawing/2014/main" id="{67116A42-D45D-4C37-AEC5-0197CAA270D3}"/>
              </a:ext>
            </a:extLst>
          </p:cNvPr>
          <p:cNvSpPr>
            <a:spLocks noChangeAspect="1" noChangeShapeType="1"/>
          </p:cNvSpPr>
          <p:nvPr/>
        </p:nvSpPr>
        <p:spPr bwMode="auto">
          <a:xfrm>
            <a:off x="8076487" y="2493351"/>
            <a:ext cx="1680" cy="2472668"/>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Lst>
        </p:spPr>
        <p:txBody>
          <a:bodyPr/>
          <a:lstStyle/>
          <a:p>
            <a:endParaRPr lang="ja-JP" altLang="en-US"/>
          </a:p>
        </p:txBody>
      </p:sp>
      <p:sp>
        <p:nvSpPr>
          <p:cNvPr id="83993" name="Text Box 51">
            <a:extLst>
              <a:ext uri="{FF2B5EF4-FFF2-40B4-BE49-F238E27FC236}">
                <a16:creationId xmlns:a16="http://schemas.microsoft.com/office/drawing/2014/main" id="{4A3B3E49-129B-4371-84C5-26E5EA47C196}"/>
              </a:ext>
            </a:extLst>
          </p:cNvPr>
          <p:cNvSpPr txBox="1">
            <a:spLocks noChangeArrowheads="1"/>
          </p:cNvSpPr>
          <p:nvPr/>
        </p:nvSpPr>
        <p:spPr bwMode="auto">
          <a:xfrm>
            <a:off x="5000771" y="5181034"/>
            <a:ext cx="2514662"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近軸理論の焦点距離</a:t>
            </a:r>
          </a:p>
        </p:txBody>
      </p:sp>
      <p:sp>
        <p:nvSpPr>
          <p:cNvPr id="1261620" name="Line 52">
            <a:extLst>
              <a:ext uri="{FF2B5EF4-FFF2-40B4-BE49-F238E27FC236}">
                <a16:creationId xmlns:a16="http://schemas.microsoft.com/office/drawing/2014/main" id="{0E5169CA-65D8-406D-B029-FFA45855852F}"/>
              </a:ext>
            </a:extLst>
          </p:cNvPr>
          <p:cNvSpPr>
            <a:spLocks noChangeAspect="1" noChangeShapeType="1"/>
          </p:cNvSpPr>
          <p:nvPr/>
        </p:nvSpPr>
        <p:spPr bwMode="auto">
          <a:xfrm>
            <a:off x="7350812" y="2364007"/>
            <a:ext cx="1680" cy="2269411"/>
          </a:xfrm>
          <a:prstGeom prst="line">
            <a:avLst/>
          </a:prstGeom>
          <a:noFill/>
          <a:ln w="190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1" name="Line 53">
            <a:extLst>
              <a:ext uri="{FF2B5EF4-FFF2-40B4-BE49-F238E27FC236}">
                <a16:creationId xmlns:a16="http://schemas.microsoft.com/office/drawing/2014/main" id="{C04F347A-DA61-4BC2-A009-08B2047583B1}"/>
              </a:ext>
            </a:extLst>
          </p:cNvPr>
          <p:cNvSpPr>
            <a:spLocks noChangeAspect="1" noChangeShapeType="1"/>
          </p:cNvSpPr>
          <p:nvPr/>
        </p:nvSpPr>
        <p:spPr bwMode="auto">
          <a:xfrm>
            <a:off x="7540631" y="2528628"/>
            <a:ext cx="1679" cy="1945210"/>
          </a:xfrm>
          <a:prstGeom prst="line">
            <a:avLst/>
          </a:prstGeom>
          <a:noFill/>
          <a:ln w="190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2" name="Line 54">
            <a:extLst>
              <a:ext uri="{FF2B5EF4-FFF2-40B4-BE49-F238E27FC236}">
                <a16:creationId xmlns:a16="http://schemas.microsoft.com/office/drawing/2014/main" id="{37F580E0-6D0B-4FC0-B4DA-F90E387DEF97}"/>
              </a:ext>
            </a:extLst>
          </p:cNvPr>
          <p:cNvSpPr>
            <a:spLocks noChangeAspect="1" noChangeShapeType="1"/>
          </p:cNvSpPr>
          <p:nvPr/>
        </p:nvSpPr>
        <p:spPr bwMode="auto">
          <a:xfrm>
            <a:off x="7701892" y="2691568"/>
            <a:ext cx="1679" cy="1617649"/>
          </a:xfrm>
          <a:prstGeom prst="line">
            <a:avLst/>
          </a:prstGeom>
          <a:noFill/>
          <a:ln w="190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3" name="Line 55">
            <a:extLst>
              <a:ext uri="{FF2B5EF4-FFF2-40B4-BE49-F238E27FC236}">
                <a16:creationId xmlns:a16="http://schemas.microsoft.com/office/drawing/2014/main" id="{2A9D406A-14F8-4E65-A617-5E6448CFC73F}"/>
              </a:ext>
            </a:extLst>
          </p:cNvPr>
          <p:cNvSpPr>
            <a:spLocks noChangeAspect="1" noChangeShapeType="1"/>
          </p:cNvSpPr>
          <p:nvPr/>
        </p:nvSpPr>
        <p:spPr bwMode="auto">
          <a:xfrm>
            <a:off x="7834595" y="2852828"/>
            <a:ext cx="1680" cy="1296807"/>
          </a:xfrm>
          <a:prstGeom prst="line">
            <a:avLst/>
          </a:prstGeom>
          <a:noFill/>
          <a:ln w="190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4" name="Line 56">
            <a:extLst>
              <a:ext uri="{FF2B5EF4-FFF2-40B4-BE49-F238E27FC236}">
                <a16:creationId xmlns:a16="http://schemas.microsoft.com/office/drawing/2014/main" id="{18103706-019E-4ABE-AFAD-9C45F7D9AB55}"/>
              </a:ext>
            </a:extLst>
          </p:cNvPr>
          <p:cNvSpPr>
            <a:spLocks noChangeAspect="1" noChangeShapeType="1"/>
          </p:cNvSpPr>
          <p:nvPr/>
        </p:nvSpPr>
        <p:spPr bwMode="auto">
          <a:xfrm>
            <a:off x="7935383" y="3014090"/>
            <a:ext cx="1680" cy="972606"/>
          </a:xfrm>
          <a:prstGeom prst="line">
            <a:avLst/>
          </a:prstGeom>
          <a:noFill/>
          <a:ln w="190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5" name="Line 57">
            <a:extLst>
              <a:ext uri="{FF2B5EF4-FFF2-40B4-BE49-F238E27FC236}">
                <a16:creationId xmlns:a16="http://schemas.microsoft.com/office/drawing/2014/main" id="{1F490BA5-ECD1-41DF-9779-3D5B453F7BE8}"/>
              </a:ext>
            </a:extLst>
          </p:cNvPr>
          <p:cNvSpPr>
            <a:spLocks noChangeAspect="1" noChangeShapeType="1"/>
          </p:cNvSpPr>
          <p:nvPr/>
        </p:nvSpPr>
        <p:spPr bwMode="auto">
          <a:xfrm>
            <a:off x="8009295" y="3177031"/>
            <a:ext cx="0" cy="646723"/>
          </a:xfrm>
          <a:prstGeom prst="line">
            <a:avLst/>
          </a:prstGeom>
          <a:noFill/>
          <a:ln w="190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1261626" name="Line 58">
            <a:extLst>
              <a:ext uri="{FF2B5EF4-FFF2-40B4-BE49-F238E27FC236}">
                <a16:creationId xmlns:a16="http://schemas.microsoft.com/office/drawing/2014/main" id="{5C5BD82B-D96F-474C-8A85-E3AD37747BBC}"/>
              </a:ext>
            </a:extLst>
          </p:cNvPr>
          <p:cNvSpPr>
            <a:spLocks noChangeAspect="1" noChangeShapeType="1"/>
          </p:cNvSpPr>
          <p:nvPr/>
        </p:nvSpPr>
        <p:spPr bwMode="auto">
          <a:xfrm>
            <a:off x="8064729" y="3338292"/>
            <a:ext cx="1679" cy="324201"/>
          </a:xfrm>
          <a:prstGeom prst="line">
            <a:avLst/>
          </a:prstGeom>
          <a:noFill/>
          <a:ln w="190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84001" name="Oval 59">
            <a:extLst>
              <a:ext uri="{FF2B5EF4-FFF2-40B4-BE49-F238E27FC236}">
                <a16:creationId xmlns:a16="http://schemas.microsoft.com/office/drawing/2014/main" id="{7D183F1B-8648-443E-B0F0-C0C1BA37B8F8}"/>
              </a:ext>
            </a:extLst>
          </p:cNvPr>
          <p:cNvSpPr>
            <a:spLocks noChangeAspect="1" noChangeArrowheads="1"/>
          </p:cNvSpPr>
          <p:nvPr/>
        </p:nvSpPr>
        <p:spPr bwMode="auto">
          <a:xfrm>
            <a:off x="8041212" y="3462597"/>
            <a:ext cx="70552" cy="70552"/>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1" name="フリーフォーム 60">
            <a:extLst>
              <a:ext uri="{FF2B5EF4-FFF2-40B4-BE49-F238E27FC236}">
                <a16:creationId xmlns:a16="http://schemas.microsoft.com/office/drawing/2014/main" id="{8DB43F05-8F8E-4F59-8CD5-57956D8FE4BB}"/>
              </a:ext>
            </a:extLst>
          </p:cNvPr>
          <p:cNvSpPr/>
          <p:nvPr/>
        </p:nvSpPr>
        <p:spPr>
          <a:xfrm>
            <a:off x="7350813" y="2362326"/>
            <a:ext cx="723995" cy="1128827"/>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63500" cap="rnd">
            <a:solidFill>
              <a:srgbClr val="7030A0">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4003" name="Text Box 120">
            <a:extLst>
              <a:ext uri="{FF2B5EF4-FFF2-40B4-BE49-F238E27FC236}">
                <a16:creationId xmlns:a16="http://schemas.microsoft.com/office/drawing/2014/main" id="{FC607E10-978A-4DEC-9974-482860896130}"/>
              </a:ext>
            </a:extLst>
          </p:cNvPr>
          <p:cNvSpPr txBox="1">
            <a:spLocks noChangeArrowheads="1"/>
          </p:cNvSpPr>
          <p:nvPr/>
        </p:nvSpPr>
        <p:spPr bwMode="auto">
          <a:xfrm>
            <a:off x="609769" y="3504592"/>
            <a:ext cx="1752033"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光軸</a:t>
            </a:r>
          </a:p>
        </p:txBody>
      </p:sp>
      <p:sp>
        <p:nvSpPr>
          <p:cNvPr id="4" name="左中かっこ 3">
            <a:extLst>
              <a:ext uri="{FF2B5EF4-FFF2-40B4-BE49-F238E27FC236}">
                <a16:creationId xmlns:a16="http://schemas.microsoft.com/office/drawing/2014/main" id="{3B1CBF4B-A841-434B-AD43-30B97D674A5A}"/>
              </a:ext>
            </a:extLst>
          </p:cNvPr>
          <p:cNvSpPr>
            <a:spLocks/>
          </p:cNvSpPr>
          <p:nvPr/>
        </p:nvSpPr>
        <p:spPr bwMode="auto">
          <a:xfrm rot="5400000">
            <a:off x="6082562" y="546461"/>
            <a:ext cx="381315" cy="3556141"/>
          </a:xfrm>
          <a:prstGeom prst="leftBrace">
            <a:avLst>
              <a:gd name="adj1" fmla="val 122403"/>
              <a:gd name="adj2" fmla="val 50000"/>
            </a:avLst>
          </a:prstGeom>
          <a:noFill/>
          <a:ln w="6350" algn="ctr">
            <a:solidFill>
              <a:srgbClr val="9A0084"/>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67" name="左中かっこ 66">
            <a:extLst>
              <a:ext uri="{FF2B5EF4-FFF2-40B4-BE49-F238E27FC236}">
                <a16:creationId xmlns:a16="http://schemas.microsoft.com/office/drawing/2014/main" id="{B0EBBFB3-6185-43D4-94DF-7A8A49551504}"/>
              </a:ext>
            </a:extLst>
          </p:cNvPr>
          <p:cNvSpPr/>
          <p:nvPr/>
        </p:nvSpPr>
        <p:spPr>
          <a:xfrm rot="5400000" flipH="1">
            <a:off x="6038888" y="3220705"/>
            <a:ext cx="436748" cy="3635091"/>
          </a:xfrm>
          <a:prstGeom prst="leftBrace">
            <a:avLst>
              <a:gd name="adj1" fmla="val 101970"/>
              <a:gd name="adj2" fmla="val 50000"/>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84006" name="正方形/長方形 28">
            <a:extLst>
              <a:ext uri="{FF2B5EF4-FFF2-40B4-BE49-F238E27FC236}">
                <a16:creationId xmlns:a16="http://schemas.microsoft.com/office/drawing/2014/main" id="{416E973E-65CC-4027-AF58-FD2FD0766154}"/>
              </a:ext>
            </a:extLst>
          </p:cNvPr>
          <p:cNvSpPr>
            <a:spLocks noChangeArrowheads="1"/>
          </p:cNvSpPr>
          <p:nvPr/>
        </p:nvSpPr>
        <p:spPr bwMode="auto">
          <a:xfrm>
            <a:off x="324251" y="1828150"/>
            <a:ext cx="770980" cy="22852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光線の入射高</a:t>
            </a:r>
            <a:endParaRPr lang="en-US" altLang="ja-JP" sz="1905" dirty="0">
              <a:latin typeface="游ゴシック Medium" panose="020B0500000000000000" pitchFamily="50" charset="-128"/>
              <a:ea typeface="游ゴシック Medium" panose="020B0500000000000000" pitchFamily="50" charset="-128"/>
            </a:endParaRPr>
          </a:p>
          <a:p>
            <a:pP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光軸からの垂直距離</a:t>
            </a:r>
          </a:p>
        </p:txBody>
      </p:sp>
      <p:sp>
        <p:nvSpPr>
          <p:cNvPr id="84007" name="Line 12">
            <a:extLst>
              <a:ext uri="{FF2B5EF4-FFF2-40B4-BE49-F238E27FC236}">
                <a16:creationId xmlns:a16="http://schemas.microsoft.com/office/drawing/2014/main" id="{C7314559-42DF-45BE-BE68-8543133FA68C}"/>
              </a:ext>
            </a:extLst>
          </p:cNvPr>
          <p:cNvSpPr>
            <a:spLocks noChangeAspect="1" noChangeShapeType="1"/>
          </p:cNvSpPr>
          <p:nvPr/>
        </p:nvSpPr>
        <p:spPr bwMode="auto">
          <a:xfrm flipV="1">
            <a:off x="1103631" y="1905420"/>
            <a:ext cx="0" cy="1612610"/>
          </a:xfrm>
          <a:prstGeom prst="line">
            <a:avLst/>
          </a:prstGeom>
          <a:noFill/>
          <a:ln w="12700">
            <a:solidFill>
              <a:srgbClr val="000000"/>
            </a:solidFill>
            <a:round/>
            <a:headEnd/>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 name="Group 5">
            <a:extLst>
              <a:ext uri="{FF2B5EF4-FFF2-40B4-BE49-F238E27FC236}">
                <a16:creationId xmlns:a16="http://schemas.microsoft.com/office/drawing/2014/main" id="{90A0E718-3E22-4A5F-BC1F-EB2417839613}"/>
              </a:ext>
            </a:extLst>
          </p:cNvPr>
          <p:cNvGrpSpPr>
            <a:grpSpLocks noChangeAspect="1"/>
          </p:cNvGrpSpPr>
          <p:nvPr/>
        </p:nvGrpSpPr>
        <p:grpSpPr bwMode="auto">
          <a:xfrm>
            <a:off x="4419560" y="2362326"/>
            <a:ext cx="2926214" cy="2266053"/>
            <a:chOff x="325" y="1673"/>
            <a:chExt cx="1498" cy="1428"/>
          </a:xfrm>
          <a:effectLst/>
        </p:grpSpPr>
        <p:sp>
          <p:nvSpPr>
            <p:cNvPr id="84033" name="Line 6">
              <a:extLst>
                <a:ext uri="{FF2B5EF4-FFF2-40B4-BE49-F238E27FC236}">
                  <a16:creationId xmlns:a16="http://schemas.microsoft.com/office/drawing/2014/main" id="{98AA6D82-F2C5-448D-A078-9A3D1BD27B3F}"/>
                </a:ext>
              </a:extLst>
            </p:cNvPr>
            <p:cNvSpPr>
              <a:spLocks noChangeAspect="1" noChangeShapeType="1"/>
            </p:cNvSpPr>
            <p:nvPr/>
          </p:nvSpPr>
          <p:spPr bwMode="auto">
            <a:xfrm>
              <a:off x="325" y="1673"/>
              <a:ext cx="1498" cy="0"/>
            </a:xfrm>
            <a:prstGeom prst="line">
              <a:avLst/>
            </a:prstGeom>
            <a:noFill/>
            <a:ln w="19050" cap="rnd">
              <a:solidFill>
                <a:srgbClr val="F6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34" name="Line 7">
              <a:extLst>
                <a:ext uri="{FF2B5EF4-FFF2-40B4-BE49-F238E27FC236}">
                  <a16:creationId xmlns:a16="http://schemas.microsoft.com/office/drawing/2014/main" id="{A2FD3CD5-277B-487F-BA91-1F4A5620DD2C}"/>
                </a:ext>
              </a:extLst>
            </p:cNvPr>
            <p:cNvSpPr>
              <a:spLocks noChangeAspect="1" noChangeShapeType="1"/>
            </p:cNvSpPr>
            <p:nvPr/>
          </p:nvSpPr>
          <p:spPr bwMode="auto">
            <a:xfrm>
              <a:off x="325" y="3101"/>
              <a:ext cx="1498" cy="0"/>
            </a:xfrm>
            <a:prstGeom prst="line">
              <a:avLst/>
            </a:prstGeom>
            <a:noFill/>
            <a:ln w="19050" cap="rnd">
              <a:solidFill>
                <a:srgbClr val="F6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 name="Group 11">
            <a:extLst>
              <a:ext uri="{FF2B5EF4-FFF2-40B4-BE49-F238E27FC236}">
                <a16:creationId xmlns:a16="http://schemas.microsoft.com/office/drawing/2014/main" id="{90A1C680-7D6C-4028-B08B-AAC357A97902}"/>
              </a:ext>
            </a:extLst>
          </p:cNvPr>
          <p:cNvGrpSpPr>
            <a:grpSpLocks noChangeAspect="1"/>
          </p:cNvGrpSpPr>
          <p:nvPr/>
        </p:nvGrpSpPr>
        <p:grpSpPr bwMode="auto">
          <a:xfrm>
            <a:off x="4419559" y="2520228"/>
            <a:ext cx="3124431" cy="1943531"/>
            <a:chOff x="325" y="1775"/>
            <a:chExt cx="1498" cy="1224"/>
          </a:xfrm>
          <a:effectLst/>
        </p:grpSpPr>
        <p:sp>
          <p:nvSpPr>
            <p:cNvPr id="84031" name="Line 12">
              <a:extLst>
                <a:ext uri="{FF2B5EF4-FFF2-40B4-BE49-F238E27FC236}">
                  <a16:creationId xmlns:a16="http://schemas.microsoft.com/office/drawing/2014/main" id="{EB7F4ACC-B007-4894-85A4-2DD8962A1225}"/>
                </a:ext>
              </a:extLst>
            </p:cNvPr>
            <p:cNvSpPr>
              <a:spLocks noChangeAspect="1" noChangeShapeType="1"/>
            </p:cNvSpPr>
            <p:nvPr/>
          </p:nvSpPr>
          <p:spPr bwMode="auto">
            <a:xfrm>
              <a:off x="325" y="1775"/>
              <a:ext cx="1498" cy="0"/>
            </a:xfrm>
            <a:prstGeom prst="line">
              <a:avLst/>
            </a:prstGeom>
            <a:noFill/>
            <a:ln w="19050" cap="rnd">
              <a:solidFill>
                <a:srgbClr val="B06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32" name="Line 13">
              <a:extLst>
                <a:ext uri="{FF2B5EF4-FFF2-40B4-BE49-F238E27FC236}">
                  <a16:creationId xmlns:a16="http://schemas.microsoft.com/office/drawing/2014/main" id="{4B91BB48-D39E-4830-B86C-4BCDB1C376FA}"/>
                </a:ext>
              </a:extLst>
            </p:cNvPr>
            <p:cNvSpPr>
              <a:spLocks noChangeAspect="1" noChangeShapeType="1"/>
            </p:cNvSpPr>
            <p:nvPr/>
          </p:nvSpPr>
          <p:spPr bwMode="auto">
            <a:xfrm>
              <a:off x="325" y="2999"/>
              <a:ext cx="1498" cy="0"/>
            </a:xfrm>
            <a:prstGeom prst="line">
              <a:avLst/>
            </a:prstGeom>
            <a:noFill/>
            <a:ln w="19050" cap="rnd">
              <a:solidFill>
                <a:srgbClr val="B06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6" name="Group 17">
            <a:extLst>
              <a:ext uri="{FF2B5EF4-FFF2-40B4-BE49-F238E27FC236}">
                <a16:creationId xmlns:a16="http://schemas.microsoft.com/office/drawing/2014/main" id="{D023DB99-3E35-4CE8-88F8-088E1EF870AF}"/>
              </a:ext>
            </a:extLst>
          </p:cNvPr>
          <p:cNvGrpSpPr>
            <a:grpSpLocks noChangeAspect="1"/>
          </p:cNvGrpSpPr>
          <p:nvPr/>
        </p:nvGrpSpPr>
        <p:grpSpPr bwMode="auto">
          <a:xfrm>
            <a:off x="4419559" y="2686529"/>
            <a:ext cx="3277292" cy="1617648"/>
            <a:chOff x="325" y="1877"/>
            <a:chExt cx="1498" cy="1020"/>
          </a:xfrm>
          <a:effectLst/>
        </p:grpSpPr>
        <p:sp>
          <p:nvSpPr>
            <p:cNvPr id="84029" name="Line 18">
              <a:extLst>
                <a:ext uri="{FF2B5EF4-FFF2-40B4-BE49-F238E27FC236}">
                  <a16:creationId xmlns:a16="http://schemas.microsoft.com/office/drawing/2014/main" id="{2A36952E-2833-47C9-B235-B1AFEEBFA3F1}"/>
                </a:ext>
              </a:extLst>
            </p:cNvPr>
            <p:cNvSpPr>
              <a:spLocks noChangeAspect="1" noChangeShapeType="1"/>
            </p:cNvSpPr>
            <p:nvPr/>
          </p:nvSpPr>
          <p:spPr bwMode="auto">
            <a:xfrm>
              <a:off x="325" y="1877"/>
              <a:ext cx="1498" cy="0"/>
            </a:xfrm>
            <a:prstGeom prst="line">
              <a:avLst/>
            </a:prstGeom>
            <a:noFill/>
            <a:ln w="19050" cap="rnd">
              <a:solidFill>
                <a:srgbClr val="A4A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30" name="Line 19">
              <a:extLst>
                <a:ext uri="{FF2B5EF4-FFF2-40B4-BE49-F238E27FC236}">
                  <a16:creationId xmlns:a16="http://schemas.microsoft.com/office/drawing/2014/main" id="{F0C0DA8C-D386-489F-806E-10B272A80FF7}"/>
                </a:ext>
              </a:extLst>
            </p:cNvPr>
            <p:cNvSpPr>
              <a:spLocks noChangeAspect="1" noChangeShapeType="1"/>
            </p:cNvSpPr>
            <p:nvPr/>
          </p:nvSpPr>
          <p:spPr bwMode="auto">
            <a:xfrm>
              <a:off x="325" y="2897"/>
              <a:ext cx="1498" cy="0"/>
            </a:xfrm>
            <a:prstGeom prst="line">
              <a:avLst/>
            </a:prstGeom>
            <a:noFill/>
            <a:ln w="19050" cap="rnd">
              <a:solidFill>
                <a:srgbClr val="A4A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 name="Group 23">
            <a:extLst>
              <a:ext uri="{FF2B5EF4-FFF2-40B4-BE49-F238E27FC236}">
                <a16:creationId xmlns:a16="http://schemas.microsoft.com/office/drawing/2014/main" id="{1506E6A3-D55A-44C0-BDD9-C88D3BC9E470}"/>
              </a:ext>
            </a:extLst>
          </p:cNvPr>
          <p:cNvGrpSpPr>
            <a:grpSpLocks noChangeAspect="1"/>
          </p:cNvGrpSpPr>
          <p:nvPr/>
        </p:nvGrpSpPr>
        <p:grpSpPr bwMode="auto">
          <a:xfrm>
            <a:off x="4419559" y="2851149"/>
            <a:ext cx="3418396" cy="1295127"/>
            <a:chOff x="325" y="1979"/>
            <a:chExt cx="1498" cy="816"/>
          </a:xfrm>
          <a:effectLst/>
        </p:grpSpPr>
        <p:sp>
          <p:nvSpPr>
            <p:cNvPr id="84027" name="Line 24">
              <a:extLst>
                <a:ext uri="{FF2B5EF4-FFF2-40B4-BE49-F238E27FC236}">
                  <a16:creationId xmlns:a16="http://schemas.microsoft.com/office/drawing/2014/main" id="{CDE88809-E37A-4507-82F6-82BE90E76D58}"/>
                </a:ext>
              </a:extLst>
            </p:cNvPr>
            <p:cNvSpPr>
              <a:spLocks noChangeAspect="1" noChangeShapeType="1"/>
            </p:cNvSpPr>
            <p:nvPr/>
          </p:nvSpPr>
          <p:spPr bwMode="auto">
            <a:xfrm>
              <a:off x="325" y="1979"/>
              <a:ext cx="1498" cy="0"/>
            </a:xfrm>
            <a:prstGeom prst="line">
              <a:avLst/>
            </a:prstGeom>
            <a:noFill/>
            <a:ln w="19050" cap="rnd">
              <a:solidFill>
                <a:srgbClr val="1D9A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28" name="Line 25">
              <a:extLst>
                <a:ext uri="{FF2B5EF4-FFF2-40B4-BE49-F238E27FC236}">
                  <a16:creationId xmlns:a16="http://schemas.microsoft.com/office/drawing/2014/main" id="{CAB8FAF3-BDC4-42FC-9E01-D0A2EB086D30}"/>
                </a:ext>
              </a:extLst>
            </p:cNvPr>
            <p:cNvSpPr>
              <a:spLocks noChangeAspect="1" noChangeShapeType="1"/>
            </p:cNvSpPr>
            <p:nvPr/>
          </p:nvSpPr>
          <p:spPr bwMode="auto">
            <a:xfrm>
              <a:off x="325" y="2795"/>
              <a:ext cx="1498" cy="0"/>
            </a:xfrm>
            <a:prstGeom prst="line">
              <a:avLst/>
            </a:prstGeom>
            <a:noFill/>
            <a:ln w="19050" cap="rnd">
              <a:solidFill>
                <a:srgbClr val="1D9A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 name="Group 29">
            <a:extLst>
              <a:ext uri="{FF2B5EF4-FFF2-40B4-BE49-F238E27FC236}">
                <a16:creationId xmlns:a16="http://schemas.microsoft.com/office/drawing/2014/main" id="{9C94F2CA-9AA5-494E-A9BC-B96E5590B4C5}"/>
              </a:ext>
            </a:extLst>
          </p:cNvPr>
          <p:cNvGrpSpPr>
            <a:grpSpLocks noChangeAspect="1"/>
          </p:cNvGrpSpPr>
          <p:nvPr/>
        </p:nvGrpSpPr>
        <p:grpSpPr bwMode="auto">
          <a:xfrm>
            <a:off x="4419559" y="3010730"/>
            <a:ext cx="3519184" cy="972606"/>
            <a:chOff x="325" y="2081"/>
            <a:chExt cx="1498" cy="612"/>
          </a:xfrm>
          <a:effectLst/>
        </p:grpSpPr>
        <p:sp>
          <p:nvSpPr>
            <p:cNvPr id="84025" name="Line 30">
              <a:extLst>
                <a:ext uri="{FF2B5EF4-FFF2-40B4-BE49-F238E27FC236}">
                  <a16:creationId xmlns:a16="http://schemas.microsoft.com/office/drawing/2014/main" id="{ADC872BA-519A-45A8-9C75-05EBDD2081B0}"/>
                </a:ext>
              </a:extLst>
            </p:cNvPr>
            <p:cNvSpPr>
              <a:spLocks noChangeAspect="1" noChangeShapeType="1"/>
            </p:cNvSpPr>
            <p:nvPr/>
          </p:nvSpPr>
          <p:spPr bwMode="auto">
            <a:xfrm>
              <a:off x="325" y="2081"/>
              <a:ext cx="1498" cy="0"/>
            </a:xfrm>
            <a:prstGeom prst="line">
              <a:avLst/>
            </a:prstGeom>
            <a:noFill/>
            <a:ln w="19050" cap="rnd">
              <a:solidFill>
                <a:srgbClr val="0080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26" name="Line 31">
              <a:extLst>
                <a:ext uri="{FF2B5EF4-FFF2-40B4-BE49-F238E27FC236}">
                  <a16:creationId xmlns:a16="http://schemas.microsoft.com/office/drawing/2014/main" id="{D77F70D7-C200-4B4F-BF0C-CBCBA7D5A81C}"/>
                </a:ext>
              </a:extLst>
            </p:cNvPr>
            <p:cNvSpPr>
              <a:spLocks noChangeAspect="1" noChangeShapeType="1"/>
            </p:cNvSpPr>
            <p:nvPr/>
          </p:nvSpPr>
          <p:spPr bwMode="auto">
            <a:xfrm>
              <a:off x="325" y="2693"/>
              <a:ext cx="1498" cy="0"/>
            </a:xfrm>
            <a:prstGeom prst="line">
              <a:avLst/>
            </a:prstGeom>
            <a:noFill/>
            <a:ln w="19050" cap="rnd">
              <a:solidFill>
                <a:srgbClr val="0080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 name="Group 35">
            <a:extLst>
              <a:ext uri="{FF2B5EF4-FFF2-40B4-BE49-F238E27FC236}">
                <a16:creationId xmlns:a16="http://schemas.microsoft.com/office/drawing/2014/main" id="{3BE5C3DE-4362-4758-B787-C42E48EA429F}"/>
              </a:ext>
            </a:extLst>
          </p:cNvPr>
          <p:cNvGrpSpPr>
            <a:grpSpLocks noChangeAspect="1"/>
          </p:cNvGrpSpPr>
          <p:nvPr/>
        </p:nvGrpSpPr>
        <p:grpSpPr bwMode="auto">
          <a:xfrm>
            <a:off x="4419559" y="3178710"/>
            <a:ext cx="3581337" cy="646724"/>
            <a:chOff x="325" y="2183"/>
            <a:chExt cx="1498" cy="408"/>
          </a:xfrm>
          <a:effectLst/>
        </p:grpSpPr>
        <p:sp>
          <p:nvSpPr>
            <p:cNvPr id="84023" name="Line 36">
              <a:extLst>
                <a:ext uri="{FF2B5EF4-FFF2-40B4-BE49-F238E27FC236}">
                  <a16:creationId xmlns:a16="http://schemas.microsoft.com/office/drawing/2014/main" id="{E4CAF62D-2B4C-4D8F-B8D3-8E6E12922DEC}"/>
                </a:ext>
              </a:extLst>
            </p:cNvPr>
            <p:cNvSpPr>
              <a:spLocks noChangeAspect="1" noChangeShapeType="1"/>
            </p:cNvSpPr>
            <p:nvPr/>
          </p:nvSpPr>
          <p:spPr bwMode="auto">
            <a:xfrm>
              <a:off x="325" y="2183"/>
              <a:ext cx="1498" cy="0"/>
            </a:xfrm>
            <a:prstGeom prst="line">
              <a:avLst/>
            </a:prstGeom>
            <a:noFill/>
            <a:ln w="19050" cap="rnd">
              <a:solidFill>
                <a:srgbClr val="001D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24" name="Line 37">
              <a:extLst>
                <a:ext uri="{FF2B5EF4-FFF2-40B4-BE49-F238E27FC236}">
                  <a16:creationId xmlns:a16="http://schemas.microsoft.com/office/drawing/2014/main" id="{233D5BA7-1792-4023-A7F4-9B7AF5333566}"/>
                </a:ext>
              </a:extLst>
            </p:cNvPr>
            <p:cNvSpPr>
              <a:spLocks noChangeAspect="1" noChangeShapeType="1"/>
            </p:cNvSpPr>
            <p:nvPr/>
          </p:nvSpPr>
          <p:spPr bwMode="auto">
            <a:xfrm>
              <a:off x="325" y="2591"/>
              <a:ext cx="1498" cy="0"/>
            </a:xfrm>
            <a:prstGeom prst="line">
              <a:avLst/>
            </a:prstGeom>
            <a:noFill/>
            <a:ln w="19050" cap="rnd">
              <a:solidFill>
                <a:srgbClr val="001D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 name="Group 41">
            <a:extLst>
              <a:ext uri="{FF2B5EF4-FFF2-40B4-BE49-F238E27FC236}">
                <a16:creationId xmlns:a16="http://schemas.microsoft.com/office/drawing/2014/main" id="{66D41841-4D4E-4AFD-9163-5BD7483DAED9}"/>
              </a:ext>
            </a:extLst>
          </p:cNvPr>
          <p:cNvGrpSpPr>
            <a:grpSpLocks noChangeAspect="1"/>
          </p:cNvGrpSpPr>
          <p:nvPr/>
        </p:nvGrpSpPr>
        <p:grpSpPr bwMode="auto">
          <a:xfrm>
            <a:off x="4419559" y="3338292"/>
            <a:ext cx="3641810" cy="324201"/>
            <a:chOff x="325" y="2285"/>
            <a:chExt cx="1498" cy="204"/>
          </a:xfrm>
          <a:effectLst/>
        </p:grpSpPr>
        <p:sp>
          <p:nvSpPr>
            <p:cNvPr id="84021" name="Line 42">
              <a:extLst>
                <a:ext uri="{FF2B5EF4-FFF2-40B4-BE49-F238E27FC236}">
                  <a16:creationId xmlns:a16="http://schemas.microsoft.com/office/drawing/2014/main" id="{8E3A166A-F98C-47D7-809E-BF9EBA9921C5}"/>
                </a:ext>
              </a:extLst>
            </p:cNvPr>
            <p:cNvSpPr>
              <a:spLocks noChangeAspect="1" noChangeShapeType="1"/>
            </p:cNvSpPr>
            <p:nvPr/>
          </p:nvSpPr>
          <p:spPr bwMode="auto">
            <a:xfrm>
              <a:off x="325" y="2285"/>
              <a:ext cx="1498" cy="0"/>
            </a:xfrm>
            <a:prstGeom prst="line">
              <a:avLst/>
            </a:prstGeom>
            <a:noFill/>
            <a:ln w="19050" cap="rnd">
              <a:solidFill>
                <a:srgbClr val="9A0084"/>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022" name="Line 43">
              <a:extLst>
                <a:ext uri="{FF2B5EF4-FFF2-40B4-BE49-F238E27FC236}">
                  <a16:creationId xmlns:a16="http://schemas.microsoft.com/office/drawing/2014/main" id="{04802148-4D36-4C87-AFC8-708CD15377B2}"/>
                </a:ext>
              </a:extLst>
            </p:cNvPr>
            <p:cNvSpPr>
              <a:spLocks noChangeAspect="1" noChangeShapeType="1"/>
            </p:cNvSpPr>
            <p:nvPr/>
          </p:nvSpPr>
          <p:spPr bwMode="auto">
            <a:xfrm>
              <a:off x="325" y="2489"/>
              <a:ext cx="1498" cy="0"/>
            </a:xfrm>
            <a:prstGeom prst="line">
              <a:avLst/>
            </a:prstGeom>
            <a:noFill/>
            <a:ln w="19050" cap="rnd">
              <a:solidFill>
                <a:srgbClr val="9A0084"/>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 name="左中かっこ 3">
            <a:extLst>
              <a:ext uri="{FF2B5EF4-FFF2-40B4-BE49-F238E27FC236}">
                <a16:creationId xmlns:a16="http://schemas.microsoft.com/office/drawing/2014/main" id="{1FB7BF2D-E5D1-4EF7-B707-02D58B1CDEE0}"/>
              </a:ext>
            </a:extLst>
          </p:cNvPr>
          <p:cNvSpPr>
            <a:spLocks/>
          </p:cNvSpPr>
          <p:nvPr/>
        </p:nvSpPr>
        <p:spPr bwMode="auto">
          <a:xfrm rot="5400000">
            <a:off x="5714686" y="457432"/>
            <a:ext cx="381315" cy="2820387"/>
          </a:xfrm>
          <a:prstGeom prst="leftBrace">
            <a:avLst>
              <a:gd name="adj1" fmla="val 97079"/>
              <a:gd name="adj2" fmla="val 50000"/>
            </a:avLst>
          </a:prstGeom>
          <a:noFill/>
          <a:ln w="6350" algn="ctr">
            <a:solidFill>
              <a:srgbClr val="F60000"/>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12" name="左中かっこ 3">
            <a:extLst>
              <a:ext uri="{FF2B5EF4-FFF2-40B4-BE49-F238E27FC236}">
                <a16:creationId xmlns:a16="http://schemas.microsoft.com/office/drawing/2014/main" id="{01F109C6-64DE-4E45-BD07-BB761CD314E1}"/>
              </a:ext>
            </a:extLst>
          </p:cNvPr>
          <p:cNvSpPr>
            <a:spLocks/>
          </p:cNvSpPr>
          <p:nvPr/>
        </p:nvSpPr>
        <p:spPr bwMode="auto">
          <a:xfrm rot="5400000">
            <a:off x="5828913" y="418796"/>
            <a:ext cx="381314" cy="3048840"/>
          </a:xfrm>
          <a:prstGeom prst="leftBrace">
            <a:avLst>
              <a:gd name="adj1" fmla="val 104942"/>
              <a:gd name="adj2" fmla="val 50000"/>
            </a:avLst>
          </a:prstGeom>
          <a:noFill/>
          <a:ln w="6350" algn="ctr">
            <a:solidFill>
              <a:srgbClr val="B06900"/>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13" name="左中かっこ 3">
            <a:extLst>
              <a:ext uri="{FF2B5EF4-FFF2-40B4-BE49-F238E27FC236}">
                <a16:creationId xmlns:a16="http://schemas.microsoft.com/office/drawing/2014/main" id="{5E52BA63-CF53-4317-8502-C128DF649FD2}"/>
              </a:ext>
            </a:extLst>
          </p:cNvPr>
          <p:cNvSpPr>
            <a:spLocks/>
          </p:cNvSpPr>
          <p:nvPr/>
        </p:nvSpPr>
        <p:spPr bwMode="auto">
          <a:xfrm rot="5400000">
            <a:off x="5905344" y="417957"/>
            <a:ext cx="381315" cy="3201702"/>
          </a:xfrm>
          <a:prstGeom prst="leftBrace">
            <a:avLst>
              <a:gd name="adj1" fmla="val 110204"/>
              <a:gd name="adj2" fmla="val 50000"/>
            </a:avLst>
          </a:prstGeom>
          <a:noFill/>
          <a:ln w="6350" algn="ctr">
            <a:solidFill>
              <a:srgbClr val="A4A000"/>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14" name="左中かっこ 3">
            <a:extLst>
              <a:ext uri="{FF2B5EF4-FFF2-40B4-BE49-F238E27FC236}">
                <a16:creationId xmlns:a16="http://schemas.microsoft.com/office/drawing/2014/main" id="{ACAFB30D-0721-41FB-8CC2-ADA2AD18F629}"/>
              </a:ext>
            </a:extLst>
          </p:cNvPr>
          <p:cNvSpPr>
            <a:spLocks/>
          </p:cNvSpPr>
          <p:nvPr/>
        </p:nvSpPr>
        <p:spPr bwMode="auto">
          <a:xfrm rot="5400000">
            <a:off x="6019571" y="456592"/>
            <a:ext cx="381314" cy="3430155"/>
          </a:xfrm>
          <a:prstGeom prst="leftBrace">
            <a:avLst>
              <a:gd name="adj1" fmla="val 118067"/>
              <a:gd name="adj2" fmla="val 50000"/>
            </a:avLst>
          </a:prstGeom>
          <a:noFill/>
          <a:ln w="6350" algn="ctr">
            <a:solidFill>
              <a:srgbClr val="00809A"/>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15" name="左中かっこ 3">
            <a:extLst>
              <a:ext uri="{FF2B5EF4-FFF2-40B4-BE49-F238E27FC236}">
                <a16:creationId xmlns:a16="http://schemas.microsoft.com/office/drawing/2014/main" id="{7212D84A-9F10-4901-9F48-D72931359797}"/>
              </a:ext>
            </a:extLst>
          </p:cNvPr>
          <p:cNvSpPr>
            <a:spLocks/>
          </p:cNvSpPr>
          <p:nvPr/>
        </p:nvSpPr>
        <p:spPr bwMode="auto">
          <a:xfrm rot="5400000">
            <a:off x="5970855" y="429716"/>
            <a:ext cx="381315" cy="3332726"/>
          </a:xfrm>
          <a:prstGeom prst="leftBrace">
            <a:avLst>
              <a:gd name="adj1" fmla="val 114713"/>
              <a:gd name="adj2" fmla="val 50000"/>
            </a:avLst>
          </a:prstGeom>
          <a:noFill/>
          <a:ln w="6350" algn="ctr">
            <a:solidFill>
              <a:srgbClr val="1D9A00"/>
            </a:solidFill>
            <a:miter lim="800000"/>
            <a:headEnd/>
            <a:tailEnd type="none" w="sm" len="med"/>
          </a:ln>
          <a:effectLst/>
        </p:spPr>
        <p:txBody>
          <a:bodyPr rot="10800000" vert="eaVert"/>
          <a:lstStyle/>
          <a:p>
            <a:pPr algn="ctr">
              <a:defRPr/>
            </a:pPr>
            <a:endParaRPr lang="ja-JP" altLang="en-US" dirty="0">
              <a:latin typeface="+mn-lt"/>
              <a:ea typeface="+mn-ea"/>
            </a:endParaRPr>
          </a:p>
        </p:txBody>
      </p:sp>
      <p:sp>
        <p:nvSpPr>
          <p:cNvPr id="16" name="左中かっこ 3">
            <a:extLst>
              <a:ext uri="{FF2B5EF4-FFF2-40B4-BE49-F238E27FC236}">
                <a16:creationId xmlns:a16="http://schemas.microsoft.com/office/drawing/2014/main" id="{E2FF2DEA-0EB0-496D-A98C-6C587CE0B25F}"/>
              </a:ext>
            </a:extLst>
          </p:cNvPr>
          <p:cNvSpPr>
            <a:spLocks/>
          </p:cNvSpPr>
          <p:nvPr/>
        </p:nvSpPr>
        <p:spPr bwMode="auto">
          <a:xfrm rot="5400000">
            <a:off x="6057366" y="494388"/>
            <a:ext cx="381315" cy="3505746"/>
          </a:xfrm>
          <a:prstGeom prst="leftBrace">
            <a:avLst>
              <a:gd name="adj1" fmla="val 120669"/>
              <a:gd name="adj2" fmla="val 50000"/>
            </a:avLst>
          </a:prstGeom>
          <a:noFill/>
          <a:ln w="6350" algn="ctr">
            <a:solidFill>
              <a:srgbClr val="001D9A"/>
            </a:solidFill>
            <a:miter lim="800000"/>
            <a:headEnd/>
            <a:tailEnd type="none" w="sm" len="med"/>
          </a:ln>
          <a:effectLst/>
        </p:spPr>
        <p:txBody>
          <a:bodyPr rot="10800000" vert="eaVert"/>
          <a:lstStyle/>
          <a:p>
            <a:pPr algn="ctr">
              <a:defRPr/>
            </a:pPr>
            <a:endParaRPr lang="ja-JP" altLang="en-US" dirty="0">
              <a:latin typeface="+mn-lt"/>
              <a:ea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61615"/>
                                        </p:tgtEl>
                                        <p:attrNameLst>
                                          <p:attrName>style.visibility</p:attrName>
                                        </p:attrNameLst>
                                      </p:cBhvr>
                                      <p:to>
                                        <p:strVal val="visible"/>
                                      </p:to>
                                    </p:set>
                                    <p:animEffect transition="in" filter="fade">
                                      <p:cBhvr>
                                        <p:cTn id="7" dur="500"/>
                                        <p:tgtEl>
                                          <p:spTgt spid="126161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261609"/>
                                        </p:tgtEl>
                                        <p:attrNameLst>
                                          <p:attrName>style.visibility</p:attrName>
                                        </p:attrNameLst>
                                      </p:cBhvr>
                                      <p:to>
                                        <p:strVal val="visible"/>
                                      </p:to>
                                    </p:set>
                                    <p:animEffect transition="in" filter="fade">
                                      <p:cBhvr>
                                        <p:cTn id="16" dur="500"/>
                                        <p:tgtEl>
                                          <p:spTgt spid="1261609"/>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261612"/>
                                        </p:tgtEl>
                                        <p:attrNameLst>
                                          <p:attrName>style.visibility</p:attrName>
                                        </p:attrNameLst>
                                      </p:cBhvr>
                                      <p:to>
                                        <p:strVal val="visible"/>
                                      </p:to>
                                    </p:set>
                                    <p:animEffect transition="in" filter="fade">
                                      <p:cBhvr>
                                        <p:cTn id="20" dur="500"/>
                                        <p:tgtEl>
                                          <p:spTgt spid="1261612"/>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61626"/>
                                        </p:tgtEl>
                                        <p:attrNameLst>
                                          <p:attrName>style.visibility</p:attrName>
                                        </p:attrNameLst>
                                      </p:cBhvr>
                                      <p:to>
                                        <p:strVal val="visible"/>
                                      </p:to>
                                    </p:set>
                                    <p:animEffect transition="in" filter="fade">
                                      <p:cBhvr>
                                        <p:cTn id="24" dur="500"/>
                                        <p:tgtEl>
                                          <p:spTgt spid="12616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61617"/>
                                        </p:tgtEl>
                                        <p:attrNameLst>
                                          <p:attrName>style.visibility</p:attrName>
                                        </p:attrNameLst>
                                      </p:cBhvr>
                                      <p:to>
                                        <p:strVal val="visible"/>
                                      </p:to>
                                    </p:set>
                                    <p:animEffect transition="in" filter="fade">
                                      <p:cBhvr>
                                        <p:cTn id="27" dur="500"/>
                                        <p:tgtEl>
                                          <p:spTgt spid="12616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nodeType="afterGroup">
                            <p:stCondLst>
                              <p:cond delay="1500"/>
                            </p:stCondLst>
                            <p:childTnLst>
                              <p:par>
                                <p:cTn id="35" presetID="3" presetClass="exit" presetSubtype="10" fill="hold" nodeType="afterEffect">
                                  <p:stCondLst>
                                    <p:cond delay="500"/>
                                  </p:stCondLst>
                                  <p:childTnLst>
                                    <p:animEffect transition="out" filter="blinds(horizontal)">
                                      <p:cBhvr>
                                        <p:cTn id="36" dur="250"/>
                                        <p:tgtEl>
                                          <p:spTgt spid="1261609"/>
                                        </p:tgtEl>
                                      </p:cBhvr>
                                    </p:animEffect>
                                    <p:set>
                                      <p:cBhvr>
                                        <p:cTn id="37" dur="1" fill="hold">
                                          <p:stCondLst>
                                            <p:cond delay="249"/>
                                          </p:stCondLst>
                                        </p:cTn>
                                        <p:tgtEl>
                                          <p:spTgt spid="1261609"/>
                                        </p:tgtEl>
                                        <p:attrNameLst>
                                          <p:attrName>style.visibility</p:attrName>
                                        </p:attrNameLst>
                                      </p:cBhvr>
                                      <p:to>
                                        <p:strVal val="hidden"/>
                                      </p:to>
                                    </p:set>
                                  </p:childTnLst>
                                </p:cTn>
                              </p:par>
                              <p:par>
                                <p:cTn id="38" presetID="3" presetClass="exit" presetSubtype="10" fill="hold" nodeType="withEffect">
                                  <p:stCondLst>
                                    <p:cond delay="500"/>
                                  </p:stCondLst>
                                  <p:childTnLst>
                                    <p:animEffect transition="out" filter="blinds(horizontal)">
                                      <p:cBhvr>
                                        <p:cTn id="39" dur="250"/>
                                        <p:tgtEl>
                                          <p:spTgt spid="1261612"/>
                                        </p:tgtEl>
                                      </p:cBhvr>
                                    </p:animEffect>
                                    <p:set>
                                      <p:cBhvr>
                                        <p:cTn id="40" dur="1" fill="hold">
                                          <p:stCondLst>
                                            <p:cond delay="249"/>
                                          </p:stCondLst>
                                        </p:cTn>
                                        <p:tgtEl>
                                          <p:spTgt spid="1261612"/>
                                        </p:tgtEl>
                                        <p:attrNameLst>
                                          <p:attrName>style.visibility</p:attrName>
                                        </p:attrNameLst>
                                      </p:cBhvr>
                                      <p:to>
                                        <p:strVal val="hidden"/>
                                      </p:to>
                                    </p:set>
                                  </p:childTnLst>
                                </p:cTn>
                              </p:par>
                              <p:par>
                                <p:cTn id="41" presetID="3" presetClass="exit" presetSubtype="10" fill="hold" nodeType="withEffect">
                                  <p:stCondLst>
                                    <p:cond delay="500"/>
                                  </p:stCondLst>
                                  <p:childTnLst>
                                    <p:animEffect transition="out" filter="blinds(horizontal)">
                                      <p:cBhvr>
                                        <p:cTn id="42" dur="250"/>
                                        <p:tgtEl>
                                          <p:spTgt spid="10"/>
                                        </p:tgtEl>
                                      </p:cBhvr>
                                    </p:animEffect>
                                    <p:set>
                                      <p:cBhvr>
                                        <p:cTn id="43" dur="1" fill="hold">
                                          <p:stCondLst>
                                            <p:cond delay="249"/>
                                          </p:stCondLst>
                                        </p:cTn>
                                        <p:tgtEl>
                                          <p:spTgt spid="10"/>
                                        </p:tgtEl>
                                        <p:attrNameLst>
                                          <p:attrName>style.visibility</p:attrName>
                                        </p:attrNameLst>
                                      </p:cBhvr>
                                      <p:to>
                                        <p:strVal val="hidden"/>
                                      </p:to>
                                    </p:set>
                                  </p:childTnLst>
                                </p:cTn>
                              </p:par>
                              <p:par>
                                <p:cTn id="44" presetID="3" presetClass="exit" presetSubtype="10" fill="hold" nodeType="withEffect">
                                  <p:stCondLst>
                                    <p:cond delay="500"/>
                                  </p:stCondLst>
                                  <p:childTnLst>
                                    <p:animEffect transition="out" filter="blinds(horizontal)">
                                      <p:cBhvr>
                                        <p:cTn id="45" dur="250"/>
                                        <p:tgtEl>
                                          <p:spTgt spid="4"/>
                                        </p:tgtEl>
                                      </p:cBhvr>
                                    </p:animEffect>
                                    <p:set>
                                      <p:cBhvr>
                                        <p:cTn id="46" dur="1" fill="hold">
                                          <p:stCondLst>
                                            <p:cond delay="249"/>
                                          </p:stCondLst>
                                        </p:cTn>
                                        <p:tgtEl>
                                          <p:spTgt spid="4"/>
                                        </p:tgtEl>
                                        <p:attrNameLst>
                                          <p:attrName>style.visibility</p:attrName>
                                        </p:attrNameLst>
                                      </p:cBhvr>
                                      <p:to>
                                        <p:strVal val="hidden"/>
                                      </p:to>
                                    </p:set>
                                  </p:childTnLst>
                                </p:cTn>
                              </p:par>
                            </p:childTnLst>
                          </p:cTn>
                        </p:par>
                        <p:par>
                          <p:cTn id="47" fill="hold" nodeType="afterGroup">
                            <p:stCondLst>
                              <p:cond delay="2250"/>
                            </p:stCondLst>
                            <p:childTnLst>
                              <p:par>
                                <p:cTn id="48" presetID="10" presetClass="entr" presetSubtype="0" fill="hold" nodeType="afterEffect">
                                  <p:stCondLst>
                                    <p:cond delay="0"/>
                                  </p:stCondLst>
                                  <p:childTnLst>
                                    <p:set>
                                      <p:cBhvr>
                                        <p:cTn id="49" dur="1" fill="hold">
                                          <p:stCondLst>
                                            <p:cond delay="0"/>
                                          </p:stCondLst>
                                        </p:cTn>
                                        <p:tgtEl>
                                          <p:spTgt spid="1261603"/>
                                        </p:tgtEl>
                                        <p:attrNameLst>
                                          <p:attrName>style.visibility</p:attrName>
                                        </p:attrNameLst>
                                      </p:cBhvr>
                                      <p:to>
                                        <p:strVal val="visible"/>
                                      </p:to>
                                    </p:set>
                                    <p:animEffect transition="in" filter="fade">
                                      <p:cBhvr>
                                        <p:cTn id="50" dur="500"/>
                                        <p:tgtEl>
                                          <p:spTgt spid="1261603"/>
                                        </p:tgtEl>
                                      </p:cBhvr>
                                    </p:animEffect>
                                  </p:childTnLst>
                                </p:cTn>
                              </p:par>
                            </p:childTnLst>
                          </p:cTn>
                        </p:par>
                        <p:par>
                          <p:cTn id="51" fill="hold" nodeType="afterGroup">
                            <p:stCondLst>
                              <p:cond delay="2750"/>
                            </p:stCondLst>
                            <p:childTnLst>
                              <p:par>
                                <p:cTn id="52" presetID="10" presetClass="entr" presetSubtype="0" fill="hold" nodeType="afterEffect">
                                  <p:stCondLst>
                                    <p:cond delay="0"/>
                                  </p:stCondLst>
                                  <p:childTnLst>
                                    <p:set>
                                      <p:cBhvr>
                                        <p:cTn id="53" dur="1" fill="hold">
                                          <p:stCondLst>
                                            <p:cond delay="0"/>
                                          </p:stCondLst>
                                        </p:cTn>
                                        <p:tgtEl>
                                          <p:spTgt spid="1261606"/>
                                        </p:tgtEl>
                                        <p:attrNameLst>
                                          <p:attrName>style.visibility</p:attrName>
                                        </p:attrNameLst>
                                      </p:cBhvr>
                                      <p:to>
                                        <p:strVal val="visible"/>
                                      </p:to>
                                    </p:set>
                                    <p:animEffect transition="in" filter="fade">
                                      <p:cBhvr>
                                        <p:cTn id="54" dur="500"/>
                                        <p:tgtEl>
                                          <p:spTgt spid="1261606"/>
                                        </p:tgtEl>
                                      </p:cBhvr>
                                    </p:animEffect>
                                  </p:childTnLst>
                                </p:cTn>
                              </p:par>
                            </p:childTnLst>
                          </p:cTn>
                        </p:par>
                        <p:par>
                          <p:cTn id="55" fill="hold" nodeType="afterGroup">
                            <p:stCondLst>
                              <p:cond delay="3250"/>
                            </p:stCondLst>
                            <p:childTnLst>
                              <p:par>
                                <p:cTn id="56" presetID="10" presetClass="entr" presetSubtype="0" fill="hold" nodeType="afterEffect">
                                  <p:stCondLst>
                                    <p:cond delay="0"/>
                                  </p:stCondLst>
                                  <p:childTnLst>
                                    <p:set>
                                      <p:cBhvr>
                                        <p:cTn id="57" dur="1" fill="hold">
                                          <p:stCondLst>
                                            <p:cond delay="0"/>
                                          </p:stCondLst>
                                        </p:cTn>
                                        <p:tgtEl>
                                          <p:spTgt spid="1261625"/>
                                        </p:tgtEl>
                                        <p:attrNameLst>
                                          <p:attrName>style.visibility</p:attrName>
                                        </p:attrNameLst>
                                      </p:cBhvr>
                                      <p:to>
                                        <p:strVal val="visible"/>
                                      </p:to>
                                    </p:set>
                                    <p:animEffect transition="in" filter="fade">
                                      <p:cBhvr>
                                        <p:cTn id="58" dur="500"/>
                                        <p:tgtEl>
                                          <p:spTgt spid="1261625"/>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nodeType="afterGroup">
                            <p:stCondLst>
                              <p:cond delay="3750"/>
                            </p:stCondLst>
                            <p:childTnLst>
                              <p:par>
                                <p:cTn id="66" presetID="3" presetClass="exit" presetSubtype="10" fill="hold" nodeType="afterEffect">
                                  <p:stCondLst>
                                    <p:cond delay="500"/>
                                  </p:stCondLst>
                                  <p:childTnLst>
                                    <p:animEffect transition="out" filter="blinds(horizontal)">
                                      <p:cBhvr>
                                        <p:cTn id="67" dur="250"/>
                                        <p:tgtEl>
                                          <p:spTgt spid="1261603"/>
                                        </p:tgtEl>
                                      </p:cBhvr>
                                    </p:animEffect>
                                    <p:set>
                                      <p:cBhvr>
                                        <p:cTn id="68" dur="1" fill="hold">
                                          <p:stCondLst>
                                            <p:cond delay="249"/>
                                          </p:stCondLst>
                                        </p:cTn>
                                        <p:tgtEl>
                                          <p:spTgt spid="1261603"/>
                                        </p:tgtEl>
                                        <p:attrNameLst>
                                          <p:attrName>style.visibility</p:attrName>
                                        </p:attrNameLst>
                                      </p:cBhvr>
                                      <p:to>
                                        <p:strVal val="hidden"/>
                                      </p:to>
                                    </p:set>
                                  </p:childTnLst>
                                </p:cTn>
                              </p:par>
                              <p:par>
                                <p:cTn id="69" presetID="3" presetClass="exit" presetSubtype="10" fill="hold" nodeType="withEffect">
                                  <p:stCondLst>
                                    <p:cond delay="500"/>
                                  </p:stCondLst>
                                  <p:childTnLst>
                                    <p:animEffect transition="out" filter="blinds(horizontal)">
                                      <p:cBhvr>
                                        <p:cTn id="70" dur="250"/>
                                        <p:tgtEl>
                                          <p:spTgt spid="1261606"/>
                                        </p:tgtEl>
                                      </p:cBhvr>
                                    </p:animEffect>
                                    <p:set>
                                      <p:cBhvr>
                                        <p:cTn id="71" dur="1" fill="hold">
                                          <p:stCondLst>
                                            <p:cond delay="249"/>
                                          </p:stCondLst>
                                        </p:cTn>
                                        <p:tgtEl>
                                          <p:spTgt spid="1261606"/>
                                        </p:tgtEl>
                                        <p:attrNameLst>
                                          <p:attrName>style.visibility</p:attrName>
                                        </p:attrNameLst>
                                      </p:cBhvr>
                                      <p:to>
                                        <p:strVal val="hidden"/>
                                      </p:to>
                                    </p:set>
                                  </p:childTnLst>
                                </p:cTn>
                              </p:par>
                              <p:par>
                                <p:cTn id="72" presetID="3" presetClass="exit" presetSubtype="10" fill="hold" nodeType="withEffect">
                                  <p:stCondLst>
                                    <p:cond delay="500"/>
                                  </p:stCondLst>
                                  <p:childTnLst>
                                    <p:animEffect transition="out" filter="blinds(horizontal)">
                                      <p:cBhvr>
                                        <p:cTn id="73" dur="250"/>
                                        <p:tgtEl>
                                          <p:spTgt spid="9"/>
                                        </p:tgtEl>
                                      </p:cBhvr>
                                    </p:animEffect>
                                    <p:set>
                                      <p:cBhvr>
                                        <p:cTn id="74" dur="1" fill="hold">
                                          <p:stCondLst>
                                            <p:cond delay="249"/>
                                          </p:stCondLst>
                                        </p:cTn>
                                        <p:tgtEl>
                                          <p:spTgt spid="9"/>
                                        </p:tgtEl>
                                        <p:attrNameLst>
                                          <p:attrName>style.visibility</p:attrName>
                                        </p:attrNameLst>
                                      </p:cBhvr>
                                      <p:to>
                                        <p:strVal val="hidden"/>
                                      </p:to>
                                    </p:set>
                                  </p:childTnLst>
                                </p:cTn>
                              </p:par>
                              <p:par>
                                <p:cTn id="75" presetID="3" presetClass="exit" presetSubtype="10" fill="hold" grpId="0" nodeType="withEffect">
                                  <p:stCondLst>
                                    <p:cond delay="500"/>
                                  </p:stCondLst>
                                  <p:childTnLst>
                                    <p:animEffect transition="out" filter="blinds(horizontal)">
                                      <p:cBhvr>
                                        <p:cTn id="76" dur="250"/>
                                        <p:tgtEl>
                                          <p:spTgt spid="16"/>
                                        </p:tgtEl>
                                      </p:cBhvr>
                                    </p:animEffect>
                                    <p:set>
                                      <p:cBhvr>
                                        <p:cTn id="77" dur="1" fill="hold">
                                          <p:stCondLst>
                                            <p:cond delay="249"/>
                                          </p:stCondLst>
                                        </p:cTn>
                                        <p:tgtEl>
                                          <p:spTgt spid="16"/>
                                        </p:tgtEl>
                                        <p:attrNameLst>
                                          <p:attrName>style.visibility</p:attrName>
                                        </p:attrNameLst>
                                      </p:cBhvr>
                                      <p:to>
                                        <p:strVal val="hidden"/>
                                      </p:to>
                                    </p:set>
                                  </p:childTnLst>
                                </p:cTn>
                              </p:par>
                            </p:childTnLst>
                          </p:cTn>
                        </p:par>
                        <p:par>
                          <p:cTn id="78" fill="hold" nodeType="afterGroup">
                            <p:stCondLst>
                              <p:cond delay="4500"/>
                            </p:stCondLst>
                            <p:childTnLst>
                              <p:par>
                                <p:cTn id="79" presetID="10" presetClass="entr" presetSubtype="0" fill="hold" nodeType="afterEffect">
                                  <p:stCondLst>
                                    <p:cond delay="0"/>
                                  </p:stCondLst>
                                  <p:childTnLst>
                                    <p:set>
                                      <p:cBhvr>
                                        <p:cTn id="80" dur="1" fill="hold">
                                          <p:stCondLst>
                                            <p:cond delay="0"/>
                                          </p:stCondLst>
                                        </p:cTn>
                                        <p:tgtEl>
                                          <p:spTgt spid="1261597"/>
                                        </p:tgtEl>
                                        <p:attrNameLst>
                                          <p:attrName>style.visibility</p:attrName>
                                        </p:attrNameLst>
                                      </p:cBhvr>
                                      <p:to>
                                        <p:strVal val="visible"/>
                                      </p:to>
                                    </p:set>
                                    <p:animEffect transition="in" filter="fade">
                                      <p:cBhvr>
                                        <p:cTn id="81" dur="500"/>
                                        <p:tgtEl>
                                          <p:spTgt spid="1261597"/>
                                        </p:tgtEl>
                                      </p:cBhvr>
                                    </p:animEffect>
                                  </p:childTnLst>
                                </p:cTn>
                              </p:par>
                            </p:childTnLst>
                          </p:cTn>
                        </p:par>
                        <p:par>
                          <p:cTn id="82" fill="hold" nodeType="afterGroup">
                            <p:stCondLst>
                              <p:cond delay="5000"/>
                            </p:stCondLst>
                            <p:childTnLst>
                              <p:par>
                                <p:cTn id="83" presetID="10" presetClass="entr" presetSubtype="0" fill="hold" nodeType="afterEffect">
                                  <p:stCondLst>
                                    <p:cond delay="0"/>
                                  </p:stCondLst>
                                  <p:childTnLst>
                                    <p:set>
                                      <p:cBhvr>
                                        <p:cTn id="84" dur="1" fill="hold">
                                          <p:stCondLst>
                                            <p:cond delay="0"/>
                                          </p:stCondLst>
                                        </p:cTn>
                                        <p:tgtEl>
                                          <p:spTgt spid="1261600"/>
                                        </p:tgtEl>
                                        <p:attrNameLst>
                                          <p:attrName>style.visibility</p:attrName>
                                        </p:attrNameLst>
                                      </p:cBhvr>
                                      <p:to>
                                        <p:strVal val="visible"/>
                                      </p:to>
                                    </p:set>
                                    <p:animEffect transition="in" filter="fade">
                                      <p:cBhvr>
                                        <p:cTn id="85" dur="500"/>
                                        <p:tgtEl>
                                          <p:spTgt spid="1261600"/>
                                        </p:tgtEl>
                                      </p:cBhvr>
                                    </p:animEffect>
                                  </p:childTnLst>
                                </p:cTn>
                              </p:par>
                            </p:childTnLst>
                          </p:cTn>
                        </p:par>
                        <p:par>
                          <p:cTn id="86" fill="hold" nodeType="afterGroup">
                            <p:stCondLst>
                              <p:cond delay="5500"/>
                            </p:stCondLst>
                            <p:childTnLst>
                              <p:par>
                                <p:cTn id="87" presetID="10" presetClass="entr" presetSubtype="0" fill="hold" nodeType="afterEffect">
                                  <p:stCondLst>
                                    <p:cond delay="0"/>
                                  </p:stCondLst>
                                  <p:childTnLst>
                                    <p:set>
                                      <p:cBhvr>
                                        <p:cTn id="88" dur="1" fill="hold">
                                          <p:stCondLst>
                                            <p:cond delay="0"/>
                                          </p:stCondLst>
                                        </p:cTn>
                                        <p:tgtEl>
                                          <p:spTgt spid="1261624"/>
                                        </p:tgtEl>
                                        <p:attrNameLst>
                                          <p:attrName>style.visibility</p:attrName>
                                        </p:attrNameLst>
                                      </p:cBhvr>
                                      <p:to>
                                        <p:strVal val="visible"/>
                                      </p:to>
                                    </p:set>
                                    <p:animEffect transition="in" filter="fade">
                                      <p:cBhvr>
                                        <p:cTn id="89" dur="500"/>
                                        <p:tgtEl>
                                          <p:spTgt spid="1261624"/>
                                        </p:tgtEl>
                                      </p:cBhvr>
                                    </p:animEffect>
                                  </p:childTnLst>
                                </p:cTn>
                              </p:par>
                              <p:par>
                                <p:cTn id="90" presetID="10"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par>
                                <p:cTn id="93" presetID="10" presetClass="entr" presetSubtype="0" fill="hold" nodeType="with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par>
                          <p:cTn id="96" fill="hold" nodeType="afterGroup">
                            <p:stCondLst>
                              <p:cond delay="6000"/>
                            </p:stCondLst>
                            <p:childTnLst>
                              <p:par>
                                <p:cTn id="97" presetID="3" presetClass="exit" presetSubtype="10" fill="hold" nodeType="afterEffect">
                                  <p:stCondLst>
                                    <p:cond delay="500"/>
                                  </p:stCondLst>
                                  <p:childTnLst>
                                    <p:animEffect transition="out" filter="blinds(horizontal)">
                                      <p:cBhvr>
                                        <p:cTn id="98" dur="250"/>
                                        <p:tgtEl>
                                          <p:spTgt spid="1261597"/>
                                        </p:tgtEl>
                                      </p:cBhvr>
                                    </p:animEffect>
                                    <p:set>
                                      <p:cBhvr>
                                        <p:cTn id="99" dur="1" fill="hold">
                                          <p:stCondLst>
                                            <p:cond delay="249"/>
                                          </p:stCondLst>
                                        </p:cTn>
                                        <p:tgtEl>
                                          <p:spTgt spid="1261597"/>
                                        </p:tgtEl>
                                        <p:attrNameLst>
                                          <p:attrName>style.visibility</p:attrName>
                                        </p:attrNameLst>
                                      </p:cBhvr>
                                      <p:to>
                                        <p:strVal val="hidden"/>
                                      </p:to>
                                    </p:set>
                                  </p:childTnLst>
                                </p:cTn>
                              </p:par>
                              <p:par>
                                <p:cTn id="100" presetID="3" presetClass="exit" presetSubtype="10" fill="hold" nodeType="withEffect">
                                  <p:stCondLst>
                                    <p:cond delay="500"/>
                                  </p:stCondLst>
                                  <p:childTnLst>
                                    <p:animEffect transition="out" filter="blinds(horizontal)">
                                      <p:cBhvr>
                                        <p:cTn id="101" dur="250"/>
                                        <p:tgtEl>
                                          <p:spTgt spid="1261600"/>
                                        </p:tgtEl>
                                      </p:cBhvr>
                                    </p:animEffect>
                                    <p:set>
                                      <p:cBhvr>
                                        <p:cTn id="102" dur="1" fill="hold">
                                          <p:stCondLst>
                                            <p:cond delay="249"/>
                                          </p:stCondLst>
                                        </p:cTn>
                                        <p:tgtEl>
                                          <p:spTgt spid="1261600"/>
                                        </p:tgtEl>
                                        <p:attrNameLst>
                                          <p:attrName>style.visibility</p:attrName>
                                        </p:attrNameLst>
                                      </p:cBhvr>
                                      <p:to>
                                        <p:strVal val="hidden"/>
                                      </p:to>
                                    </p:set>
                                  </p:childTnLst>
                                </p:cTn>
                              </p:par>
                              <p:par>
                                <p:cTn id="103" presetID="3" presetClass="exit" presetSubtype="10" fill="hold" nodeType="withEffect">
                                  <p:stCondLst>
                                    <p:cond delay="500"/>
                                  </p:stCondLst>
                                  <p:childTnLst>
                                    <p:animEffect transition="out" filter="blinds(horizontal)">
                                      <p:cBhvr>
                                        <p:cTn id="104" dur="250"/>
                                        <p:tgtEl>
                                          <p:spTgt spid="8"/>
                                        </p:tgtEl>
                                      </p:cBhvr>
                                    </p:animEffect>
                                    <p:set>
                                      <p:cBhvr>
                                        <p:cTn id="105" dur="1" fill="hold">
                                          <p:stCondLst>
                                            <p:cond delay="249"/>
                                          </p:stCondLst>
                                        </p:cTn>
                                        <p:tgtEl>
                                          <p:spTgt spid="8"/>
                                        </p:tgtEl>
                                        <p:attrNameLst>
                                          <p:attrName>style.visibility</p:attrName>
                                        </p:attrNameLst>
                                      </p:cBhvr>
                                      <p:to>
                                        <p:strVal val="hidden"/>
                                      </p:to>
                                    </p:set>
                                  </p:childTnLst>
                                </p:cTn>
                              </p:par>
                              <p:par>
                                <p:cTn id="106" presetID="3" presetClass="exit" presetSubtype="10" fill="hold" grpId="0" nodeType="withEffect">
                                  <p:stCondLst>
                                    <p:cond delay="500"/>
                                  </p:stCondLst>
                                  <p:childTnLst>
                                    <p:animEffect transition="out" filter="blinds(horizontal)">
                                      <p:cBhvr>
                                        <p:cTn id="107" dur="250"/>
                                        <p:tgtEl>
                                          <p:spTgt spid="14"/>
                                        </p:tgtEl>
                                      </p:cBhvr>
                                    </p:animEffect>
                                    <p:set>
                                      <p:cBhvr>
                                        <p:cTn id="108" dur="1" fill="hold">
                                          <p:stCondLst>
                                            <p:cond delay="249"/>
                                          </p:stCondLst>
                                        </p:cTn>
                                        <p:tgtEl>
                                          <p:spTgt spid="14"/>
                                        </p:tgtEl>
                                        <p:attrNameLst>
                                          <p:attrName>style.visibility</p:attrName>
                                        </p:attrNameLst>
                                      </p:cBhvr>
                                      <p:to>
                                        <p:strVal val="hidden"/>
                                      </p:to>
                                    </p:set>
                                  </p:childTnLst>
                                </p:cTn>
                              </p:par>
                            </p:childTnLst>
                          </p:cTn>
                        </p:par>
                        <p:par>
                          <p:cTn id="109" fill="hold" nodeType="afterGroup">
                            <p:stCondLst>
                              <p:cond delay="6750"/>
                            </p:stCondLst>
                            <p:childTnLst>
                              <p:par>
                                <p:cTn id="110" presetID="10" presetClass="entr" presetSubtype="0" fill="hold" nodeType="afterEffect">
                                  <p:stCondLst>
                                    <p:cond delay="0"/>
                                  </p:stCondLst>
                                  <p:childTnLst>
                                    <p:set>
                                      <p:cBhvr>
                                        <p:cTn id="111" dur="1" fill="hold">
                                          <p:stCondLst>
                                            <p:cond delay="0"/>
                                          </p:stCondLst>
                                        </p:cTn>
                                        <p:tgtEl>
                                          <p:spTgt spid="1261591"/>
                                        </p:tgtEl>
                                        <p:attrNameLst>
                                          <p:attrName>style.visibility</p:attrName>
                                        </p:attrNameLst>
                                      </p:cBhvr>
                                      <p:to>
                                        <p:strVal val="visible"/>
                                      </p:to>
                                    </p:set>
                                    <p:animEffect transition="in" filter="fade">
                                      <p:cBhvr>
                                        <p:cTn id="112" dur="500"/>
                                        <p:tgtEl>
                                          <p:spTgt spid="1261591"/>
                                        </p:tgtEl>
                                      </p:cBhvr>
                                    </p:animEffect>
                                  </p:childTnLst>
                                </p:cTn>
                              </p:par>
                            </p:childTnLst>
                          </p:cTn>
                        </p:par>
                        <p:par>
                          <p:cTn id="113" fill="hold" nodeType="afterGroup">
                            <p:stCondLst>
                              <p:cond delay="7250"/>
                            </p:stCondLst>
                            <p:childTnLst>
                              <p:par>
                                <p:cTn id="114" presetID="10" presetClass="entr" presetSubtype="0" fill="hold" nodeType="afterEffect">
                                  <p:stCondLst>
                                    <p:cond delay="0"/>
                                  </p:stCondLst>
                                  <p:childTnLst>
                                    <p:set>
                                      <p:cBhvr>
                                        <p:cTn id="115" dur="1" fill="hold">
                                          <p:stCondLst>
                                            <p:cond delay="0"/>
                                          </p:stCondLst>
                                        </p:cTn>
                                        <p:tgtEl>
                                          <p:spTgt spid="1261594"/>
                                        </p:tgtEl>
                                        <p:attrNameLst>
                                          <p:attrName>style.visibility</p:attrName>
                                        </p:attrNameLst>
                                      </p:cBhvr>
                                      <p:to>
                                        <p:strVal val="visible"/>
                                      </p:to>
                                    </p:set>
                                    <p:animEffect transition="in" filter="fade">
                                      <p:cBhvr>
                                        <p:cTn id="116" dur="500"/>
                                        <p:tgtEl>
                                          <p:spTgt spid="1261594"/>
                                        </p:tgtEl>
                                      </p:cBhvr>
                                    </p:animEffect>
                                  </p:childTnLst>
                                </p:cTn>
                              </p:par>
                            </p:childTnLst>
                          </p:cTn>
                        </p:par>
                        <p:par>
                          <p:cTn id="117" fill="hold" nodeType="afterGroup">
                            <p:stCondLst>
                              <p:cond delay="7750"/>
                            </p:stCondLst>
                            <p:childTnLst>
                              <p:par>
                                <p:cTn id="118" presetID="10" presetClass="entr" presetSubtype="0" fill="hold" nodeType="afterEffect">
                                  <p:stCondLst>
                                    <p:cond delay="0"/>
                                  </p:stCondLst>
                                  <p:childTnLst>
                                    <p:set>
                                      <p:cBhvr>
                                        <p:cTn id="119" dur="1" fill="hold">
                                          <p:stCondLst>
                                            <p:cond delay="0"/>
                                          </p:stCondLst>
                                        </p:cTn>
                                        <p:tgtEl>
                                          <p:spTgt spid="1261623"/>
                                        </p:tgtEl>
                                        <p:attrNameLst>
                                          <p:attrName>style.visibility</p:attrName>
                                        </p:attrNameLst>
                                      </p:cBhvr>
                                      <p:to>
                                        <p:strVal val="visible"/>
                                      </p:to>
                                    </p:set>
                                    <p:animEffect transition="in" filter="fade">
                                      <p:cBhvr>
                                        <p:cTn id="120" dur="500"/>
                                        <p:tgtEl>
                                          <p:spTgt spid="1261623"/>
                                        </p:tgtEl>
                                      </p:cBhvr>
                                    </p:animEffect>
                                  </p:childTnLst>
                                </p:cTn>
                              </p:par>
                              <p:par>
                                <p:cTn id="121" presetID="10" presetClass="entr" presetSubtype="0" fill="hold"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fade">
                                      <p:cBhvr>
                                        <p:cTn id="123" dur="500"/>
                                        <p:tgtEl>
                                          <p:spTgt spid="15"/>
                                        </p:tgtEl>
                                      </p:cBhvr>
                                    </p:animEffect>
                                  </p:childTnLst>
                                </p:cTn>
                              </p:par>
                              <p:par>
                                <p:cTn id="124" presetID="10" presetClass="entr" presetSubtype="0" fill="hold" nodeType="with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fade">
                                      <p:cBhvr>
                                        <p:cTn id="126" dur="500"/>
                                        <p:tgtEl>
                                          <p:spTgt spid="7"/>
                                        </p:tgtEl>
                                      </p:cBhvr>
                                    </p:animEffect>
                                  </p:childTnLst>
                                </p:cTn>
                              </p:par>
                            </p:childTnLst>
                          </p:cTn>
                        </p:par>
                        <p:par>
                          <p:cTn id="127" fill="hold" nodeType="afterGroup">
                            <p:stCondLst>
                              <p:cond delay="8250"/>
                            </p:stCondLst>
                            <p:childTnLst>
                              <p:par>
                                <p:cTn id="128" presetID="3" presetClass="exit" presetSubtype="10" fill="hold" nodeType="afterEffect">
                                  <p:stCondLst>
                                    <p:cond delay="500"/>
                                  </p:stCondLst>
                                  <p:childTnLst>
                                    <p:animEffect transition="out" filter="blinds(horizontal)">
                                      <p:cBhvr>
                                        <p:cTn id="129" dur="250"/>
                                        <p:tgtEl>
                                          <p:spTgt spid="1261591"/>
                                        </p:tgtEl>
                                      </p:cBhvr>
                                    </p:animEffect>
                                    <p:set>
                                      <p:cBhvr>
                                        <p:cTn id="130" dur="1" fill="hold">
                                          <p:stCondLst>
                                            <p:cond delay="249"/>
                                          </p:stCondLst>
                                        </p:cTn>
                                        <p:tgtEl>
                                          <p:spTgt spid="1261591"/>
                                        </p:tgtEl>
                                        <p:attrNameLst>
                                          <p:attrName>style.visibility</p:attrName>
                                        </p:attrNameLst>
                                      </p:cBhvr>
                                      <p:to>
                                        <p:strVal val="hidden"/>
                                      </p:to>
                                    </p:set>
                                  </p:childTnLst>
                                </p:cTn>
                              </p:par>
                              <p:par>
                                <p:cTn id="131" presetID="3" presetClass="exit" presetSubtype="10" fill="hold" nodeType="withEffect">
                                  <p:stCondLst>
                                    <p:cond delay="500"/>
                                  </p:stCondLst>
                                  <p:childTnLst>
                                    <p:animEffect transition="out" filter="blinds(horizontal)">
                                      <p:cBhvr>
                                        <p:cTn id="132" dur="250"/>
                                        <p:tgtEl>
                                          <p:spTgt spid="1261594"/>
                                        </p:tgtEl>
                                      </p:cBhvr>
                                    </p:animEffect>
                                    <p:set>
                                      <p:cBhvr>
                                        <p:cTn id="133" dur="1" fill="hold">
                                          <p:stCondLst>
                                            <p:cond delay="249"/>
                                          </p:stCondLst>
                                        </p:cTn>
                                        <p:tgtEl>
                                          <p:spTgt spid="1261594"/>
                                        </p:tgtEl>
                                        <p:attrNameLst>
                                          <p:attrName>style.visibility</p:attrName>
                                        </p:attrNameLst>
                                      </p:cBhvr>
                                      <p:to>
                                        <p:strVal val="hidden"/>
                                      </p:to>
                                    </p:set>
                                  </p:childTnLst>
                                </p:cTn>
                              </p:par>
                              <p:par>
                                <p:cTn id="134" presetID="3" presetClass="exit" presetSubtype="10" fill="hold" nodeType="withEffect">
                                  <p:stCondLst>
                                    <p:cond delay="500"/>
                                  </p:stCondLst>
                                  <p:childTnLst>
                                    <p:animEffect transition="out" filter="blinds(horizontal)">
                                      <p:cBhvr>
                                        <p:cTn id="135" dur="250"/>
                                        <p:tgtEl>
                                          <p:spTgt spid="7"/>
                                        </p:tgtEl>
                                      </p:cBhvr>
                                    </p:animEffect>
                                    <p:set>
                                      <p:cBhvr>
                                        <p:cTn id="136" dur="1" fill="hold">
                                          <p:stCondLst>
                                            <p:cond delay="249"/>
                                          </p:stCondLst>
                                        </p:cTn>
                                        <p:tgtEl>
                                          <p:spTgt spid="7"/>
                                        </p:tgtEl>
                                        <p:attrNameLst>
                                          <p:attrName>style.visibility</p:attrName>
                                        </p:attrNameLst>
                                      </p:cBhvr>
                                      <p:to>
                                        <p:strVal val="hidden"/>
                                      </p:to>
                                    </p:set>
                                  </p:childTnLst>
                                </p:cTn>
                              </p:par>
                              <p:par>
                                <p:cTn id="137" presetID="3" presetClass="exit" presetSubtype="10" fill="hold" grpId="0" nodeType="withEffect">
                                  <p:stCondLst>
                                    <p:cond delay="500"/>
                                  </p:stCondLst>
                                  <p:childTnLst>
                                    <p:animEffect transition="out" filter="blinds(horizontal)">
                                      <p:cBhvr>
                                        <p:cTn id="138" dur="250"/>
                                        <p:tgtEl>
                                          <p:spTgt spid="15"/>
                                        </p:tgtEl>
                                      </p:cBhvr>
                                    </p:animEffect>
                                    <p:set>
                                      <p:cBhvr>
                                        <p:cTn id="139" dur="1" fill="hold">
                                          <p:stCondLst>
                                            <p:cond delay="249"/>
                                          </p:stCondLst>
                                        </p:cTn>
                                        <p:tgtEl>
                                          <p:spTgt spid="15"/>
                                        </p:tgtEl>
                                        <p:attrNameLst>
                                          <p:attrName>style.visibility</p:attrName>
                                        </p:attrNameLst>
                                      </p:cBhvr>
                                      <p:to>
                                        <p:strVal val="hidden"/>
                                      </p:to>
                                    </p:set>
                                  </p:childTnLst>
                                </p:cTn>
                              </p:par>
                            </p:childTnLst>
                          </p:cTn>
                        </p:par>
                        <p:par>
                          <p:cTn id="140" fill="hold" nodeType="afterGroup">
                            <p:stCondLst>
                              <p:cond delay="9000"/>
                            </p:stCondLst>
                            <p:childTnLst>
                              <p:par>
                                <p:cTn id="141" presetID="10" presetClass="entr" presetSubtype="0" fill="hold" nodeType="afterEffect">
                                  <p:stCondLst>
                                    <p:cond delay="0"/>
                                  </p:stCondLst>
                                  <p:childTnLst>
                                    <p:set>
                                      <p:cBhvr>
                                        <p:cTn id="142" dur="1" fill="hold">
                                          <p:stCondLst>
                                            <p:cond delay="0"/>
                                          </p:stCondLst>
                                        </p:cTn>
                                        <p:tgtEl>
                                          <p:spTgt spid="1261585"/>
                                        </p:tgtEl>
                                        <p:attrNameLst>
                                          <p:attrName>style.visibility</p:attrName>
                                        </p:attrNameLst>
                                      </p:cBhvr>
                                      <p:to>
                                        <p:strVal val="visible"/>
                                      </p:to>
                                    </p:set>
                                    <p:animEffect transition="in" filter="fade">
                                      <p:cBhvr>
                                        <p:cTn id="143" dur="500"/>
                                        <p:tgtEl>
                                          <p:spTgt spid="1261585"/>
                                        </p:tgtEl>
                                      </p:cBhvr>
                                    </p:animEffect>
                                  </p:childTnLst>
                                </p:cTn>
                              </p:par>
                            </p:childTnLst>
                          </p:cTn>
                        </p:par>
                        <p:par>
                          <p:cTn id="144" fill="hold" nodeType="afterGroup">
                            <p:stCondLst>
                              <p:cond delay="9500"/>
                            </p:stCondLst>
                            <p:childTnLst>
                              <p:par>
                                <p:cTn id="145" presetID="10" presetClass="entr" presetSubtype="0" fill="hold" nodeType="afterEffect">
                                  <p:stCondLst>
                                    <p:cond delay="0"/>
                                  </p:stCondLst>
                                  <p:childTnLst>
                                    <p:set>
                                      <p:cBhvr>
                                        <p:cTn id="146" dur="1" fill="hold">
                                          <p:stCondLst>
                                            <p:cond delay="0"/>
                                          </p:stCondLst>
                                        </p:cTn>
                                        <p:tgtEl>
                                          <p:spTgt spid="1261588"/>
                                        </p:tgtEl>
                                        <p:attrNameLst>
                                          <p:attrName>style.visibility</p:attrName>
                                        </p:attrNameLst>
                                      </p:cBhvr>
                                      <p:to>
                                        <p:strVal val="visible"/>
                                      </p:to>
                                    </p:set>
                                    <p:animEffect transition="in" filter="fade">
                                      <p:cBhvr>
                                        <p:cTn id="147" dur="500"/>
                                        <p:tgtEl>
                                          <p:spTgt spid="1261588"/>
                                        </p:tgtEl>
                                      </p:cBhvr>
                                    </p:animEffect>
                                  </p:childTnLst>
                                </p:cTn>
                              </p:par>
                            </p:childTnLst>
                          </p:cTn>
                        </p:par>
                        <p:par>
                          <p:cTn id="148" fill="hold" nodeType="afterGroup">
                            <p:stCondLst>
                              <p:cond delay="10000"/>
                            </p:stCondLst>
                            <p:childTnLst>
                              <p:par>
                                <p:cTn id="149" presetID="10" presetClass="entr" presetSubtype="0" fill="hold" nodeType="afterEffect">
                                  <p:stCondLst>
                                    <p:cond delay="0"/>
                                  </p:stCondLst>
                                  <p:childTnLst>
                                    <p:set>
                                      <p:cBhvr>
                                        <p:cTn id="150" dur="1" fill="hold">
                                          <p:stCondLst>
                                            <p:cond delay="0"/>
                                          </p:stCondLst>
                                        </p:cTn>
                                        <p:tgtEl>
                                          <p:spTgt spid="1261622"/>
                                        </p:tgtEl>
                                        <p:attrNameLst>
                                          <p:attrName>style.visibility</p:attrName>
                                        </p:attrNameLst>
                                      </p:cBhvr>
                                      <p:to>
                                        <p:strVal val="visible"/>
                                      </p:to>
                                    </p:set>
                                    <p:animEffect transition="in" filter="fade">
                                      <p:cBhvr>
                                        <p:cTn id="151" dur="500"/>
                                        <p:tgtEl>
                                          <p:spTgt spid="1261622"/>
                                        </p:tgtEl>
                                      </p:cBhvr>
                                    </p:animEffect>
                                  </p:childTnLst>
                                </p:cTn>
                              </p:par>
                              <p:par>
                                <p:cTn id="152" presetID="10" presetClass="entr" presetSubtype="0" fill="hold" nodeType="withEffect">
                                  <p:stCondLst>
                                    <p:cond delay="0"/>
                                  </p:stCondLst>
                                  <p:childTnLst>
                                    <p:set>
                                      <p:cBhvr>
                                        <p:cTn id="153" dur="1" fill="hold">
                                          <p:stCondLst>
                                            <p:cond delay="0"/>
                                          </p:stCondLst>
                                        </p:cTn>
                                        <p:tgtEl>
                                          <p:spTgt spid="13"/>
                                        </p:tgtEl>
                                        <p:attrNameLst>
                                          <p:attrName>style.visibility</p:attrName>
                                        </p:attrNameLst>
                                      </p:cBhvr>
                                      <p:to>
                                        <p:strVal val="visible"/>
                                      </p:to>
                                    </p:set>
                                    <p:animEffect transition="in" filter="fade">
                                      <p:cBhvr>
                                        <p:cTn id="154" dur="500"/>
                                        <p:tgtEl>
                                          <p:spTgt spid="13"/>
                                        </p:tgtEl>
                                      </p:cBhvr>
                                    </p:animEffect>
                                  </p:childTnLst>
                                </p:cTn>
                              </p:par>
                              <p:par>
                                <p:cTn id="155" presetID="10" presetClass="entr" presetSubtype="0" fill="hold" nodeType="withEffect">
                                  <p:stCondLst>
                                    <p:cond delay="0"/>
                                  </p:stCondLst>
                                  <p:childTnLst>
                                    <p:set>
                                      <p:cBhvr>
                                        <p:cTn id="156" dur="1" fill="hold">
                                          <p:stCondLst>
                                            <p:cond delay="0"/>
                                          </p:stCondLst>
                                        </p:cTn>
                                        <p:tgtEl>
                                          <p:spTgt spid="6"/>
                                        </p:tgtEl>
                                        <p:attrNameLst>
                                          <p:attrName>style.visibility</p:attrName>
                                        </p:attrNameLst>
                                      </p:cBhvr>
                                      <p:to>
                                        <p:strVal val="visible"/>
                                      </p:to>
                                    </p:set>
                                    <p:animEffect transition="in" filter="fade">
                                      <p:cBhvr>
                                        <p:cTn id="157" dur="500"/>
                                        <p:tgtEl>
                                          <p:spTgt spid="6"/>
                                        </p:tgtEl>
                                      </p:cBhvr>
                                    </p:animEffect>
                                  </p:childTnLst>
                                </p:cTn>
                              </p:par>
                            </p:childTnLst>
                          </p:cTn>
                        </p:par>
                        <p:par>
                          <p:cTn id="158" fill="hold" nodeType="afterGroup">
                            <p:stCondLst>
                              <p:cond delay="10500"/>
                            </p:stCondLst>
                            <p:childTnLst>
                              <p:par>
                                <p:cTn id="159" presetID="3" presetClass="exit" presetSubtype="10" fill="hold" nodeType="afterEffect">
                                  <p:stCondLst>
                                    <p:cond delay="500"/>
                                  </p:stCondLst>
                                  <p:childTnLst>
                                    <p:animEffect transition="out" filter="blinds(horizontal)">
                                      <p:cBhvr>
                                        <p:cTn id="160" dur="250"/>
                                        <p:tgtEl>
                                          <p:spTgt spid="1261585"/>
                                        </p:tgtEl>
                                      </p:cBhvr>
                                    </p:animEffect>
                                    <p:set>
                                      <p:cBhvr>
                                        <p:cTn id="161" dur="1" fill="hold">
                                          <p:stCondLst>
                                            <p:cond delay="249"/>
                                          </p:stCondLst>
                                        </p:cTn>
                                        <p:tgtEl>
                                          <p:spTgt spid="1261585"/>
                                        </p:tgtEl>
                                        <p:attrNameLst>
                                          <p:attrName>style.visibility</p:attrName>
                                        </p:attrNameLst>
                                      </p:cBhvr>
                                      <p:to>
                                        <p:strVal val="hidden"/>
                                      </p:to>
                                    </p:set>
                                  </p:childTnLst>
                                </p:cTn>
                              </p:par>
                              <p:par>
                                <p:cTn id="162" presetID="3" presetClass="exit" presetSubtype="10" fill="hold" nodeType="withEffect">
                                  <p:stCondLst>
                                    <p:cond delay="500"/>
                                  </p:stCondLst>
                                  <p:childTnLst>
                                    <p:animEffect transition="out" filter="blinds(horizontal)">
                                      <p:cBhvr>
                                        <p:cTn id="163" dur="250"/>
                                        <p:tgtEl>
                                          <p:spTgt spid="1261588"/>
                                        </p:tgtEl>
                                      </p:cBhvr>
                                    </p:animEffect>
                                    <p:set>
                                      <p:cBhvr>
                                        <p:cTn id="164" dur="1" fill="hold">
                                          <p:stCondLst>
                                            <p:cond delay="249"/>
                                          </p:stCondLst>
                                        </p:cTn>
                                        <p:tgtEl>
                                          <p:spTgt spid="1261588"/>
                                        </p:tgtEl>
                                        <p:attrNameLst>
                                          <p:attrName>style.visibility</p:attrName>
                                        </p:attrNameLst>
                                      </p:cBhvr>
                                      <p:to>
                                        <p:strVal val="hidden"/>
                                      </p:to>
                                    </p:set>
                                  </p:childTnLst>
                                </p:cTn>
                              </p:par>
                              <p:par>
                                <p:cTn id="165" presetID="3" presetClass="exit" presetSubtype="10" fill="hold" nodeType="withEffect">
                                  <p:stCondLst>
                                    <p:cond delay="500"/>
                                  </p:stCondLst>
                                  <p:childTnLst>
                                    <p:animEffect transition="out" filter="blinds(horizontal)">
                                      <p:cBhvr>
                                        <p:cTn id="166" dur="250"/>
                                        <p:tgtEl>
                                          <p:spTgt spid="6"/>
                                        </p:tgtEl>
                                      </p:cBhvr>
                                    </p:animEffect>
                                    <p:set>
                                      <p:cBhvr>
                                        <p:cTn id="167" dur="1" fill="hold">
                                          <p:stCondLst>
                                            <p:cond delay="249"/>
                                          </p:stCondLst>
                                        </p:cTn>
                                        <p:tgtEl>
                                          <p:spTgt spid="6"/>
                                        </p:tgtEl>
                                        <p:attrNameLst>
                                          <p:attrName>style.visibility</p:attrName>
                                        </p:attrNameLst>
                                      </p:cBhvr>
                                      <p:to>
                                        <p:strVal val="hidden"/>
                                      </p:to>
                                    </p:set>
                                  </p:childTnLst>
                                </p:cTn>
                              </p:par>
                              <p:par>
                                <p:cTn id="168" presetID="3" presetClass="exit" presetSubtype="10" fill="hold" grpId="0" nodeType="withEffect">
                                  <p:stCondLst>
                                    <p:cond delay="500"/>
                                  </p:stCondLst>
                                  <p:childTnLst>
                                    <p:animEffect transition="out" filter="blinds(horizontal)">
                                      <p:cBhvr>
                                        <p:cTn id="169" dur="250"/>
                                        <p:tgtEl>
                                          <p:spTgt spid="13"/>
                                        </p:tgtEl>
                                      </p:cBhvr>
                                    </p:animEffect>
                                    <p:set>
                                      <p:cBhvr>
                                        <p:cTn id="170" dur="1" fill="hold">
                                          <p:stCondLst>
                                            <p:cond delay="249"/>
                                          </p:stCondLst>
                                        </p:cTn>
                                        <p:tgtEl>
                                          <p:spTgt spid="13"/>
                                        </p:tgtEl>
                                        <p:attrNameLst>
                                          <p:attrName>style.visibility</p:attrName>
                                        </p:attrNameLst>
                                      </p:cBhvr>
                                      <p:to>
                                        <p:strVal val="hidden"/>
                                      </p:to>
                                    </p:set>
                                  </p:childTnLst>
                                </p:cTn>
                              </p:par>
                            </p:childTnLst>
                          </p:cTn>
                        </p:par>
                        <p:par>
                          <p:cTn id="171" fill="hold" nodeType="afterGroup">
                            <p:stCondLst>
                              <p:cond delay="11250"/>
                            </p:stCondLst>
                            <p:childTnLst>
                              <p:par>
                                <p:cTn id="172" presetID="10" presetClass="entr" presetSubtype="0" fill="hold" nodeType="afterEffect">
                                  <p:stCondLst>
                                    <p:cond delay="0"/>
                                  </p:stCondLst>
                                  <p:childTnLst>
                                    <p:set>
                                      <p:cBhvr>
                                        <p:cTn id="173" dur="1" fill="hold">
                                          <p:stCondLst>
                                            <p:cond delay="0"/>
                                          </p:stCondLst>
                                        </p:cTn>
                                        <p:tgtEl>
                                          <p:spTgt spid="1261579"/>
                                        </p:tgtEl>
                                        <p:attrNameLst>
                                          <p:attrName>style.visibility</p:attrName>
                                        </p:attrNameLst>
                                      </p:cBhvr>
                                      <p:to>
                                        <p:strVal val="visible"/>
                                      </p:to>
                                    </p:set>
                                    <p:animEffect transition="in" filter="fade">
                                      <p:cBhvr>
                                        <p:cTn id="174" dur="500"/>
                                        <p:tgtEl>
                                          <p:spTgt spid="1261579"/>
                                        </p:tgtEl>
                                      </p:cBhvr>
                                    </p:animEffect>
                                  </p:childTnLst>
                                </p:cTn>
                              </p:par>
                            </p:childTnLst>
                          </p:cTn>
                        </p:par>
                        <p:par>
                          <p:cTn id="175" fill="hold" nodeType="afterGroup">
                            <p:stCondLst>
                              <p:cond delay="11750"/>
                            </p:stCondLst>
                            <p:childTnLst>
                              <p:par>
                                <p:cTn id="176" presetID="10" presetClass="entr" presetSubtype="0" fill="hold" nodeType="afterEffect">
                                  <p:stCondLst>
                                    <p:cond delay="0"/>
                                  </p:stCondLst>
                                  <p:childTnLst>
                                    <p:set>
                                      <p:cBhvr>
                                        <p:cTn id="177" dur="1" fill="hold">
                                          <p:stCondLst>
                                            <p:cond delay="0"/>
                                          </p:stCondLst>
                                        </p:cTn>
                                        <p:tgtEl>
                                          <p:spTgt spid="1261582"/>
                                        </p:tgtEl>
                                        <p:attrNameLst>
                                          <p:attrName>style.visibility</p:attrName>
                                        </p:attrNameLst>
                                      </p:cBhvr>
                                      <p:to>
                                        <p:strVal val="visible"/>
                                      </p:to>
                                    </p:set>
                                    <p:animEffect transition="in" filter="fade">
                                      <p:cBhvr>
                                        <p:cTn id="178" dur="500"/>
                                        <p:tgtEl>
                                          <p:spTgt spid="1261582"/>
                                        </p:tgtEl>
                                      </p:cBhvr>
                                    </p:animEffect>
                                  </p:childTnLst>
                                </p:cTn>
                              </p:par>
                            </p:childTnLst>
                          </p:cTn>
                        </p:par>
                        <p:par>
                          <p:cTn id="179" fill="hold" nodeType="afterGroup">
                            <p:stCondLst>
                              <p:cond delay="12250"/>
                            </p:stCondLst>
                            <p:childTnLst>
                              <p:par>
                                <p:cTn id="180" presetID="10" presetClass="entr" presetSubtype="0" fill="hold" nodeType="afterEffect">
                                  <p:stCondLst>
                                    <p:cond delay="0"/>
                                  </p:stCondLst>
                                  <p:childTnLst>
                                    <p:set>
                                      <p:cBhvr>
                                        <p:cTn id="181" dur="1" fill="hold">
                                          <p:stCondLst>
                                            <p:cond delay="0"/>
                                          </p:stCondLst>
                                        </p:cTn>
                                        <p:tgtEl>
                                          <p:spTgt spid="1261621"/>
                                        </p:tgtEl>
                                        <p:attrNameLst>
                                          <p:attrName>style.visibility</p:attrName>
                                        </p:attrNameLst>
                                      </p:cBhvr>
                                      <p:to>
                                        <p:strVal val="visible"/>
                                      </p:to>
                                    </p:set>
                                    <p:animEffect transition="in" filter="fade">
                                      <p:cBhvr>
                                        <p:cTn id="182" dur="500"/>
                                        <p:tgtEl>
                                          <p:spTgt spid="1261621"/>
                                        </p:tgtEl>
                                      </p:cBhvr>
                                    </p:animEffect>
                                  </p:childTnLst>
                                </p:cTn>
                              </p:par>
                              <p:par>
                                <p:cTn id="183" presetID="10" presetClass="entr" presetSubtype="0" fill="hold" nodeType="with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fade">
                                      <p:cBhvr>
                                        <p:cTn id="185" dur="500"/>
                                        <p:tgtEl>
                                          <p:spTgt spid="12"/>
                                        </p:tgtEl>
                                      </p:cBhvr>
                                    </p:animEffect>
                                  </p:childTnLst>
                                </p:cTn>
                              </p:par>
                              <p:par>
                                <p:cTn id="186" presetID="10" presetClass="entr" presetSubtype="0" fill="hold" nodeType="withEffect">
                                  <p:stCondLst>
                                    <p:cond delay="0"/>
                                  </p:stCondLst>
                                  <p:childTnLst>
                                    <p:set>
                                      <p:cBhvr>
                                        <p:cTn id="187" dur="1" fill="hold">
                                          <p:stCondLst>
                                            <p:cond delay="0"/>
                                          </p:stCondLst>
                                        </p:cTn>
                                        <p:tgtEl>
                                          <p:spTgt spid="5"/>
                                        </p:tgtEl>
                                        <p:attrNameLst>
                                          <p:attrName>style.visibility</p:attrName>
                                        </p:attrNameLst>
                                      </p:cBhvr>
                                      <p:to>
                                        <p:strVal val="visible"/>
                                      </p:to>
                                    </p:set>
                                    <p:animEffect transition="in" filter="fade">
                                      <p:cBhvr>
                                        <p:cTn id="188" dur="500"/>
                                        <p:tgtEl>
                                          <p:spTgt spid="5"/>
                                        </p:tgtEl>
                                      </p:cBhvr>
                                    </p:animEffect>
                                  </p:childTnLst>
                                </p:cTn>
                              </p:par>
                            </p:childTnLst>
                          </p:cTn>
                        </p:par>
                        <p:par>
                          <p:cTn id="189" fill="hold" nodeType="afterGroup">
                            <p:stCondLst>
                              <p:cond delay="12750"/>
                            </p:stCondLst>
                            <p:childTnLst>
                              <p:par>
                                <p:cTn id="190" presetID="3" presetClass="exit" presetSubtype="10" fill="hold" nodeType="afterEffect">
                                  <p:stCondLst>
                                    <p:cond delay="500"/>
                                  </p:stCondLst>
                                  <p:childTnLst>
                                    <p:animEffect transition="out" filter="blinds(horizontal)">
                                      <p:cBhvr>
                                        <p:cTn id="191" dur="250"/>
                                        <p:tgtEl>
                                          <p:spTgt spid="1261579"/>
                                        </p:tgtEl>
                                      </p:cBhvr>
                                    </p:animEffect>
                                    <p:set>
                                      <p:cBhvr>
                                        <p:cTn id="192" dur="1" fill="hold">
                                          <p:stCondLst>
                                            <p:cond delay="249"/>
                                          </p:stCondLst>
                                        </p:cTn>
                                        <p:tgtEl>
                                          <p:spTgt spid="1261579"/>
                                        </p:tgtEl>
                                        <p:attrNameLst>
                                          <p:attrName>style.visibility</p:attrName>
                                        </p:attrNameLst>
                                      </p:cBhvr>
                                      <p:to>
                                        <p:strVal val="hidden"/>
                                      </p:to>
                                    </p:set>
                                  </p:childTnLst>
                                </p:cTn>
                              </p:par>
                              <p:par>
                                <p:cTn id="193" presetID="3" presetClass="exit" presetSubtype="10" fill="hold" nodeType="withEffect">
                                  <p:stCondLst>
                                    <p:cond delay="500"/>
                                  </p:stCondLst>
                                  <p:childTnLst>
                                    <p:animEffect transition="out" filter="blinds(horizontal)">
                                      <p:cBhvr>
                                        <p:cTn id="194" dur="250"/>
                                        <p:tgtEl>
                                          <p:spTgt spid="1261582"/>
                                        </p:tgtEl>
                                      </p:cBhvr>
                                    </p:animEffect>
                                    <p:set>
                                      <p:cBhvr>
                                        <p:cTn id="195" dur="1" fill="hold">
                                          <p:stCondLst>
                                            <p:cond delay="249"/>
                                          </p:stCondLst>
                                        </p:cTn>
                                        <p:tgtEl>
                                          <p:spTgt spid="1261582"/>
                                        </p:tgtEl>
                                        <p:attrNameLst>
                                          <p:attrName>style.visibility</p:attrName>
                                        </p:attrNameLst>
                                      </p:cBhvr>
                                      <p:to>
                                        <p:strVal val="hidden"/>
                                      </p:to>
                                    </p:set>
                                  </p:childTnLst>
                                </p:cTn>
                              </p:par>
                              <p:par>
                                <p:cTn id="196" presetID="3" presetClass="exit" presetSubtype="10" fill="hold" nodeType="withEffect">
                                  <p:stCondLst>
                                    <p:cond delay="500"/>
                                  </p:stCondLst>
                                  <p:childTnLst>
                                    <p:animEffect transition="out" filter="blinds(horizontal)">
                                      <p:cBhvr>
                                        <p:cTn id="197" dur="250"/>
                                        <p:tgtEl>
                                          <p:spTgt spid="5"/>
                                        </p:tgtEl>
                                      </p:cBhvr>
                                    </p:animEffect>
                                    <p:set>
                                      <p:cBhvr>
                                        <p:cTn id="198" dur="1" fill="hold">
                                          <p:stCondLst>
                                            <p:cond delay="249"/>
                                          </p:stCondLst>
                                        </p:cTn>
                                        <p:tgtEl>
                                          <p:spTgt spid="5"/>
                                        </p:tgtEl>
                                        <p:attrNameLst>
                                          <p:attrName>style.visibility</p:attrName>
                                        </p:attrNameLst>
                                      </p:cBhvr>
                                      <p:to>
                                        <p:strVal val="hidden"/>
                                      </p:to>
                                    </p:set>
                                  </p:childTnLst>
                                </p:cTn>
                              </p:par>
                              <p:par>
                                <p:cTn id="199" presetID="3" presetClass="exit" presetSubtype="10" fill="hold" grpId="0" nodeType="withEffect">
                                  <p:stCondLst>
                                    <p:cond delay="500"/>
                                  </p:stCondLst>
                                  <p:childTnLst>
                                    <p:animEffect transition="out" filter="blinds(horizontal)">
                                      <p:cBhvr>
                                        <p:cTn id="200" dur="250"/>
                                        <p:tgtEl>
                                          <p:spTgt spid="12"/>
                                        </p:tgtEl>
                                      </p:cBhvr>
                                    </p:animEffect>
                                    <p:set>
                                      <p:cBhvr>
                                        <p:cTn id="201" dur="1" fill="hold">
                                          <p:stCondLst>
                                            <p:cond delay="249"/>
                                          </p:stCondLst>
                                        </p:cTn>
                                        <p:tgtEl>
                                          <p:spTgt spid="12"/>
                                        </p:tgtEl>
                                        <p:attrNameLst>
                                          <p:attrName>style.visibility</p:attrName>
                                        </p:attrNameLst>
                                      </p:cBhvr>
                                      <p:to>
                                        <p:strVal val="hidden"/>
                                      </p:to>
                                    </p:set>
                                  </p:childTnLst>
                                </p:cTn>
                              </p:par>
                            </p:childTnLst>
                          </p:cTn>
                        </p:par>
                        <p:par>
                          <p:cTn id="202" fill="hold" nodeType="afterGroup">
                            <p:stCondLst>
                              <p:cond delay="13500"/>
                            </p:stCondLst>
                            <p:childTnLst>
                              <p:par>
                                <p:cTn id="203" presetID="10" presetClass="entr" presetSubtype="0" fill="hold" nodeType="afterEffect">
                                  <p:stCondLst>
                                    <p:cond delay="0"/>
                                  </p:stCondLst>
                                  <p:childTnLst>
                                    <p:set>
                                      <p:cBhvr>
                                        <p:cTn id="204" dur="1" fill="hold">
                                          <p:stCondLst>
                                            <p:cond delay="0"/>
                                          </p:stCondLst>
                                        </p:cTn>
                                        <p:tgtEl>
                                          <p:spTgt spid="1261573"/>
                                        </p:tgtEl>
                                        <p:attrNameLst>
                                          <p:attrName>style.visibility</p:attrName>
                                        </p:attrNameLst>
                                      </p:cBhvr>
                                      <p:to>
                                        <p:strVal val="visible"/>
                                      </p:to>
                                    </p:set>
                                    <p:animEffect transition="in" filter="fade">
                                      <p:cBhvr>
                                        <p:cTn id="205" dur="500"/>
                                        <p:tgtEl>
                                          <p:spTgt spid="1261573"/>
                                        </p:tgtEl>
                                      </p:cBhvr>
                                    </p:animEffect>
                                  </p:childTnLst>
                                </p:cTn>
                              </p:par>
                            </p:childTnLst>
                          </p:cTn>
                        </p:par>
                        <p:par>
                          <p:cTn id="206" fill="hold" nodeType="afterGroup">
                            <p:stCondLst>
                              <p:cond delay="14000"/>
                            </p:stCondLst>
                            <p:childTnLst>
                              <p:par>
                                <p:cTn id="207" presetID="10" presetClass="entr" presetSubtype="0" fill="hold" nodeType="afterEffect">
                                  <p:stCondLst>
                                    <p:cond delay="0"/>
                                  </p:stCondLst>
                                  <p:childTnLst>
                                    <p:set>
                                      <p:cBhvr>
                                        <p:cTn id="208" dur="1" fill="hold">
                                          <p:stCondLst>
                                            <p:cond delay="0"/>
                                          </p:stCondLst>
                                        </p:cTn>
                                        <p:tgtEl>
                                          <p:spTgt spid="1261576"/>
                                        </p:tgtEl>
                                        <p:attrNameLst>
                                          <p:attrName>style.visibility</p:attrName>
                                        </p:attrNameLst>
                                      </p:cBhvr>
                                      <p:to>
                                        <p:strVal val="visible"/>
                                      </p:to>
                                    </p:set>
                                    <p:animEffect transition="in" filter="fade">
                                      <p:cBhvr>
                                        <p:cTn id="209" dur="500"/>
                                        <p:tgtEl>
                                          <p:spTgt spid="1261576"/>
                                        </p:tgtEl>
                                      </p:cBhvr>
                                    </p:animEffect>
                                  </p:childTnLst>
                                </p:cTn>
                              </p:par>
                            </p:childTnLst>
                          </p:cTn>
                        </p:par>
                        <p:par>
                          <p:cTn id="210" fill="hold" nodeType="afterGroup">
                            <p:stCondLst>
                              <p:cond delay="14500"/>
                            </p:stCondLst>
                            <p:childTnLst>
                              <p:par>
                                <p:cTn id="211" presetID="10" presetClass="entr" presetSubtype="0" fill="hold" nodeType="afterEffect">
                                  <p:stCondLst>
                                    <p:cond delay="0"/>
                                  </p:stCondLst>
                                  <p:childTnLst>
                                    <p:set>
                                      <p:cBhvr>
                                        <p:cTn id="212" dur="1" fill="hold">
                                          <p:stCondLst>
                                            <p:cond delay="0"/>
                                          </p:stCondLst>
                                        </p:cTn>
                                        <p:tgtEl>
                                          <p:spTgt spid="1261620"/>
                                        </p:tgtEl>
                                        <p:attrNameLst>
                                          <p:attrName>style.visibility</p:attrName>
                                        </p:attrNameLst>
                                      </p:cBhvr>
                                      <p:to>
                                        <p:strVal val="visible"/>
                                      </p:to>
                                    </p:set>
                                    <p:animEffect transition="in" filter="fade">
                                      <p:cBhvr>
                                        <p:cTn id="213" dur="500"/>
                                        <p:tgtEl>
                                          <p:spTgt spid="1261620"/>
                                        </p:tgtEl>
                                      </p:cBhvr>
                                    </p:animEffect>
                                  </p:childTnLst>
                                </p:cTn>
                              </p:par>
                              <p:par>
                                <p:cTn id="214" presetID="10" presetClass="entr" presetSubtype="0" fill="hold" nodeType="withEffect">
                                  <p:stCondLst>
                                    <p:cond delay="0"/>
                                  </p:stCondLst>
                                  <p:childTnLst>
                                    <p:set>
                                      <p:cBhvr>
                                        <p:cTn id="215" dur="1" fill="hold">
                                          <p:stCondLst>
                                            <p:cond delay="0"/>
                                          </p:stCondLst>
                                        </p:cTn>
                                        <p:tgtEl>
                                          <p:spTgt spid="11"/>
                                        </p:tgtEl>
                                        <p:attrNameLst>
                                          <p:attrName>style.visibility</p:attrName>
                                        </p:attrNameLst>
                                      </p:cBhvr>
                                      <p:to>
                                        <p:strVal val="visible"/>
                                      </p:to>
                                    </p:set>
                                    <p:animEffect transition="in" filter="fade">
                                      <p:cBhvr>
                                        <p:cTn id="216" dur="500"/>
                                        <p:tgtEl>
                                          <p:spTgt spid="11"/>
                                        </p:tgtEl>
                                      </p:cBhvr>
                                    </p:animEffect>
                                  </p:childTnLst>
                                </p:cTn>
                              </p:par>
                              <p:par>
                                <p:cTn id="217" presetID="10" presetClass="entr" presetSubtype="0" fill="hold" nodeType="withEffect">
                                  <p:stCondLst>
                                    <p:cond delay="0"/>
                                  </p:stCondLst>
                                  <p:childTnLst>
                                    <p:set>
                                      <p:cBhvr>
                                        <p:cTn id="218" dur="1" fill="hold">
                                          <p:stCondLst>
                                            <p:cond delay="0"/>
                                          </p:stCondLst>
                                        </p:cTn>
                                        <p:tgtEl>
                                          <p:spTgt spid="3"/>
                                        </p:tgtEl>
                                        <p:attrNameLst>
                                          <p:attrName>style.visibility</p:attrName>
                                        </p:attrNameLst>
                                      </p:cBhvr>
                                      <p:to>
                                        <p:strVal val="visible"/>
                                      </p:to>
                                    </p:set>
                                    <p:animEffect transition="in" filter="fade">
                                      <p:cBhvr>
                                        <p:cTn id="219" dur="500"/>
                                        <p:tgtEl>
                                          <p:spTgt spid="3"/>
                                        </p:tgtEl>
                                      </p:cBhvr>
                                    </p:animEffect>
                                  </p:childTnLst>
                                </p:cTn>
                              </p:par>
                            </p:childTnLst>
                          </p:cTn>
                        </p:par>
                        <p:par>
                          <p:cTn id="220" fill="hold" nodeType="afterGroup">
                            <p:stCondLst>
                              <p:cond delay="15000"/>
                            </p:stCondLst>
                            <p:childTnLst>
                              <p:par>
                                <p:cTn id="221" presetID="3" presetClass="exit" presetSubtype="10" fill="hold" nodeType="afterEffect">
                                  <p:stCondLst>
                                    <p:cond delay="500"/>
                                  </p:stCondLst>
                                  <p:childTnLst>
                                    <p:animEffect transition="out" filter="blinds(horizontal)">
                                      <p:cBhvr>
                                        <p:cTn id="222" dur="250"/>
                                        <p:tgtEl>
                                          <p:spTgt spid="3"/>
                                        </p:tgtEl>
                                      </p:cBhvr>
                                    </p:animEffect>
                                    <p:set>
                                      <p:cBhvr>
                                        <p:cTn id="223" dur="1" fill="hold">
                                          <p:stCondLst>
                                            <p:cond delay="249"/>
                                          </p:stCondLst>
                                        </p:cTn>
                                        <p:tgtEl>
                                          <p:spTgt spid="3"/>
                                        </p:tgtEl>
                                        <p:attrNameLst>
                                          <p:attrName>style.visibility</p:attrName>
                                        </p:attrNameLst>
                                      </p:cBhvr>
                                      <p:to>
                                        <p:strVal val="hidden"/>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0" presetClass="entr" presetSubtype="0" fill="hold" nodeType="clickEffect">
                                  <p:stCondLst>
                                    <p:cond delay="0"/>
                                  </p:stCondLst>
                                  <p:childTnLst>
                                    <p:set>
                                      <p:cBhvr>
                                        <p:cTn id="227" dur="1" fill="hold">
                                          <p:stCondLst>
                                            <p:cond delay="0"/>
                                          </p:stCondLst>
                                        </p:cTn>
                                        <p:tgtEl>
                                          <p:spTgt spid="1261609"/>
                                        </p:tgtEl>
                                        <p:attrNameLst>
                                          <p:attrName>style.visibility</p:attrName>
                                        </p:attrNameLst>
                                      </p:cBhvr>
                                      <p:to>
                                        <p:strVal val="visible"/>
                                      </p:to>
                                    </p:set>
                                    <p:animEffect transition="in" filter="fade">
                                      <p:cBhvr>
                                        <p:cTn id="228" dur="500"/>
                                        <p:tgtEl>
                                          <p:spTgt spid="1261609"/>
                                        </p:tgtEl>
                                      </p:cBhvr>
                                    </p:animEffect>
                                  </p:childTnLst>
                                </p:cTn>
                              </p:par>
                              <p:par>
                                <p:cTn id="229" presetID="10" presetClass="entr" presetSubtype="0" fill="hold" nodeType="withEffect">
                                  <p:stCondLst>
                                    <p:cond delay="0"/>
                                  </p:stCondLst>
                                  <p:childTnLst>
                                    <p:set>
                                      <p:cBhvr>
                                        <p:cTn id="230" dur="1" fill="hold">
                                          <p:stCondLst>
                                            <p:cond delay="0"/>
                                          </p:stCondLst>
                                        </p:cTn>
                                        <p:tgtEl>
                                          <p:spTgt spid="1261603"/>
                                        </p:tgtEl>
                                        <p:attrNameLst>
                                          <p:attrName>style.visibility</p:attrName>
                                        </p:attrNameLst>
                                      </p:cBhvr>
                                      <p:to>
                                        <p:strVal val="visible"/>
                                      </p:to>
                                    </p:set>
                                    <p:animEffect transition="in" filter="fade">
                                      <p:cBhvr>
                                        <p:cTn id="231" dur="500"/>
                                        <p:tgtEl>
                                          <p:spTgt spid="1261603"/>
                                        </p:tgtEl>
                                      </p:cBhvr>
                                    </p:animEffect>
                                  </p:childTnLst>
                                </p:cTn>
                              </p:par>
                              <p:par>
                                <p:cTn id="232" presetID="10" presetClass="entr" presetSubtype="0" fill="hold" nodeType="withEffect">
                                  <p:stCondLst>
                                    <p:cond delay="0"/>
                                  </p:stCondLst>
                                  <p:childTnLst>
                                    <p:set>
                                      <p:cBhvr>
                                        <p:cTn id="233" dur="1" fill="hold">
                                          <p:stCondLst>
                                            <p:cond delay="0"/>
                                          </p:stCondLst>
                                        </p:cTn>
                                        <p:tgtEl>
                                          <p:spTgt spid="1261597"/>
                                        </p:tgtEl>
                                        <p:attrNameLst>
                                          <p:attrName>style.visibility</p:attrName>
                                        </p:attrNameLst>
                                      </p:cBhvr>
                                      <p:to>
                                        <p:strVal val="visible"/>
                                      </p:to>
                                    </p:set>
                                    <p:animEffect transition="in" filter="fade">
                                      <p:cBhvr>
                                        <p:cTn id="234" dur="500"/>
                                        <p:tgtEl>
                                          <p:spTgt spid="1261597"/>
                                        </p:tgtEl>
                                      </p:cBhvr>
                                    </p:animEffect>
                                  </p:childTnLst>
                                </p:cTn>
                              </p:par>
                              <p:par>
                                <p:cTn id="235" presetID="10" presetClass="entr" presetSubtype="0" fill="hold" nodeType="withEffect">
                                  <p:stCondLst>
                                    <p:cond delay="0"/>
                                  </p:stCondLst>
                                  <p:childTnLst>
                                    <p:set>
                                      <p:cBhvr>
                                        <p:cTn id="236" dur="1" fill="hold">
                                          <p:stCondLst>
                                            <p:cond delay="0"/>
                                          </p:stCondLst>
                                        </p:cTn>
                                        <p:tgtEl>
                                          <p:spTgt spid="1261591"/>
                                        </p:tgtEl>
                                        <p:attrNameLst>
                                          <p:attrName>style.visibility</p:attrName>
                                        </p:attrNameLst>
                                      </p:cBhvr>
                                      <p:to>
                                        <p:strVal val="visible"/>
                                      </p:to>
                                    </p:set>
                                    <p:animEffect transition="in" filter="fade">
                                      <p:cBhvr>
                                        <p:cTn id="237" dur="500"/>
                                        <p:tgtEl>
                                          <p:spTgt spid="1261591"/>
                                        </p:tgtEl>
                                      </p:cBhvr>
                                    </p:animEffect>
                                  </p:childTnLst>
                                </p:cTn>
                              </p:par>
                              <p:par>
                                <p:cTn id="238" presetID="10" presetClass="entr" presetSubtype="0" fill="hold" nodeType="withEffect">
                                  <p:stCondLst>
                                    <p:cond delay="0"/>
                                  </p:stCondLst>
                                  <p:childTnLst>
                                    <p:set>
                                      <p:cBhvr>
                                        <p:cTn id="239" dur="1" fill="hold">
                                          <p:stCondLst>
                                            <p:cond delay="0"/>
                                          </p:stCondLst>
                                        </p:cTn>
                                        <p:tgtEl>
                                          <p:spTgt spid="1261585"/>
                                        </p:tgtEl>
                                        <p:attrNameLst>
                                          <p:attrName>style.visibility</p:attrName>
                                        </p:attrNameLst>
                                      </p:cBhvr>
                                      <p:to>
                                        <p:strVal val="visible"/>
                                      </p:to>
                                    </p:set>
                                    <p:animEffect transition="in" filter="fade">
                                      <p:cBhvr>
                                        <p:cTn id="240" dur="500"/>
                                        <p:tgtEl>
                                          <p:spTgt spid="1261585"/>
                                        </p:tgtEl>
                                      </p:cBhvr>
                                    </p:animEffect>
                                  </p:childTnLst>
                                </p:cTn>
                              </p:par>
                              <p:par>
                                <p:cTn id="241" presetID="10" presetClass="entr" presetSubtype="0" fill="hold" nodeType="withEffect">
                                  <p:stCondLst>
                                    <p:cond delay="0"/>
                                  </p:stCondLst>
                                  <p:childTnLst>
                                    <p:set>
                                      <p:cBhvr>
                                        <p:cTn id="242" dur="1" fill="hold">
                                          <p:stCondLst>
                                            <p:cond delay="0"/>
                                          </p:stCondLst>
                                        </p:cTn>
                                        <p:tgtEl>
                                          <p:spTgt spid="1261579"/>
                                        </p:tgtEl>
                                        <p:attrNameLst>
                                          <p:attrName>style.visibility</p:attrName>
                                        </p:attrNameLst>
                                      </p:cBhvr>
                                      <p:to>
                                        <p:strVal val="visible"/>
                                      </p:to>
                                    </p:set>
                                    <p:animEffect transition="in" filter="fade">
                                      <p:cBhvr>
                                        <p:cTn id="243" dur="500"/>
                                        <p:tgtEl>
                                          <p:spTgt spid="1261579"/>
                                        </p:tgtEl>
                                      </p:cBhvr>
                                    </p:animEffect>
                                  </p:childTnLst>
                                </p:cTn>
                              </p:par>
                              <p:par>
                                <p:cTn id="244" presetID="10" presetClass="entr" presetSubtype="0" fill="hold" nodeType="withEffect">
                                  <p:stCondLst>
                                    <p:cond delay="0"/>
                                  </p:stCondLst>
                                  <p:childTnLst>
                                    <p:set>
                                      <p:cBhvr>
                                        <p:cTn id="245" dur="1" fill="hold">
                                          <p:stCondLst>
                                            <p:cond delay="0"/>
                                          </p:stCondLst>
                                        </p:cTn>
                                        <p:tgtEl>
                                          <p:spTgt spid="1261582"/>
                                        </p:tgtEl>
                                        <p:attrNameLst>
                                          <p:attrName>style.visibility</p:attrName>
                                        </p:attrNameLst>
                                      </p:cBhvr>
                                      <p:to>
                                        <p:strVal val="visible"/>
                                      </p:to>
                                    </p:set>
                                    <p:animEffect transition="in" filter="fade">
                                      <p:cBhvr>
                                        <p:cTn id="246" dur="500"/>
                                        <p:tgtEl>
                                          <p:spTgt spid="1261582"/>
                                        </p:tgtEl>
                                      </p:cBhvr>
                                    </p:animEffect>
                                  </p:childTnLst>
                                </p:cTn>
                              </p:par>
                              <p:par>
                                <p:cTn id="247" presetID="10" presetClass="entr" presetSubtype="0" fill="hold" nodeType="withEffect">
                                  <p:stCondLst>
                                    <p:cond delay="0"/>
                                  </p:stCondLst>
                                  <p:childTnLst>
                                    <p:set>
                                      <p:cBhvr>
                                        <p:cTn id="248" dur="1" fill="hold">
                                          <p:stCondLst>
                                            <p:cond delay="0"/>
                                          </p:stCondLst>
                                        </p:cTn>
                                        <p:tgtEl>
                                          <p:spTgt spid="1261588"/>
                                        </p:tgtEl>
                                        <p:attrNameLst>
                                          <p:attrName>style.visibility</p:attrName>
                                        </p:attrNameLst>
                                      </p:cBhvr>
                                      <p:to>
                                        <p:strVal val="visible"/>
                                      </p:to>
                                    </p:set>
                                    <p:animEffect transition="in" filter="fade">
                                      <p:cBhvr>
                                        <p:cTn id="249" dur="500"/>
                                        <p:tgtEl>
                                          <p:spTgt spid="1261588"/>
                                        </p:tgtEl>
                                      </p:cBhvr>
                                    </p:animEffect>
                                  </p:childTnLst>
                                </p:cTn>
                              </p:par>
                              <p:par>
                                <p:cTn id="250" presetID="10" presetClass="entr" presetSubtype="0" fill="hold" nodeType="withEffect">
                                  <p:stCondLst>
                                    <p:cond delay="0"/>
                                  </p:stCondLst>
                                  <p:childTnLst>
                                    <p:set>
                                      <p:cBhvr>
                                        <p:cTn id="251" dur="1" fill="hold">
                                          <p:stCondLst>
                                            <p:cond delay="0"/>
                                          </p:stCondLst>
                                        </p:cTn>
                                        <p:tgtEl>
                                          <p:spTgt spid="1261594"/>
                                        </p:tgtEl>
                                        <p:attrNameLst>
                                          <p:attrName>style.visibility</p:attrName>
                                        </p:attrNameLst>
                                      </p:cBhvr>
                                      <p:to>
                                        <p:strVal val="visible"/>
                                      </p:to>
                                    </p:set>
                                    <p:animEffect transition="in" filter="fade">
                                      <p:cBhvr>
                                        <p:cTn id="252" dur="500"/>
                                        <p:tgtEl>
                                          <p:spTgt spid="1261594"/>
                                        </p:tgtEl>
                                      </p:cBhvr>
                                    </p:animEffect>
                                  </p:childTnLst>
                                </p:cTn>
                              </p:par>
                              <p:par>
                                <p:cTn id="253" presetID="10" presetClass="entr" presetSubtype="0" fill="hold" nodeType="withEffect">
                                  <p:stCondLst>
                                    <p:cond delay="0"/>
                                  </p:stCondLst>
                                  <p:childTnLst>
                                    <p:set>
                                      <p:cBhvr>
                                        <p:cTn id="254" dur="1" fill="hold">
                                          <p:stCondLst>
                                            <p:cond delay="0"/>
                                          </p:stCondLst>
                                        </p:cTn>
                                        <p:tgtEl>
                                          <p:spTgt spid="1261600"/>
                                        </p:tgtEl>
                                        <p:attrNameLst>
                                          <p:attrName>style.visibility</p:attrName>
                                        </p:attrNameLst>
                                      </p:cBhvr>
                                      <p:to>
                                        <p:strVal val="visible"/>
                                      </p:to>
                                    </p:set>
                                    <p:animEffect transition="in" filter="fade">
                                      <p:cBhvr>
                                        <p:cTn id="255" dur="500"/>
                                        <p:tgtEl>
                                          <p:spTgt spid="1261600"/>
                                        </p:tgtEl>
                                      </p:cBhvr>
                                    </p:animEffect>
                                  </p:childTnLst>
                                </p:cTn>
                              </p:par>
                              <p:par>
                                <p:cTn id="256" presetID="10" presetClass="entr" presetSubtype="0" fill="hold" nodeType="withEffect">
                                  <p:stCondLst>
                                    <p:cond delay="0"/>
                                  </p:stCondLst>
                                  <p:childTnLst>
                                    <p:set>
                                      <p:cBhvr>
                                        <p:cTn id="257" dur="1" fill="hold">
                                          <p:stCondLst>
                                            <p:cond delay="0"/>
                                          </p:stCondLst>
                                        </p:cTn>
                                        <p:tgtEl>
                                          <p:spTgt spid="1261606"/>
                                        </p:tgtEl>
                                        <p:attrNameLst>
                                          <p:attrName>style.visibility</p:attrName>
                                        </p:attrNameLst>
                                      </p:cBhvr>
                                      <p:to>
                                        <p:strVal val="visible"/>
                                      </p:to>
                                    </p:set>
                                    <p:animEffect transition="in" filter="fade">
                                      <p:cBhvr>
                                        <p:cTn id="258" dur="500"/>
                                        <p:tgtEl>
                                          <p:spTgt spid="1261606"/>
                                        </p:tgtEl>
                                      </p:cBhvr>
                                    </p:animEffect>
                                  </p:childTnLst>
                                </p:cTn>
                              </p:par>
                              <p:par>
                                <p:cTn id="259" presetID="10" presetClass="entr" presetSubtype="0" fill="hold" nodeType="withEffect">
                                  <p:stCondLst>
                                    <p:cond delay="0"/>
                                  </p:stCondLst>
                                  <p:childTnLst>
                                    <p:set>
                                      <p:cBhvr>
                                        <p:cTn id="260" dur="1" fill="hold">
                                          <p:stCondLst>
                                            <p:cond delay="0"/>
                                          </p:stCondLst>
                                        </p:cTn>
                                        <p:tgtEl>
                                          <p:spTgt spid="1261612"/>
                                        </p:tgtEl>
                                        <p:attrNameLst>
                                          <p:attrName>style.visibility</p:attrName>
                                        </p:attrNameLst>
                                      </p:cBhvr>
                                      <p:to>
                                        <p:strVal val="visible"/>
                                      </p:to>
                                    </p:set>
                                    <p:animEffect transition="in" filter="fade">
                                      <p:cBhvr>
                                        <p:cTn id="261" dur="500"/>
                                        <p:tgtEl>
                                          <p:spTgt spid="1261612"/>
                                        </p:tgtEl>
                                      </p:cBhvr>
                                    </p:animEffect>
                                  </p:childTnLst>
                                </p:cTn>
                              </p:par>
                            </p:childTnLst>
                          </p:cTn>
                        </p:par>
                        <p:par>
                          <p:cTn id="262" fill="hold" nodeType="afterGroup">
                            <p:stCondLst>
                              <p:cond delay="500"/>
                            </p:stCondLst>
                            <p:childTnLst>
                              <p:par>
                                <p:cTn id="263" presetID="22" presetClass="entr" presetSubtype="4" fill="hold" nodeType="afterEffect">
                                  <p:stCondLst>
                                    <p:cond delay="500"/>
                                  </p:stCondLst>
                                  <p:childTnLst>
                                    <p:set>
                                      <p:cBhvr>
                                        <p:cTn id="264" dur="1" fill="hold">
                                          <p:stCondLst>
                                            <p:cond delay="0"/>
                                          </p:stCondLst>
                                        </p:cTn>
                                        <p:tgtEl>
                                          <p:spTgt spid="61"/>
                                        </p:tgtEl>
                                        <p:attrNameLst>
                                          <p:attrName>style.visibility</p:attrName>
                                        </p:attrNameLst>
                                      </p:cBhvr>
                                      <p:to>
                                        <p:strVal val="visible"/>
                                      </p:to>
                                    </p:set>
                                    <p:animEffect transition="in" filter="wipe(down)">
                                      <p:cBhvr>
                                        <p:cTn id="26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617" grpId="0"/>
      <p:bldP spid="4" grpId="0" animBg="1"/>
      <p:bldP spid="12" grpId="0" animBg="1"/>
      <p:bldP spid="13" grpId="0" animBg="1"/>
      <p:bldP spid="14" grpId="0" animBg="1"/>
      <p:bldP spid="15" grpId="0" animBg="1"/>
      <p:bldP spid="16"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082" name="Group 90">
            <a:extLst>
              <a:ext uri="{FF2B5EF4-FFF2-40B4-BE49-F238E27FC236}">
                <a16:creationId xmlns:a16="http://schemas.microsoft.com/office/drawing/2014/main" id="{CF684F22-CCEA-6F90-E024-927D743347F9}"/>
              </a:ext>
            </a:extLst>
          </p:cNvPr>
          <p:cNvGrpSpPr>
            <a:grpSpLocks/>
          </p:cNvGrpSpPr>
          <p:nvPr/>
        </p:nvGrpSpPr>
        <p:grpSpPr bwMode="auto">
          <a:xfrm>
            <a:off x="7011494" y="3331573"/>
            <a:ext cx="3700603" cy="2388678"/>
            <a:chOff x="4174" y="1983"/>
            <a:chExt cx="2203" cy="1422"/>
          </a:xfrm>
        </p:grpSpPr>
        <p:sp>
          <p:nvSpPr>
            <p:cNvPr id="505" name="円/楕円 504">
              <a:extLst>
                <a:ext uri="{FF2B5EF4-FFF2-40B4-BE49-F238E27FC236}">
                  <a16:creationId xmlns:a16="http://schemas.microsoft.com/office/drawing/2014/main" id="{2AD04188-CD47-2E2C-EF82-8A03DA6A88C7}"/>
                </a:ext>
              </a:extLst>
            </p:cNvPr>
            <p:cNvSpPr>
              <a:spLocks/>
            </p:cNvSpPr>
            <p:nvPr/>
          </p:nvSpPr>
          <p:spPr>
            <a:xfrm rot="1190252">
              <a:off x="4653" y="1983"/>
              <a:ext cx="470" cy="29"/>
            </a:xfrm>
            <a:prstGeom prst="ellipse">
              <a:avLst/>
            </a:prstGeom>
            <a:solidFill>
              <a:srgbClr val="D86262"/>
            </a:solidFill>
            <a:ln w="38100">
              <a:solidFill>
                <a:srgbClr val="D86262"/>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33882" name="正方形/長方形 13">
              <a:extLst>
                <a:ext uri="{FF2B5EF4-FFF2-40B4-BE49-F238E27FC236}">
                  <a16:creationId xmlns:a16="http://schemas.microsoft.com/office/drawing/2014/main" id="{20C202C9-D5EA-8429-FEF3-7FCF7DD6A2A4}"/>
                </a:ext>
              </a:extLst>
            </p:cNvPr>
            <p:cNvSpPr>
              <a:spLocks noChangeArrowheads="1"/>
            </p:cNvSpPr>
            <p:nvPr/>
          </p:nvSpPr>
          <p:spPr bwMode="auto">
            <a:xfrm>
              <a:off x="5243" y="2974"/>
              <a:ext cx="113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D86262"/>
                  </a:solidFill>
                  <a:latin typeface="Arial" panose="020B0604020202020204" pitchFamily="34" charset="0"/>
                  <a:ea typeface="ＭＳ Ｐゴシック" panose="020B0600070205080204" pitchFamily="50" charset="-128"/>
                </a:rPr>
                <a:t>Horizontal blur at P2</a:t>
              </a:r>
              <a:endParaRPr lang="ja-JP" altLang="en-US" sz="1481">
                <a:solidFill>
                  <a:srgbClr val="D86262"/>
                </a:solidFill>
                <a:latin typeface="Arial" panose="020B0604020202020204" pitchFamily="34" charset="0"/>
                <a:ea typeface="ＭＳ Ｐゴシック" panose="020B0600070205080204" pitchFamily="50" charset="-128"/>
              </a:endParaRPr>
            </a:p>
          </p:txBody>
        </p:sp>
        <p:sp>
          <p:nvSpPr>
            <p:cNvPr id="503" name="円/楕円 502">
              <a:extLst>
                <a:ext uri="{FF2B5EF4-FFF2-40B4-BE49-F238E27FC236}">
                  <a16:creationId xmlns:a16="http://schemas.microsoft.com/office/drawing/2014/main" id="{195562B8-2720-6A11-7112-1BD0363F5576}"/>
                </a:ext>
              </a:extLst>
            </p:cNvPr>
            <p:cNvSpPr>
              <a:spLocks/>
            </p:cNvSpPr>
            <p:nvPr/>
          </p:nvSpPr>
          <p:spPr>
            <a:xfrm>
              <a:off x="5249" y="3377"/>
              <a:ext cx="666" cy="28"/>
            </a:xfrm>
            <a:prstGeom prst="ellipse">
              <a:avLst/>
            </a:prstGeom>
            <a:solidFill>
              <a:srgbClr val="D86262"/>
            </a:solidFill>
            <a:ln w="38100">
              <a:solidFill>
                <a:srgbClr val="D86262"/>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cxnSp>
          <p:nvCxnSpPr>
            <p:cNvPr id="72" name="直線矢印コネクタ 71">
              <a:extLst>
                <a:ext uri="{FF2B5EF4-FFF2-40B4-BE49-F238E27FC236}">
                  <a16:creationId xmlns:a16="http://schemas.microsoft.com/office/drawing/2014/main" id="{37AF55B8-C9D6-ACE4-EC29-575BE7944B58}"/>
                </a:ext>
              </a:extLst>
            </p:cNvPr>
            <p:cNvCxnSpPr>
              <a:stCxn id="33882" idx="2"/>
              <a:endCxn id="503" idx="0"/>
            </p:cNvCxnSpPr>
            <p:nvPr/>
          </p:nvCxnSpPr>
          <p:spPr>
            <a:xfrm flipH="1">
              <a:off x="5582" y="3165"/>
              <a:ext cx="228" cy="212"/>
            </a:xfrm>
            <a:prstGeom prst="straightConnector1">
              <a:avLst/>
            </a:prstGeom>
            <a:solidFill>
              <a:srgbClr val="6B6BCF"/>
            </a:solidFill>
            <a:ln w="38100">
              <a:solidFill>
                <a:srgbClr val="D86262"/>
              </a:solidFill>
              <a:tailEnd type="triangle" w="lg" len="lg"/>
            </a:ln>
          </p:spPr>
          <p:style>
            <a:lnRef idx="2">
              <a:schemeClr val="accent6"/>
            </a:lnRef>
            <a:fillRef idx="1">
              <a:schemeClr val="lt1"/>
            </a:fillRef>
            <a:effectRef idx="0">
              <a:schemeClr val="accent6"/>
            </a:effectRef>
            <a:fontRef idx="minor">
              <a:schemeClr val="dk1"/>
            </a:fontRef>
          </p:style>
        </p:cxnSp>
        <p:cxnSp>
          <p:nvCxnSpPr>
            <p:cNvPr id="33885" name="直線矢印コネクタ 71">
              <a:extLst>
                <a:ext uri="{FF2B5EF4-FFF2-40B4-BE49-F238E27FC236}">
                  <a16:creationId xmlns:a16="http://schemas.microsoft.com/office/drawing/2014/main" id="{E6773D73-6E1D-D682-F5EB-76ADB4189C34}"/>
                </a:ext>
              </a:extLst>
            </p:cNvPr>
            <p:cNvCxnSpPr>
              <a:cxnSpLocks noChangeShapeType="1"/>
              <a:stCxn id="33815" idx="0"/>
              <a:endCxn id="504" idx="4"/>
            </p:cNvCxnSpPr>
            <p:nvPr/>
          </p:nvCxnSpPr>
          <p:spPr bwMode="auto">
            <a:xfrm flipH="1" flipV="1">
              <a:off x="4174" y="2473"/>
              <a:ext cx="47" cy="341"/>
            </a:xfrm>
            <a:prstGeom prst="straightConnector1">
              <a:avLst/>
            </a:prstGeom>
            <a:noFill/>
            <a:ln w="38100" algn="ctr">
              <a:solidFill>
                <a:srgbClr val="D86262"/>
              </a:solidFill>
              <a:miter lim="800000"/>
              <a:headEnd/>
              <a:tailEnd type="triangle" w="lg" len="lg"/>
            </a:ln>
            <a:extLst>
              <a:ext uri="{909E8E84-426E-40DD-AFC4-6F175D3DCCD1}">
                <a14:hiddenFill xmlns:a14="http://schemas.microsoft.com/office/drawing/2010/main">
                  <a:noFill/>
                </a14:hiddenFill>
              </a:ext>
            </a:extLst>
          </p:spPr>
        </p:cxnSp>
      </p:grpSp>
      <p:grpSp>
        <p:nvGrpSpPr>
          <p:cNvPr id="33795" name="Group 151">
            <a:extLst>
              <a:ext uri="{FF2B5EF4-FFF2-40B4-BE49-F238E27FC236}">
                <a16:creationId xmlns:a16="http://schemas.microsoft.com/office/drawing/2014/main" id="{729C978F-5AE1-4448-FE4A-C9E97DB2719B}"/>
              </a:ext>
            </a:extLst>
          </p:cNvPr>
          <p:cNvGrpSpPr>
            <a:grpSpLocks/>
          </p:cNvGrpSpPr>
          <p:nvPr/>
        </p:nvGrpSpPr>
        <p:grpSpPr bwMode="auto">
          <a:xfrm>
            <a:off x="325882" y="2360647"/>
            <a:ext cx="10340859" cy="4265017"/>
            <a:chOff x="194" y="1405"/>
            <a:chExt cx="6156" cy="2539"/>
          </a:xfrm>
        </p:grpSpPr>
        <p:sp>
          <p:nvSpPr>
            <p:cNvPr id="33821" name="正方形/長方形 89">
              <a:extLst>
                <a:ext uri="{FF2B5EF4-FFF2-40B4-BE49-F238E27FC236}">
                  <a16:creationId xmlns:a16="http://schemas.microsoft.com/office/drawing/2014/main" id="{5987EB44-D25F-6437-CCD2-355C5AE1A1DC}"/>
                </a:ext>
              </a:extLst>
            </p:cNvPr>
            <p:cNvSpPr>
              <a:spLocks noChangeArrowheads="1"/>
            </p:cNvSpPr>
            <p:nvPr/>
          </p:nvSpPr>
          <p:spPr bwMode="auto">
            <a:xfrm>
              <a:off x="1041" y="1804"/>
              <a:ext cx="207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a:latin typeface="Arial" panose="020B0604020202020204" pitchFamily="34" charset="0"/>
                  <a:ea typeface="ＭＳ Ｐゴシック" panose="020B0600070205080204" pitchFamily="50" charset="-128"/>
                </a:rPr>
                <a:t> Including cylindrical lenses</a:t>
              </a:r>
              <a:endParaRPr lang="ja-JP" altLang="en-US" sz="2116">
                <a:latin typeface="Arial" panose="020B0604020202020204" pitchFamily="34" charset="0"/>
                <a:ea typeface="ＭＳ Ｐゴシック" panose="020B0600070205080204" pitchFamily="50" charset="-128"/>
              </a:endParaRPr>
            </a:p>
          </p:txBody>
        </p:sp>
        <p:sp>
          <p:nvSpPr>
            <p:cNvPr id="96" name="左中かっこ 95">
              <a:extLst>
                <a:ext uri="{FF2B5EF4-FFF2-40B4-BE49-F238E27FC236}">
                  <a16:creationId xmlns:a16="http://schemas.microsoft.com/office/drawing/2014/main" id="{A319F55A-8C72-0F6F-0EF4-F57957222899}"/>
                </a:ext>
              </a:extLst>
            </p:cNvPr>
            <p:cNvSpPr>
              <a:spLocks/>
            </p:cNvSpPr>
            <p:nvPr/>
          </p:nvSpPr>
          <p:spPr bwMode="auto">
            <a:xfrm rot="14955653" flipH="1">
              <a:off x="2126" y="1598"/>
              <a:ext cx="260" cy="1276"/>
            </a:xfrm>
            <a:prstGeom prst="leftBrace">
              <a:avLst>
                <a:gd name="adj1" fmla="val 101971"/>
                <a:gd name="adj2" fmla="val 50000"/>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a:defRPr/>
              </a:pPr>
              <a:endParaRPr lang="ja-JP" altLang="en-US" dirty="0">
                <a:latin typeface="+mn-lt"/>
                <a:ea typeface="+mn-ea"/>
              </a:endParaRPr>
            </a:p>
          </p:txBody>
        </p:sp>
        <p:grpSp>
          <p:nvGrpSpPr>
            <p:cNvPr id="33823" name="グループ化 22">
              <a:extLst>
                <a:ext uri="{FF2B5EF4-FFF2-40B4-BE49-F238E27FC236}">
                  <a16:creationId xmlns:a16="http://schemas.microsoft.com/office/drawing/2014/main" id="{BA775725-2C09-2C55-04D4-BF69CAAD40ED}"/>
                </a:ext>
              </a:extLst>
            </p:cNvPr>
            <p:cNvGrpSpPr>
              <a:grpSpLocks/>
            </p:cNvGrpSpPr>
            <p:nvPr/>
          </p:nvGrpSpPr>
          <p:grpSpPr bwMode="auto">
            <a:xfrm>
              <a:off x="194" y="1405"/>
              <a:ext cx="6156" cy="2539"/>
              <a:chOff x="307034" y="2230367"/>
              <a:chExt cx="9773165" cy="4031066"/>
            </a:xfrm>
          </p:grpSpPr>
          <p:grpSp>
            <p:nvGrpSpPr>
              <p:cNvPr id="33824" name="グループ化 18506">
                <a:extLst>
                  <a:ext uri="{FF2B5EF4-FFF2-40B4-BE49-F238E27FC236}">
                    <a16:creationId xmlns:a16="http://schemas.microsoft.com/office/drawing/2014/main" id="{955CF700-12CA-3EF5-6FBA-C3DA87936C7A}"/>
                  </a:ext>
                </a:extLst>
              </p:cNvPr>
              <p:cNvGrpSpPr>
                <a:grpSpLocks/>
              </p:cNvGrpSpPr>
              <p:nvPr/>
            </p:nvGrpSpPr>
            <p:grpSpPr bwMode="auto">
              <a:xfrm>
                <a:off x="307034" y="2709874"/>
                <a:ext cx="9773165" cy="3551559"/>
                <a:chOff x="306636" y="2709451"/>
                <a:chExt cx="9774267" cy="3552000"/>
              </a:xfrm>
            </p:grpSpPr>
            <p:grpSp>
              <p:nvGrpSpPr>
                <p:cNvPr id="33840" name="グループ化 17">
                  <a:extLst>
                    <a:ext uri="{FF2B5EF4-FFF2-40B4-BE49-F238E27FC236}">
                      <a16:creationId xmlns:a16="http://schemas.microsoft.com/office/drawing/2014/main" id="{5D6EDBC8-4225-29A1-FCC0-10CD49C8F80C}"/>
                    </a:ext>
                  </a:extLst>
                </p:cNvPr>
                <p:cNvGrpSpPr>
                  <a:grpSpLocks/>
                </p:cNvGrpSpPr>
                <p:nvPr/>
              </p:nvGrpSpPr>
              <p:grpSpPr bwMode="auto">
                <a:xfrm>
                  <a:off x="306636" y="2709451"/>
                  <a:ext cx="9774267" cy="3552000"/>
                  <a:chOff x="1422263" y="2841828"/>
                  <a:chExt cx="9774290" cy="3552514"/>
                </a:xfrm>
              </p:grpSpPr>
              <p:grpSp>
                <p:nvGrpSpPr>
                  <p:cNvPr id="33842" name="グループ化 6">
                    <a:extLst>
                      <a:ext uri="{FF2B5EF4-FFF2-40B4-BE49-F238E27FC236}">
                        <a16:creationId xmlns:a16="http://schemas.microsoft.com/office/drawing/2014/main" id="{2866588B-01A1-97E3-94CB-3B781F9263B9}"/>
                      </a:ext>
                    </a:extLst>
                  </p:cNvPr>
                  <p:cNvGrpSpPr>
                    <a:grpSpLocks noChangeAspect="1"/>
                  </p:cNvGrpSpPr>
                  <p:nvPr/>
                </p:nvGrpSpPr>
                <p:grpSpPr bwMode="auto">
                  <a:xfrm rot="-1299287">
                    <a:off x="1422263" y="2980747"/>
                    <a:ext cx="9774290" cy="2873113"/>
                    <a:chOff x="836331" y="2907486"/>
                    <a:chExt cx="11404219" cy="3352225"/>
                  </a:xfrm>
                </p:grpSpPr>
                <p:cxnSp>
                  <p:nvCxnSpPr>
                    <p:cNvPr id="128" name="直線コネクタ 127">
                      <a:extLst>
                        <a:ext uri="{FF2B5EF4-FFF2-40B4-BE49-F238E27FC236}">
                          <a16:creationId xmlns:a16="http://schemas.microsoft.com/office/drawing/2014/main" id="{DDA32E53-0E38-6C0A-8BFB-686C0A334D08}"/>
                        </a:ext>
                      </a:extLst>
                    </p:cNvPr>
                    <p:cNvCxnSpPr/>
                    <p:nvPr/>
                  </p:nvCxnSpPr>
                  <p:spPr>
                    <a:xfrm rot="1299287" flipV="1">
                      <a:off x="5933024" y="3845857"/>
                      <a:ext cx="6307890" cy="1434254"/>
                    </a:xfrm>
                    <a:prstGeom prst="line">
                      <a:avLst/>
                    </a:prstGeom>
                    <a:ln w="19050">
                      <a:solidFill>
                        <a:srgbClr val="D86262"/>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33855" name="グループ化 68">
                      <a:extLst>
                        <a:ext uri="{FF2B5EF4-FFF2-40B4-BE49-F238E27FC236}">
                          <a16:creationId xmlns:a16="http://schemas.microsoft.com/office/drawing/2014/main" id="{329732F4-C613-F03D-D584-7F4C5E62DFF8}"/>
                        </a:ext>
                      </a:extLst>
                    </p:cNvPr>
                    <p:cNvGrpSpPr>
                      <a:grpSpLocks noChangeAspect="1"/>
                    </p:cNvGrpSpPr>
                    <p:nvPr/>
                  </p:nvGrpSpPr>
                  <p:grpSpPr bwMode="auto">
                    <a:xfrm>
                      <a:off x="836331" y="2907486"/>
                      <a:ext cx="11068322" cy="3352225"/>
                      <a:chOff x="836331" y="2907486"/>
                      <a:chExt cx="11068322" cy="3352225"/>
                    </a:xfrm>
                  </p:grpSpPr>
                  <p:sp>
                    <p:nvSpPr>
                      <p:cNvPr id="138" name="フローチャート: 直接アクセス記憶 137">
                        <a:extLst>
                          <a:ext uri="{FF2B5EF4-FFF2-40B4-BE49-F238E27FC236}">
                            <a16:creationId xmlns:a16="http://schemas.microsoft.com/office/drawing/2014/main" id="{3370F245-CC89-C9DD-72FC-2091C65D0D9F}"/>
                          </a:ext>
                        </a:extLst>
                      </p:cNvPr>
                      <p:cNvSpPr/>
                      <p:nvPr/>
                    </p:nvSpPr>
                    <p:spPr>
                      <a:xfrm flipH="1">
                        <a:off x="3534134" y="3411016"/>
                        <a:ext cx="3278991" cy="1980901"/>
                      </a:xfrm>
                      <a:prstGeom prst="flowChartMagneticDrum">
                        <a:avLst/>
                      </a:prstGeom>
                      <a:solidFill>
                        <a:srgbClr val="808080"/>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9" name="円/楕円 138">
                        <a:extLst>
                          <a:ext uri="{FF2B5EF4-FFF2-40B4-BE49-F238E27FC236}">
                            <a16:creationId xmlns:a16="http://schemas.microsoft.com/office/drawing/2014/main" id="{868BB735-8104-FEDF-9A0D-763C987DCBB2}"/>
                          </a:ext>
                        </a:extLst>
                      </p:cNvPr>
                      <p:cNvSpPr/>
                      <p:nvPr/>
                    </p:nvSpPr>
                    <p:spPr>
                      <a:xfrm>
                        <a:off x="3546335" y="3423974"/>
                        <a:ext cx="1081882" cy="1975342"/>
                      </a:xfrm>
                      <a:prstGeom prst="ellipse">
                        <a:avLst/>
                      </a:prstGeom>
                      <a:solidFill>
                        <a:schemeClr val="tx1"/>
                      </a:solidFill>
                      <a:ln w="25400">
                        <a:solidFill>
                          <a:srgbClr val="0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140" name="円/楕円 139">
                        <a:extLst>
                          <a:ext uri="{FF2B5EF4-FFF2-40B4-BE49-F238E27FC236}">
                            <a16:creationId xmlns:a16="http://schemas.microsoft.com/office/drawing/2014/main" id="{3230A7C9-E29E-AB52-A189-4B47CD666DCE}"/>
                          </a:ext>
                        </a:extLst>
                      </p:cNvPr>
                      <p:cNvSpPr/>
                      <p:nvPr/>
                    </p:nvSpPr>
                    <p:spPr>
                      <a:xfrm rot="1299287">
                        <a:off x="3798907" y="3532037"/>
                        <a:ext cx="616895" cy="1723329"/>
                      </a:xfrm>
                      <a:prstGeom prst="ellipse">
                        <a:avLst/>
                      </a:prstGeom>
                      <a:solidFill>
                        <a:schemeClr val="accent6">
                          <a:lumMod val="20000"/>
                          <a:lumOff val="80000"/>
                        </a:schemeClr>
                      </a:solidFill>
                      <a:ln w="254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cxnSp>
                    <p:nvCxnSpPr>
                      <p:cNvPr id="141" name="直線コネクタ 140">
                        <a:extLst>
                          <a:ext uri="{FF2B5EF4-FFF2-40B4-BE49-F238E27FC236}">
                            <a16:creationId xmlns:a16="http://schemas.microsoft.com/office/drawing/2014/main" id="{EA69FC1C-B61B-9630-9CDE-35B36107CC40}"/>
                          </a:ext>
                        </a:extLst>
                      </p:cNvPr>
                      <p:cNvCxnSpPr>
                        <a:stCxn id="102" idx="0"/>
                      </p:cNvCxnSpPr>
                      <p:nvPr/>
                    </p:nvCxnSpPr>
                    <p:spPr>
                      <a:xfrm rot="1299287" flipV="1">
                        <a:off x="989500" y="3827735"/>
                        <a:ext cx="2962206" cy="1163710"/>
                      </a:xfrm>
                      <a:prstGeom prst="line">
                        <a:avLst/>
                      </a:prstGeom>
                      <a:ln w="25400">
                        <a:solidFill>
                          <a:srgbClr val="0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F0C4F14C-BA66-FE15-A6C6-9ECF328A1ACF}"/>
                          </a:ext>
                        </a:extLst>
                      </p:cNvPr>
                      <p:cNvCxnSpPr>
                        <a:stCxn id="105" idx="1"/>
                      </p:cNvCxnSpPr>
                      <p:nvPr/>
                    </p:nvCxnSpPr>
                    <p:spPr>
                      <a:xfrm rot="1299287" flipV="1">
                        <a:off x="4195500" y="3915309"/>
                        <a:ext cx="2534271" cy="1002495"/>
                      </a:xfrm>
                      <a:prstGeom prst="line">
                        <a:avLst/>
                      </a:prstGeom>
                      <a:ln w="25400">
                        <a:solidFill>
                          <a:srgbClr val="0000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43" name="円/楕円 142">
                        <a:extLst>
                          <a:ext uri="{FF2B5EF4-FFF2-40B4-BE49-F238E27FC236}">
                            <a16:creationId xmlns:a16="http://schemas.microsoft.com/office/drawing/2014/main" id="{F4DD233B-8308-BA5A-60E0-4C9EE1AC959F}"/>
                          </a:ext>
                        </a:extLst>
                      </p:cNvPr>
                      <p:cNvSpPr/>
                      <p:nvPr/>
                    </p:nvSpPr>
                    <p:spPr>
                      <a:xfrm>
                        <a:off x="5732513" y="3419357"/>
                        <a:ext cx="1081882" cy="1986460"/>
                      </a:xfrm>
                      <a:prstGeom prst="ellipse">
                        <a:avLst/>
                      </a:prstGeom>
                      <a:noFill/>
                      <a:ln w="25400">
                        <a:solidFill>
                          <a:srgbClr val="00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cxnSp>
                    <p:nvCxnSpPr>
                      <p:cNvPr id="144" name="直線コネクタ 143">
                        <a:extLst>
                          <a:ext uri="{FF2B5EF4-FFF2-40B4-BE49-F238E27FC236}">
                            <a16:creationId xmlns:a16="http://schemas.microsoft.com/office/drawing/2014/main" id="{26AB89B4-6C89-842F-1F8D-93017CCADBBE}"/>
                          </a:ext>
                        </a:extLst>
                      </p:cNvPr>
                      <p:cNvCxnSpPr/>
                      <p:nvPr/>
                    </p:nvCxnSpPr>
                    <p:spPr>
                      <a:xfrm rot="1299287" flipV="1">
                        <a:off x="7006550" y="3478501"/>
                        <a:ext cx="4898108" cy="1923457"/>
                      </a:xfrm>
                      <a:prstGeom prst="line">
                        <a:avLst/>
                      </a:prstGeom>
                      <a:ln w="25400">
                        <a:solidFill>
                          <a:srgbClr val="00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2CCC2F78-6198-5FD9-2476-5F69B264B02B}"/>
                          </a:ext>
                        </a:extLst>
                      </p:cNvPr>
                      <p:cNvCxnSpPr>
                        <a:stCxn id="102" idx="0"/>
                        <a:endCxn id="140" idx="0"/>
                      </p:cNvCxnSpPr>
                      <p:nvPr/>
                    </p:nvCxnSpPr>
                    <p:spPr>
                      <a:xfrm rot="1299287" flipV="1">
                        <a:off x="1154375" y="2965433"/>
                        <a:ext cx="2997405" cy="2064288"/>
                      </a:xfrm>
                      <a:prstGeom prst="line">
                        <a:avLst/>
                      </a:prstGeom>
                      <a:ln w="1905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A3E9D742-6408-A98A-7FE5-2CD71F1BDF58}"/>
                          </a:ext>
                        </a:extLst>
                      </p:cNvPr>
                      <p:cNvCxnSpPr>
                        <a:stCxn id="102" idx="0"/>
                        <a:endCxn id="140" idx="4"/>
                      </p:cNvCxnSpPr>
                      <p:nvPr/>
                    </p:nvCxnSpPr>
                    <p:spPr>
                      <a:xfrm rot="1299287" flipV="1">
                        <a:off x="836089" y="4630079"/>
                        <a:ext cx="2999257" cy="339106"/>
                      </a:xfrm>
                      <a:prstGeom prst="line">
                        <a:avLst/>
                      </a:prstGeom>
                      <a:ln w="1905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C02BE12E-35E7-4ED4-9311-CA37A58974ED}"/>
                          </a:ext>
                        </a:extLst>
                      </p:cNvPr>
                      <p:cNvCxnSpPr/>
                      <p:nvPr/>
                    </p:nvCxnSpPr>
                    <p:spPr>
                      <a:xfrm rot="1299287" flipV="1">
                        <a:off x="6513552" y="3946843"/>
                        <a:ext cx="5244533" cy="694890"/>
                      </a:xfrm>
                      <a:prstGeom prst="line">
                        <a:avLst/>
                      </a:prstGeom>
                      <a:ln w="19050">
                        <a:solidFill>
                          <a:srgbClr val="6B6BC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47883171-31DE-2EE3-D644-71F16B601905}"/>
                          </a:ext>
                        </a:extLst>
                      </p:cNvPr>
                      <p:cNvCxnSpPr/>
                      <p:nvPr/>
                    </p:nvCxnSpPr>
                    <p:spPr>
                      <a:xfrm rot="1299287" flipV="1">
                        <a:off x="6443443" y="2924059"/>
                        <a:ext cx="5090772" cy="3335475"/>
                      </a:xfrm>
                      <a:prstGeom prst="line">
                        <a:avLst/>
                      </a:prstGeom>
                      <a:ln w="19050">
                        <a:solidFill>
                          <a:srgbClr val="6B6BC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9BA4F043-EC85-8119-9ABC-01E3F18F1A81}"/>
                          </a:ext>
                        </a:extLst>
                      </p:cNvPr>
                      <p:cNvCxnSpPr>
                        <a:stCxn id="102" idx="0"/>
                      </p:cNvCxnSpPr>
                      <p:nvPr/>
                    </p:nvCxnSpPr>
                    <p:spPr>
                      <a:xfrm rot="1299287" flipV="1">
                        <a:off x="1028560" y="3623446"/>
                        <a:ext cx="2639865" cy="1313806"/>
                      </a:xfrm>
                      <a:prstGeom prst="line">
                        <a:avLst/>
                      </a:prstGeom>
                      <a:ln w="1905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D3D72724-C4C6-398C-2A63-E327350C2902}"/>
                          </a:ext>
                        </a:extLst>
                      </p:cNvPr>
                      <p:cNvCxnSpPr>
                        <a:stCxn id="102" idx="0"/>
                      </p:cNvCxnSpPr>
                      <p:nvPr/>
                    </p:nvCxnSpPr>
                    <p:spPr>
                      <a:xfrm rot="1299287" flipV="1">
                        <a:off x="948985" y="4037773"/>
                        <a:ext cx="3316042" cy="1015467"/>
                      </a:xfrm>
                      <a:prstGeom prst="line">
                        <a:avLst/>
                      </a:prstGeom>
                      <a:ln w="1905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216DF125-993B-8319-01D4-8918232F37F2}"/>
                          </a:ext>
                        </a:extLst>
                      </p:cNvPr>
                      <p:cNvCxnSpPr/>
                      <p:nvPr/>
                    </p:nvCxnSpPr>
                    <p:spPr>
                      <a:xfrm rot="1299287" flipV="1">
                        <a:off x="3899945" y="3679812"/>
                        <a:ext cx="1878473" cy="848693"/>
                      </a:xfrm>
                      <a:prstGeom prst="line">
                        <a:avLst/>
                      </a:prstGeom>
                      <a:ln w="19050">
                        <a:solidFill>
                          <a:srgbClr val="D8626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6DC69C14-7DA5-227E-6980-12AD52A5828E}"/>
                          </a:ext>
                        </a:extLst>
                      </p:cNvPr>
                      <p:cNvCxnSpPr>
                        <a:stCxn id="105" idx="2"/>
                      </p:cNvCxnSpPr>
                      <p:nvPr/>
                    </p:nvCxnSpPr>
                    <p:spPr>
                      <a:xfrm rot="1299287" flipV="1">
                        <a:off x="4422362" y="4456498"/>
                        <a:ext cx="2210076" cy="663389"/>
                      </a:xfrm>
                      <a:prstGeom prst="line">
                        <a:avLst/>
                      </a:prstGeom>
                      <a:ln w="19050">
                        <a:solidFill>
                          <a:srgbClr val="D8626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9696E64F-98F1-FDA0-322E-ED94F58FEB9D}"/>
                          </a:ext>
                        </a:extLst>
                      </p:cNvPr>
                      <p:cNvCxnSpPr/>
                      <p:nvPr/>
                    </p:nvCxnSpPr>
                    <p:spPr>
                      <a:xfrm rot="1299287" flipV="1">
                        <a:off x="7036394" y="2903733"/>
                        <a:ext cx="3706927" cy="2785121"/>
                      </a:xfrm>
                      <a:prstGeom prst="line">
                        <a:avLst/>
                      </a:prstGeom>
                      <a:ln w="19050">
                        <a:solidFill>
                          <a:srgbClr val="D8626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E5476543-8AFE-BC6C-6D2E-80F4B742D337}"/>
                          </a:ext>
                        </a:extLst>
                      </p:cNvPr>
                      <p:cNvCxnSpPr/>
                      <p:nvPr/>
                    </p:nvCxnSpPr>
                    <p:spPr>
                      <a:xfrm rot="1299287" flipV="1">
                        <a:off x="5865338" y="4042987"/>
                        <a:ext cx="878103" cy="181598"/>
                      </a:xfrm>
                      <a:prstGeom prst="line">
                        <a:avLst/>
                      </a:prstGeom>
                      <a:ln w="19050">
                        <a:solidFill>
                          <a:srgbClr val="D86262"/>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cxnSp>
                  <p:nvCxnSpPr>
                    <p:cNvPr id="130" name="直線コネクタ 129">
                      <a:extLst>
                        <a:ext uri="{FF2B5EF4-FFF2-40B4-BE49-F238E27FC236}">
                          <a16:creationId xmlns:a16="http://schemas.microsoft.com/office/drawing/2014/main" id="{5F3C7A11-B906-758A-833C-500970B48C6F}"/>
                        </a:ext>
                      </a:extLst>
                    </p:cNvPr>
                    <p:cNvCxnSpPr/>
                    <p:nvPr/>
                  </p:nvCxnSpPr>
                  <p:spPr>
                    <a:xfrm rot="1299287" flipH="1">
                      <a:off x="8358817" y="4123912"/>
                      <a:ext cx="12967" cy="657830"/>
                    </a:xfrm>
                    <a:prstGeom prst="line">
                      <a:avLst/>
                    </a:prstGeom>
                    <a:ln w="3810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E2B7F294-0D29-E671-F4B6-55911A5DBFBA}"/>
                        </a:ext>
                      </a:extLst>
                    </p:cNvPr>
                    <p:cNvCxnSpPr/>
                    <p:nvPr/>
                  </p:nvCxnSpPr>
                  <p:spPr>
                    <a:xfrm rot="1299287">
                      <a:off x="9399953" y="4300689"/>
                      <a:ext cx="787329" cy="298339"/>
                    </a:xfrm>
                    <a:prstGeom prst="line">
                      <a:avLst/>
                    </a:prstGeom>
                    <a:ln w="3810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8D07E6BD-3ECB-1DB7-B349-5863C72CFDD8}"/>
                        </a:ext>
                      </a:extLst>
                    </p:cNvPr>
                    <p:cNvCxnSpPr/>
                    <p:nvPr/>
                  </p:nvCxnSpPr>
                  <p:spPr>
                    <a:xfrm rot="1299287" flipH="1">
                      <a:off x="9079820" y="4330488"/>
                      <a:ext cx="5558" cy="276104"/>
                    </a:xfrm>
                    <a:prstGeom prst="line">
                      <a:avLst/>
                    </a:prstGeom>
                    <a:ln w="3810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1BB4BF2-4460-9FA6-88C2-6CB59B3E609D}"/>
                        </a:ext>
                      </a:extLst>
                    </p:cNvPr>
                    <p:cNvCxnSpPr/>
                    <p:nvPr/>
                  </p:nvCxnSpPr>
                  <p:spPr>
                    <a:xfrm rot="1299287">
                      <a:off x="8896306" y="4392650"/>
                      <a:ext cx="337162" cy="155655"/>
                    </a:xfrm>
                    <a:prstGeom prst="line">
                      <a:avLst/>
                    </a:prstGeom>
                    <a:ln w="3810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C58F4A34-AD1C-232F-4E19-B75E8DD13790}"/>
                        </a:ext>
                      </a:extLst>
                    </p:cNvPr>
                    <p:cNvCxnSpPr/>
                    <p:nvPr/>
                  </p:nvCxnSpPr>
                  <p:spPr>
                    <a:xfrm rot="1299287">
                      <a:off x="3742529" y="4273425"/>
                      <a:ext cx="676177" cy="315017"/>
                    </a:xfrm>
                    <a:prstGeom prst="line">
                      <a:avLst/>
                    </a:prstGeom>
                    <a:ln w="4445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4276F58C-2F3F-058B-2B36-5ECB1E26763E}"/>
                        </a:ext>
                      </a:extLst>
                    </p:cNvPr>
                    <p:cNvCxnSpPr>
                      <a:stCxn id="140" idx="0"/>
                      <a:endCxn id="140" idx="4"/>
                    </p:cNvCxnSpPr>
                    <p:nvPr/>
                  </p:nvCxnSpPr>
                  <p:spPr>
                    <a:xfrm rot="1299287">
                      <a:off x="4109253" y="3534785"/>
                      <a:ext cx="0" cy="1723329"/>
                    </a:xfrm>
                    <a:prstGeom prst="line">
                      <a:avLst/>
                    </a:prstGeom>
                    <a:ln w="4445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08508EBC-B042-DE0F-638F-544B05BDA531}"/>
                        </a:ext>
                      </a:extLst>
                    </p:cNvPr>
                    <p:cNvCxnSpPr/>
                    <p:nvPr/>
                  </p:nvCxnSpPr>
                  <p:spPr>
                    <a:xfrm rot="1299287" flipH="1">
                      <a:off x="6273846" y="3615420"/>
                      <a:ext cx="0" cy="1632529"/>
                    </a:xfrm>
                    <a:prstGeom prst="line">
                      <a:avLst/>
                    </a:prstGeom>
                    <a:ln w="44450">
                      <a:solidFill>
                        <a:srgbClr val="6B6BC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A330F56A-2B81-609E-A639-2772BB014CC9}"/>
                        </a:ext>
                      </a:extLst>
                    </p:cNvPr>
                    <p:cNvCxnSpPr/>
                    <p:nvPr/>
                  </p:nvCxnSpPr>
                  <p:spPr>
                    <a:xfrm rot="1299287">
                      <a:off x="5738862" y="4231932"/>
                      <a:ext cx="1042979" cy="472525"/>
                    </a:xfrm>
                    <a:prstGeom prst="line">
                      <a:avLst/>
                    </a:prstGeom>
                    <a:ln w="44450">
                      <a:solidFill>
                        <a:srgbClr val="D8626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sp>
                <p:nvSpPr>
                  <p:cNvPr id="33843" name="正方形/長方形 13">
                    <a:extLst>
                      <a:ext uri="{FF2B5EF4-FFF2-40B4-BE49-F238E27FC236}">
                        <a16:creationId xmlns:a16="http://schemas.microsoft.com/office/drawing/2014/main" id="{DA5469F7-38B1-00F7-8C53-5F4767F53A06}"/>
                      </a:ext>
                    </a:extLst>
                  </p:cNvPr>
                  <p:cNvSpPr>
                    <a:spLocks noChangeArrowheads="1"/>
                  </p:cNvSpPr>
                  <p:nvPr/>
                </p:nvSpPr>
                <p:spPr bwMode="auto">
                  <a:xfrm>
                    <a:off x="3888406" y="5999158"/>
                    <a:ext cx="2970048" cy="39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a:latin typeface="Arial" panose="020B0604020202020204" pitchFamily="34" charset="0"/>
                        <a:ea typeface="ＭＳ Ｐゴシック" panose="020B0600070205080204" pitchFamily="50" charset="-128"/>
                      </a:rPr>
                      <a:t>Anamorphic lens system</a:t>
                    </a:r>
                  </a:p>
                </p:txBody>
              </p:sp>
              <p:sp>
                <p:nvSpPr>
                  <p:cNvPr id="118" name="円/楕円 117">
                    <a:extLst>
                      <a:ext uri="{FF2B5EF4-FFF2-40B4-BE49-F238E27FC236}">
                        <a16:creationId xmlns:a16="http://schemas.microsoft.com/office/drawing/2014/main" id="{6F00D3D9-F91C-1F0A-E13D-5389E02E8944}"/>
                      </a:ext>
                    </a:extLst>
                  </p:cNvPr>
                  <p:cNvSpPr/>
                  <p:nvPr/>
                </p:nvSpPr>
                <p:spPr>
                  <a:xfrm>
                    <a:off x="7652658" y="3666102"/>
                    <a:ext cx="169892" cy="176290"/>
                  </a:xfrm>
                  <a:prstGeom prst="ellipse">
                    <a:avLst/>
                  </a:prstGeom>
                  <a:solidFill>
                    <a:srgbClr val="D862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D86262"/>
                      </a:solidFill>
                    </a:endParaRPr>
                  </a:p>
                </p:txBody>
              </p:sp>
              <p:sp>
                <p:nvSpPr>
                  <p:cNvPr id="119" name="円/楕円 118">
                    <a:extLst>
                      <a:ext uri="{FF2B5EF4-FFF2-40B4-BE49-F238E27FC236}">
                        <a16:creationId xmlns:a16="http://schemas.microsoft.com/office/drawing/2014/main" id="{0FE011E6-78C8-8AD5-C4AB-C22E9F7878A3}"/>
                      </a:ext>
                    </a:extLst>
                  </p:cNvPr>
                  <p:cNvSpPr/>
                  <p:nvPr/>
                </p:nvSpPr>
                <p:spPr>
                  <a:xfrm>
                    <a:off x="8795850" y="3215054"/>
                    <a:ext cx="168303" cy="174702"/>
                  </a:xfrm>
                  <a:prstGeom prst="ellipse">
                    <a:avLst/>
                  </a:prstGeom>
                  <a:solidFill>
                    <a:srgbClr val="6B6B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20" name="直線コネクタ 119">
                    <a:extLst>
                      <a:ext uri="{FF2B5EF4-FFF2-40B4-BE49-F238E27FC236}">
                        <a16:creationId xmlns:a16="http://schemas.microsoft.com/office/drawing/2014/main" id="{30E622DA-812E-A248-1F2E-8BBD09D03B15}"/>
                      </a:ext>
                    </a:extLst>
                  </p:cNvPr>
                  <p:cNvCxnSpPr/>
                  <p:nvPr/>
                </p:nvCxnSpPr>
                <p:spPr>
                  <a:xfrm>
                    <a:off x="9511933" y="2881532"/>
                    <a:ext cx="0" cy="333522"/>
                  </a:xfrm>
                  <a:prstGeom prst="line">
                    <a:avLst/>
                  </a:prstGeom>
                  <a:ln w="3810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847" name="正方形/長方形 13">
                    <a:extLst>
                      <a:ext uri="{FF2B5EF4-FFF2-40B4-BE49-F238E27FC236}">
                        <a16:creationId xmlns:a16="http://schemas.microsoft.com/office/drawing/2014/main" id="{CFEE1DEB-A5BD-3C95-88A0-0F859842B5A8}"/>
                      </a:ext>
                    </a:extLst>
                  </p:cNvPr>
                  <p:cNvSpPr>
                    <a:spLocks noChangeArrowheads="1"/>
                  </p:cNvSpPr>
                  <p:nvPr/>
                </p:nvSpPr>
                <p:spPr bwMode="auto">
                  <a:xfrm>
                    <a:off x="6215985" y="3080059"/>
                    <a:ext cx="1789725" cy="30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D86262"/>
                        </a:solidFill>
                        <a:latin typeface="Arial" panose="020B0604020202020204" pitchFamily="34" charset="0"/>
                        <a:ea typeface="ＭＳ Ｐゴシック" panose="020B0600070205080204" pitchFamily="50" charset="-128"/>
                      </a:rPr>
                      <a:t>Horizontal Focus P1</a:t>
                    </a:r>
                    <a:endParaRPr lang="ja-JP" altLang="en-US" sz="1481" baseline="-25000">
                      <a:solidFill>
                        <a:srgbClr val="D86262"/>
                      </a:solidFill>
                      <a:latin typeface="Arial" panose="020B0604020202020204" pitchFamily="34" charset="0"/>
                      <a:ea typeface="ＭＳ Ｐゴシック" panose="020B0600070205080204" pitchFamily="50" charset="-128"/>
                    </a:endParaRPr>
                  </a:p>
                </p:txBody>
              </p:sp>
              <p:sp>
                <p:nvSpPr>
                  <p:cNvPr id="33848" name="正方形/長方形 13">
                    <a:extLst>
                      <a:ext uri="{FF2B5EF4-FFF2-40B4-BE49-F238E27FC236}">
                        <a16:creationId xmlns:a16="http://schemas.microsoft.com/office/drawing/2014/main" id="{3890411E-51AB-B324-CC68-75E4884C7B59}"/>
                      </a:ext>
                    </a:extLst>
                  </p:cNvPr>
                  <p:cNvSpPr>
                    <a:spLocks noChangeArrowheads="1"/>
                  </p:cNvSpPr>
                  <p:nvPr/>
                </p:nvSpPr>
                <p:spPr bwMode="auto">
                  <a:xfrm>
                    <a:off x="8780132" y="3510460"/>
                    <a:ext cx="1569237" cy="30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6B6BCF"/>
                        </a:solidFill>
                        <a:latin typeface="Arial" panose="020B0604020202020204" pitchFamily="34" charset="0"/>
                        <a:ea typeface="ＭＳ Ｐゴシック" panose="020B0600070205080204" pitchFamily="50" charset="-128"/>
                      </a:rPr>
                      <a:t>Vertical Focus P2</a:t>
                    </a:r>
                    <a:endParaRPr lang="ja-JP" altLang="en-US" sz="1481" baseline="-25000">
                      <a:solidFill>
                        <a:srgbClr val="6B6BCF"/>
                      </a:solidFill>
                      <a:latin typeface="Arial" panose="020B0604020202020204" pitchFamily="34" charset="0"/>
                      <a:ea typeface="ＭＳ Ｐゴシック" panose="020B0600070205080204" pitchFamily="50" charset="-128"/>
                    </a:endParaRPr>
                  </a:p>
                </p:txBody>
              </p:sp>
              <p:cxnSp>
                <p:nvCxnSpPr>
                  <p:cNvPr id="123" name="直線コネクタ 122">
                    <a:extLst>
                      <a:ext uri="{FF2B5EF4-FFF2-40B4-BE49-F238E27FC236}">
                        <a16:creationId xmlns:a16="http://schemas.microsoft.com/office/drawing/2014/main" id="{7531B526-380B-C0F8-88B2-D2877A1088CB}"/>
                      </a:ext>
                    </a:extLst>
                  </p:cNvPr>
                  <p:cNvCxnSpPr/>
                  <p:nvPr/>
                </p:nvCxnSpPr>
                <p:spPr>
                  <a:xfrm>
                    <a:off x="7244603" y="3532694"/>
                    <a:ext cx="3176" cy="808393"/>
                  </a:xfrm>
                  <a:prstGeom prst="line">
                    <a:avLst/>
                  </a:prstGeom>
                  <a:ln w="3810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F257EFAA-9085-F3B1-AA7B-F032C69EA426}"/>
                      </a:ext>
                    </a:extLst>
                  </p:cNvPr>
                  <p:cNvCxnSpPr/>
                  <p:nvPr/>
                </p:nvCxnSpPr>
                <p:spPr>
                  <a:xfrm>
                    <a:off x="8964153" y="2841828"/>
                    <a:ext cx="1066979" cy="390697"/>
                  </a:xfrm>
                  <a:prstGeom prst="line">
                    <a:avLst/>
                  </a:prstGeom>
                  <a:ln w="3810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DEC3ED8E-ABFD-C61D-B40F-495B2B2D3805}"/>
                      </a:ext>
                    </a:extLst>
                  </p:cNvPr>
                  <p:cNvCxnSpPr/>
                  <p:nvPr/>
                </p:nvCxnSpPr>
                <p:spPr>
                  <a:xfrm>
                    <a:off x="6693647" y="3607339"/>
                    <a:ext cx="0" cy="1064093"/>
                  </a:xfrm>
                  <a:prstGeom prst="line">
                    <a:avLst/>
                  </a:prstGeom>
                  <a:ln w="38100">
                    <a:solidFill>
                      <a:srgbClr val="6B6BC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09992498-3AD5-C28B-3D7A-5CE8EDBD2ABB}"/>
                      </a:ext>
                    </a:extLst>
                  </p:cNvPr>
                  <p:cNvCxnSpPr/>
                  <p:nvPr/>
                </p:nvCxnSpPr>
                <p:spPr>
                  <a:xfrm>
                    <a:off x="7106467" y="3897979"/>
                    <a:ext cx="293737" cy="114350"/>
                  </a:xfrm>
                  <a:prstGeom prst="line">
                    <a:avLst/>
                  </a:prstGeom>
                  <a:ln w="3810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5E40F536-CC8A-A37A-536D-EAF38B4B7D13}"/>
                      </a:ext>
                    </a:extLst>
                  </p:cNvPr>
                  <p:cNvCxnSpPr/>
                  <p:nvPr/>
                </p:nvCxnSpPr>
                <p:spPr>
                  <a:xfrm>
                    <a:off x="6434842" y="4058388"/>
                    <a:ext cx="557306" cy="236641"/>
                  </a:xfrm>
                  <a:prstGeom prst="line">
                    <a:avLst/>
                  </a:prstGeom>
                  <a:ln w="38100">
                    <a:solidFill>
                      <a:srgbClr val="D86262"/>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15" name="円/楕円 114">
                  <a:extLst>
                    <a:ext uri="{FF2B5EF4-FFF2-40B4-BE49-F238E27FC236}">
                      <a16:creationId xmlns:a16="http://schemas.microsoft.com/office/drawing/2014/main" id="{7E4B5B85-863A-D729-E8BC-D1EB634003E1}"/>
                    </a:ext>
                  </a:extLst>
                </p:cNvPr>
                <p:cNvSpPr/>
                <p:nvPr/>
              </p:nvSpPr>
              <p:spPr bwMode="auto">
                <a:xfrm rot="20718522">
                  <a:off x="4495154" y="3455796"/>
                  <a:ext cx="862156" cy="1559385"/>
                </a:xfrm>
                <a:prstGeom prst="ellipse">
                  <a:avLst/>
                </a:prstGeom>
                <a:noFill/>
                <a:ln w="254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grpSp>
          <p:grpSp>
            <p:nvGrpSpPr>
              <p:cNvPr id="33825" name="グループ化 9">
                <a:extLst>
                  <a:ext uri="{FF2B5EF4-FFF2-40B4-BE49-F238E27FC236}">
                    <a16:creationId xmlns:a16="http://schemas.microsoft.com/office/drawing/2014/main" id="{B54BD0C8-317C-14BC-15AA-B3E2A8E5662C}"/>
                  </a:ext>
                </a:extLst>
              </p:cNvPr>
              <p:cNvGrpSpPr>
                <a:grpSpLocks/>
              </p:cNvGrpSpPr>
              <p:nvPr/>
            </p:nvGrpSpPr>
            <p:grpSpPr bwMode="auto">
              <a:xfrm>
                <a:off x="599941" y="2230367"/>
                <a:ext cx="9175772" cy="3721736"/>
                <a:chOff x="599941" y="2230367"/>
                <a:chExt cx="9175772" cy="3721736"/>
              </a:xfrm>
            </p:grpSpPr>
            <p:cxnSp>
              <p:nvCxnSpPr>
                <p:cNvPr id="100" name="直線コネクタ 99">
                  <a:extLst>
                    <a:ext uri="{FF2B5EF4-FFF2-40B4-BE49-F238E27FC236}">
                      <a16:creationId xmlns:a16="http://schemas.microsoft.com/office/drawing/2014/main" id="{7491243E-EBD5-594F-305A-50A573E2AE85}"/>
                    </a:ext>
                  </a:extLst>
                </p:cNvPr>
                <p:cNvCxnSpPr/>
                <p:nvPr/>
              </p:nvCxnSpPr>
              <p:spPr bwMode="auto">
                <a:xfrm flipV="1">
                  <a:off x="3215487" y="3508522"/>
                  <a:ext cx="1719354" cy="660513"/>
                </a:xfrm>
                <a:prstGeom prst="line">
                  <a:avLst/>
                </a:prstGeom>
                <a:ln w="19050">
                  <a:solidFill>
                    <a:srgbClr val="6B6BC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A7AA9EFD-0328-5115-19E0-253EB62E07A1}"/>
                    </a:ext>
                  </a:extLst>
                </p:cNvPr>
                <p:cNvCxnSpPr/>
                <p:nvPr/>
              </p:nvCxnSpPr>
              <p:spPr bwMode="auto">
                <a:xfrm flipV="1">
                  <a:off x="3205961" y="4954983"/>
                  <a:ext cx="1749517" cy="714497"/>
                </a:xfrm>
                <a:prstGeom prst="line">
                  <a:avLst/>
                </a:prstGeom>
                <a:ln w="19050">
                  <a:solidFill>
                    <a:srgbClr val="6B6BC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02" name="二等辺三角形 1">
                  <a:extLst>
                    <a:ext uri="{FF2B5EF4-FFF2-40B4-BE49-F238E27FC236}">
                      <a16:creationId xmlns:a16="http://schemas.microsoft.com/office/drawing/2014/main" id="{D79C1F74-EA46-3156-F086-B10BFD41EB3C}"/>
                    </a:ext>
                  </a:extLst>
                </p:cNvPr>
                <p:cNvSpPr/>
                <p:nvPr/>
              </p:nvSpPr>
              <p:spPr>
                <a:xfrm>
                  <a:off x="629314" y="4907349"/>
                  <a:ext cx="2582998" cy="102570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 name="connsiteX0" fmla="*/ 0 w 2754566"/>
                    <a:gd name="connsiteY0" fmla="*/ 1704976 h 1704976"/>
                    <a:gd name="connsiteX1" fmla="*/ 2752852 w 2754566"/>
                    <a:gd name="connsiteY1" fmla="*/ 0 h 1704976"/>
                    <a:gd name="connsiteX2" fmla="*/ 2754566 w 2754566"/>
                    <a:gd name="connsiteY2" fmla="*/ 750888 h 1704976"/>
                    <a:gd name="connsiteX3" fmla="*/ 0 w 2754566"/>
                    <a:gd name="connsiteY3" fmla="*/ 1704976 h 1704976"/>
                    <a:gd name="connsiteX0" fmla="*/ 0 w 2752853"/>
                    <a:gd name="connsiteY0" fmla="*/ 1704976 h 1704976"/>
                    <a:gd name="connsiteX1" fmla="*/ 2752852 w 2752853"/>
                    <a:gd name="connsiteY1" fmla="*/ 0 h 1704976"/>
                    <a:gd name="connsiteX2" fmla="*/ 2576766 w 2752853"/>
                    <a:gd name="connsiteY2" fmla="*/ 1404938 h 1704976"/>
                    <a:gd name="connsiteX3" fmla="*/ 0 w 2752853"/>
                    <a:gd name="connsiteY3" fmla="*/ 1704976 h 1704976"/>
                    <a:gd name="connsiteX0" fmla="*/ 0 w 2581441"/>
                    <a:gd name="connsiteY0" fmla="*/ 1025526 h 1025526"/>
                    <a:gd name="connsiteX1" fmla="*/ 2581402 w 2581441"/>
                    <a:gd name="connsiteY1" fmla="*/ 0 h 1025526"/>
                    <a:gd name="connsiteX2" fmla="*/ 2576766 w 2581441"/>
                    <a:gd name="connsiteY2" fmla="*/ 725488 h 1025526"/>
                    <a:gd name="connsiteX3" fmla="*/ 0 w 2581441"/>
                    <a:gd name="connsiteY3" fmla="*/ 1025526 h 1025526"/>
                  </a:gdLst>
                  <a:ahLst/>
                  <a:cxnLst>
                    <a:cxn ang="0">
                      <a:pos x="connsiteX0" y="connsiteY0"/>
                    </a:cxn>
                    <a:cxn ang="0">
                      <a:pos x="connsiteX1" y="connsiteY1"/>
                    </a:cxn>
                    <a:cxn ang="0">
                      <a:pos x="connsiteX2" y="connsiteY2"/>
                    </a:cxn>
                    <a:cxn ang="0">
                      <a:pos x="connsiteX3" y="connsiteY3"/>
                    </a:cxn>
                  </a:cxnLst>
                  <a:rect l="l" t="t" r="r" b="b"/>
                  <a:pathLst>
                    <a:path w="2581441" h="1025526">
                      <a:moveTo>
                        <a:pt x="0" y="1025526"/>
                      </a:moveTo>
                      <a:lnTo>
                        <a:pt x="2581402" y="0"/>
                      </a:lnTo>
                      <a:cubicBezTo>
                        <a:pt x="2581973" y="493713"/>
                        <a:pt x="2576195" y="231775"/>
                        <a:pt x="2576766" y="725488"/>
                      </a:cubicBezTo>
                      <a:lnTo>
                        <a:pt x="0" y="1025526"/>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3" name="二等辺三角形 1">
                  <a:extLst>
                    <a:ext uri="{FF2B5EF4-FFF2-40B4-BE49-F238E27FC236}">
                      <a16:creationId xmlns:a16="http://schemas.microsoft.com/office/drawing/2014/main" id="{8018A03F-6903-A477-A6B9-E6A1FE3FC530}"/>
                    </a:ext>
                  </a:extLst>
                </p:cNvPr>
                <p:cNvSpPr/>
                <p:nvPr/>
              </p:nvSpPr>
              <p:spPr>
                <a:xfrm>
                  <a:off x="605499" y="4808908"/>
                  <a:ext cx="2590937" cy="113843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587879"/>
                    <a:gd name="connsiteY0" fmla="*/ 1138237 h 1138237"/>
                    <a:gd name="connsiteX1" fmla="*/ 2311527 w 2587879"/>
                    <a:gd name="connsiteY1" fmla="*/ 0 h 1138237"/>
                    <a:gd name="connsiteX2" fmla="*/ 2587879 w 2587879"/>
                    <a:gd name="connsiteY2" fmla="*/ 138111 h 1138237"/>
                    <a:gd name="connsiteX3" fmla="*/ 0 w 2587879"/>
                    <a:gd name="connsiteY3" fmla="*/ 1138237 h 1138237"/>
                  </a:gdLst>
                  <a:ahLst/>
                  <a:cxnLst>
                    <a:cxn ang="0">
                      <a:pos x="connsiteX0" y="connsiteY0"/>
                    </a:cxn>
                    <a:cxn ang="0">
                      <a:pos x="connsiteX1" y="connsiteY1"/>
                    </a:cxn>
                    <a:cxn ang="0">
                      <a:pos x="connsiteX2" y="connsiteY2"/>
                    </a:cxn>
                    <a:cxn ang="0">
                      <a:pos x="connsiteX3" y="connsiteY3"/>
                    </a:cxn>
                  </a:cxnLst>
                  <a:rect l="l" t="t" r="r" b="b"/>
                  <a:pathLst>
                    <a:path w="2587879" h="1138237">
                      <a:moveTo>
                        <a:pt x="0" y="1138237"/>
                      </a:moveTo>
                      <a:lnTo>
                        <a:pt x="2311527" y="0"/>
                      </a:lnTo>
                      <a:cubicBezTo>
                        <a:pt x="2897885" y="260351"/>
                        <a:pt x="2025333" y="-107952"/>
                        <a:pt x="2587879" y="138111"/>
                      </a:cubicBezTo>
                      <a:lnTo>
                        <a:pt x="0" y="1138237"/>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04" name="二等辺三角形 1">
                  <a:extLst>
                    <a:ext uri="{FF2B5EF4-FFF2-40B4-BE49-F238E27FC236}">
                      <a16:creationId xmlns:a16="http://schemas.microsoft.com/office/drawing/2014/main" id="{E39F6BEE-3D22-6AD5-650F-6CA1BEABC89A}"/>
                    </a:ext>
                  </a:extLst>
                </p:cNvPr>
                <p:cNvSpPr/>
                <p:nvPr/>
              </p:nvSpPr>
              <p:spPr>
                <a:xfrm>
                  <a:off x="599149" y="4172211"/>
                  <a:ext cx="2608401" cy="177989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Lst>
                  <a:ahLst/>
                  <a:cxnLst>
                    <a:cxn ang="0">
                      <a:pos x="connsiteX0" y="connsiteY0"/>
                    </a:cxn>
                    <a:cxn ang="0">
                      <a:pos x="connsiteX1" y="connsiteY1"/>
                    </a:cxn>
                    <a:cxn ang="0">
                      <a:pos x="connsiteX2" y="connsiteY2"/>
                    </a:cxn>
                    <a:cxn ang="0">
                      <a:pos x="connsiteX3" y="connsiteY3"/>
                    </a:cxn>
                  </a:cxnLst>
                  <a:rect l="l" t="t" r="r" b="b"/>
                  <a:pathLst>
                    <a:path w="2608516" h="1781176">
                      <a:moveTo>
                        <a:pt x="0" y="1781176"/>
                      </a:moveTo>
                      <a:lnTo>
                        <a:pt x="2606802" y="0"/>
                      </a:lnTo>
                      <a:cubicBezTo>
                        <a:pt x="2607373" y="493713"/>
                        <a:pt x="2607945" y="257175"/>
                        <a:pt x="2608516" y="750888"/>
                      </a:cubicBezTo>
                      <a:lnTo>
                        <a:pt x="0" y="1781176"/>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5" name="二等辺三角形 1">
                  <a:extLst>
                    <a:ext uri="{FF2B5EF4-FFF2-40B4-BE49-F238E27FC236}">
                      <a16:creationId xmlns:a16="http://schemas.microsoft.com/office/drawing/2014/main" id="{445CF238-5994-53C9-599D-B1C859239DDB}"/>
                    </a:ext>
                  </a:extLst>
                </p:cNvPr>
                <p:cNvSpPr/>
                <p:nvPr/>
              </p:nvSpPr>
              <p:spPr>
                <a:xfrm>
                  <a:off x="626138" y="4921639"/>
                  <a:ext cx="2881464" cy="101776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017587 h 1017587"/>
                    <a:gd name="connsiteX1" fmla="*/ 2571877 w 2879979"/>
                    <a:gd name="connsiteY1" fmla="*/ 0 h 1017587"/>
                    <a:gd name="connsiteX2" fmla="*/ 2879979 w 2879979"/>
                    <a:gd name="connsiteY2" fmla="*/ 131761 h 1017587"/>
                    <a:gd name="connsiteX3" fmla="*/ 0 w 2879979"/>
                    <a:gd name="connsiteY3" fmla="*/ 1017587 h 1017587"/>
                  </a:gdLst>
                  <a:ahLst/>
                  <a:cxnLst>
                    <a:cxn ang="0">
                      <a:pos x="connsiteX0" y="connsiteY0"/>
                    </a:cxn>
                    <a:cxn ang="0">
                      <a:pos x="connsiteX1" y="connsiteY1"/>
                    </a:cxn>
                    <a:cxn ang="0">
                      <a:pos x="connsiteX2" y="connsiteY2"/>
                    </a:cxn>
                    <a:cxn ang="0">
                      <a:pos x="connsiteX3" y="connsiteY3"/>
                    </a:cxn>
                  </a:cxnLst>
                  <a:rect l="l" t="t" r="r" b="b"/>
                  <a:pathLst>
                    <a:path w="2879979" h="1017587">
                      <a:moveTo>
                        <a:pt x="0" y="1017587"/>
                      </a:moveTo>
                      <a:lnTo>
                        <a:pt x="2571877" y="0"/>
                      </a:lnTo>
                      <a:cubicBezTo>
                        <a:pt x="3158235" y="260351"/>
                        <a:pt x="2317433" y="-114302"/>
                        <a:pt x="2879979" y="131761"/>
                      </a:cubicBezTo>
                      <a:lnTo>
                        <a:pt x="0" y="1017587"/>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06" name="二等辺三角形 1">
                  <a:extLst>
                    <a:ext uri="{FF2B5EF4-FFF2-40B4-BE49-F238E27FC236}">
                      <a16:creationId xmlns:a16="http://schemas.microsoft.com/office/drawing/2014/main" id="{E60582FD-5637-F212-7013-FC710384E2CB}"/>
                    </a:ext>
                  </a:extLst>
                </p:cNvPr>
                <p:cNvSpPr/>
                <p:nvPr/>
              </p:nvSpPr>
              <p:spPr>
                <a:xfrm>
                  <a:off x="7679772" y="2671767"/>
                  <a:ext cx="1319283" cy="49697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 name="connsiteX0" fmla="*/ 0 w 2754566"/>
                    <a:gd name="connsiteY0" fmla="*/ 1704976 h 1704976"/>
                    <a:gd name="connsiteX1" fmla="*/ 2752852 w 2754566"/>
                    <a:gd name="connsiteY1" fmla="*/ 0 h 1704976"/>
                    <a:gd name="connsiteX2" fmla="*/ 2754566 w 2754566"/>
                    <a:gd name="connsiteY2" fmla="*/ 750888 h 1704976"/>
                    <a:gd name="connsiteX3" fmla="*/ 0 w 2754566"/>
                    <a:gd name="connsiteY3" fmla="*/ 1704976 h 1704976"/>
                    <a:gd name="connsiteX0" fmla="*/ 0 w 2752853"/>
                    <a:gd name="connsiteY0" fmla="*/ 1704976 h 1704976"/>
                    <a:gd name="connsiteX1" fmla="*/ 2752852 w 2752853"/>
                    <a:gd name="connsiteY1" fmla="*/ 0 h 1704976"/>
                    <a:gd name="connsiteX2" fmla="*/ 2576766 w 2752853"/>
                    <a:gd name="connsiteY2" fmla="*/ 1404938 h 1704976"/>
                    <a:gd name="connsiteX3" fmla="*/ 0 w 2752853"/>
                    <a:gd name="connsiteY3" fmla="*/ 1704976 h 1704976"/>
                    <a:gd name="connsiteX0" fmla="*/ 0 w 2581441"/>
                    <a:gd name="connsiteY0" fmla="*/ 1025526 h 1025526"/>
                    <a:gd name="connsiteX1" fmla="*/ 2581402 w 2581441"/>
                    <a:gd name="connsiteY1" fmla="*/ 0 h 1025526"/>
                    <a:gd name="connsiteX2" fmla="*/ 2576766 w 2581441"/>
                    <a:gd name="connsiteY2" fmla="*/ 725488 h 1025526"/>
                    <a:gd name="connsiteX3" fmla="*/ 0 w 2581441"/>
                    <a:gd name="connsiteY3" fmla="*/ 1025526 h 1025526"/>
                    <a:gd name="connsiteX0" fmla="*/ 0 w 2517375"/>
                    <a:gd name="connsiteY0" fmla="*/ 1044815 h 1044815"/>
                    <a:gd name="connsiteX1" fmla="*/ 2517336 w 2517375"/>
                    <a:gd name="connsiteY1" fmla="*/ 0 h 1044815"/>
                    <a:gd name="connsiteX2" fmla="*/ 2512700 w 2517375"/>
                    <a:gd name="connsiteY2" fmla="*/ 725488 h 1044815"/>
                    <a:gd name="connsiteX3" fmla="*/ 0 w 2517375"/>
                    <a:gd name="connsiteY3" fmla="*/ 1044815 h 1044815"/>
                    <a:gd name="connsiteX0" fmla="*/ 0 w 2517344"/>
                    <a:gd name="connsiteY0" fmla="*/ 1044815 h 1044815"/>
                    <a:gd name="connsiteX1" fmla="*/ 2517336 w 2517344"/>
                    <a:gd name="connsiteY1" fmla="*/ 0 h 1044815"/>
                    <a:gd name="connsiteX2" fmla="*/ 2494395 w 2517344"/>
                    <a:gd name="connsiteY2" fmla="*/ 715845 h 1044815"/>
                    <a:gd name="connsiteX3" fmla="*/ 0 w 2517344"/>
                    <a:gd name="connsiteY3" fmla="*/ 1044815 h 1044815"/>
                    <a:gd name="connsiteX0" fmla="*/ 0 w 2508198"/>
                    <a:gd name="connsiteY0" fmla="*/ 1054460 h 1054460"/>
                    <a:gd name="connsiteX1" fmla="*/ 2508183 w 2508198"/>
                    <a:gd name="connsiteY1" fmla="*/ 0 h 1054460"/>
                    <a:gd name="connsiteX2" fmla="*/ 2494395 w 2508198"/>
                    <a:gd name="connsiteY2" fmla="*/ 725490 h 1054460"/>
                    <a:gd name="connsiteX3" fmla="*/ 0 w 2508198"/>
                    <a:gd name="connsiteY3" fmla="*/ 1054460 h 1054460"/>
                    <a:gd name="connsiteX0" fmla="*/ 0 w 2508198"/>
                    <a:gd name="connsiteY0" fmla="*/ 1054460 h 1054460"/>
                    <a:gd name="connsiteX1" fmla="*/ 2508183 w 2508198"/>
                    <a:gd name="connsiteY1" fmla="*/ 0 h 1054460"/>
                    <a:gd name="connsiteX2" fmla="*/ 2494396 w 2508198"/>
                    <a:gd name="connsiteY2" fmla="*/ 715847 h 1054460"/>
                    <a:gd name="connsiteX3" fmla="*/ 0 w 2508198"/>
                    <a:gd name="connsiteY3" fmla="*/ 1054460 h 1054460"/>
                    <a:gd name="connsiteX0" fmla="*/ 0 w 2512701"/>
                    <a:gd name="connsiteY0" fmla="*/ 1054460 h 1054460"/>
                    <a:gd name="connsiteX1" fmla="*/ 2508183 w 2512701"/>
                    <a:gd name="connsiteY1" fmla="*/ 0 h 1054460"/>
                    <a:gd name="connsiteX2" fmla="*/ 2512701 w 2512701"/>
                    <a:gd name="connsiteY2" fmla="*/ 706203 h 1054460"/>
                    <a:gd name="connsiteX3" fmla="*/ 0 w 2512701"/>
                    <a:gd name="connsiteY3" fmla="*/ 1054460 h 1054460"/>
                    <a:gd name="connsiteX0" fmla="*/ 0 w 2512701"/>
                    <a:gd name="connsiteY0" fmla="*/ 1006237 h 1006237"/>
                    <a:gd name="connsiteX1" fmla="*/ 2398354 w 2512701"/>
                    <a:gd name="connsiteY1" fmla="*/ 0 h 1006237"/>
                    <a:gd name="connsiteX2" fmla="*/ 2512701 w 2512701"/>
                    <a:gd name="connsiteY2" fmla="*/ 657980 h 1006237"/>
                    <a:gd name="connsiteX3" fmla="*/ 0 w 2512701"/>
                    <a:gd name="connsiteY3" fmla="*/ 1006237 h 1006237"/>
                    <a:gd name="connsiteX0" fmla="*/ 0 w 2512701"/>
                    <a:gd name="connsiteY0" fmla="*/ 1006237 h 1006237"/>
                    <a:gd name="connsiteX1" fmla="*/ 2398354 w 2512701"/>
                    <a:gd name="connsiteY1" fmla="*/ 0 h 1006237"/>
                    <a:gd name="connsiteX2" fmla="*/ 2512701 w 2512701"/>
                    <a:gd name="connsiteY2" fmla="*/ 657980 h 1006237"/>
                    <a:gd name="connsiteX3" fmla="*/ 0 w 2512701"/>
                    <a:gd name="connsiteY3" fmla="*/ 1006237 h 1006237"/>
                    <a:gd name="connsiteX0" fmla="*/ 0 w 2558012"/>
                    <a:gd name="connsiteY0" fmla="*/ 1006237 h 1006237"/>
                    <a:gd name="connsiteX1" fmla="*/ 2398354 w 2558012"/>
                    <a:gd name="connsiteY1" fmla="*/ 0 h 1006237"/>
                    <a:gd name="connsiteX2" fmla="*/ 2512701 w 2558012"/>
                    <a:gd name="connsiteY2" fmla="*/ 657980 h 1006237"/>
                    <a:gd name="connsiteX3" fmla="*/ 0 w 2558012"/>
                    <a:gd name="connsiteY3" fmla="*/ 1006237 h 1006237"/>
                    <a:gd name="connsiteX0" fmla="*/ 0 w 2530823"/>
                    <a:gd name="connsiteY0" fmla="*/ 1006237 h 1006237"/>
                    <a:gd name="connsiteX1" fmla="*/ 2398354 w 2530823"/>
                    <a:gd name="connsiteY1" fmla="*/ 0 h 1006237"/>
                    <a:gd name="connsiteX2" fmla="*/ 2512701 w 2530823"/>
                    <a:gd name="connsiteY2" fmla="*/ 657980 h 1006237"/>
                    <a:gd name="connsiteX3" fmla="*/ 0 w 2530823"/>
                    <a:gd name="connsiteY3" fmla="*/ 1006237 h 1006237"/>
                  </a:gdLst>
                  <a:ahLst/>
                  <a:cxnLst>
                    <a:cxn ang="0">
                      <a:pos x="connsiteX0" y="connsiteY0"/>
                    </a:cxn>
                    <a:cxn ang="0">
                      <a:pos x="connsiteX1" y="connsiteY1"/>
                    </a:cxn>
                    <a:cxn ang="0">
                      <a:pos x="connsiteX2" y="connsiteY2"/>
                    </a:cxn>
                    <a:cxn ang="0">
                      <a:pos x="connsiteX3" y="connsiteY3"/>
                    </a:cxn>
                  </a:cxnLst>
                  <a:rect l="l" t="t" r="r" b="b"/>
                  <a:pathLst>
                    <a:path w="2530823" h="1006237">
                      <a:moveTo>
                        <a:pt x="0" y="1006237"/>
                      </a:moveTo>
                      <a:lnTo>
                        <a:pt x="2398354" y="0"/>
                      </a:lnTo>
                      <a:cubicBezTo>
                        <a:pt x="2490449" y="484067"/>
                        <a:pt x="2567046" y="164266"/>
                        <a:pt x="2512701" y="657980"/>
                      </a:cubicBezTo>
                      <a:lnTo>
                        <a:pt x="0" y="1006237"/>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7" name="二等辺三角形 1">
                  <a:extLst>
                    <a:ext uri="{FF2B5EF4-FFF2-40B4-BE49-F238E27FC236}">
                      <a16:creationId xmlns:a16="http://schemas.microsoft.com/office/drawing/2014/main" id="{EA9E01B8-AF9A-A668-500C-770BBE028CD1}"/>
                    </a:ext>
                  </a:extLst>
                </p:cNvPr>
                <p:cNvSpPr/>
                <p:nvPr/>
              </p:nvSpPr>
              <p:spPr>
                <a:xfrm flipH="1" flipV="1">
                  <a:off x="5319036" y="3610140"/>
                  <a:ext cx="1289118" cy="47792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017587 h 1017587"/>
                    <a:gd name="connsiteX1" fmla="*/ 2571877 w 2879979"/>
                    <a:gd name="connsiteY1" fmla="*/ 0 h 1017587"/>
                    <a:gd name="connsiteX2" fmla="*/ 2879979 w 2879979"/>
                    <a:gd name="connsiteY2" fmla="*/ 131761 h 1017587"/>
                    <a:gd name="connsiteX3" fmla="*/ 0 w 2879979"/>
                    <a:gd name="connsiteY3" fmla="*/ 1017587 h 1017587"/>
                    <a:gd name="connsiteX0" fmla="*/ 0 w 3524881"/>
                    <a:gd name="connsiteY0" fmla="*/ 1145451 h 1145451"/>
                    <a:gd name="connsiteX1" fmla="*/ 3216779 w 3524881"/>
                    <a:gd name="connsiteY1" fmla="*/ 0 h 1145451"/>
                    <a:gd name="connsiteX2" fmla="*/ 3524881 w 3524881"/>
                    <a:gd name="connsiteY2" fmla="*/ 131761 h 1145451"/>
                    <a:gd name="connsiteX3" fmla="*/ 0 w 3524881"/>
                    <a:gd name="connsiteY3" fmla="*/ 1145451 h 1145451"/>
                    <a:gd name="connsiteX0" fmla="*/ 0 w 3524881"/>
                    <a:gd name="connsiteY0" fmla="*/ 1145451 h 1145451"/>
                    <a:gd name="connsiteX1" fmla="*/ 3216779 w 3524881"/>
                    <a:gd name="connsiteY1" fmla="*/ 0 h 1145451"/>
                    <a:gd name="connsiteX2" fmla="*/ 3524881 w 3524881"/>
                    <a:gd name="connsiteY2" fmla="*/ 483387 h 1145451"/>
                    <a:gd name="connsiteX3" fmla="*/ 0 w 3524881"/>
                    <a:gd name="connsiteY3" fmla="*/ 1145451 h 1145451"/>
                    <a:gd name="connsiteX0" fmla="*/ 0 w 3545684"/>
                    <a:gd name="connsiteY0" fmla="*/ 1145451 h 1145451"/>
                    <a:gd name="connsiteX1" fmla="*/ 3237582 w 3545684"/>
                    <a:gd name="connsiteY1" fmla="*/ 0 h 1145451"/>
                    <a:gd name="connsiteX2" fmla="*/ 3545684 w 3545684"/>
                    <a:gd name="connsiteY2" fmla="*/ 483387 h 1145451"/>
                    <a:gd name="connsiteX3" fmla="*/ 0 w 3545684"/>
                    <a:gd name="connsiteY3" fmla="*/ 1145451 h 1145451"/>
                    <a:gd name="connsiteX0" fmla="*/ 0 w 3545684"/>
                    <a:gd name="connsiteY0" fmla="*/ 1129468 h 1129468"/>
                    <a:gd name="connsiteX1" fmla="*/ 3237582 w 3545684"/>
                    <a:gd name="connsiteY1" fmla="*/ 0 h 1129468"/>
                    <a:gd name="connsiteX2" fmla="*/ 3545684 w 3545684"/>
                    <a:gd name="connsiteY2" fmla="*/ 483387 h 1129468"/>
                    <a:gd name="connsiteX3" fmla="*/ 0 w 3545684"/>
                    <a:gd name="connsiteY3" fmla="*/ 1129468 h 1129468"/>
                    <a:gd name="connsiteX0" fmla="*/ 0 w 3545684"/>
                    <a:gd name="connsiteY0" fmla="*/ 1001604 h 1001604"/>
                    <a:gd name="connsiteX1" fmla="*/ 3279189 w 3545684"/>
                    <a:gd name="connsiteY1" fmla="*/ 0 h 1001604"/>
                    <a:gd name="connsiteX2" fmla="*/ 3545684 w 3545684"/>
                    <a:gd name="connsiteY2" fmla="*/ 355523 h 1001604"/>
                    <a:gd name="connsiteX3" fmla="*/ 0 w 3545684"/>
                    <a:gd name="connsiteY3" fmla="*/ 1001604 h 1001604"/>
                    <a:gd name="connsiteX0" fmla="*/ 0 w 3545684"/>
                    <a:gd name="connsiteY0" fmla="*/ 1001604 h 1001604"/>
                    <a:gd name="connsiteX1" fmla="*/ 3279189 w 3545684"/>
                    <a:gd name="connsiteY1" fmla="*/ 0 h 1001604"/>
                    <a:gd name="connsiteX2" fmla="*/ 3545684 w 3545684"/>
                    <a:gd name="connsiteY2" fmla="*/ 355523 h 1001604"/>
                    <a:gd name="connsiteX3" fmla="*/ 0 w 3545684"/>
                    <a:gd name="connsiteY3" fmla="*/ 1001604 h 1001604"/>
                    <a:gd name="connsiteX0" fmla="*/ 0 w 3558685"/>
                    <a:gd name="connsiteY0" fmla="*/ 1001604 h 1001604"/>
                    <a:gd name="connsiteX1" fmla="*/ 3279189 w 3558685"/>
                    <a:gd name="connsiteY1" fmla="*/ 0 h 1001604"/>
                    <a:gd name="connsiteX2" fmla="*/ 3558685 w 3558685"/>
                    <a:gd name="connsiteY2" fmla="*/ 375501 h 1001604"/>
                    <a:gd name="connsiteX3" fmla="*/ 0 w 3558685"/>
                    <a:gd name="connsiteY3" fmla="*/ 1001604 h 1001604"/>
                    <a:gd name="connsiteX0" fmla="*/ 0 w 3558685"/>
                    <a:gd name="connsiteY0" fmla="*/ 1001604 h 1001604"/>
                    <a:gd name="connsiteX1" fmla="*/ 3279189 w 3558685"/>
                    <a:gd name="connsiteY1" fmla="*/ 0 h 1001604"/>
                    <a:gd name="connsiteX2" fmla="*/ 3558685 w 3558685"/>
                    <a:gd name="connsiteY2" fmla="*/ 375501 h 1001604"/>
                    <a:gd name="connsiteX3" fmla="*/ 0 w 3558685"/>
                    <a:gd name="connsiteY3" fmla="*/ 1001604 h 1001604"/>
                    <a:gd name="connsiteX0" fmla="*/ 0 w 3519680"/>
                    <a:gd name="connsiteY0" fmla="*/ 1001604 h 1001604"/>
                    <a:gd name="connsiteX1" fmla="*/ 3279189 w 3519680"/>
                    <a:gd name="connsiteY1" fmla="*/ 0 h 1001604"/>
                    <a:gd name="connsiteX2" fmla="*/ 3519680 w 3519680"/>
                    <a:gd name="connsiteY2" fmla="*/ 370507 h 1001604"/>
                    <a:gd name="connsiteX3" fmla="*/ 0 w 3519680"/>
                    <a:gd name="connsiteY3" fmla="*/ 1001604 h 1001604"/>
                  </a:gdLst>
                  <a:ahLst/>
                  <a:cxnLst>
                    <a:cxn ang="0">
                      <a:pos x="connsiteX0" y="connsiteY0"/>
                    </a:cxn>
                    <a:cxn ang="0">
                      <a:pos x="connsiteX1" y="connsiteY1"/>
                    </a:cxn>
                    <a:cxn ang="0">
                      <a:pos x="connsiteX2" y="connsiteY2"/>
                    </a:cxn>
                    <a:cxn ang="0">
                      <a:pos x="connsiteX3" y="connsiteY3"/>
                    </a:cxn>
                  </a:cxnLst>
                  <a:rect l="l" t="t" r="r" b="b"/>
                  <a:pathLst>
                    <a:path w="3519680" h="1001604">
                      <a:moveTo>
                        <a:pt x="0" y="1001604"/>
                      </a:moveTo>
                      <a:lnTo>
                        <a:pt x="3279189" y="0"/>
                      </a:lnTo>
                      <a:cubicBezTo>
                        <a:pt x="3397473" y="230383"/>
                        <a:pt x="3262683" y="-30388"/>
                        <a:pt x="3519680" y="370507"/>
                      </a:cubicBezTo>
                      <a:lnTo>
                        <a:pt x="0" y="1001604"/>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08" name="二等辺三角形 1">
                  <a:extLst>
                    <a:ext uri="{FF2B5EF4-FFF2-40B4-BE49-F238E27FC236}">
                      <a16:creationId xmlns:a16="http://schemas.microsoft.com/office/drawing/2014/main" id="{B6DADD9A-79B0-9418-1662-55311EF2B169}"/>
                    </a:ext>
                  </a:extLst>
                </p:cNvPr>
                <p:cNvSpPr/>
                <p:nvPr/>
              </p:nvSpPr>
              <p:spPr>
                <a:xfrm flipH="1" flipV="1">
                  <a:off x="5361900" y="3157625"/>
                  <a:ext cx="2343274" cy="145439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 name="connsiteX0" fmla="*/ 0 w 2668286"/>
                    <a:gd name="connsiteY0" fmla="*/ 1864242 h 1864242"/>
                    <a:gd name="connsiteX1" fmla="*/ 2666572 w 2668286"/>
                    <a:gd name="connsiteY1" fmla="*/ 0 h 1864242"/>
                    <a:gd name="connsiteX2" fmla="*/ 2668286 w 2668286"/>
                    <a:gd name="connsiteY2" fmla="*/ 750888 h 1864242"/>
                    <a:gd name="connsiteX3" fmla="*/ 0 w 2668286"/>
                    <a:gd name="connsiteY3" fmla="*/ 1864242 h 1864242"/>
                    <a:gd name="connsiteX0" fmla="*/ 0 w 2668286"/>
                    <a:gd name="connsiteY0" fmla="*/ 1864242 h 1864242"/>
                    <a:gd name="connsiteX1" fmla="*/ 2621745 w 2668286"/>
                    <a:gd name="connsiteY1" fmla="*/ 0 h 1864242"/>
                    <a:gd name="connsiteX2" fmla="*/ 2668286 w 2668286"/>
                    <a:gd name="connsiteY2" fmla="*/ 750888 h 1864242"/>
                    <a:gd name="connsiteX3" fmla="*/ 0 w 2668286"/>
                    <a:gd name="connsiteY3" fmla="*/ 1864242 h 1864242"/>
                    <a:gd name="connsiteX0" fmla="*/ 0 w 2623459"/>
                    <a:gd name="connsiteY0" fmla="*/ 1864242 h 1864242"/>
                    <a:gd name="connsiteX1" fmla="*/ 2621745 w 2623459"/>
                    <a:gd name="connsiteY1" fmla="*/ 0 h 1864242"/>
                    <a:gd name="connsiteX2" fmla="*/ 2623459 w 2623459"/>
                    <a:gd name="connsiteY2" fmla="*/ 750888 h 1864242"/>
                    <a:gd name="connsiteX3" fmla="*/ 0 w 2623459"/>
                    <a:gd name="connsiteY3" fmla="*/ 1864242 h 1864242"/>
                    <a:gd name="connsiteX0" fmla="*/ 0 w 2892784"/>
                    <a:gd name="connsiteY0" fmla="*/ 5035829 h 5035829"/>
                    <a:gd name="connsiteX1" fmla="*/ 2891070 w 2892784"/>
                    <a:gd name="connsiteY1" fmla="*/ 0 h 5035829"/>
                    <a:gd name="connsiteX2" fmla="*/ 2892784 w 2892784"/>
                    <a:gd name="connsiteY2" fmla="*/ 750888 h 5035829"/>
                    <a:gd name="connsiteX3" fmla="*/ 0 w 2892784"/>
                    <a:gd name="connsiteY3" fmla="*/ 5035829 h 5035829"/>
                    <a:gd name="connsiteX0" fmla="*/ 0 w 5109536"/>
                    <a:gd name="connsiteY0" fmla="*/ 5035829 h 5035829"/>
                    <a:gd name="connsiteX1" fmla="*/ 2891070 w 5109536"/>
                    <a:gd name="connsiteY1" fmla="*/ 0 h 5035829"/>
                    <a:gd name="connsiteX2" fmla="*/ 5109536 w 5109536"/>
                    <a:gd name="connsiteY2" fmla="*/ 994857 h 5035829"/>
                    <a:gd name="connsiteX3" fmla="*/ 0 w 5109536"/>
                    <a:gd name="connsiteY3" fmla="*/ 5035829 h 5035829"/>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095724"/>
                    <a:gd name="connsiteY0" fmla="*/ 6215008 h 6215008"/>
                    <a:gd name="connsiteX1" fmla="*/ 4900649 w 5095724"/>
                    <a:gd name="connsiteY1" fmla="*/ 0 h 6215008"/>
                    <a:gd name="connsiteX2" fmla="*/ 5095724 w 5095724"/>
                    <a:gd name="connsiteY2" fmla="*/ 2201144 h 6215008"/>
                    <a:gd name="connsiteX3" fmla="*/ 0 w 5095724"/>
                    <a:gd name="connsiteY3" fmla="*/ 6215008 h 6215008"/>
                  </a:gdLst>
                  <a:ahLst/>
                  <a:cxnLst>
                    <a:cxn ang="0">
                      <a:pos x="connsiteX0" y="connsiteY0"/>
                    </a:cxn>
                    <a:cxn ang="0">
                      <a:pos x="connsiteX1" y="connsiteY1"/>
                    </a:cxn>
                    <a:cxn ang="0">
                      <a:pos x="connsiteX2" y="connsiteY2"/>
                    </a:cxn>
                    <a:cxn ang="0">
                      <a:pos x="connsiteX3" y="connsiteY3"/>
                    </a:cxn>
                  </a:cxnLst>
                  <a:rect l="l" t="t" r="r" b="b"/>
                  <a:pathLst>
                    <a:path w="5095724" h="6215008">
                      <a:moveTo>
                        <a:pt x="0" y="6215008"/>
                      </a:moveTo>
                      <a:lnTo>
                        <a:pt x="4900649" y="0"/>
                      </a:lnTo>
                      <a:cubicBezTo>
                        <a:pt x="4811446" y="724127"/>
                        <a:pt x="4957039" y="1680325"/>
                        <a:pt x="5095724" y="2201144"/>
                      </a:cubicBezTo>
                      <a:lnTo>
                        <a:pt x="0" y="6215008"/>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9" name="二等辺三角形 1">
                  <a:extLst>
                    <a:ext uri="{FF2B5EF4-FFF2-40B4-BE49-F238E27FC236}">
                      <a16:creationId xmlns:a16="http://schemas.microsoft.com/office/drawing/2014/main" id="{BF01E0BE-70D2-F52F-7EB9-80C5CA9A3670}"/>
                    </a:ext>
                  </a:extLst>
                </p:cNvPr>
                <p:cNvSpPr/>
                <p:nvPr/>
              </p:nvSpPr>
              <p:spPr>
                <a:xfrm>
                  <a:off x="6617679" y="2230367"/>
                  <a:ext cx="2551247" cy="137342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587879"/>
                    <a:gd name="connsiteY0" fmla="*/ 1138237 h 1138237"/>
                    <a:gd name="connsiteX1" fmla="*/ 2311527 w 2587879"/>
                    <a:gd name="connsiteY1" fmla="*/ 0 h 1138237"/>
                    <a:gd name="connsiteX2" fmla="*/ 2587879 w 2587879"/>
                    <a:gd name="connsiteY2" fmla="*/ 138111 h 1138237"/>
                    <a:gd name="connsiteX3" fmla="*/ 0 w 2587879"/>
                    <a:gd name="connsiteY3" fmla="*/ 1138237 h 1138237"/>
                    <a:gd name="connsiteX0" fmla="*/ 0 w 2587879"/>
                    <a:gd name="connsiteY0" fmla="*/ 1084209 h 1084209"/>
                    <a:gd name="connsiteX1" fmla="*/ 2311527 w 2587879"/>
                    <a:gd name="connsiteY1" fmla="*/ 0 h 1084209"/>
                    <a:gd name="connsiteX2" fmla="*/ 2587879 w 2587879"/>
                    <a:gd name="connsiteY2" fmla="*/ 138111 h 1084209"/>
                    <a:gd name="connsiteX3" fmla="*/ 0 w 2587879"/>
                    <a:gd name="connsiteY3" fmla="*/ 1084209 h 1084209"/>
                    <a:gd name="connsiteX0" fmla="*/ 0 w 2587879"/>
                    <a:gd name="connsiteY0" fmla="*/ 1212524 h 1212524"/>
                    <a:gd name="connsiteX1" fmla="*/ 1838288 w 2587879"/>
                    <a:gd name="connsiteY1" fmla="*/ 0 h 1212524"/>
                    <a:gd name="connsiteX2" fmla="*/ 2587879 w 2587879"/>
                    <a:gd name="connsiteY2" fmla="*/ 266426 h 1212524"/>
                    <a:gd name="connsiteX3" fmla="*/ 0 w 2587879"/>
                    <a:gd name="connsiteY3" fmla="*/ 1212524 h 1212524"/>
                    <a:gd name="connsiteX0" fmla="*/ 0 w 3216278"/>
                    <a:gd name="connsiteY0" fmla="*/ 1212524 h 1212524"/>
                    <a:gd name="connsiteX1" fmla="*/ 1838288 w 3216278"/>
                    <a:gd name="connsiteY1" fmla="*/ 0 h 1212524"/>
                    <a:gd name="connsiteX2" fmla="*/ 3216278 w 3216278"/>
                    <a:gd name="connsiteY2" fmla="*/ 590592 h 1212524"/>
                    <a:gd name="connsiteX3" fmla="*/ 0 w 3216278"/>
                    <a:gd name="connsiteY3" fmla="*/ 1212524 h 1212524"/>
                    <a:gd name="connsiteX0" fmla="*/ 0 w 2605334"/>
                    <a:gd name="connsiteY0" fmla="*/ 1212524 h 1212524"/>
                    <a:gd name="connsiteX1" fmla="*/ 1838288 w 2605334"/>
                    <a:gd name="connsiteY1" fmla="*/ 0 h 1212524"/>
                    <a:gd name="connsiteX2" fmla="*/ 2605334 w 2605334"/>
                    <a:gd name="connsiteY2" fmla="*/ 328896 h 1212524"/>
                    <a:gd name="connsiteX3" fmla="*/ 0 w 2605334"/>
                    <a:gd name="connsiteY3" fmla="*/ 1212524 h 1212524"/>
                    <a:gd name="connsiteX0" fmla="*/ 0 w 2595636"/>
                    <a:gd name="connsiteY0" fmla="*/ 1229408 h 1229408"/>
                    <a:gd name="connsiteX1" fmla="*/ 1828590 w 2595636"/>
                    <a:gd name="connsiteY1" fmla="*/ 0 h 1229408"/>
                    <a:gd name="connsiteX2" fmla="*/ 2595636 w 2595636"/>
                    <a:gd name="connsiteY2" fmla="*/ 328896 h 1229408"/>
                    <a:gd name="connsiteX3" fmla="*/ 0 w 2595636"/>
                    <a:gd name="connsiteY3" fmla="*/ 1229408 h 1229408"/>
                    <a:gd name="connsiteX0" fmla="*/ 0 w 2595636"/>
                    <a:gd name="connsiteY0" fmla="*/ 1229408 h 1229408"/>
                    <a:gd name="connsiteX1" fmla="*/ 1828590 w 2595636"/>
                    <a:gd name="connsiteY1" fmla="*/ 0 h 1229408"/>
                    <a:gd name="connsiteX2" fmla="*/ 2595636 w 2595636"/>
                    <a:gd name="connsiteY2" fmla="*/ 328896 h 1229408"/>
                    <a:gd name="connsiteX3" fmla="*/ 0 w 2595636"/>
                    <a:gd name="connsiteY3" fmla="*/ 1229408 h 1229408"/>
                    <a:gd name="connsiteX0" fmla="*/ 0 w 2595636"/>
                    <a:gd name="connsiteY0" fmla="*/ 1216746 h 1216746"/>
                    <a:gd name="connsiteX1" fmla="*/ 1828590 w 2595636"/>
                    <a:gd name="connsiteY1" fmla="*/ 0 h 1216746"/>
                    <a:gd name="connsiteX2" fmla="*/ 2595636 w 2595636"/>
                    <a:gd name="connsiteY2" fmla="*/ 316234 h 1216746"/>
                    <a:gd name="connsiteX3" fmla="*/ 0 w 2595636"/>
                    <a:gd name="connsiteY3" fmla="*/ 1216746 h 1216746"/>
                    <a:gd name="connsiteX0" fmla="*/ 0 w 2595636"/>
                    <a:gd name="connsiteY0" fmla="*/ 1216746 h 1216746"/>
                    <a:gd name="connsiteX1" fmla="*/ 1828590 w 2595636"/>
                    <a:gd name="connsiteY1" fmla="*/ 0 h 1216746"/>
                    <a:gd name="connsiteX2" fmla="*/ 2595636 w 2595636"/>
                    <a:gd name="connsiteY2" fmla="*/ 316234 h 1216746"/>
                    <a:gd name="connsiteX3" fmla="*/ 0 w 2595636"/>
                    <a:gd name="connsiteY3" fmla="*/ 1216746 h 1216746"/>
                    <a:gd name="connsiteX0" fmla="*/ 0 w 2595636"/>
                    <a:gd name="connsiteY0" fmla="*/ 1216746 h 1216746"/>
                    <a:gd name="connsiteX1" fmla="*/ 1828590 w 2595636"/>
                    <a:gd name="connsiteY1" fmla="*/ 0 h 1216746"/>
                    <a:gd name="connsiteX2" fmla="*/ 2595636 w 2595636"/>
                    <a:gd name="connsiteY2" fmla="*/ 316234 h 1216746"/>
                    <a:gd name="connsiteX3" fmla="*/ 0 w 2595636"/>
                    <a:gd name="connsiteY3" fmla="*/ 1216746 h 1216746"/>
                  </a:gdLst>
                  <a:ahLst/>
                  <a:cxnLst>
                    <a:cxn ang="0">
                      <a:pos x="connsiteX0" y="connsiteY0"/>
                    </a:cxn>
                    <a:cxn ang="0">
                      <a:pos x="connsiteX1" y="connsiteY1"/>
                    </a:cxn>
                    <a:cxn ang="0">
                      <a:pos x="connsiteX2" y="connsiteY2"/>
                    </a:cxn>
                    <a:cxn ang="0">
                      <a:pos x="connsiteX3" y="connsiteY3"/>
                    </a:cxn>
                  </a:cxnLst>
                  <a:rect l="l" t="t" r="r" b="b"/>
                  <a:pathLst>
                    <a:path w="2595636" h="1216746">
                      <a:moveTo>
                        <a:pt x="0" y="1216746"/>
                      </a:moveTo>
                      <a:lnTo>
                        <a:pt x="1828590" y="0"/>
                      </a:lnTo>
                      <a:cubicBezTo>
                        <a:pt x="2211300" y="336327"/>
                        <a:pt x="2474326" y="116601"/>
                        <a:pt x="2595636" y="316234"/>
                      </a:cubicBezTo>
                      <a:lnTo>
                        <a:pt x="0" y="1216746"/>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10" name="二等辺三角形 1">
                  <a:extLst>
                    <a:ext uri="{FF2B5EF4-FFF2-40B4-BE49-F238E27FC236}">
                      <a16:creationId xmlns:a16="http://schemas.microsoft.com/office/drawing/2014/main" id="{65602ED1-610A-58FF-E2F7-9D329CB13039}"/>
                    </a:ext>
                  </a:extLst>
                </p:cNvPr>
                <p:cNvSpPr/>
                <p:nvPr/>
              </p:nvSpPr>
              <p:spPr>
                <a:xfrm flipH="1" flipV="1">
                  <a:off x="4922140" y="3160801"/>
                  <a:ext cx="2767158" cy="949487"/>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 name="connsiteX0" fmla="*/ 0 w 2668286"/>
                    <a:gd name="connsiteY0" fmla="*/ 1864242 h 1864242"/>
                    <a:gd name="connsiteX1" fmla="*/ 2666572 w 2668286"/>
                    <a:gd name="connsiteY1" fmla="*/ 0 h 1864242"/>
                    <a:gd name="connsiteX2" fmla="*/ 2668286 w 2668286"/>
                    <a:gd name="connsiteY2" fmla="*/ 750888 h 1864242"/>
                    <a:gd name="connsiteX3" fmla="*/ 0 w 2668286"/>
                    <a:gd name="connsiteY3" fmla="*/ 1864242 h 1864242"/>
                    <a:gd name="connsiteX0" fmla="*/ 0 w 2668286"/>
                    <a:gd name="connsiteY0" fmla="*/ 1864242 h 1864242"/>
                    <a:gd name="connsiteX1" fmla="*/ 2621745 w 2668286"/>
                    <a:gd name="connsiteY1" fmla="*/ 0 h 1864242"/>
                    <a:gd name="connsiteX2" fmla="*/ 2668286 w 2668286"/>
                    <a:gd name="connsiteY2" fmla="*/ 750888 h 1864242"/>
                    <a:gd name="connsiteX3" fmla="*/ 0 w 2668286"/>
                    <a:gd name="connsiteY3" fmla="*/ 1864242 h 1864242"/>
                    <a:gd name="connsiteX0" fmla="*/ 0 w 2623459"/>
                    <a:gd name="connsiteY0" fmla="*/ 1864242 h 1864242"/>
                    <a:gd name="connsiteX1" fmla="*/ 2621745 w 2623459"/>
                    <a:gd name="connsiteY1" fmla="*/ 0 h 1864242"/>
                    <a:gd name="connsiteX2" fmla="*/ 2623459 w 2623459"/>
                    <a:gd name="connsiteY2" fmla="*/ 750888 h 1864242"/>
                    <a:gd name="connsiteX3" fmla="*/ 0 w 2623459"/>
                    <a:gd name="connsiteY3" fmla="*/ 1864242 h 1864242"/>
                    <a:gd name="connsiteX0" fmla="*/ 0 w 2892784"/>
                    <a:gd name="connsiteY0" fmla="*/ 5035829 h 5035829"/>
                    <a:gd name="connsiteX1" fmla="*/ 2891070 w 2892784"/>
                    <a:gd name="connsiteY1" fmla="*/ 0 h 5035829"/>
                    <a:gd name="connsiteX2" fmla="*/ 2892784 w 2892784"/>
                    <a:gd name="connsiteY2" fmla="*/ 750888 h 5035829"/>
                    <a:gd name="connsiteX3" fmla="*/ 0 w 2892784"/>
                    <a:gd name="connsiteY3" fmla="*/ 5035829 h 5035829"/>
                    <a:gd name="connsiteX0" fmla="*/ 0 w 5109536"/>
                    <a:gd name="connsiteY0" fmla="*/ 5035829 h 5035829"/>
                    <a:gd name="connsiteX1" fmla="*/ 2891070 w 5109536"/>
                    <a:gd name="connsiteY1" fmla="*/ 0 h 5035829"/>
                    <a:gd name="connsiteX2" fmla="*/ 5109536 w 5109536"/>
                    <a:gd name="connsiteY2" fmla="*/ 994857 h 5035829"/>
                    <a:gd name="connsiteX3" fmla="*/ 0 w 5109536"/>
                    <a:gd name="connsiteY3" fmla="*/ 5035829 h 5035829"/>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174347 h 6174347"/>
                    <a:gd name="connsiteX1" fmla="*/ 4859214 w 5109536"/>
                    <a:gd name="connsiteY1" fmla="*/ 0 h 6174347"/>
                    <a:gd name="connsiteX2" fmla="*/ 5109536 w 5109536"/>
                    <a:gd name="connsiteY2" fmla="*/ 2133375 h 6174347"/>
                    <a:gd name="connsiteX3" fmla="*/ 0 w 5109536"/>
                    <a:gd name="connsiteY3" fmla="*/ 6174347 h 6174347"/>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109536"/>
                    <a:gd name="connsiteY0" fmla="*/ 6215008 h 6215008"/>
                    <a:gd name="connsiteX1" fmla="*/ 4900649 w 5109536"/>
                    <a:gd name="connsiteY1" fmla="*/ 0 h 6215008"/>
                    <a:gd name="connsiteX2" fmla="*/ 5109536 w 5109536"/>
                    <a:gd name="connsiteY2" fmla="*/ 2174036 h 6215008"/>
                    <a:gd name="connsiteX3" fmla="*/ 0 w 5109536"/>
                    <a:gd name="connsiteY3" fmla="*/ 6215008 h 6215008"/>
                    <a:gd name="connsiteX0" fmla="*/ 0 w 5095724"/>
                    <a:gd name="connsiteY0" fmla="*/ 6215008 h 6215008"/>
                    <a:gd name="connsiteX1" fmla="*/ 4900649 w 5095724"/>
                    <a:gd name="connsiteY1" fmla="*/ 0 h 6215008"/>
                    <a:gd name="connsiteX2" fmla="*/ 5095724 w 5095724"/>
                    <a:gd name="connsiteY2" fmla="*/ 2201144 h 6215008"/>
                    <a:gd name="connsiteX3" fmla="*/ 0 w 5095724"/>
                    <a:gd name="connsiteY3" fmla="*/ 6215008 h 6215008"/>
                    <a:gd name="connsiteX0" fmla="*/ 0 w 5095724"/>
                    <a:gd name="connsiteY0" fmla="*/ 6662283 h 6662283"/>
                    <a:gd name="connsiteX1" fmla="*/ 4900649 w 5095724"/>
                    <a:gd name="connsiteY1" fmla="*/ 0 h 6662283"/>
                    <a:gd name="connsiteX2" fmla="*/ 5095724 w 5095724"/>
                    <a:gd name="connsiteY2" fmla="*/ 2201144 h 6662283"/>
                    <a:gd name="connsiteX3" fmla="*/ 0 w 5095724"/>
                    <a:gd name="connsiteY3" fmla="*/ 6662283 h 6662283"/>
                    <a:gd name="connsiteX0" fmla="*/ 0 w 5965851"/>
                    <a:gd name="connsiteY0" fmla="*/ 6662283 h 6662283"/>
                    <a:gd name="connsiteX1" fmla="*/ 4900649 w 5965851"/>
                    <a:gd name="connsiteY1" fmla="*/ 0 h 6662283"/>
                    <a:gd name="connsiteX2" fmla="*/ 5965851 w 5965851"/>
                    <a:gd name="connsiteY2" fmla="*/ 5088101 h 6662283"/>
                    <a:gd name="connsiteX3" fmla="*/ 0 w 5965851"/>
                    <a:gd name="connsiteY3" fmla="*/ 6662283 h 6662283"/>
                    <a:gd name="connsiteX0" fmla="*/ 0 w 5965851"/>
                    <a:gd name="connsiteY0" fmla="*/ 4059955 h 4059955"/>
                    <a:gd name="connsiteX1" fmla="*/ 5149256 w 5965851"/>
                    <a:gd name="connsiteY1" fmla="*/ 0 h 4059955"/>
                    <a:gd name="connsiteX2" fmla="*/ 5965851 w 5965851"/>
                    <a:gd name="connsiteY2" fmla="*/ 2485773 h 4059955"/>
                    <a:gd name="connsiteX3" fmla="*/ 0 w 5965851"/>
                    <a:gd name="connsiteY3" fmla="*/ 4059955 h 4059955"/>
                    <a:gd name="connsiteX0" fmla="*/ 0 w 5965851"/>
                    <a:gd name="connsiteY0" fmla="*/ 4059955 h 4059955"/>
                    <a:gd name="connsiteX1" fmla="*/ 5149256 w 5965851"/>
                    <a:gd name="connsiteY1" fmla="*/ 0 h 4059955"/>
                    <a:gd name="connsiteX2" fmla="*/ 5965851 w 5965851"/>
                    <a:gd name="connsiteY2" fmla="*/ 2485773 h 4059955"/>
                    <a:gd name="connsiteX3" fmla="*/ 0 w 5965851"/>
                    <a:gd name="connsiteY3" fmla="*/ 4059955 h 4059955"/>
                    <a:gd name="connsiteX0" fmla="*/ 0 w 6021097"/>
                    <a:gd name="connsiteY0" fmla="*/ 4059955 h 4059955"/>
                    <a:gd name="connsiteX1" fmla="*/ 5149256 w 6021097"/>
                    <a:gd name="connsiteY1" fmla="*/ 0 h 4059955"/>
                    <a:gd name="connsiteX2" fmla="*/ 6021097 w 6021097"/>
                    <a:gd name="connsiteY2" fmla="*/ 2485773 h 4059955"/>
                    <a:gd name="connsiteX3" fmla="*/ 0 w 6021097"/>
                    <a:gd name="connsiteY3" fmla="*/ 4059955 h 4059955"/>
                    <a:gd name="connsiteX0" fmla="*/ 0 w 6021097"/>
                    <a:gd name="connsiteY0" fmla="*/ 4059955 h 4059955"/>
                    <a:gd name="connsiteX1" fmla="*/ 5149256 w 6021097"/>
                    <a:gd name="connsiteY1" fmla="*/ 0 h 4059955"/>
                    <a:gd name="connsiteX2" fmla="*/ 6021097 w 6021097"/>
                    <a:gd name="connsiteY2" fmla="*/ 2485773 h 4059955"/>
                    <a:gd name="connsiteX3" fmla="*/ 0 w 6021097"/>
                    <a:gd name="connsiteY3" fmla="*/ 4059955 h 4059955"/>
                  </a:gdLst>
                  <a:ahLst/>
                  <a:cxnLst>
                    <a:cxn ang="0">
                      <a:pos x="connsiteX0" y="connsiteY0"/>
                    </a:cxn>
                    <a:cxn ang="0">
                      <a:pos x="connsiteX1" y="connsiteY1"/>
                    </a:cxn>
                    <a:cxn ang="0">
                      <a:pos x="connsiteX2" y="connsiteY2"/>
                    </a:cxn>
                    <a:cxn ang="0">
                      <a:pos x="connsiteX3" y="connsiteY3"/>
                    </a:cxn>
                  </a:cxnLst>
                  <a:rect l="l" t="t" r="r" b="b"/>
                  <a:pathLst>
                    <a:path w="6021097" h="4059955">
                      <a:moveTo>
                        <a:pt x="0" y="4059955"/>
                      </a:moveTo>
                      <a:lnTo>
                        <a:pt x="5149256" y="0"/>
                      </a:lnTo>
                      <a:cubicBezTo>
                        <a:pt x="5301755" y="940987"/>
                        <a:pt x="5557841" y="1883631"/>
                        <a:pt x="6021097" y="2485773"/>
                      </a:cubicBezTo>
                      <a:lnTo>
                        <a:pt x="0" y="4059955"/>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1" name="二等辺三角形 1">
                  <a:extLst>
                    <a:ext uri="{FF2B5EF4-FFF2-40B4-BE49-F238E27FC236}">
                      <a16:creationId xmlns:a16="http://schemas.microsoft.com/office/drawing/2014/main" id="{22596158-9D96-76CE-D718-C99D0554F173}"/>
                    </a:ext>
                  </a:extLst>
                </p:cNvPr>
                <p:cNvSpPr/>
                <p:nvPr/>
              </p:nvSpPr>
              <p:spPr>
                <a:xfrm flipH="1" flipV="1">
                  <a:off x="5382539" y="3599026"/>
                  <a:ext cx="1211326" cy="84628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017587 h 1017587"/>
                    <a:gd name="connsiteX1" fmla="*/ 2571877 w 2879979"/>
                    <a:gd name="connsiteY1" fmla="*/ 0 h 1017587"/>
                    <a:gd name="connsiteX2" fmla="*/ 2879979 w 2879979"/>
                    <a:gd name="connsiteY2" fmla="*/ 131761 h 1017587"/>
                    <a:gd name="connsiteX3" fmla="*/ 0 w 2879979"/>
                    <a:gd name="connsiteY3" fmla="*/ 1017587 h 1017587"/>
                    <a:gd name="connsiteX0" fmla="*/ 0 w 3524881"/>
                    <a:gd name="connsiteY0" fmla="*/ 1145451 h 1145451"/>
                    <a:gd name="connsiteX1" fmla="*/ 3216779 w 3524881"/>
                    <a:gd name="connsiteY1" fmla="*/ 0 h 1145451"/>
                    <a:gd name="connsiteX2" fmla="*/ 3524881 w 3524881"/>
                    <a:gd name="connsiteY2" fmla="*/ 131761 h 1145451"/>
                    <a:gd name="connsiteX3" fmla="*/ 0 w 3524881"/>
                    <a:gd name="connsiteY3" fmla="*/ 1145451 h 1145451"/>
                    <a:gd name="connsiteX0" fmla="*/ 0 w 3524881"/>
                    <a:gd name="connsiteY0" fmla="*/ 1145451 h 1145451"/>
                    <a:gd name="connsiteX1" fmla="*/ 3216779 w 3524881"/>
                    <a:gd name="connsiteY1" fmla="*/ 0 h 1145451"/>
                    <a:gd name="connsiteX2" fmla="*/ 3524881 w 3524881"/>
                    <a:gd name="connsiteY2" fmla="*/ 483387 h 1145451"/>
                    <a:gd name="connsiteX3" fmla="*/ 0 w 3524881"/>
                    <a:gd name="connsiteY3" fmla="*/ 1145451 h 1145451"/>
                    <a:gd name="connsiteX0" fmla="*/ 0 w 3545684"/>
                    <a:gd name="connsiteY0" fmla="*/ 1145451 h 1145451"/>
                    <a:gd name="connsiteX1" fmla="*/ 3237582 w 3545684"/>
                    <a:gd name="connsiteY1" fmla="*/ 0 h 1145451"/>
                    <a:gd name="connsiteX2" fmla="*/ 3545684 w 3545684"/>
                    <a:gd name="connsiteY2" fmla="*/ 483387 h 1145451"/>
                    <a:gd name="connsiteX3" fmla="*/ 0 w 3545684"/>
                    <a:gd name="connsiteY3" fmla="*/ 1145451 h 1145451"/>
                    <a:gd name="connsiteX0" fmla="*/ 0 w 3545684"/>
                    <a:gd name="connsiteY0" fmla="*/ 1129468 h 1129468"/>
                    <a:gd name="connsiteX1" fmla="*/ 3237582 w 3545684"/>
                    <a:gd name="connsiteY1" fmla="*/ 0 h 1129468"/>
                    <a:gd name="connsiteX2" fmla="*/ 3545684 w 3545684"/>
                    <a:gd name="connsiteY2" fmla="*/ 483387 h 1129468"/>
                    <a:gd name="connsiteX3" fmla="*/ 0 w 3545684"/>
                    <a:gd name="connsiteY3" fmla="*/ 1129468 h 1129468"/>
                    <a:gd name="connsiteX0" fmla="*/ 0 w 3545684"/>
                    <a:gd name="connsiteY0" fmla="*/ 1001604 h 1001604"/>
                    <a:gd name="connsiteX1" fmla="*/ 3279189 w 3545684"/>
                    <a:gd name="connsiteY1" fmla="*/ 0 h 1001604"/>
                    <a:gd name="connsiteX2" fmla="*/ 3545684 w 3545684"/>
                    <a:gd name="connsiteY2" fmla="*/ 355523 h 1001604"/>
                    <a:gd name="connsiteX3" fmla="*/ 0 w 3545684"/>
                    <a:gd name="connsiteY3" fmla="*/ 1001604 h 1001604"/>
                    <a:gd name="connsiteX0" fmla="*/ 0 w 3545684"/>
                    <a:gd name="connsiteY0" fmla="*/ 1001604 h 1001604"/>
                    <a:gd name="connsiteX1" fmla="*/ 3279189 w 3545684"/>
                    <a:gd name="connsiteY1" fmla="*/ 0 h 1001604"/>
                    <a:gd name="connsiteX2" fmla="*/ 3545684 w 3545684"/>
                    <a:gd name="connsiteY2" fmla="*/ 355523 h 1001604"/>
                    <a:gd name="connsiteX3" fmla="*/ 0 w 3545684"/>
                    <a:gd name="connsiteY3" fmla="*/ 1001604 h 1001604"/>
                    <a:gd name="connsiteX0" fmla="*/ 0 w 3558685"/>
                    <a:gd name="connsiteY0" fmla="*/ 1001604 h 1001604"/>
                    <a:gd name="connsiteX1" fmla="*/ 3279189 w 3558685"/>
                    <a:gd name="connsiteY1" fmla="*/ 0 h 1001604"/>
                    <a:gd name="connsiteX2" fmla="*/ 3558685 w 3558685"/>
                    <a:gd name="connsiteY2" fmla="*/ 375501 h 1001604"/>
                    <a:gd name="connsiteX3" fmla="*/ 0 w 3558685"/>
                    <a:gd name="connsiteY3" fmla="*/ 1001604 h 1001604"/>
                    <a:gd name="connsiteX0" fmla="*/ 0 w 3558685"/>
                    <a:gd name="connsiteY0" fmla="*/ 1001604 h 1001604"/>
                    <a:gd name="connsiteX1" fmla="*/ 3279189 w 3558685"/>
                    <a:gd name="connsiteY1" fmla="*/ 0 h 1001604"/>
                    <a:gd name="connsiteX2" fmla="*/ 3558685 w 3558685"/>
                    <a:gd name="connsiteY2" fmla="*/ 375501 h 1001604"/>
                    <a:gd name="connsiteX3" fmla="*/ 0 w 3558685"/>
                    <a:gd name="connsiteY3" fmla="*/ 1001604 h 1001604"/>
                    <a:gd name="connsiteX0" fmla="*/ 0 w 3519680"/>
                    <a:gd name="connsiteY0" fmla="*/ 1001604 h 1001604"/>
                    <a:gd name="connsiteX1" fmla="*/ 3279189 w 3519680"/>
                    <a:gd name="connsiteY1" fmla="*/ 0 h 1001604"/>
                    <a:gd name="connsiteX2" fmla="*/ 3519680 w 3519680"/>
                    <a:gd name="connsiteY2" fmla="*/ 370507 h 1001604"/>
                    <a:gd name="connsiteX3" fmla="*/ 0 w 3519680"/>
                    <a:gd name="connsiteY3" fmla="*/ 1001604 h 1001604"/>
                    <a:gd name="connsiteX0" fmla="*/ 0 w 2833172"/>
                    <a:gd name="connsiteY0" fmla="*/ 1672889 h 1672889"/>
                    <a:gd name="connsiteX1" fmla="*/ 2592681 w 2833172"/>
                    <a:gd name="connsiteY1" fmla="*/ 0 h 1672889"/>
                    <a:gd name="connsiteX2" fmla="*/ 2833172 w 2833172"/>
                    <a:gd name="connsiteY2" fmla="*/ 370507 h 1672889"/>
                    <a:gd name="connsiteX3" fmla="*/ 0 w 2833172"/>
                    <a:gd name="connsiteY3" fmla="*/ 1672889 h 1672889"/>
                    <a:gd name="connsiteX0" fmla="*/ 0 w 3332451"/>
                    <a:gd name="connsiteY0" fmla="*/ 1672889 h 1672889"/>
                    <a:gd name="connsiteX1" fmla="*/ 2592681 w 3332451"/>
                    <a:gd name="connsiteY1" fmla="*/ 0 h 1672889"/>
                    <a:gd name="connsiteX2" fmla="*/ 3332451 w 3332451"/>
                    <a:gd name="connsiteY2" fmla="*/ 610252 h 1672889"/>
                    <a:gd name="connsiteX3" fmla="*/ 0 w 3332451"/>
                    <a:gd name="connsiteY3" fmla="*/ 1672889 h 1672889"/>
                    <a:gd name="connsiteX0" fmla="*/ 0 w 3332451"/>
                    <a:gd name="connsiteY0" fmla="*/ 1800753 h 1800753"/>
                    <a:gd name="connsiteX1" fmla="*/ 3050354 w 3332451"/>
                    <a:gd name="connsiteY1" fmla="*/ 0 h 1800753"/>
                    <a:gd name="connsiteX2" fmla="*/ 3332451 w 3332451"/>
                    <a:gd name="connsiteY2" fmla="*/ 738116 h 1800753"/>
                    <a:gd name="connsiteX3" fmla="*/ 0 w 3332451"/>
                    <a:gd name="connsiteY3" fmla="*/ 1800753 h 1800753"/>
                    <a:gd name="connsiteX0" fmla="*/ 0 w 3332451"/>
                    <a:gd name="connsiteY0" fmla="*/ 1775778 h 1775778"/>
                    <a:gd name="connsiteX1" fmla="*/ 3050354 w 3332451"/>
                    <a:gd name="connsiteY1" fmla="*/ 0 h 1775778"/>
                    <a:gd name="connsiteX2" fmla="*/ 3332451 w 3332451"/>
                    <a:gd name="connsiteY2" fmla="*/ 713141 h 1775778"/>
                    <a:gd name="connsiteX3" fmla="*/ 0 w 3332451"/>
                    <a:gd name="connsiteY3" fmla="*/ 1775778 h 1775778"/>
                    <a:gd name="connsiteX0" fmla="*/ 0 w 3332451"/>
                    <a:gd name="connsiteY0" fmla="*/ 1775778 h 1775778"/>
                    <a:gd name="connsiteX1" fmla="*/ 3050354 w 3332451"/>
                    <a:gd name="connsiteY1" fmla="*/ 0 h 1775778"/>
                    <a:gd name="connsiteX2" fmla="*/ 3332451 w 3332451"/>
                    <a:gd name="connsiteY2" fmla="*/ 713141 h 1775778"/>
                    <a:gd name="connsiteX3" fmla="*/ 0 w 3332451"/>
                    <a:gd name="connsiteY3" fmla="*/ 1775778 h 1775778"/>
                    <a:gd name="connsiteX0" fmla="*/ 0 w 3306447"/>
                    <a:gd name="connsiteY0" fmla="*/ 1775778 h 1775778"/>
                    <a:gd name="connsiteX1" fmla="*/ 3050354 w 3306447"/>
                    <a:gd name="connsiteY1" fmla="*/ 0 h 1775778"/>
                    <a:gd name="connsiteX2" fmla="*/ 3306447 w 3306447"/>
                    <a:gd name="connsiteY2" fmla="*/ 748102 h 1775778"/>
                    <a:gd name="connsiteX3" fmla="*/ 0 w 3306447"/>
                    <a:gd name="connsiteY3" fmla="*/ 1775778 h 1775778"/>
                    <a:gd name="connsiteX0" fmla="*/ 0 w 3306447"/>
                    <a:gd name="connsiteY0" fmla="*/ 1775778 h 1775778"/>
                    <a:gd name="connsiteX1" fmla="*/ 3050354 w 3306447"/>
                    <a:gd name="connsiteY1" fmla="*/ 0 h 1775778"/>
                    <a:gd name="connsiteX2" fmla="*/ 3306447 w 3306447"/>
                    <a:gd name="connsiteY2" fmla="*/ 748102 h 1775778"/>
                    <a:gd name="connsiteX3" fmla="*/ 0 w 3306447"/>
                    <a:gd name="connsiteY3" fmla="*/ 1775778 h 1775778"/>
                  </a:gdLst>
                  <a:ahLst/>
                  <a:cxnLst>
                    <a:cxn ang="0">
                      <a:pos x="connsiteX0" y="connsiteY0"/>
                    </a:cxn>
                    <a:cxn ang="0">
                      <a:pos x="connsiteX1" y="connsiteY1"/>
                    </a:cxn>
                    <a:cxn ang="0">
                      <a:pos x="connsiteX2" y="connsiteY2"/>
                    </a:cxn>
                    <a:cxn ang="0">
                      <a:pos x="connsiteX3" y="connsiteY3"/>
                    </a:cxn>
                  </a:cxnLst>
                  <a:rect l="l" t="t" r="r" b="b"/>
                  <a:pathLst>
                    <a:path w="3306447" h="1775778">
                      <a:moveTo>
                        <a:pt x="0" y="1775778"/>
                      </a:moveTo>
                      <a:lnTo>
                        <a:pt x="3050354" y="0"/>
                      </a:lnTo>
                      <a:cubicBezTo>
                        <a:pt x="3090625" y="245368"/>
                        <a:pt x="3107959" y="307249"/>
                        <a:pt x="3306447" y="748102"/>
                      </a:cubicBezTo>
                      <a:lnTo>
                        <a:pt x="0" y="1775778"/>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12" name="二等辺三角形 1">
                  <a:extLst>
                    <a:ext uri="{FF2B5EF4-FFF2-40B4-BE49-F238E27FC236}">
                      <a16:creationId xmlns:a16="http://schemas.microsoft.com/office/drawing/2014/main" id="{51786F0B-6C7C-B5D0-9923-6EE254235CF2}"/>
                    </a:ext>
                  </a:extLst>
                </p:cNvPr>
                <p:cNvSpPr/>
                <p:nvPr/>
              </p:nvSpPr>
              <p:spPr>
                <a:xfrm>
                  <a:off x="6625617" y="2595554"/>
                  <a:ext cx="3149766" cy="99712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08516"/>
                    <a:gd name="connsiteY0" fmla="*/ 1081088 h 1081088"/>
                    <a:gd name="connsiteX1" fmla="*/ 2011489 w 2608516"/>
                    <a:gd name="connsiteY1" fmla="*/ 0 h 1081088"/>
                    <a:gd name="connsiteX2" fmla="*/ 2608516 w 2608516"/>
                    <a:gd name="connsiteY2" fmla="*/ 781050 h 1081088"/>
                    <a:gd name="connsiteX3" fmla="*/ 0 w 2608516"/>
                    <a:gd name="connsiteY3" fmla="*/ 1081088 h 1081088"/>
                    <a:gd name="connsiteX0" fmla="*/ 0 w 2670429"/>
                    <a:gd name="connsiteY0" fmla="*/ 1157288 h 1157288"/>
                    <a:gd name="connsiteX1" fmla="*/ 2073402 w 2670429"/>
                    <a:gd name="connsiteY1" fmla="*/ 0 h 1157288"/>
                    <a:gd name="connsiteX2" fmla="*/ 2670429 w 2670429"/>
                    <a:gd name="connsiteY2" fmla="*/ 781050 h 1157288"/>
                    <a:gd name="connsiteX3" fmla="*/ 0 w 2670429"/>
                    <a:gd name="connsiteY3" fmla="*/ 1157288 h 1157288"/>
                    <a:gd name="connsiteX0" fmla="*/ 0 w 2670429"/>
                    <a:gd name="connsiteY0" fmla="*/ 1133475 h 1133475"/>
                    <a:gd name="connsiteX1" fmla="*/ 2311527 w 2670429"/>
                    <a:gd name="connsiteY1" fmla="*/ 0 h 1133475"/>
                    <a:gd name="connsiteX2" fmla="*/ 2670429 w 2670429"/>
                    <a:gd name="connsiteY2" fmla="*/ 757237 h 1133475"/>
                    <a:gd name="connsiteX3" fmla="*/ 0 w 267042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3475 h 1133475"/>
                    <a:gd name="connsiteX1" fmla="*/ 2311527 w 2879979"/>
                    <a:gd name="connsiteY1" fmla="*/ 0 h 1133475"/>
                    <a:gd name="connsiteX2" fmla="*/ 2879979 w 2879979"/>
                    <a:gd name="connsiteY2" fmla="*/ 247649 h 1133475"/>
                    <a:gd name="connsiteX3" fmla="*/ 0 w 2879979"/>
                    <a:gd name="connsiteY3" fmla="*/ 1133475 h 1133475"/>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879979"/>
                    <a:gd name="connsiteY0" fmla="*/ 1138237 h 1138237"/>
                    <a:gd name="connsiteX1" fmla="*/ 2311527 w 2879979"/>
                    <a:gd name="connsiteY1" fmla="*/ 0 h 1138237"/>
                    <a:gd name="connsiteX2" fmla="*/ 2879979 w 2879979"/>
                    <a:gd name="connsiteY2" fmla="*/ 252411 h 1138237"/>
                    <a:gd name="connsiteX3" fmla="*/ 0 w 2879979"/>
                    <a:gd name="connsiteY3" fmla="*/ 1138237 h 1138237"/>
                    <a:gd name="connsiteX0" fmla="*/ 0 w 2587879"/>
                    <a:gd name="connsiteY0" fmla="*/ 1138237 h 1138237"/>
                    <a:gd name="connsiteX1" fmla="*/ 2311527 w 2587879"/>
                    <a:gd name="connsiteY1" fmla="*/ 0 h 1138237"/>
                    <a:gd name="connsiteX2" fmla="*/ 2587879 w 2587879"/>
                    <a:gd name="connsiteY2" fmla="*/ 138111 h 1138237"/>
                    <a:gd name="connsiteX3" fmla="*/ 0 w 2587879"/>
                    <a:gd name="connsiteY3" fmla="*/ 1138237 h 1138237"/>
                    <a:gd name="connsiteX0" fmla="*/ 0 w 2587879"/>
                    <a:gd name="connsiteY0" fmla="*/ 1084209 h 1084209"/>
                    <a:gd name="connsiteX1" fmla="*/ 2311527 w 2587879"/>
                    <a:gd name="connsiteY1" fmla="*/ 0 h 1084209"/>
                    <a:gd name="connsiteX2" fmla="*/ 2587879 w 2587879"/>
                    <a:gd name="connsiteY2" fmla="*/ 138111 h 1084209"/>
                    <a:gd name="connsiteX3" fmla="*/ 0 w 2587879"/>
                    <a:gd name="connsiteY3" fmla="*/ 1084209 h 1084209"/>
                    <a:gd name="connsiteX0" fmla="*/ 0 w 2587879"/>
                    <a:gd name="connsiteY0" fmla="*/ 1212524 h 1212524"/>
                    <a:gd name="connsiteX1" fmla="*/ 1838288 w 2587879"/>
                    <a:gd name="connsiteY1" fmla="*/ 0 h 1212524"/>
                    <a:gd name="connsiteX2" fmla="*/ 2587879 w 2587879"/>
                    <a:gd name="connsiteY2" fmla="*/ 266426 h 1212524"/>
                    <a:gd name="connsiteX3" fmla="*/ 0 w 2587879"/>
                    <a:gd name="connsiteY3" fmla="*/ 1212524 h 1212524"/>
                    <a:gd name="connsiteX0" fmla="*/ 0 w 3216278"/>
                    <a:gd name="connsiteY0" fmla="*/ 1212524 h 1212524"/>
                    <a:gd name="connsiteX1" fmla="*/ 1838288 w 3216278"/>
                    <a:gd name="connsiteY1" fmla="*/ 0 h 1212524"/>
                    <a:gd name="connsiteX2" fmla="*/ 3216278 w 3216278"/>
                    <a:gd name="connsiteY2" fmla="*/ 590592 h 1212524"/>
                    <a:gd name="connsiteX3" fmla="*/ 0 w 3216278"/>
                    <a:gd name="connsiteY3" fmla="*/ 1212524 h 1212524"/>
                    <a:gd name="connsiteX0" fmla="*/ 0 w 3216278"/>
                    <a:gd name="connsiteY0" fmla="*/ 883293 h 883293"/>
                    <a:gd name="connsiteX1" fmla="*/ 2604392 w 3216278"/>
                    <a:gd name="connsiteY1" fmla="*/ 0 h 883293"/>
                    <a:gd name="connsiteX2" fmla="*/ 3216278 w 3216278"/>
                    <a:gd name="connsiteY2" fmla="*/ 261361 h 883293"/>
                    <a:gd name="connsiteX3" fmla="*/ 0 w 3216278"/>
                    <a:gd name="connsiteY3" fmla="*/ 883293 h 883293"/>
                    <a:gd name="connsiteX0" fmla="*/ 0 w 3206580"/>
                    <a:gd name="connsiteY0" fmla="*/ 883293 h 883293"/>
                    <a:gd name="connsiteX1" fmla="*/ 2604392 w 3206580"/>
                    <a:gd name="connsiteY1" fmla="*/ 0 h 883293"/>
                    <a:gd name="connsiteX2" fmla="*/ 3206580 w 3206580"/>
                    <a:gd name="connsiteY2" fmla="*/ 252919 h 883293"/>
                    <a:gd name="connsiteX3" fmla="*/ 0 w 3206580"/>
                    <a:gd name="connsiteY3" fmla="*/ 883293 h 883293"/>
                    <a:gd name="connsiteX0" fmla="*/ 0 w 3206580"/>
                    <a:gd name="connsiteY0" fmla="*/ 883293 h 883293"/>
                    <a:gd name="connsiteX1" fmla="*/ 2604392 w 3206580"/>
                    <a:gd name="connsiteY1" fmla="*/ 0 h 883293"/>
                    <a:gd name="connsiteX2" fmla="*/ 3206580 w 3206580"/>
                    <a:gd name="connsiteY2" fmla="*/ 252919 h 883293"/>
                    <a:gd name="connsiteX3" fmla="*/ 0 w 3206580"/>
                    <a:gd name="connsiteY3" fmla="*/ 883293 h 883293"/>
                    <a:gd name="connsiteX0" fmla="*/ 0 w 3206580"/>
                    <a:gd name="connsiteY0" fmla="*/ 883293 h 883293"/>
                    <a:gd name="connsiteX1" fmla="*/ 2604392 w 3206580"/>
                    <a:gd name="connsiteY1" fmla="*/ 0 h 883293"/>
                    <a:gd name="connsiteX2" fmla="*/ 3206580 w 3206580"/>
                    <a:gd name="connsiteY2" fmla="*/ 252919 h 883293"/>
                    <a:gd name="connsiteX3" fmla="*/ 0 w 3206580"/>
                    <a:gd name="connsiteY3" fmla="*/ 883293 h 883293"/>
                    <a:gd name="connsiteX0" fmla="*/ 0 w 3206580"/>
                    <a:gd name="connsiteY0" fmla="*/ 883293 h 883293"/>
                    <a:gd name="connsiteX1" fmla="*/ 2604392 w 3206580"/>
                    <a:gd name="connsiteY1" fmla="*/ 0 h 883293"/>
                    <a:gd name="connsiteX2" fmla="*/ 3206580 w 3206580"/>
                    <a:gd name="connsiteY2" fmla="*/ 252919 h 883293"/>
                    <a:gd name="connsiteX3" fmla="*/ 0 w 3206580"/>
                    <a:gd name="connsiteY3" fmla="*/ 883293 h 883293"/>
                    <a:gd name="connsiteX0" fmla="*/ 0 w 3206580"/>
                    <a:gd name="connsiteY0" fmla="*/ 879073 h 879073"/>
                    <a:gd name="connsiteX1" fmla="*/ 2575300 w 3206580"/>
                    <a:gd name="connsiteY1" fmla="*/ 0 h 879073"/>
                    <a:gd name="connsiteX2" fmla="*/ 3206580 w 3206580"/>
                    <a:gd name="connsiteY2" fmla="*/ 248699 h 879073"/>
                    <a:gd name="connsiteX3" fmla="*/ 0 w 3206580"/>
                    <a:gd name="connsiteY3" fmla="*/ 879073 h 879073"/>
                    <a:gd name="connsiteX0" fmla="*/ 0 w 3206580"/>
                    <a:gd name="connsiteY0" fmla="*/ 887515 h 887515"/>
                    <a:gd name="connsiteX1" fmla="*/ 2584997 w 3206580"/>
                    <a:gd name="connsiteY1" fmla="*/ 0 h 887515"/>
                    <a:gd name="connsiteX2" fmla="*/ 3206580 w 3206580"/>
                    <a:gd name="connsiteY2" fmla="*/ 257141 h 887515"/>
                    <a:gd name="connsiteX3" fmla="*/ 0 w 3206580"/>
                    <a:gd name="connsiteY3" fmla="*/ 887515 h 887515"/>
                    <a:gd name="connsiteX0" fmla="*/ 0 w 3206580"/>
                    <a:gd name="connsiteY0" fmla="*/ 798876 h 798876"/>
                    <a:gd name="connsiteX1" fmla="*/ 2308618 w 3206580"/>
                    <a:gd name="connsiteY1" fmla="*/ 0 h 798876"/>
                    <a:gd name="connsiteX2" fmla="*/ 3206580 w 3206580"/>
                    <a:gd name="connsiteY2" fmla="*/ 168502 h 798876"/>
                    <a:gd name="connsiteX3" fmla="*/ 0 w 3206580"/>
                    <a:gd name="connsiteY3" fmla="*/ 798876 h 798876"/>
                    <a:gd name="connsiteX0" fmla="*/ 0 w 3206580"/>
                    <a:gd name="connsiteY0" fmla="*/ 883294 h 883294"/>
                    <a:gd name="connsiteX1" fmla="*/ 2584998 w 3206580"/>
                    <a:gd name="connsiteY1" fmla="*/ 0 h 883294"/>
                    <a:gd name="connsiteX2" fmla="*/ 3206580 w 3206580"/>
                    <a:gd name="connsiteY2" fmla="*/ 252920 h 883294"/>
                    <a:gd name="connsiteX3" fmla="*/ 0 w 3206580"/>
                    <a:gd name="connsiteY3" fmla="*/ 883294 h 883294"/>
                  </a:gdLst>
                  <a:ahLst/>
                  <a:cxnLst>
                    <a:cxn ang="0">
                      <a:pos x="connsiteX0" y="connsiteY0"/>
                    </a:cxn>
                    <a:cxn ang="0">
                      <a:pos x="connsiteX1" y="connsiteY1"/>
                    </a:cxn>
                    <a:cxn ang="0">
                      <a:pos x="connsiteX2" y="connsiteY2"/>
                    </a:cxn>
                    <a:cxn ang="0">
                      <a:pos x="connsiteX3" y="connsiteY3"/>
                    </a:cxn>
                  </a:cxnLst>
                  <a:rect l="l" t="t" r="r" b="b"/>
                  <a:pathLst>
                    <a:path w="3206580" h="883294">
                      <a:moveTo>
                        <a:pt x="0" y="883294"/>
                      </a:moveTo>
                      <a:lnTo>
                        <a:pt x="2584998" y="0"/>
                      </a:lnTo>
                      <a:cubicBezTo>
                        <a:pt x="2633144" y="112619"/>
                        <a:pt x="2521199" y="105345"/>
                        <a:pt x="3206580" y="252920"/>
                      </a:cubicBezTo>
                      <a:lnTo>
                        <a:pt x="0" y="883294"/>
                      </a:lnTo>
                      <a:close/>
                    </a:path>
                  </a:pathLst>
                </a:custGeom>
                <a:solidFill>
                  <a:srgbClr val="D86262">
                    <a:alpha val="30000"/>
                  </a:srgbClr>
                </a:solidFill>
                <a:ln w="4445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sp>
              <p:nvSpPr>
                <p:cNvPr id="113" name="二等辺三角形 1">
                  <a:extLst>
                    <a:ext uri="{FF2B5EF4-FFF2-40B4-BE49-F238E27FC236}">
                      <a16:creationId xmlns:a16="http://schemas.microsoft.com/office/drawing/2014/main" id="{44F6BC2F-A8E8-CE1C-7F60-FC3ED5886368}"/>
                    </a:ext>
                  </a:extLst>
                </p:cNvPr>
                <p:cNvSpPr/>
                <p:nvPr/>
              </p:nvSpPr>
              <p:spPr>
                <a:xfrm>
                  <a:off x="7638495" y="2330396"/>
                  <a:ext cx="1352621" cy="85580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436941"/>
                    <a:gd name="connsiteY0" fmla="*/ 1643063 h 1643063"/>
                    <a:gd name="connsiteX1" fmla="*/ 906589 w 1436941"/>
                    <a:gd name="connsiteY1" fmla="*/ 0 h 1643063"/>
                    <a:gd name="connsiteX2" fmla="*/ 1436941 w 1436941"/>
                    <a:gd name="connsiteY2" fmla="*/ 914400 h 1643063"/>
                    <a:gd name="connsiteX3" fmla="*/ 0 w 1436941"/>
                    <a:gd name="connsiteY3" fmla="*/ 1643063 h 1643063"/>
                    <a:gd name="connsiteX0" fmla="*/ 0 w 2606802"/>
                    <a:gd name="connsiteY0" fmla="*/ 1776413 h 1776413"/>
                    <a:gd name="connsiteX1" fmla="*/ 2606802 w 2606802"/>
                    <a:gd name="connsiteY1" fmla="*/ 0 h 1776413"/>
                    <a:gd name="connsiteX2" fmla="*/ 1436941 w 2606802"/>
                    <a:gd name="connsiteY2" fmla="*/ 1047750 h 1776413"/>
                    <a:gd name="connsiteX3" fmla="*/ 0 w 2606802"/>
                    <a:gd name="connsiteY3" fmla="*/ 1776413 h 1776413"/>
                    <a:gd name="connsiteX0" fmla="*/ 0 w 2621089"/>
                    <a:gd name="connsiteY0" fmla="*/ 1766888 h 1766888"/>
                    <a:gd name="connsiteX1" fmla="*/ 2621089 w 2621089"/>
                    <a:gd name="connsiteY1" fmla="*/ 0 h 1766888"/>
                    <a:gd name="connsiteX2" fmla="*/ 1451228 w 2621089"/>
                    <a:gd name="connsiteY2" fmla="*/ 1047750 h 1766888"/>
                    <a:gd name="connsiteX3" fmla="*/ 0 w 2621089"/>
                    <a:gd name="connsiteY3" fmla="*/ 1766888 h 1766888"/>
                    <a:gd name="connsiteX0" fmla="*/ 0 w 2606802"/>
                    <a:gd name="connsiteY0" fmla="*/ 1781176 h 1781176"/>
                    <a:gd name="connsiteX1" fmla="*/ 2606802 w 2606802"/>
                    <a:gd name="connsiteY1" fmla="*/ 0 h 1781176"/>
                    <a:gd name="connsiteX2" fmla="*/ 1451228 w 2606802"/>
                    <a:gd name="connsiteY2" fmla="*/ 1062038 h 1781176"/>
                    <a:gd name="connsiteX3" fmla="*/ 0 w 2606802"/>
                    <a:gd name="connsiteY3" fmla="*/ 1781176 h 1781176"/>
                    <a:gd name="connsiteX0" fmla="*/ 0 w 2608516"/>
                    <a:gd name="connsiteY0" fmla="*/ 1781176 h 1781176"/>
                    <a:gd name="connsiteX1" fmla="*/ 2606802 w 2608516"/>
                    <a:gd name="connsiteY1" fmla="*/ 0 h 1781176"/>
                    <a:gd name="connsiteX2" fmla="*/ 2608516 w 2608516"/>
                    <a:gd name="connsiteY2" fmla="*/ 1481138 h 1781176"/>
                    <a:gd name="connsiteX3" fmla="*/ 0 w 2608516"/>
                    <a:gd name="connsiteY3" fmla="*/ 1781176 h 1781176"/>
                    <a:gd name="connsiteX0" fmla="*/ 0 w 2608516"/>
                    <a:gd name="connsiteY0" fmla="*/ 1781176 h 1781176"/>
                    <a:gd name="connsiteX1" fmla="*/ 2606802 w 2608516"/>
                    <a:gd name="connsiteY1" fmla="*/ 0 h 1781176"/>
                    <a:gd name="connsiteX2" fmla="*/ 2608516 w 2608516"/>
                    <a:gd name="connsiteY2" fmla="*/ 750888 h 1781176"/>
                    <a:gd name="connsiteX3" fmla="*/ 0 w 2608516"/>
                    <a:gd name="connsiteY3" fmla="*/ 1781176 h 1781176"/>
                    <a:gd name="connsiteX0" fmla="*/ 0 w 2668286"/>
                    <a:gd name="connsiteY0" fmla="*/ 1864242 h 1864242"/>
                    <a:gd name="connsiteX1" fmla="*/ 2666572 w 2668286"/>
                    <a:gd name="connsiteY1" fmla="*/ 0 h 1864242"/>
                    <a:gd name="connsiteX2" fmla="*/ 2668286 w 2668286"/>
                    <a:gd name="connsiteY2" fmla="*/ 750888 h 1864242"/>
                    <a:gd name="connsiteX3" fmla="*/ 0 w 2668286"/>
                    <a:gd name="connsiteY3" fmla="*/ 1864242 h 1864242"/>
                    <a:gd name="connsiteX0" fmla="*/ 0 w 2668286"/>
                    <a:gd name="connsiteY0" fmla="*/ 1864242 h 1864242"/>
                    <a:gd name="connsiteX1" fmla="*/ 2621745 w 2668286"/>
                    <a:gd name="connsiteY1" fmla="*/ 0 h 1864242"/>
                    <a:gd name="connsiteX2" fmla="*/ 2668286 w 2668286"/>
                    <a:gd name="connsiteY2" fmla="*/ 750888 h 1864242"/>
                    <a:gd name="connsiteX3" fmla="*/ 0 w 2668286"/>
                    <a:gd name="connsiteY3" fmla="*/ 1864242 h 1864242"/>
                    <a:gd name="connsiteX0" fmla="*/ 0 w 2623459"/>
                    <a:gd name="connsiteY0" fmla="*/ 1864242 h 1864242"/>
                    <a:gd name="connsiteX1" fmla="*/ 2621745 w 2623459"/>
                    <a:gd name="connsiteY1" fmla="*/ 0 h 1864242"/>
                    <a:gd name="connsiteX2" fmla="*/ 2623459 w 2623459"/>
                    <a:gd name="connsiteY2" fmla="*/ 750888 h 1864242"/>
                    <a:gd name="connsiteX3" fmla="*/ 0 w 2623459"/>
                    <a:gd name="connsiteY3" fmla="*/ 1864242 h 1864242"/>
                    <a:gd name="connsiteX0" fmla="*/ 0 w 2621747"/>
                    <a:gd name="connsiteY0" fmla="*/ 1864242 h 1864242"/>
                    <a:gd name="connsiteX1" fmla="*/ 2621745 w 2621747"/>
                    <a:gd name="connsiteY1" fmla="*/ 0 h 1864242"/>
                    <a:gd name="connsiteX2" fmla="*/ 2511390 w 2621747"/>
                    <a:gd name="connsiteY2" fmla="*/ 750888 h 1864242"/>
                    <a:gd name="connsiteX3" fmla="*/ 0 w 2621747"/>
                    <a:gd name="connsiteY3" fmla="*/ 1864242 h 1864242"/>
                    <a:gd name="connsiteX0" fmla="*/ 0 w 2621747"/>
                    <a:gd name="connsiteY0" fmla="*/ 1864242 h 1864242"/>
                    <a:gd name="connsiteX1" fmla="*/ 2621745 w 2621747"/>
                    <a:gd name="connsiteY1" fmla="*/ 0 h 1864242"/>
                    <a:gd name="connsiteX2" fmla="*/ 2502052 w 2621747"/>
                    <a:gd name="connsiteY2" fmla="*/ 761272 h 1864242"/>
                    <a:gd name="connsiteX3" fmla="*/ 0 w 2621747"/>
                    <a:gd name="connsiteY3" fmla="*/ 1864242 h 1864242"/>
                    <a:gd name="connsiteX0" fmla="*/ 0 w 2649008"/>
                    <a:gd name="connsiteY0" fmla="*/ 1864242 h 1864242"/>
                    <a:gd name="connsiteX1" fmla="*/ 2621745 w 2649008"/>
                    <a:gd name="connsiteY1" fmla="*/ 0 h 1864242"/>
                    <a:gd name="connsiteX2" fmla="*/ 2502052 w 2649008"/>
                    <a:gd name="connsiteY2" fmla="*/ 761272 h 1864242"/>
                    <a:gd name="connsiteX3" fmla="*/ 0 w 2649008"/>
                    <a:gd name="connsiteY3" fmla="*/ 1864242 h 1864242"/>
                  </a:gdLst>
                  <a:ahLst/>
                  <a:cxnLst>
                    <a:cxn ang="0">
                      <a:pos x="connsiteX0" y="connsiteY0"/>
                    </a:cxn>
                    <a:cxn ang="0">
                      <a:pos x="connsiteX1" y="connsiteY1"/>
                    </a:cxn>
                    <a:cxn ang="0">
                      <a:pos x="connsiteX2" y="connsiteY2"/>
                    </a:cxn>
                    <a:cxn ang="0">
                      <a:pos x="connsiteX3" y="connsiteY3"/>
                    </a:cxn>
                  </a:cxnLst>
                  <a:rect l="l" t="t" r="r" b="b"/>
                  <a:pathLst>
                    <a:path w="2649008" h="1864242">
                      <a:moveTo>
                        <a:pt x="0" y="1864242"/>
                      </a:moveTo>
                      <a:lnTo>
                        <a:pt x="2621745" y="0"/>
                      </a:lnTo>
                      <a:cubicBezTo>
                        <a:pt x="2725046" y="556013"/>
                        <a:pt x="2501481" y="267559"/>
                        <a:pt x="2502052" y="761272"/>
                      </a:cubicBezTo>
                      <a:lnTo>
                        <a:pt x="0" y="1864242"/>
                      </a:lnTo>
                      <a:close/>
                    </a:path>
                  </a:pathLst>
                </a:custGeom>
                <a:solidFill>
                  <a:srgbClr val="6B6BCF">
                    <a:alpha val="30000"/>
                  </a:srgbClr>
                </a:solidFill>
                <a:ln w="38100">
                  <a:noFill/>
                  <a:headEnd type="ova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sp>
        <p:nvSpPr>
          <p:cNvPr id="31746" name="Rectangle 2">
            <a:extLst>
              <a:ext uri="{FF2B5EF4-FFF2-40B4-BE49-F238E27FC236}">
                <a16:creationId xmlns:a16="http://schemas.microsoft.com/office/drawing/2014/main" id="{4340A0C8-3578-B10D-6D94-A82DB0F1100D}"/>
              </a:ext>
            </a:extLst>
          </p:cNvPr>
          <p:cNvSpPr>
            <a:spLocks noGrp="1" noChangeArrowheads="1"/>
          </p:cNvSpPr>
          <p:nvPr>
            <p:ph type="title"/>
          </p:nvPr>
        </p:nvSpPr>
        <p:spPr/>
        <p:txBody>
          <a:bodyPr>
            <a:normAutofit fontScale="90000"/>
          </a:bodyPr>
          <a:lstStyle/>
          <a:p>
            <a:pPr eaLnBrk="1" hangingPunct="1">
              <a:defRPr/>
            </a:pPr>
            <a:r>
              <a:rPr lang="en-US" altLang="ja-JP" sz="4232" dirty="0"/>
              <a:t>Linear Blur by Astigmatism [Kawase 2015]</a:t>
            </a:r>
            <a:endParaRPr lang="ja-JP" altLang="en-US" sz="4232" dirty="0"/>
          </a:p>
        </p:txBody>
      </p:sp>
      <p:sp>
        <p:nvSpPr>
          <p:cNvPr id="33797" name="Rectangle 3">
            <a:extLst>
              <a:ext uri="{FF2B5EF4-FFF2-40B4-BE49-F238E27FC236}">
                <a16:creationId xmlns:a16="http://schemas.microsoft.com/office/drawing/2014/main" id="{19BD67E1-17A7-9FD0-50D0-FFAEAEB71DBC}"/>
              </a:ext>
            </a:extLst>
          </p:cNvPr>
          <p:cNvSpPr>
            <a:spLocks noGrp="1" noChangeArrowheads="1"/>
          </p:cNvSpPr>
          <p:nvPr>
            <p:ph idx="1"/>
          </p:nvPr>
        </p:nvSpPr>
        <p:spPr>
          <a:xfrm>
            <a:off x="609769" y="1599697"/>
            <a:ext cx="10972464" cy="1372398"/>
          </a:xfrm>
        </p:spPr>
        <p:txBody>
          <a:bodyPr/>
          <a:lstStyle/>
          <a:p>
            <a:pPr eaLnBrk="1" hangingPunct="1">
              <a:lnSpc>
                <a:spcPct val="80000"/>
              </a:lnSpc>
            </a:pPr>
            <a:r>
              <a:rPr lang="en-US" altLang="ja-JP" sz="2751"/>
              <a:t>Horizontal or vertical focus generates linear blur</a:t>
            </a:r>
          </a:p>
          <a:p>
            <a:pPr eaLnBrk="1" hangingPunct="1">
              <a:lnSpc>
                <a:spcPct val="80000"/>
              </a:lnSpc>
            </a:pPr>
            <a:r>
              <a:rPr lang="en-US" altLang="ja-JP" sz="2751"/>
              <a:t>Never focus perfectly</a:t>
            </a:r>
          </a:p>
          <a:p>
            <a:pPr lvl="1" eaLnBrk="1" hangingPunct="1">
              <a:lnSpc>
                <a:spcPct val="80000"/>
              </a:lnSpc>
            </a:pPr>
            <a:r>
              <a:rPr lang="en-US" altLang="ja-JP" sz="2539"/>
              <a:t>Circle of least confusion</a:t>
            </a:r>
            <a:endParaRPr lang="en-US" altLang="ja-JP" sz="2328"/>
          </a:p>
        </p:txBody>
      </p:sp>
      <p:sp>
        <p:nvSpPr>
          <p:cNvPr id="491" name="円/楕円 490">
            <a:extLst>
              <a:ext uri="{FF2B5EF4-FFF2-40B4-BE49-F238E27FC236}">
                <a16:creationId xmlns:a16="http://schemas.microsoft.com/office/drawing/2014/main" id="{E3F27498-23A6-0E2A-F4D3-51B43725A12E}"/>
              </a:ext>
            </a:extLst>
          </p:cNvPr>
          <p:cNvSpPr>
            <a:spLocks/>
          </p:cNvSpPr>
          <p:nvPr/>
        </p:nvSpPr>
        <p:spPr>
          <a:xfrm>
            <a:off x="7075325" y="5396049"/>
            <a:ext cx="178059" cy="596330"/>
          </a:xfrm>
          <a:prstGeom prst="ellipse">
            <a:avLst/>
          </a:prstGeom>
          <a:solidFill>
            <a:srgbClr val="8E67D3"/>
          </a:solidFill>
          <a:ln w="38100">
            <a:solidFill>
              <a:srgbClr val="8E67D3"/>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492" name="円/楕円 491">
            <a:extLst>
              <a:ext uri="{FF2B5EF4-FFF2-40B4-BE49-F238E27FC236}">
                <a16:creationId xmlns:a16="http://schemas.microsoft.com/office/drawing/2014/main" id="{F655081F-2803-559C-AD5D-6438822AA729}"/>
              </a:ext>
            </a:extLst>
          </p:cNvPr>
          <p:cNvSpPr>
            <a:spLocks/>
          </p:cNvSpPr>
          <p:nvPr/>
        </p:nvSpPr>
        <p:spPr>
          <a:xfrm>
            <a:off x="8022733" y="5611063"/>
            <a:ext cx="631605" cy="171340"/>
          </a:xfrm>
          <a:prstGeom prst="ellipse">
            <a:avLst/>
          </a:prstGeom>
          <a:solidFill>
            <a:srgbClr val="D565B0"/>
          </a:solidFill>
          <a:ln w="38100">
            <a:solidFill>
              <a:srgbClr val="D565B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494" name="円/楕円 493">
            <a:extLst>
              <a:ext uri="{FF2B5EF4-FFF2-40B4-BE49-F238E27FC236}">
                <a16:creationId xmlns:a16="http://schemas.microsoft.com/office/drawing/2014/main" id="{6FC74781-FD3C-F209-4048-1707093862E6}"/>
              </a:ext>
            </a:extLst>
          </p:cNvPr>
          <p:cNvSpPr>
            <a:spLocks/>
          </p:cNvSpPr>
          <p:nvPr/>
        </p:nvSpPr>
        <p:spPr>
          <a:xfrm>
            <a:off x="6171592" y="5140719"/>
            <a:ext cx="335960" cy="1106990"/>
          </a:xfrm>
          <a:prstGeom prst="ellipse">
            <a:avLst/>
          </a:prstGeom>
          <a:solidFill>
            <a:srgbClr val="8E67D3"/>
          </a:solidFill>
          <a:ln w="38100">
            <a:solidFill>
              <a:srgbClr val="8E67D3"/>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495" name="円/楕円 494">
            <a:extLst>
              <a:ext uri="{FF2B5EF4-FFF2-40B4-BE49-F238E27FC236}">
                <a16:creationId xmlns:a16="http://schemas.microsoft.com/office/drawing/2014/main" id="{92365333-A87F-A789-1857-E61D6C3CAB44}"/>
              </a:ext>
            </a:extLst>
          </p:cNvPr>
          <p:cNvSpPr>
            <a:spLocks/>
          </p:cNvSpPr>
          <p:nvPr/>
        </p:nvSpPr>
        <p:spPr>
          <a:xfrm>
            <a:off x="10100648" y="5542192"/>
            <a:ext cx="1538698" cy="305724"/>
          </a:xfrm>
          <a:prstGeom prst="ellipse">
            <a:avLst/>
          </a:prstGeom>
          <a:solidFill>
            <a:srgbClr val="D565B0"/>
          </a:solidFill>
          <a:ln w="38100">
            <a:solidFill>
              <a:srgbClr val="D565B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496" name="円/楕円 495">
            <a:extLst>
              <a:ext uri="{FF2B5EF4-FFF2-40B4-BE49-F238E27FC236}">
                <a16:creationId xmlns:a16="http://schemas.microsoft.com/office/drawing/2014/main" id="{D633B10D-D3E1-EDE7-0DA8-98148FF593B6}"/>
              </a:ext>
            </a:extLst>
          </p:cNvPr>
          <p:cNvSpPr>
            <a:spLocks/>
          </p:cNvSpPr>
          <p:nvPr/>
        </p:nvSpPr>
        <p:spPr bwMode="auto">
          <a:xfrm rot="21360000">
            <a:off x="6337893" y="3570104"/>
            <a:ext cx="297324" cy="905413"/>
          </a:xfrm>
          <a:prstGeom prst="ellipse">
            <a:avLst/>
          </a:prstGeom>
          <a:noFill/>
          <a:ln w="50800" algn="ctr">
            <a:solidFill>
              <a:srgbClr val="8E67D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dirty="0">
              <a:solidFill>
                <a:schemeClr val="dk1"/>
              </a:solidFill>
              <a:latin typeface="+mn-lt"/>
              <a:ea typeface="+mn-ea"/>
            </a:endParaRPr>
          </a:p>
        </p:txBody>
      </p:sp>
      <p:sp>
        <p:nvSpPr>
          <p:cNvPr id="497" name="円/楕円 496">
            <a:extLst>
              <a:ext uri="{FF2B5EF4-FFF2-40B4-BE49-F238E27FC236}">
                <a16:creationId xmlns:a16="http://schemas.microsoft.com/office/drawing/2014/main" id="{455A6162-03F6-D5A7-BA7C-E50E5AA6FC16}"/>
              </a:ext>
            </a:extLst>
          </p:cNvPr>
          <p:cNvSpPr>
            <a:spLocks/>
          </p:cNvSpPr>
          <p:nvPr/>
        </p:nvSpPr>
        <p:spPr>
          <a:xfrm rot="1340654">
            <a:off x="8210871" y="2899864"/>
            <a:ext cx="1269930" cy="319162"/>
          </a:xfrm>
          <a:prstGeom prst="ellipse">
            <a:avLst/>
          </a:prstGeom>
          <a:noFill/>
          <a:ln w="38100">
            <a:solidFill>
              <a:srgbClr val="D565B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grpSp>
        <p:nvGrpSpPr>
          <p:cNvPr id="85061" name="Group 69">
            <a:extLst>
              <a:ext uri="{FF2B5EF4-FFF2-40B4-BE49-F238E27FC236}">
                <a16:creationId xmlns:a16="http://schemas.microsoft.com/office/drawing/2014/main" id="{87D67BDB-FB24-89EF-90ED-7A4EF928E1AB}"/>
              </a:ext>
            </a:extLst>
          </p:cNvPr>
          <p:cNvGrpSpPr>
            <a:grpSpLocks/>
          </p:cNvGrpSpPr>
          <p:nvPr/>
        </p:nvGrpSpPr>
        <p:grpSpPr bwMode="auto">
          <a:xfrm>
            <a:off x="5943138" y="2701647"/>
            <a:ext cx="2222377" cy="984364"/>
            <a:chOff x="3538" y="1608"/>
            <a:chExt cx="1323" cy="586"/>
          </a:xfrm>
        </p:grpSpPr>
        <p:sp>
          <p:nvSpPr>
            <p:cNvPr id="499" name="円/楕円 498">
              <a:extLst>
                <a:ext uri="{FF2B5EF4-FFF2-40B4-BE49-F238E27FC236}">
                  <a16:creationId xmlns:a16="http://schemas.microsoft.com/office/drawing/2014/main" id="{630AF1F1-8B9F-614D-25B8-6EF5C57B27F3}"/>
                </a:ext>
              </a:extLst>
            </p:cNvPr>
            <p:cNvSpPr/>
            <p:nvPr/>
          </p:nvSpPr>
          <p:spPr>
            <a:xfrm>
              <a:off x="4462" y="2084"/>
              <a:ext cx="106" cy="110"/>
            </a:xfrm>
            <a:prstGeom prst="ellipse">
              <a:avLst/>
            </a:prstGeom>
            <a:solidFill>
              <a:srgbClr val="B964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820" name="正方形/長方形 13">
              <a:extLst>
                <a:ext uri="{FF2B5EF4-FFF2-40B4-BE49-F238E27FC236}">
                  <a16:creationId xmlns:a16="http://schemas.microsoft.com/office/drawing/2014/main" id="{E9ECF602-C58D-0657-57C8-4666D36CD05C}"/>
                </a:ext>
              </a:extLst>
            </p:cNvPr>
            <p:cNvSpPr>
              <a:spLocks noChangeArrowheads="1"/>
            </p:cNvSpPr>
            <p:nvPr/>
          </p:nvSpPr>
          <p:spPr bwMode="auto">
            <a:xfrm>
              <a:off x="3538" y="1608"/>
              <a:ext cx="132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B964CA"/>
                  </a:solidFill>
                  <a:latin typeface="Arial" panose="020B0604020202020204" pitchFamily="34" charset="0"/>
                  <a:ea typeface="ＭＳ Ｐゴシック" panose="020B0600070205080204" pitchFamily="50" charset="-128"/>
                </a:rPr>
                <a:t>Compromised</a:t>
              </a:r>
              <a:r>
                <a:rPr lang="ja-JP" altLang="en-US" sz="1481">
                  <a:solidFill>
                    <a:srgbClr val="B964CA"/>
                  </a:solidFill>
                  <a:latin typeface="Arial" panose="020B0604020202020204" pitchFamily="34" charset="0"/>
                  <a:ea typeface="ＭＳ Ｐゴシック" panose="020B0600070205080204" pitchFamily="50" charset="-128"/>
                </a:rPr>
                <a:t> </a:t>
              </a:r>
              <a:r>
                <a:rPr lang="en-US" altLang="ja-JP" sz="1481">
                  <a:solidFill>
                    <a:srgbClr val="B964CA"/>
                  </a:solidFill>
                  <a:latin typeface="Arial" panose="020B0604020202020204" pitchFamily="34" charset="0"/>
                  <a:ea typeface="ＭＳ Ｐゴシック" panose="020B0600070205080204" pitchFamily="50" charset="-128"/>
                </a:rPr>
                <a:t>Focus P3</a:t>
              </a:r>
              <a:endParaRPr lang="ja-JP" altLang="en-US" sz="1481" baseline="-25000">
                <a:solidFill>
                  <a:srgbClr val="B964CA"/>
                </a:solidFill>
                <a:latin typeface="Arial" panose="020B0604020202020204" pitchFamily="34" charset="0"/>
                <a:ea typeface="ＭＳ Ｐゴシック" panose="020B0600070205080204" pitchFamily="50" charset="-128"/>
              </a:endParaRPr>
            </a:p>
          </p:txBody>
        </p:sp>
      </p:grpSp>
      <p:sp>
        <p:nvSpPr>
          <p:cNvPr id="506" name="円/楕円 505">
            <a:extLst>
              <a:ext uri="{FF2B5EF4-FFF2-40B4-BE49-F238E27FC236}">
                <a16:creationId xmlns:a16="http://schemas.microsoft.com/office/drawing/2014/main" id="{67324940-9593-2A75-771B-6B79400A98E3}"/>
              </a:ext>
            </a:extLst>
          </p:cNvPr>
          <p:cNvSpPr/>
          <p:nvPr/>
        </p:nvSpPr>
        <p:spPr bwMode="auto">
          <a:xfrm rot="21194891">
            <a:off x="5615578" y="3637297"/>
            <a:ext cx="584571" cy="1179221"/>
          </a:xfrm>
          <a:prstGeom prst="ellipse">
            <a:avLst/>
          </a:prstGeom>
          <a:noFill/>
          <a:ln w="38100">
            <a:solidFill>
              <a:srgbClr val="B964CA"/>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grpSp>
        <p:nvGrpSpPr>
          <p:cNvPr id="85080" name="Group 88">
            <a:extLst>
              <a:ext uri="{FF2B5EF4-FFF2-40B4-BE49-F238E27FC236}">
                <a16:creationId xmlns:a16="http://schemas.microsoft.com/office/drawing/2014/main" id="{8E102496-42BA-23D7-139C-622DAA927018}"/>
              </a:ext>
            </a:extLst>
          </p:cNvPr>
          <p:cNvGrpSpPr>
            <a:grpSpLocks/>
          </p:cNvGrpSpPr>
          <p:nvPr/>
        </p:nvGrpSpPr>
        <p:grpSpPr bwMode="auto">
          <a:xfrm>
            <a:off x="6255582" y="3529789"/>
            <a:ext cx="1671403" cy="2585214"/>
            <a:chOff x="3724" y="2101"/>
            <a:chExt cx="995" cy="1539"/>
          </a:xfrm>
        </p:grpSpPr>
        <p:sp>
          <p:nvSpPr>
            <p:cNvPr id="504" name="円/楕円 503">
              <a:extLst>
                <a:ext uri="{FF2B5EF4-FFF2-40B4-BE49-F238E27FC236}">
                  <a16:creationId xmlns:a16="http://schemas.microsoft.com/office/drawing/2014/main" id="{AD92CDEB-CADE-1158-38E3-E81D23DB6002}"/>
                </a:ext>
              </a:extLst>
            </p:cNvPr>
            <p:cNvSpPr>
              <a:spLocks/>
            </p:cNvSpPr>
            <p:nvPr/>
          </p:nvSpPr>
          <p:spPr>
            <a:xfrm flipH="1">
              <a:off x="4160" y="2101"/>
              <a:ext cx="29" cy="372"/>
            </a:xfrm>
            <a:prstGeom prst="ellipse">
              <a:avLst/>
            </a:prstGeom>
            <a:solidFill>
              <a:srgbClr val="6B6BCF"/>
            </a:solidFill>
            <a:ln w="38100">
              <a:solidFill>
                <a:srgbClr val="6B6BCF"/>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33815" name="正方形/長方形 13">
              <a:extLst>
                <a:ext uri="{FF2B5EF4-FFF2-40B4-BE49-F238E27FC236}">
                  <a16:creationId xmlns:a16="http://schemas.microsoft.com/office/drawing/2014/main" id="{872D1621-D4DD-8484-00B9-0E1986078C53}"/>
                </a:ext>
              </a:extLst>
            </p:cNvPr>
            <p:cNvSpPr>
              <a:spLocks noChangeArrowheads="1"/>
            </p:cNvSpPr>
            <p:nvPr/>
          </p:nvSpPr>
          <p:spPr bwMode="auto">
            <a:xfrm>
              <a:off x="3724" y="2814"/>
              <a:ext cx="99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6B6BCF"/>
                  </a:solidFill>
                  <a:latin typeface="Arial" panose="020B0604020202020204" pitchFamily="34" charset="0"/>
                  <a:ea typeface="ＭＳ Ｐゴシック" panose="020B0600070205080204" pitchFamily="50" charset="-128"/>
                </a:rPr>
                <a:t>Vertical blur at P1</a:t>
              </a:r>
              <a:endParaRPr lang="ja-JP" altLang="en-US" sz="1481">
                <a:solidFill>
                  <a:srgbClr val="6B6BCF"/>
                </a:solidFill>
                <a:latin typeface="Arial" panose="020B0604020202020204" pitchFamily="34" charset="0"/>
                <a:ea typeface="ＭＳ Ｐゴシック" panose="020B0600070205080204" pitchFamily="50" charset="-128"/>
              </a:endParaRPr>
            </a:p>
          </p:txBody>
        </p:sp>
        <p:sp>
          <p:nvSpPr>
            <p:cNvPr id="502" name="円/楕円 501">
              <a:extLst>
                <a:ext uri="{FF2B5EF4-FFF2-40B4-BE49-F238E27FC236}">
                  <a16:creationId xmlns:a16="http://schemas.microsoft.com/office/drawing/2014/main" id="{9D38073A-C7EF-1909-5658-7B567B525F4A}"/>
                </a:ext>
              </a:extLst>
            </p:cNvPr>
            <p:cNvSpPr>
              <a:spLocks/>
            </p:cNvSpPr>
            <p:nvPr/>
          </p:nvSpPr>
          <p:spPr>
            <a:xfrm>
              <a:off x="4034" y="3139"/>
              <a:ext cx="29" cy="501"/>
            </a:xfrm>
            <a:prstGeom prst="ellipse">
              <a:avLst/>
            </a:prstGeom>
            <a:solidFill>
              <a:srgbClr val="6B6BCF"/>
            </a:solidFill>
            <a:ln w="38100">
              <a:solidFill>
                <a:srgbClr val="6B6BCF"/>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cxnSp>
          <p:nvCxnSpPr>
            <p:cNvPr id="4" name="直線矢印コネクタ 3">
              <a:extLst>
                <a:ext uri="{FF2B5EF4-FFF2-40B4-BE49-F238E27FC236}">
                  <a16:creationId xmlns:a16="http://schemas.microsoft.com/office/drawing/2014/main" id="{BAC0FFF0-CF5B-FA3E-D87A-A51E8A3EF52D}"/>
                </a:ext>
              </a:extLst>
            </p:cNvPr>
            <p:cNvCxnSpPr>
              <a:stCxn id="33815" idx="2"/>
              <a:endCxn id="502" idx="7"/>
            </p:cNvCxnSpPr>
            <p:nvPr/>
          </p:nvCxnSpPr>
          <p:spPr>
            <a:xfrm flipH="1">
              <a:off x="4059" y="3005"/>
              <a:ext cx="163" cy="207"/>
            </a:xfrm>
            <a:prstGeom prst="straightConnector1">
              <a:avLst/>
            </a:prstGeom>
            <a:solidFill>
              <a:srgbClr val="6B6BCF"/>
            </a:solidFill>
            <a:ln w="38100">
              <a:solidFill>
                <a:srgbClr val="6B6BCF"/>
              </a:solidFill>
              <a:tailEnd type="triangle" w="lg" len="lg"/>
            </a:ln>
          </p:spPr>
          <p:style>
            <a:lnRef idx="2">
              <a:schemeClr val="accent6"/>
            </a:lnRef>
            <a:fillRef idx="1">
              <a:schemeClr val="lt1"/>
            </a:fillRef>
            <a:effectRef idx="0">
              <a:schemeClr val="accent6"/>
            </a:effectRef>
            <a:fontRef idx="minor">
              <a:schemeClr val="dk1"/>
            </a:fontRef>
          </p:style>
        </p:cxnSp>
        <p:cxnSp>
          <p:nvCxnSpPr>
            <p:cNvPr id="33818" name="直線矢印コネクタ 3">
              <a:extLst>
                <a:ext uri="{FF2B5EF4-FFF2-40B4-BE49-F238E27FC236}">
                  <a16:creationId xmlns:a16="http://schemas.microsoft.com/office/drawing/2014/main" id="{F55A6EB0-7A5E-06E8-B553-45012FFBF90E}"/>
                </a:ext>
              </a:extLst>
            </p:cNvPr>
            <p:cNvCxnSpPr>
              <a:cxnSpLocks noChangeShapeType="1"/>
              <a:stCxn id="33815" idx="0"/>
              <a:endCxn id="504" idx="4"/>
            </p:cNvCxnSpPr>
            <p:nvPr/>
          </p:nvCxnSpPr>
          <p:spPr bwMode="auto">
            <a:xfrm flipH="1" flipV="1">
              <a:off x="4175" y="2473"/>
              <a:ext cx="47" cy="341"/>
            </a:xfrm>
            <a:prstGeom prst="straightConnector1">
              <a:avLst/>
            </a:prstGeom>
            <a:noFill/>
            <a:ln w="38100" algn="ctr">
              <a:solidFill>
                <a:srgbClr val="6B6BCF"/>
              </a:solidFill>
              <a:miter lim="800000"/>
              <a:headEnd/>
              <a:tailEnd type="triangle" w="lg" len="lg"/>
            </a:ln>
            <a:extLst>
              <a:ext uri="{909E8E84-426E-40DD-AFC4-6F175D3DCCD1}">
                <a14:hiddenFill xmlns:a14="http://schemas.microsoft.com/office/drawing/2010/main">
                  <a:noFill/>
                </a14:hiddenFill>
              </a:ext>
            </a:extLst>
          </p:spPr>
        </p:cxnSp>
      </p:grpSp>
      <p:grpSp>
        <p:nvGrpSpPr>
          <p:cNvPr id="85084" name="Group 92">
            <a:extLst>
              <a:ext uri="{FF2B5EF4-FFF2-40B4-BE49-F238E27FC236}">
                <a16:creationId xmlns:a16="http://schemas.microsoft.com/office/drawing/2014/main" id="{E9C3CA2E-F83F-5D29-4696-78BAA6930D1F}"/>
              </a:ext>
            </a:extLst>
          </p:cNvPr>
          <p:cNvGrpSpPr>
            <a:grpSpLocks/>
          </p:cNvGrpSpPr>
          <p:nvPr/>
        </p:nvGrpSpPr>
        <p:grpSpPr bwMode="auto">
          <a:xfrm>
            <a:off x="6618418" y="3390365"/>
            <a:ext cx="2803589" cy="3142909"/>
            <a:chOff x="3940" y="2018"/>
            <a:chExt cx="1669" cy="1871"/>
          </a:xfrm>
        </p:grpSpPr>
        <p:sp>
          <p:nvSpPr>
            <p:cNvPr id="500" name="円/楕円 499">
              <a:extLst>
                <a:ext uri="{FF2B5EF4-FFF2-40B4-BE49-F238E27FC236}">
                  <a16:creationId xmlns:a16="http://schemas.microsoft.com/office/drawing/2014/main" id="{4D7478C2-969E-C901-B4B1-C16A738952B9}"/>
                </a:ext>
              </a:extLst>
            </p:cNvPr>
            <p:cNvSpPr>
              <a:spLocks noChangeAspect="1"/>
            </p:cNvSpPr>
            <p:nvPr/>
          </p:nvSpPr>
          <p:spPr>
            <a:xfrm rot="19758229">
              <a:off x="4430" y="2018"/>
              <a:ext cx="186" cy="234"/>
            </a:xfrm>
            <a:prstGeom prst="ellipse">
              <a:avLst/>
            </a:prstGeom>
            <a:noFill/>
            <a:ln w="38100">
              <a:solidFill>
                <a:srgbClr val="B964CA"/>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488" name="円/楕円 487">
              <a:extLst>
                <a:ext uri="{FF2B5EF4-FFF2-40B4-BE49-F238E27FC236}">
                  <a16:creationId xmlns:a16="http://schemas.microsoft.com/office/drawing/2014/main" id="{A80CACD1-0185-27A3-8554-EE2CBD2C5ACD}"/>
                </a:ext>
              </a:extLst>
            </p:cNvPr>
            <p:cNvSpPr>
              <a:spLocks noChangeAspect="1"/>
            </p:cNvSpPr>
            <p:nvPr/>
          </p:nvSpPr>
          <p:spPr>
            <a:xfrm>
              <a:off x="4435" y="3271"/>
              <a:ext cx="238" cy="238"/>
            </a:xfrm>
            <a:prstGeom prst="ellipse">
              <a:avLst/>
            </a:prstGeom>
            <a:solidFill>
              <a:srgbClr val="B964CA"/>
            </a:solidFill>
            <a:ln w="38100">
              <a:solidFill>
                <a:srgbClr val="B964CA"/>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p>
          </p:txBody>
        </p:sp>
        <p:sp>
          <p:nvSpPr>
            <p:cNvPr id="33811" name="正方形/長方形 13">
              <a:extLst>
                <a:ext uri="{FF2B5EF4-FFF2-40B4-BE49-F238E27FC236}">
                  <a16:creationId xmlns:a16="http://schemas.microsoft.com/office/drawing/2014/main" id="{5C225EF5-033D-43B0-DBB8-99CF1CCE80D5}"/>
                </a:ext>
              </a:extLst>
            </p:cNvPr>
            <p:cNvSpPr>
              <a:spLocks noChangeArrowheads="1"/>
            </p:cNvSpPr>
            <p:nvPr/>
          </p:nvSpPr>
          <p:spPr bwMode="auto">
            <a:xfrm>
              <a:off x="3940" y="3698"/>
              <a:ext cx="166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481">
                  <a:solidFill>
                    <a:srgbClr val="B964CA"/>
                  </a:solidFill>
                  <a:latin typeface="Arial" panose="020B0604020202020204" pitchFamily="34" charset="0"/>
                  <a:ea typeface="ＭＳ Ｐゴシック" panose="020B0600070205080204" pitchFamily="50" charset="-128"/>
                </a:rPr>
                <a:t>Circle of Least Confusion at P3</a:t>
              </a:r>
              <a:endParaRPr lang="ja-JP" altLang="en-US" sz="1481" baseline="-25000">
                <a:solidFill>
                  <a:srgbClr val="B964CA"/>
                </a:solidFill>
                <a:latin typeface="Arial" panose="020B0604020202020204" pitchFamily="34" charset="0"/>
                <a:ea typeface="ＭＳ Ｐゴシック" panose="020B0600070205080204" pitchFamily="50" charset="-128"/>
              </a:endParaRPr>
            </a:p>
          </p:txBody>
        </p:sp>
        <p:cxnSp>
          <p:nvCxnSpPr>
            <p:cNvPr id="69" name="直線矢印コネクタ 68">
              <a:extLst>
                <a:ext uri="{FF2B5EF4-FFF2-40B4-BE49-F238E27FC236}">
                  <a16:creationId xmlns:a16="http://schemas.microsoft.com/office/drawing/2014/main" id="{DD36BB61-64DC-15AC-3708-39F790E88F20}"/>
                </a:ext>
              </a:extLst>
            </p:cNvPr>
            <p:cNvCxnSpPr>
              <a:stCxn id="33811" idx="0"/>
              <a:endCxn id="488" idx="5"/>
            </p:cNvCxnSpPr>
            <p:nvPr/>
          </p:nvCxnSpPr>
          <p:spPr>
            <a:xfrm flipH="1" flipV="1">
              <a:off x="4638" y="3474"/>
              <a:ext cx="136" cy="224"/>
            </a:xfrm>
            <a:prstGeom prst="straightConnector1">
              <a:avLst/>
            </a:prstGeom>
            <a:solidFill>
              <a:srgbClr val="6B6BCF"/>
            </a:solidFill>
            <a:ln w="38100">
              <a:solidFill>
                <a:srgbClr val="B964CA"/>
              </a:solidFill>
              <a:tailEnd type="triangle" w="lg" len="lg"/>
            </a:ln>
          </p:spPr>
          <p:style>
            <a:lnRef idx="2">
              <a:schemeClr val="accent6"/>
            </a:lnRef>
            <a:fillRef idx="1">
              <a:schemeClr val="lt1"/>
            </a:fillRef>
            <a:effectRef idx="0">
              <a:schemeClr val="accent6"/>
            </a:effectRef>
            <a:fontRef idx="minor">
              <a:schemeClr val="dk1"/>
            </a:fontRef>
          </p:style>
        </p:cxnSp>
        <p:cxnSp>
          <p:nvCxnSpPr>
            <p:cNvPr id="5" name="直線矢印コネクタ 68">
              <a:extLst>
                <a:ext uri="{FF2B5EF4-FFF2-40B4-BE49-F238E27FC236}">
                  <a16:creationId xmlns:a16="http://schemas.microsoft.com/office/drawing/2014/main" id="{43528C21-B645-3A9E-0AAE-F293D727C010}"/>
                </a:ext>
              </a:extLst>
            </p:cNvPr>
            <p:cNvCxnSpPr>
              <a:stCxn id="33815" idx="0"/>
              <a:endCxn id="504" idx="4"/>
            </p:cNvCxnSpPr>
            <p:nvPr/>
          </p:nvCxnSpPr>
          <p:spPr>
            <a:xfrm flipH="1" flipV="1">
              <a:off x="4175" y="2473"/>
              <a:ext cx="47" cy="341"/>
            </a:xfrm>
            <a:prstGeom prst="straightConnector1">
              <a:avLst/>
            </a:prstGeom>
            <a:solidFill>
              <a:srgbClr val="6B6BCF"/>
            </a:solidFill>
            <a:ln w="38100">
              <a:solidFill>
                <a:srgbClr val="B964CA"/>
              </a:solidFill>
              <a:tailEnd type="triangle" w="lg" len="lg"/>
            </a:ln>
          </p:spPr>
          <p:style>
            <a:lnRef idx="2">
              <a:schemeClr val="accent6"/>
            </a:lnRef>
            <a:fillRef idx="1">
              <a:schemeClr val="lt1"/>
            </a:fillRef>
            <a:effectRef idx="0">
              <a:schemeClr val="accent6"/>
            </a:effectRef>
            <a:fontRef idx="minor">
              <a:schemeClr val="dk1"/>
            </a:fontRef>
          </p:style>
        </p:cxnSp>
      </p:grpSp>
      <p:sp>
        <p:nvSpPr>
          <p:cNvPr id="33808" name="スライド番号プレースホルダー 1">
            <a:extLst>
              <a:ext uri="{FF2B5EF4-FFF2-40B4-BE49-F238E27FC236}">
                <a16:creationId xmlns:a16="http://schemas.microsoft.com/office/drawing/2014/main" id="{4A888FFA-39BD-0B71-DB5B-8BD1EBCE42F4}"/>
              </a:ext>
            </a:extLst>
          </p:cNvPr>
          <p:cNvSpPr>
            <a:spLocks noGrp="1"/>
          </p:cNvSpPr>
          <p:nvPr>
            <p:ph type="sldNum" sz="quarter" idx="12"/>
          </p:nvPr>
        </p:nvSpPr>
        <p:spPr bwMode="auto">
          <a:xfrm>
            <a:off x="8807450" y="6146800"/>
            <a:ext cx="2687638"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99FB5DB3-9BF9-49DD-8831-B234BCEC1487}" type="slidenum">
              <a:rPr lang="en-US" altLang="ja-JP" smtClean="0"/>
              <a:pPr>
                <a:spcBef>
                  <a:spcPct val="0"/>
                </a:spcBef>
                <a:buFontTx/>
                <a:buNone/>
              </a:pPr>
              <a:t>340</a:t>
            </a:fld>
            <a:endParaRPr lang="en-US" altLang="ja-JP" sz="1270">
              <a:latin typeface="Arial" panose="020B0604020202020204" pitchFamily="34" charset="0"/>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5080"/>
                                        </p:tgtEl>
                                        <p:attrNameLst>
                                          <p:attrName>style.visibility</p:attrName>
                                        </p:attrNameLst>
                                      </p:cBhvr>
                                      <p:to>
                                        <p:strVal val="visible"/>
                                      </p:to>
                                    </p:set>
                                    <p:animEffect transition="in" filter="fade">
                                      <p:cBhvr>
                                        <p:cTn id="7" dur="500"/>
                                        <p:tgtEl>
                                          <p:spTgt spid="85080"/>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85082"/>
                                        </p:tgtEl>
                                        <p:attrNameLst>
                                          <p:attrName>style.visibility</p:attrName>
                                        </p:attrNameLst>
                                      </p:cBhvr>
                                      <p:to>
                                        <p:strVal val="visible"/>
                                      </p:to>
                                    </p:set>
                                    <p:animEffect transition="in" filter="fade">
                                      <p:cBhvr>
                                        <p:cTn id="11" dur="500"/>
                                        <p:tgtEl>
                                          <p:spTgt spid="8508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5061"/>
                                        </p:tgtEl>
                                        <p:attrNameLst>
                                          <p:attrName>style.visibility</p:attrName>
                                        </p:attrNameLst>
                                      </p:cBhvr>
                                      <p:to>
                                        <p:strVal val="visible"/>
                                      </p:to>
                                    </p:set>
                                    <p:animEffect transition="in" filter="fade">
                                      <p:cBhvr>
                                        <p:cTn id="16" dur="500"/>
                                        <p:tgtEl>
                                          <p:spTgt spid="85061"/>
                                        </p:tgtEl>
                                      </p:cBhvr>
                                    </p:animEffect>
                                  </p:childTnLst>
                                </p:cTn>
                              </p:par>
                            </p:childTnLst>
                          </p:cTn>
                        </p:par>
                        <p:par>
                          <p:cTn id="17" fill="hold" nodeType="afterGroup">
                            <p:stCondLst>
                              <p:cond delay="500"/>
                            </p:stCondLst>
                            <p:childTnLst>
                              <p:par>
                                <p:cTn id="18" presetID="10" presetClass="entr" presetSubtype="0" fill="hold" nodeType="afterEffect">
                                  <p:stCondLst>
                                    <p:cond delay="500"/>
                                  </p:stCondLst>
                                  <p:childTnLst>
                                    <p:set>
                                      <p:cBhvr>
                                        <p:cTn id="19" dur="1" fill="hold">
                                          <p:stCondLst>
                                            <p:cond delay="0"/>
                                          </p:stCondLst>
                                        </p:cTn>
                                        <p:tgtEl>
                                          <p:spTgt spid="85084"/>
                                        </p:tgtEl>
                                        <p:attrNameLst>
                                          <p:attrName>style.visibility</p:attrName>
                                        </p:attrNameLst>
                                      </p:cBhvr>
                                      <p:to>
                                        <p:strVal val="visible"/>
                                      </p:to>
                                    </p:set>
                                    <p:animEffect transition="in" filter="fade">
                                      <p:cBhvr>
                                        <p:cTn id="20" dur="500"/>
                                        <p:tgtEl>
                                          <p:spTgt spid="85084"/>
                                        </p:tgtEl>
                                      </p:cBhvr>
                                    </p:animEffect>
                                  </p:childTnLst>
                                </p:cTn>
                              </p:par>
                            </p:childTnLst>
                          </p:cTn>
                        </p:par>
                        <p:par>
                          <p:cTn id="21" fill="hold" nodeType="afterGroup">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497"/>
                                        </p:tgtEl>
                                        <p:attrNameLst>
                                          <p:attrName>style.visibility</p:attrName>
                                        </p:attrNameLst>
                                      </p:cBhvr>
                                      <p:to>
                                        <p:strVal val="visible"/>
                                      </p:to>
                                    </p:set>
                                    <p:animEffect transition="in" filter="fade">
                                      <p:cBhvr>
                                        <p:cTn id="24" dur="500"/>
                                        <p:tgtEl>
                                          <p:spTgt spid="497"/>
                                        </p:tgtEl>
                                      </p:cBhvr>
                                    </p:animEffect>
                                  </p:childTnLst>
                                </p:cTn>
                              </p:par>
                              <p:par>
                                <p:cTn id="25" presetID="10" presetClass="entr" presetSubtype="0" fill="hold" nodeType="withEffect">
                                  <p:stCondLst>
                                    <p:cond delay="500"/>
                                  </p:stCondLst>
                                  <p:childTnLst>
                                    <p:set>
                                      <p:cBhvr>
                                        <p:cTn id="26" dur="1" fill="hold">
                                          <p:stCondLst>
                                            <p:cond delay="0"/>
                                          </p:stCondLst>
                                        </p:cTn>
                                        <p:tgtEl>
                                          <p:spTgt spid="495"/>
                                        </p:tgtEl>
                                        <p:attrNameLst>
                                          <p:attrName>style.visibility</p:attrName>
                                        </p:attrNameLst>
                                      </p:cBhvr>
                                      <p:to>
                                        <p:strVal val="visible"/>
                                      </p:to>
                                    </p:set>
                                    <p:animEffect transition="in" filter="fade">
                                      <p:cBhvr>
                                        <p:cTn id="27" dur="500"/>
                                        <p:tgtEl>
                                          <p:spTgt spid="495"/>
                                        </p:tgtEl>
                                      </p:cBhvr>
                                    </p:animEffect>
                                  </p:childTnLst>
                                </p:cTn>
                              </p:par>
                              <p:par>
                                <p:cTn id="28" presetID="10" presetClass="entr" presetSubtype="0" fill="hold" nodeType="withEffect">
                                  <p:stCondLst>
                                    <p:cond delay="500"/>
                                  </p:stCondLst>
                                  <p:childTnLst>
                                    <p:set>
                                      <p:cBhvr>
                                        <p:cTn id="29" dur="1" fill="hold">
                                          <p:stCondLst>
                                            <p:cond delay="0"/>
                                          </p:stCondLst>
                                        </p:cTn>
                                        <p:tgtEl>
                                          <p:spTgt spid="496"/>
                                        </p:tgtEl>
                                        <p:attrNameLst>
                                          <p:attrName>style.visibility</p:attrName>
                                        </p:attrNameLst>
                                      </p:cBhvr>
                                      <p:to>
                                        <p:strVal val="visible"/>
                                      </p:to>
                                    </p:set>
                                    <p:animEffect transition="in" filter="fade">
                                      <p:cBhvr>
                                        <p:cTn id="30" dur="500"/>
                                        <p:tgtEl>
                                          <p:spTgt spid="496"/>
                                        </p:tgtEl>
                                      </p:cBhvr>
                                    </p:animEffect>
                                  </p:childTnLst>
                                </p:cTn>
                              </p:par>
                              <p:par>
                                <p:cTn id="31" presetID="10" presetClass="entr" presetSubtype="0" fill="hold" nodeType="withEffect">
                                  <p:stCondLst>
                                    <p:cond delay="500"/>
                                  </p:stCondLst>
                                  <p:childTnLst>
                                    <p:set>
                                      <p:cBhvr>
                                        <p:cTn id="32" dur="1" fill="hold">
                                          <p:stCondLst>
                                            <p:cond delay="0"/>
                                          </p:stCondLst>
                                        </p:cTn>
                                        <p:tgtEl>
                                          <p:spTgt spid="494"/>
                                        </p:tgtEl>
                                        <p:attrNameLst>
                                          <p:attrName>style.visibility</p:attrName>
                                        </p:attrNameLst>
                                      </p:cBhvr>
                                      <p:to>
                                        <p:strVal val="visible"/>
                                      </p:to>
                                    </p:set>
                                    <p:animEffect transition="in" filter="fade">
                                      <p:cBhvr>
                                        <p:cTn id="33" dur="500"/>
                                        <p:tgtEl>
                                          <p:spTgt spid="494"/>
                                        </p:tgtEl>
                                      </p:cBhvr>
                                    </p:animEffect>
                                  </p:childTnLst>
                                </p:cTn>
                              </p:par>
                              <p:par>
                                <p:cTn id="34" presetID="10" presetClass="entr" presetSubtype="0" fill="hold" nodeType="withEffect">
                                  <p:stCondLst>
                                    <p:cond delay="500"/>
                                  </p:stCondLst>
                                  <p:childTnLst>
                                    <p:set>
                                      <p:cBhvr>
                                        <p:cTn id="35" dur="1" fill="hold">
                                          <p:stCondLst>
                                            <p:cond delay="0"/>
                                          </p:stCondLst>
                                        </p:cTn>
                                        <p:tgtEl>
                                          <p:spTgt spid="506"/>
                                        </p:tgtEl>
                                        <p:attrNameLst>
                                          <p:attrName>style.visibility</p:attrName>
                                        </p:attrNameLst>
                                      </p:cBhvr>
                                      <p:to>
                                        <p:strVal val="visible"/>
                                      </p:to>
                                    </p:set>
                                    <p:animEffect transition="in" filter="fade">
                                      <p:cBhvr>
                                        <p:cTn id="36" dur="500"/>
                                        <p:tgtEl>
                                          <p:spTgt spid="506"/>
                                        </p:tgtEl>
                                      </p:cBhvr>
                                    </p:animEffect>
                                  </p:childTnLst>
                                </p:cTn>
                              </p:par>
                              <p:par>
                                <p:cTn id="37" presetID="10" presetClass="entr" presetSubtype="0" fill="hold" nodeType="withEffect">
                                  <p:stCondLst>
                                    <p:cond delay="500"/>
                                  </p:stCondLst>
                                  <p:childTnLst>
                                    <p:set>
                                      <p:cBhvr>
                                        <p:cTn id="38" dur="1" fill="hold">
                                          <p:stCondLst>
                                            <p:cond delay="0"/>
                                          </p:stCondLst>
                                        </p:cTn>
                                        <p:tgtEl>
                                          <p:spTgt spid="491"/>
                                        </p:tgtEl>
                                        <p:attrNameLst>
                                          <p:attrName>style.visibility</p:attrName>
                                        </p:attrNameLst>
                                      </p:cBhvr>
                                      <p:to>
                                        <p:strVal val="visible"/>
                                      </p:to>
                                    </p:set>
                                    <p:animEffect transition="in" filter="fade">
                                      <p:cBhvr>
                                        <p:cTn id="39" dur="500"/>
                                        <p:tgtEl>
                                          <p:spTgt spid="491"/>
                                        </p:tgtEl>
                                      </p:cBhvr>
                                    </p:animEffect>
                                  </p:childTnLst>
                                </p:cTn>
                              </p:par>
                              <p:par>
                                <p:cTn id="40" presetID="10" presetClass="entr" presetSubtype="0" fill="hold" nodeType="withEffect">
                                  <p:stCondLst>
                                    <p:cond delay="500"/>
                                  </p:stCondLst>
                                  <p:childTnLst>
                                    <p:set>
                                      <p:cBhvr>
                                        <p:cTn id="41" dur="1" fill="hold">
                                          <p:stCondLst>
                                            <p:cond delay="0"/>
                                          </p:stCondLst>
                                        </p:cTn>
                                        <p:tgtEl>
                                          <p:spTgt spid="492"/>
                                        </p:tgtEl>
                                        <p:attrNameLst>
                                          <p:attrName>style.visibility</p:attrName>
                                        </p:attrNameLst>
                                      </p:cBhvr>
                                      <p:to>
                                        <p:strVal val="visible"/>
                                      </p:to>
                                    </p:set>
                                    <p:animEffect transition="in" filter="fade">
                                      <p:cBhvr>
                                        <p:cTn id="42"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P spid="492" grpId="0" animBg="1"/>
      <p:bldP spid="494" grpId="0" animBg="1"/>
      <p:bldP spid="495" grpId="0" animBg="1"/>
      <p:bldP spid="496" grpId="0" animBg="1"/>
      <p:bldP spid="497" grpId="0" animBg="1"/>
      <p:bldP spid="506"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食品 が含まれている画像&#10;&#10;自動的に生成された説明">
            <a:extLst>
              <a:ext uri="{FF2B5EF4-FFF2-40B4-BE49-F238E27FC236}">
                <a16:creationId xmlns:a16="http://schemas.microsoft.com/office/drawing/2014/main" id="{13B1B326-D4FF-078C-0959-E7C5392064FC}"/>
              </a:ext>
            </a:extLst>
          </p:cNvPr>
          <p:cNvPicPr>
            <a:picLocks noChangeAspect="1"/>
          </p:cNvPicPr>
          <p:nvPr/>
        </p:nvPicPr>
        <p:blipFill>
          <a:blip r:embed="rId3"/>
          <a:stretch>
            <a:fillRect/>
          </a:stretch>
        </p:blipFill>
        <p:spPr>
          <a:xfrm>
            <a:off x="0" y="-4"/>
            <a:ext cx="12191997" cy="6857999"/>
          </a:xfrm>
          <a:prstGeom prst="rect">
            <a:avLst/>
          </a:prstGeom>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1" y="0"/>
            <a:ext cx="2031325"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通常のレンズ</a:t>
            </a:r>
          </a:p>
        </p:txBody>
      </p:sp>
    </p:spTree>
    <p:extLst>
      <p:ext uri="{BB962C8B-B14F-4D97-AF65-F5344CB8AC3E}">
        <p14:creationId xmlns:p14="http://schemas.microsoft.com/office/powerpoint/2010/main" val="314376361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爬虫類, 動物 が含まれている画像&#10;&#10;自動的に生成された説明">
            <a:extLst>
              <a:ext uri="{FF2B5EF4-FFF2-40B4-BE49-F238E27FC236}">
                <a16:creationId xmlns:a16="http://schemas.microsoft.com/office/drawing/2014/main" id="{02FB85E4-4C70-60A9-6E29-AE1268501C7E}"/>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0" y="1"/>
            <a:ext cx="3570208"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フレアと楕円ボケのみ</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39528538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 座る, 食品, ケーキ が含まれている画像&#10;&#10;自動的に生成された説明">
            <a:extLst>
              <a:ext uri="{FF2B5EF4-FFF2-40B4-BE49-F238E27FC236}">
                <a16:creationId xmlns:a16="http://schemas.microsoft.com/office/drawing/2014/main" id="{58A8F184-53AC-D5FB-C40D-8F2CC745F35A}"/>
              </a:ext>
            </a:extLst>
          </p:cNvPr>
          <p:cNvPicPr>
            <a:picLocks noChangeAspect="1"/>
          </p:cNvPicPr>
          <p:nvPr/>
        </p:nvPicPr>
        <p:blipFill>
          <a:blip r:embed="rId3"/>
          <a:stretch>
            <a:fillRect/>
          </a:stretch>
        </p:blipFill>
        <p:spPr>
          <a:xfrm>
            <a:off x="0" y="-1"/>
            <a:ext cx="12191997" cy="6857999"/>
          </a:xfrm>
          <a:prstGeom prst="rect">
            <a:avLst/>
          </a:prstGeom>
        </p:spPr>
      </p:pic>
      <p:sp>
        <p:nvSpPr>
          <p:cNvPr id="5" name="Rectangle 6">
            <a:extLst>
              <a:ext uri="{FF2B5EF4-FFF2-40B4-BE49-F238E27FC236}">
                <a16:creationId xmlns:a16="http://schemas.microsoft.com/office/drawing/2014/main" id="{FC52A86D-2E37-B08F-4AAA-5905F3088703}"/>
              </a:ext>
            </a:extLst>
          </p:cNvPr>
          <p:cNvSpPr>
            <a:spLocks noChangeArrowheads="1"/>
          </p:cNvSpPr>
          <p:nvPr/>
        </p:nvSpPr>
        <p:spPr bwMode="auto">
          <a:xfrm>
            <a:off x="0" y="1"/>
            <a:ext cx="3570208"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その他の相乗効果</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47063137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 座る, 食品, ケーキ が含まれている画像&#10;&#10;自動的に生成された説明">
            <a:extLst>
              <a:ext uri="{FF2B5EF4-FFF2-40B4-BE49-F238E27FC236}">
                <a16:creationId xmlns:a16="http://schemas.microsoft.com/office/drawing/2014/main" id="{58A8F184-53AC-D5FB-C40D-8F2CC745F35A}"/>
              </a:ext>
            </a:extLst>
          </p:cNvPr>
          <p:cNvPicPr>
            <a:picLocks noChangeAspect="1"/>
          </p:cNvPicPr>
          <p:nvPr/>
        </p:nvPicPr>
        <p:blipFill>
          <a:blip r:embed="rId3"/>
          <a:stretch>
            <a:fillRect/>
          </a:stretch>
        </p:blipFill>
        <p:spPr>
          <a:xfrm>
            <a:off x="0" y="-1"/>
            <a:ext cx="12191997" cy="6857999"/>
          </a:xfrm>
          <a:prstGeom prst="rect">
            <a:avLst/>
          </a:prstGeom>
        </p:spPr>
      </p:pic>
      <p:sp>
        <p:nvSpPr>
          <p:cNvPr id="2" name="Rectangle 6">
            <a:extLst>
              <a:ext uri="{FF2B5EF4-FFF2-40B4-BE49-F238E27FC236}">
                <a16:creationId xmlns:a16="http://schemas.microsoft.com/office/drawing/2014/main" id="{06F2692E-902F-7F10-CEB3-8482619A5BD2}"/>
              </a:ext>
            </a:extLst>
          </p:cNvPr>
          <p:cNvSpPr>
            <a:spLocks noChangeArrowheads="1"/>
          </p:cNvSpPr>
          <p:nvPr/>
        </p:nvSpPr>
        <p:spPr bwMode="auto">
          <a:xfrm>
            <a:off x="0" y="0"/>
            <a:ext cx="3570208" cy="200054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その他の相乗効果</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ディストーション</a:t>
            </a:r>
            <a:br>
              <a:rPr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倍率色収差</a:t>
            </a:r>
            <a:endParaRPr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非点収差</a:t>
            </a:r>
            <a:endParaRPr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ケラレ</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7223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爬虫類, 動物 が含まれている画像&#10;&#10;自動的に生成された説明">
            <a:extLst>
              <a:ext uri="{FF2B5EF4-FFF2-40B4-BE49-F238E27FC236}">
                <a16:creationId xmlns:a16="http://schemas.microsoft.com/office/drawing/2014/main" id="{02FB85E4-4C70-60A9-6E29-AE1268501C7E}"/>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0" y="1"/>
            <a:ext cx="3570208"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フレアと楕円ボケのみ</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 name="図 1" descr="爬虫類, 動物 が含まれている画像&#10;&#10;自動的に生成された説明">
            <a:extLst>
              <a:ext uri="{FF2B5EF4-FFF2-40B4-BE49-F238E27FC236}">
                <a16:creationId xmlns:a16="http://schemas.microsoft.com/office/drawing/2014/main" id="{FE715557-2705-D986-831E-F64CE41C17BD}"/>
              </a:ext>
            </a:extLst>
          </p:cNvPr>
          <p:cNvPicPr>
            <a:picLocks noChangeAspect="1"/>
          </p:cNvPicPr>
          <p:nvPr/>
        </p:nvPicPr>
        <p:blipFill rotWithShape="1">
          <a:blip r:embed="rId3"/>
          <a:srcRect l="17787" t="38733" r="55510" b="23139"/>
          <a:stretch/>
        </p:blipFill>
        <p:spPr>
          <a:xfrm>
            <a:off x="2168620" y="2656299"/>
            <a:ext cx="3255593" cy="2614796"/>
          </a:xfrm>
          <a:prstGeom prst="rect">
            <a:avLst/>
          </a:prstGeom>
          <a:noFill/>
          <a:ln w="9525">
            <a:solidFill>
              <a:srgbClr val="CCCCFF"/>
            </a:solidFill>
            <a:miter lim="800000"/>
            <a:headEnd/>
            <a:tailEnd/>
          </a:ln>
        </p:spPr>
      </p:pic>
    </p:spTree>
    <p:extLst>
      <p:ext uri="{BB962C8B-B14F-4D97-AF65-F5344CB8AC3E}">
        <p14:creationId xmlns:p14="http://schemas.microsoft.com/office/powerpoint/2010/main" val="209071256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爬虫類, 動物 が含まれている画像&#10;&#10;自動的に生成された説明">
            <a:extLst>
              <a:ext uri="{FF2B5EF4-FFF2-40B4-BE49-F238E27FC236}">
                <a16:creationId xmlns:a16="http://schemas.microsoft.com/office/drawing/2014/main" id="{02FB85E4-4C70-60A9-6E29-AE1268501C7E}"/>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766768C2-2427-D493-FDDB-6418B2912AF0}"/>
              </a:ext>
            </a:extLst>
          </p:cNvPr>
          <p:cNvSpPr>
            <a:spLocks noChangeArrowheads="1"/>
          </p:cNvSpPr>
          <p:nvPr/>
        </p:nvSpPr>
        <p:spPr bwMode="auto">
          <a:xfrm>
            <a:off x="0" y="1"/>
            <a:ext cx="3570208"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フレアと楕円ボケのみ</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 name="図 1" descr="爬虫類, 動物 が含まれている画像&#10;&#10;自動的に生成された説明">
            <a:extLst>
              <a:ext uri="{FF2B5EF4-FFF2-40B4-BE49-F238E27FC236}">
                <a16:creationId xmlns:a16="http://schemas.microsoft.com/office/drawing/2014/main" id="{FE715557-2705-D986-831E-F64CE41C17BD}"/>
              </a:ext>
            </a:extLst>
          </p:cNvPr>
          <p:cNvPicPr>
            <a:picLocks noChangeAspect="1"/>
          </p:cNvPicPr>
          <p:nvPr/>
        </p:nvPicPr>
        <p:blipFill rotWithShape="1">
          <a:blip r:embed="rId3"/>
          <a:srcRect l="17787" t="38733" r="55510" b="23139"/>
          <a:stretch/>
        </p:blipFill>
        <p:spPr>
          <a:xfrm>
            <a:off x="2168620" y="2656299"/>
            <a:ext cx="3255593" cy="2614796"/>
          </a:xfrm>
          <a:prstGeom prst="rect">
            <a:avLst/>
          </a:prstGeom>
          <a:noFill/>
          <a:ln w="9525">
            <a:solidFill>
              <a:srgbClr val="CCCCFF"/>
            </a:solidFill>
            <a:miter lim="800000"/>
            <a:headEnd/>
            <a:tailEnd/>
          </a:ln>
        </p:spPr>
      </p:pic>
      <p:pic>
        <p:nvPicPr>
          <p:cNvPr id="7" name="図 6" descr="爬虫類, 動物 が含まれている画像&#10;&#10;自動的に生成された説明">
            <a:extLst>
              <a:ext uri="{FF2B5EF4-FFF2-40B4-BE49-F238E27FC236}">
                <a16:creationId xmlns:a16="http://schemas.microsoft.com/office/drawing/2014/main" id="{53DB0101-44CC-AA9F-9777-653FBCCF0AE0}"/>
              </a:ext>
            </a:extLst>
          </p:cNvPr>
          <p:cNvPicPr>
            <a:picLocks noChangeAspect="1"/>
          </p:cNvPicPr>
          <p:nvPr/>
        </p:nvPicPr>
        <p:blipFill rotWithShape="1">
          <a:blip r:embed="rId3"/>
          <a:srcRect l="17787" t="38733" r="55510" b="23139"/>
          <a:stretch/>
        </p:blipFill>
        <p:spPr>
          <a:xfrm>
            <a:off x="4203211" y="412496"/>
            <a:ext cx="7511485" cy="6033003"/>
          </a:xfrm>
          <a:prstGeom prst="rect">
            <a:avLst/>
          </a:prstGeom>
          <a:noFill/>
          <a:ln w="38100">
            <a:solidFill>
              <a:srgbClr val="CCCCFF"/>
            </a:solidFill>
            <a:miter lim="800000"/>
            <a:headEnd/>
            <a:tailEnd/>
          </a:ln>
        </p:spPr>
      </p:pic>
    </p:spTree>
    <p:extLst>
      <p:ext uri="{BB962C8B-B14F-4D97-AF65-F5344CB8AC3E}">
        <p14:creationId xmlns:p14="http://schemas.microsoft.com/office/powerpoint/2010/main" val="319834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 座る, 食品, ケーキ が含まれている画像&#10;&#10;自動的に生成された説明">
            <a:extLst>
              <a:ext uri="{FF2B5EF4-FFF2-40B4-BE49-F238E27FC236}">
                <a16:creationId xmlns:a16="http://schemas.microsoft.com/office/drawing/2014/main" id="{58A8F184-53AC-D5FB-C40D-8F2CC745F35A}"/>
              </a:ext>
            </a:extLst>
          </p:cNvPr>
          <p:cNvPicPr>
            <a:picLocks noChangeAspect="1"/>
          </p:cNvPicPr>
          <p:nvPr/>
        </p:nvPicPr>
        <p:blipFill>
          <a:blip r:embed="rId3"/>
          <a:stretch>
            <a:fillRect/>
          </a:stretch>
        </p:blipFill>
        <p:spPr>
          <a:xfrm>
            <a:off x="0" y="-1"/>
            <a:ext cx="12191997" cy="6857999"/>
          </a:xfrm>
          <a:prstGeom prst="rect">
            <a:avLst/>
          </a:prstGeom>
        </p:spPr>
      </p:pic>
      <p:sp>
        <p:nvSpPr>
          <p:cNvPr id="5" name="Rectangle 6">
            <a:extLst>
              <a:ext uri="{FF2B5EF4-FFF2-40B4-BE49-F238E27FC236}">
                <a16:creationId xmlns:a16="http://schemas.microsoft.com/office/drawing/2014/main" id="{FC52A86D-2E37-B08F-4AAA-5905F3088703}"/>
              </a:ext>
            </a:extLst>
          </p:cNvPr>
          <p:cNvSpPr>
            <a:spLocks noChangeArrowheads="1"/>
          </p:cNvSpPr>
          <p:nvPr/>
        </p:nvSpPr>
        <p:spPr bwMode="auto">
          <a:xfrm>
            <a:off x="0" y="0"/>
            <a:ext cx="3570208" cy="200054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アナモルフィックレンズ</a:t>
            </a:r>
            <a:br>
              <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その他の相乗効果</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ディストーション</a:t>
            </a:r>
            <a:br>
              <a:rPr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br>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倍率色収差</a:t>
            </a:r>
            <a:endParaRPr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非点収差</a:t>
            </a:r>
            <a:endParaRPr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r>
              <a:rPr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ケラレ</a:t>
            </a:r>
            <a:endPar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pic>
        <p:nvPicPr>
          <p:cNvPr id="2" name="図 1" descr="テーブル, 座る, 食品, ケーキ が含まれている画像&#10;&#10;自動的に生成された説明">
            <a:extLst>
              <a:ext uri="{FF2B5EF4-FFF2-40B4-BE49-F238E27FC236}">
                <a16:creationId xmlns:a16="http://schemas.microsoft.com/office/drawing/2014/main" id="{20DCEB7D-721B-A100-EC87-99A8539DA091}"/>
              </a:ext>
            </a:extLst>
          </p:cNvPr>
          <p:cNvPicPr>
            <a:picLocks noChangeAspect="1"/>
          </p:cNvPicPr>
          <p:nvPr/>
        </p:nvPicPr>
        <p:blipFill rotWithShape="1">
          <a:blip r:embed="rId3"/>
          <a:srcRect l="17787" t="38733" r="55511" b="23139"/>
          <a:stretch/>
        </p:blipFill>
        <p:spPr>
          <a:xfrm>
            <a:off x="2168620" y="2656299"/>
            <a:ext cx="3255593" cy="2614796"/>
          </a:xfrm>
          <a:prstGeom prst="rect">
            <a:avLst/>
          </a:prstGeom>
          <a:noFill/>
          <a:ln w="9525">
            <a:solidFill>
              <a:srgbClr val="CCCCFF"/>
            </a:solidFill>
            <a:miter lim="800000"/>
            <a:headEnd/>
            <a:tailEnd/>
          </a:ln>
        </p:spPr>
      </p:pic>
      <p:pic>
        <p:nvPicPr>
          <p:cNvPr id="3" name="図 2" descr="テーブル, 座る, 食品, ケーキ が含まれている画像&#10;&#10;自動的に生成された説明">
            <a:extLst>
              <a:ext uri="{FF2B5EF4-FFF2-40B4-BE49-F238E27FC236}">
                <a16:creationId xmlns:a16="http://schemas.microsoft.com/office/drawing/2014/main" id="{EDB17DB2-3F59-DBA1-C596-7770B45EFBA2}"/>
              </a:ext>
            </a:extLst>
          </p:cNvPr>
          <p:cNvPicPr>
            <a:picLocks noChangeAspect="1"/>
          </p:cNvPicPr>
          <p:nvPr/>
        </p:nvPicPr>
        <p:blipFill rotWithShape="1">
          <a:blip r:embed="rId3"/>
          <a:srcRect l="17787" t="38733" r="55511" b="23139"/>
          <a:stretch/>
        </p:blipFill>
        <p:spPr>
          <a:xfrm>
            <a:off x="4203213" y="412497"/>
            <a:ext cx="7511484" cy="6033001"/>
          </a:xfrm>
          <a:prstGeom prst="rect">
            <a:avLst/>
          </a:prstGeom>
          <a:noFill/>
          <a:ln w="38100">
            <a:solidFill>
              <a:srgbClr val="CCCCFF"/>
            </a:solidFill>
            <a:miter lim="800000"/>
            <a:headEnd/>
            <a:tailEnd/>
          </a:ln>
        </p:spPr>
      </p:pic>
    </p:spTree>
    <p:extLst>
      <p:ext uri="{BB962C8B-B14F-4D97-AF65-F5344CB8AC3E}">
        <p14:creationId xmlns:p14="http://schemas.microsoft.com/office/powerpoint/2010/main" val="269744387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565A00-98C7-81AD-617D-B0266B14DB7D}"/>
              </a:ext>
            </a:extLst>
          </p:cNvPr>
          <p:cNvSpPr>
            <a:spLocks noGrp="1"/>
          </p:cNvSpPr>
          <p:nvPr>
            <p:ph type="title"/>
          </p:nvPr>
        </p:nvSpPr>
        <p:spPr/>
        <p:txBody>
          <a:bodyPr/>
          <a:lstStyle/>
          <a:p>
            <a:r>
              <a:rPr kumimoji="1" lang="ja-JP" altLang="en-US" dirty="0"/>
              <a:t>像面湾曲と非点収差</a:t>
            </a:r>
          </a:p>
        </p:txBody>
      </p:sp>
      <p:sp>
        <p:nvSpPr>
          <p:cNvPr id="3" name="コンテンツ プレースホルダー 2">
            <a:extLst>
              <a:ext uri="{FF2B5EF4-FFF2-40B4-BE49-F238E27FC236}">
                <a16:creationId xmlns:a16="http://schemas.microsoft.com/office/drawing/2014/main" id="{B8B07C69-CF7A-502F-9763-77547CAE92F9}"/>
              </a:ext>
            </a:extLst>
          </p:cNvPr>
          <p:cNvSpPr>
            <a:spLocks noGrp="1"/>
          </p:cNvSpPr>
          <p:nvPr>
            <p:ph idx="1"/>
          </p:nvPr>
        </p:nvSpPr>
        <p:spPr/>
        <p:txBody>
          <a:bodyPr>
            <a:normAutofit fontScale="92500" lnSpcReduction="10000"/>
          </a:bodyPr>
          <a:lstStyle/>
          <a:p>
            <a:r>
              <a:rPr kumimoji="1" lang="ja-JP" altLang="en-US" dirty="0"/>
              <a:t>像面湾曲</a:t>
            </a:r>
            <a:endParaRPr kumimoji="1" lang="en-US" altLang="ja-JP" dirty="0"/>
          </a:p>
          <a:p>
            <a:pPr lvl="1"/>
            <a:r>
              <a:rPr kumimoji="1" lang="ja-JP" altLang="en-US" dirty="0"/>
              <a:t>フォーカス面がカーブを描く収差</a:t>
            </a:r>
            <a:endParaRPr kumimoji="1" lang="en-US" altLang="ja-JP" dirty="0"/>
          </a:p>
          <a:p>
            <a:pPr lvl="1"/>
            <a:r>
              <a:rPr lang="ja-JP" altLang="en-US" dirty="0"/>
              <a:t>実装は容易</a:t>
            </a:r>
            <a:endParaRPr kumimoji="1" lang="en-US" altLang="ja-JP" dirty="0"/>
          </a:p>
          <a:p>
            <a:pPr lvl="2"/>
            <a:r>
              <a:rPr kumimoji="1" lang="en-US" altLang="ja-JP" dirty="0" err="1">
                <a:solidFill>
                  <a:srgbClr val="FF5050"/>
                </a:solidFill>
              </a:rPr>
              <a:t>DoF</a:t>
            </a:r>
            <a:r>
              <a:rPr kumimoji="1" lang="ja-JP" altLang="en-US" dirty="0">
                <a:solidFill>
                  <a:srgbClr val="FF5050"/>
                </a:solidFill>
              </a:rPr>
              <a:t>実装時の</a:t>
            </a:r>
            <a:r>
              <a:rPr kumimoji="1" lang="en-US" altLang="ja-JP" dirty="0">
                <a:solidFill>
                  <a:srgbClr val="FF5050"/>
                </a:solidFill>
              </a:rPr>
              <a:t>CoC</a:t>
            </a:r>
            <a:r>
              <a:rPr kumimoji="1" lang="ja-JP" altLang="en-US" dirty="0">
                <a:solidFill>
                  <a:srgbClr val="FF5050"/>
                </a:solidFill>
              </a:rPr>
              <a:t>計算に同心円状のオフセット</a:t>
            </a:r>
            <a:endParaRPr kumimoji="1" lang="en-US" altLang="ja-JP" dirty="0">
              <a:solidFill>
                <a:srgbClr val="FF5050"/>
              </a:solidFill>
            </a:endParaRPr>
          </a:p>
          <a:p>
            <a:r>
              <a:rPr lang="ja-JP" altLang="en-US" dirty="0"/>
              <a:t>非点収差</a:t>
            </a:r>
            <a:endParaRPr lang="en-US" altLang="ja-JP" dirty="0"/>
          </a:p>
          <a:p>
            <a:pPr lvl="1"/>
            <a:r>
              <a:rPr lang="ja-JP" altLang="en-US" dirty="0">
                <a:solidFill>
                  <a:srgbClr val="FF5050"/>
                </a:solidFill>
              </a:rPr>
              <a:t>像面湾曲の度合いが動径方向と同心円方向で異なる現象</a:t>
            </a:r>
            <a:endParaRPr lang="en-US" altLang="ja-JP" dirty="0">
              <a:solidFill>
                <a:srgbClr val="FF5050"/>
              </a:solidFill>
            </a:endParaRPr>
          </a:p>
          <a:p>
            <a:pPr lvl="2"/>
            <a:r>
              <a:rPr lang="ja-JP" altLang="en-US" dirty="0"/>
              <a:t>レトロレンズの「ぐるぐるボケ」の原因</a:t>
            </a:r>
            <a:endParaRPr lang="en-US" altLang="ja-JP" dirty="0">
              <a:solidFill>
                <a:srgbClr val="FF5050"/>
              </a:solidFill>
            </a:endParaRPr>
          </a:p>
          <a:p>
            <a:pPr lvl="1"/>
            <a:r>
              <a:rPr lang="ja-JP" altLang="en-US" dirty="0"/>
              <a:t>アナモルフィック非点収差</a:t>
            </a:r>
            <a:r>
              <a:rPr lang="en-US" altLang="ja-JP" dirty="0"/>
              <a:t>(</a:t>
            </a:r>
            <a:r>
              <a:rPr lang="ja-JP" altLang="en-US" dirty="0"/>
              <a:t>縦横のずれ</a:t>
            </a:r>
            <a:r>
              <a:rPr lang="en-US" altLang="ja-JP" dirty="0"/>
              <a:t>)</a:t>
            </a:r>
            <a:r>
              <a:rPr lang="ja-JP" altLang="en-US" dirty="0"/>
              <a:t>とは方向が異なる</a:t>
            </a:r>
            <a:endParaRPr lang="en-US" altLang="ja-JP" dirty="0"/>
          </a:p>
          <a:p>
            <a:pPr lvl="1"/>
            <a:r>
              <a:rPr kumimoji="1" lang="en-US" altLang="ja-JP" dirty="0"/>
              <a:t>CoC</a:t>
            </a:r>
            <a:r>
              <a:rPr kumimoji="1" lang="ja-JP" altLang="en-US" dirty="0"/>
              <a:t>にフラグメント毎に異なる方向のオフセットが必要</a:t>
            </a:r>
            <a:endParaRPr kumimoji="1" lang="en-US" altLang="ja-JP" dirty="0"/>
          </a:p>
          <a:p>
            <a:pPr lvl="2"/>
            <a:r>
              <a:rPr lang="ja-JP" altLang="en-US" dirty="0">
                <a:solidFill>
                  <a:srgbClr val="FF5050"/>
                </a:solidFill>
              </a:rPr>
              <a:t>品質の向上には解像度とサンプル点が多く必要</a:t>
            </a:r>
            <a:endParaRPr lang="en-US" altLang="ja-JP" dirty="0">
              <a:solidFill>
                <a:srgbClr val="FF5050"/>
              </a:solidFill>
            </a:endParaRPr>
          </a:p>
          <a:p>
            <a:pPr lvl="2"/>
            <a:r>
              <a:rPr lang="ja-JP" altLang="en-US" dirty="0"/>
              <a:t>現状ではアーティファクト防止のためにパラメタが制限されがち</a:t>
            </a:r>
            <a:endParaRPr lang="en-US" altLang="ja-JP" dirty="0"/>
          </a:p>
          <a:p>
            <a:pPr lvl="1"/>
            <a:endParaRPr kumimoji="1" lang="ja-JP" altLang="en-US" dirty="0"/>
          </a:p>
        </p:txBody>
      </p:sp>
    </p:spTree>
    <p:extLst>
      <p:ext uri="{BB962C8B-B14F-4D97-AF65-F5344CB8AC3E}">
        <p14:creationId xmlns:p14="http://schemas.microsoft.com/office/powerpoint/2010/main" val="130651230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ブルー, 花瓶, 座る が含まれている画像&#10;&#10;自動的に生成された説明">
            <a:extLst>
              <a:ext uri="{FF2B5EF4-FFF2-40B4-BE49-F238E27FC236}">
                <a16:creationId xmlns:a16="http://schemas.microsoft.com/office/drawing/2014/main" id="{E3B7CDD0-4C4B-0C27-F47A-48D7A24602C2}"/>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6">
            <a:extLst>
              <a:ext uri="{FF2B5EF4-FFF2-40B4-BE49-F238E27FC236}">
                <a16:creationId xmlns:a16="http://schemas.microsoft.com/office/drawing/2014/main" id="{6C5B6176-2D96-2FEB-1BAF-FE01B39F2CC7}"/>
              </a:ext>
            </a:extLst>
          </p:cNvPr>
          <p:cNvSpPr>
            <a:spLocks noChangeArrowheads="1"/>
          </p:cNvSpPr>
          <p:nvPr/>
        </p:nvSpPr>
        <p:spPr bwMode="auto">
          <a:xfrm>
            <a:off x="8673087" y="6088559"/>
            <a:ext cx="3518913" cy="769441"/>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非点収差</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レトロレンズのぐるぐるボケ</a:t>
            </a:r>
            <a:endParaRPr lang="ja-JP" altLang="en-US" sz="32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69533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5740BA1C-E765-4569-FA30-D9B1ACC44E80}"/>
              </a:ext>
            </a:extLst>
          </p:cNvPr>
          <p:cNvSpPr>
            <a:spLocks noGrp="1"/>
          </p:cNvSpPr>
          <p:nvPr>
            <p:ph type="title"/>
          </p:nvPr>
        </p:nvSpPr>
        <p:spPr/>
        <p:txBody>
          <a:bodyPr/>
          <a:lstStyle/>
          <a:p>
            <a:r>
              <a:rPr lang="ja-JP" altLang="en-US" dirty="0"/>
              <a:t>球面収差のボケ</a:t>
            </a:r>
            <a:r>
              <a:rPr lang="en-US" altLang="ja-JP" dirty="0"/>
              <a:t>(</a:t>
            </a:r>
            <a:r>
              <a:rPr lang="ja-JP" altLang="en-US" dirty="0"/>
              <a:t>一点に合焦しない</a:t>
            </a:r>
            <a:r>
              <a:rPr lang="en-US" altLang="ja-JP" dirty="0"/>
              <a:t>)</a:t>
            </a:r>
            <a:endParaRPr lang="ja-JP" altLang="en-US" dirty="0"/>
          </a:p>
        </p:txBody>
      </p:sp>
      <p:grpSp>
        <p:nvGrpSpPr>
          <p:cNvPr id="17" name="Group 150">
            <a:extLst>
              <a:ext uri="{FF2B5EF4-FFF2-40B4-BE49-F238E27FC236}">
                <a16:creationId xmlns:a16="http://schemas.microsoft.com/office/drawing/2014/main" id="{2B2F38A5-A425-069F-83B6-08E0E6CBA890}"/>
              </a:ext>
            </a:extLst>
          </p:cNvPr>
          <p:cNvGrpSpPr>
            <a:grpSpLocks noChangeAspect="1"/>
          </p:cNvGrpSpPr>
          <p:nvPr/>
        </p:nvGrpSpPr>
        <p:grpSpPr bwMode="auto">
          <a:xfrm>
            <a:off x="3275614" y="4342813"/>
            <a:ext cx="917172" cy="918851"/>
            <a:chOff x="2643" y="1496"/>
            <a:chExt cx="578" cy="578"/>
          </a:xfrm>
          <a:effectLst/>
        </p:grpSpPr>
        <p:sp>
          <p:nvSpPr>
            <p:cNvPr id="18" name="Oval 142">
              <a:extLst>
                <a:ext uri="{FF2B5EF4-FFF2-40B4-BE49-F238E27FC236}">
                  <a16:creationId xmlns:a16="http://schemas.microsoft.com/office/drawing/2014/main" id="{B91A01A7-24D4-A199-C9C2-D89AB78F54BD}"/>
                </a:ext>
              </a:extLst>
            </p:cNvPr>
            <p:cNvSpPr>
              <a:spLocks noChangeAspect="1" noChangeArrowheads="1"/>
            </p:cNvSpPr>
            <p:nvPr/>
          </p:nvSpPr>
          <p:spPr bwMode="auto">
            <a:xfrm flipV="1">
              <a:off x="2695" y="1547"/>
              <a:ext cx="476" cy="476"/>
            </a:xfrm>
            <a:prstGeom prst="ellipse">
              <a:avLst/>
            </a:prstGeom>
            <a:noFill/>
            <a:ln w="12700" cap="rnd" algn="ctr">
              <a:solidFill>
                <a:srgbClr val="A4A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9" name="Oval 143">
              <a:extLst>
                <a:ext uri="{FF2B5EF4-FFF2-40B4-BE49-F238E27FC236}">
                  <a16:creationId xmlns:a16="http://schemas.microsoft.com/office/drawing/2014/main" id="{0F9064BF-B6A4-9918-A3B5-6CE1AFCD955E}"/>
                </a:ext>
              </a:extLst>
            </p:cNvPr>
            <p:cNvSpPr>
              <a:spLocks noChangeAspect="1" noChangeArrowheads="1"/>
            </p:cNvSpPr>
            <p:nvPr/>
          </p:nvSpPr>
          <p:spPr bwMode="auto">
            <a:xfrm flipV="1">
              <a:off x="2732" y="1586"/>
              <a:ext cx="399" cy="399"/>
            </a:xfrm>
            <a:prstGeom prst="ellipse">
              <a:avLst/>
            </a:prstGeom>
            <a:noFill/>
            <a:ln w="12700"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0" name="Oval 144">
              <a:extLst>
                <a:ext uri="{FF2B5EF4-FFF2-40B4-BE49-F238E27FC236}">
                  <a16:creationId xmlns:a16="http://schemas.microsoft.com/office/drawing/2014/main" id="{2CFEAA07-8AD8-A54B-D265-6AB465DF8B1C}"/>
                </a:ext>
              </a:extLst>
            </p:cNvPr>
            <p:cNvSpPr>
              <a:spLocks noChangeAspect="1" noChangeArrowheads="1"/>
            </p:cNvSpPr>
            <p:nvPr/>
          </p:nvSpPr>
          <p:spPr bwMode="auto">
            <a:xfrm flipV="1">
              <a:off x="2776" y="1630"/>
              <a:ext cx="311" cy="311"/>
            </a:xfrm>
            <a:prstGeom prst="ellipse">
              <a:avLst/>
            </a:prstGeom>
            <a:noFill/>
            <a:ln w="12700"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1" name="Oval 145">
              <a:extLst>
                <a:ext uri="{FF2B5EF4-FFF2-40B4-BE49-F238E27FC236}">
                  <a16:creationId xmlns:a16="http://schemas.microsoft.com/office/drawing/2014/main" id="{DA444BCD-58B7-3C6C-E344-618BD9FAF8E9}"/>
                </a:ext>
              </a:extLst>
            </p:cNvPr>
            <p:cNvSpPr>
              <a:spLocks noChangeAspect="1" noChangeArrowheads="1"/>
            </p:cNvSpPr>
            <p:nvPr/>
          </p:nvSpPr>
          <p:spPr bwMode="auto">
            <a:xfrm flipV="1">
              <a:off x="2828" y="1681"/>
              <a:ext cx="209" cy="209"/>
            </a:xfrm>
            <a:prstGeom prst="ellipse">
              <a:avLst/>
            </a:prstGeom>
            <a:noFill/>
            <a:ln w="12700"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2" name="Oval 146">
              <a:extLst>
                <a:ext uri="{FF2B5EF4-FFF2-40B4-BE49-F238E27FC236}">
                  <a16:creationId xmlns:a16="http://schemas.microsoft.com/office/drawing/2014/main" id="{5140C8A0-F7FF-1CC6-B59F-5F9D175F2A4C}"/>
                </a:ext>
              </a:extLst>
            </p:cNvPr>
            <p:cNvSpPr>
              <a:spLocks noChangeAspect="1" noChangeArrowheads="1"/>
            </p:cNvSpPr>
            <p:nvPr/>
          </p:nvSpPr>
          <p:spPr bwMode="auto">
            <a:xfrm flipV="1">
              <a:off x="2878" y="1732"/>
              <a:ext cx="109" cy="109"/>
            </a:xfrm>
            <a:prstGeom prst="ellipse">
              <a:avLst/>
            </a:prstGeom>
            <a:noFill/>
            <a:ln w="12700"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3" name="Oval 147">
              <a:extLst>
                <a:ext uri="{FF2B5EF4-FFF2-40B4-BE49-F238E27FC236}">
                  <a16:creationId xmlns:a16="http://schemas.microsoft.com/office/drawing/2014/main" id="{8B2B405C-B53F-2EDF-5951-D531ABB6E954}"/>
                </a:ext>
              </a:extLst>
            </p:cNvPr>
            <p:cNvSpPr>
              <a:spLocks noChangeAspect="1" noChangeArrowheads="1"/>
            </p:cNvSpPr>
            <p:nvPr/>
          </p:nvSpPr>
          <p:spPr bwMode="auto">
            <a:xfrm flipV="1">
              <a:off x="2643" y="1496"/>
              <a:ext cx="578" cy="578"/>
            </a:xfrm>
            <a:prstGeom prst="ellipse">
              <a:avLst/>
            </a:prstGeom>
            <a:noFill/>
            <a:ln w="1270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4" name="Oval 148">
              <a:extLst>
                <a:ext uri="{FF2B5EF4-FFF2-40B4-BE49-F238E27FC236}">
                  <a16:creationId xmlns:a16="http://schemas.microsoft.com/office/drawing/2014/main" id="{1210CBF8-4792-60B2-0B0E-3E7FF4BBAEF2}"/>
                </a:ext>
              </a:extLst>
            </p:cNvPr>
            <p:cNvSpPr>
              <a:spLocks noChangeAspect="1" noChangeArrowheads="1"/>
            </p:cNvSpPr>
            <p:nvPr/>
          </p:nvSpPr>
          <p:spPr bwMode="auto">
            <a:xfrm flipV="1">
              <a:off x="2665" y="1519"/>
              <a:ext cx="533" cy="533"/>
            </a:xfrm>
            <a:prstGeom prst="ellipse">
              <a:avLst/>
            </a:prstGeom>
            <a:noFill/>
            <a:ln w="12700"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5" name="Oval 149">
              <a:extLst>
                <a:ext uri="{FF2B5EF4-FFF2-40B4-BE49-F238E27FC236}">
                  <a16:creationId xmlns:a16="http://schemas.microsoft.com/office/drawing/2014/main" id="{AAFB7806-52BA-4DDC-B032-6010A3464BDD}"/>
                </a:ext>
              </a:extLst>
            </p:cNvPr>
            <p:cNvSpPr>
              <a:spLocks noChangeAspect="1" noChangeArrowheads="1"/>
            </p:cNvSpPr>
            <p:nvPr/>
          </p:nvSpPr>
          <p:spPr bwMode="auto">
            <a:xfrm flipV="1">
              <a:off x="2929" y="1782"/>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26" name="Line 48">
            <a:extLst>
              <a:ext uri="{FF2B5EF4-FFF2-40B4-BE49-F238E27FC236}">
                <a16:creationId xmlns:a16="http://schemas.microsoft.com/office/drawing/2014/main" id="{135C633F-DD6B-C966-5DF0-288136DDE7EA}"/>
              </a:ext>
            </a:extLst>
          </p:cNvPr>
          <p:cNvSpPr>
            <a:spLocks noChangeAspect="1" noChangeShapeType="1"/>
          </p:cNvSpPr>
          <p:nvPr/>
        </p:nvSpPr>
        <p:spPr bwMode="auto">
          <a:xfrm>
            <a:off x="609770" y="2889784"/>
            <a:ext cx="10438287" cy="1680"/>
          </a:xfrm>
          <a:prstGeom prst="line">
            <a:avLst/>
          </a:prstGeom>
          <a:noFill/>
          <a:ln w="31750">
            <a:solidFill>
              <a:srgbClr val="99CCFF"/>
            </a:solidFill>
            <a:prstDash val="sysDot"/>
            <a:round/>
            <a:headEnd/>
            <a:tailEnd type="none" w="med" len="lg"/>
          </a:ln>
          <a:effectLst/>
          <a:extLst>
            <a:ext uri="{909E8E84-426E-40DD-AFC4-6F175D3DCCD1}">
              <a14:hiddenFill xmlns:a14="http://schemas.microsoft.com/office/drawing/2010/main">
                <a:noFill/>
              </a14:hiddenFill>
            </a:ext>
          </a:extLst>
        </p:spPr>
        <p:txBody>
          <a:bodyPr/>
          <a:lstStyle/>
          <a:p>
            <a:endParaRPr lang="ja-JP" altLang="en-US"/>
          </a:p>
        </p:txBody>
      </p:sp>
      <p:grpSp>
        <p:nvGrpSpPr>
          <p:cNvPr id="27" name="Group 128">
            <a:extLst>
              <a:ext uri="{FF2B5EF4-FFF2-40B4-BE49-F238E27FC236}">
                <a16:creationId xmlns:a16="http://schemas.microsoft.com/office/drawing/2014/main" id="{4C9BE29F-E302-89C2-22E1-510FB09BA0A9}"/>
              </a:ext>
            </a:extLst>
          </p:cNvPr>
          <p:cNvGrpSpPr>
            <a:grpSpLocks noChangeAspect="1"/>
          </p:cNvGrpSpPr>
          <p:nvPr/>
        </p:nvGrpSpPr>
        <p:grpSpPr bwMode="auto">
          <a:xfrm>
            <a:off x="9385053" y="4394887"/>
            <a:ext cx="819743" cy="819743"/>
            <a:chOff x="4332" y="2296"/>
            <a:chExt cx="517" cy="517"/>
          </a:xfrm>
          <a:effectLst/>
        </p:grpSpPr>
        <p:sp>
          <p:nvSpPr>
            <p:cNvPr id="28" name="Oval 92">
              <a:extLst>
                <a:ext uri="{FF2B5EF4-FFF2-40B4-BE49-F238E27FC236}">
                  <a16:creationId xmlns:a16="http://schemas.microsoft.com/office/drawing/2014/main" id="{E099CCE9-B878-4E3D-C816-AA398D2913B7}"/>
                </a:ext>
              </a:extLst>
            </p:cNvPr>
            <p:cNvSpPr>
              <a:spLocks noChangeAspect="1" noChangeArrowheads="1"/>
            </p:cNvSpPr>
            <p:nvPr/>
          </p:nvSpPr>
          <p:spPr bwMode="auto">
            <a:xfrm flipV="1">
              <a:off x="4483" y="2447"/>
              <a:ext cx="218" cy="218"/>
            </a:xfrm>
            <a:prstGeom prst="ellipse">
              <a:avLst/>
            </a:prstGeom>
            <a:noFill/>
            <a:ln w="12700" cap="rnd" algn="ctr">
              <a:solidFill>
                <a:srgbClr val="A4A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29" name="Oval 93">
              <a:extLst>
                <a:ext uri="{FF2B5EF4-FFF2-40B4-BE49-F238E27FC236}">
                  <a16:creationId xmlns:a16="http://schemas.microsoft.com/office/drawing/2014/main" id="{5FDFD21A-87A9-29B7-AF33-58518DB7EA25}"/>
                </a:ext>
              </a:extLst>
            </p:cNvPr>
            <p:cNvSpPr>
              <a:spLocks noChangeAspect="1" noChangeArrowheads="1"/>
            </p:cNvSpPr>
            <p:nvPr/>
          </p:nvSpPr>
          <p:spPr bwMode="auto">
            <a:xfrm flipV="1">
              <a:off x="4523" y="2487"/>
              <a:ext cx="136" cy="136"/>
            </a:xfrm>
            <a:prstGeom prst="ellipse">
              <a:avLst/>
            </a:prstGeom>
            <a:noFill/>
            <a:ln w="12700"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0" name="Oval 94">
              <a:extLst>
                <a:ext uri="{FF2B5EF4-FFF2-40B4-BE49-F238E27FC236}">
                  <a16:creationId xmlns:a16="http://schemas.microsoft.com/office/drawing/2014/main" id="{CB955BA4-101B-A5C1-361F-7C2469C98379}"/>
                </a:ext>
              </a:extLst>
            </p:cNvPr>
            <p:cNvSpPr>
              <a:spLocks noChangeAspect="1" noChangeArrowheads="1"/>
            </p:cNvSpPr>
            <p:nvPr/>
          </p:nvSpPr>
          <p:spPr bwMode="auto">
            <a:xfrm flipV="1">
              <a:off x="4550" y="2513"/>
              <a:ext cx="84" cy="84"/>
            </a:xfrm>
            <a:prstGeom prst="ellipse">
              <a:avLst/>
            </a:prstGeom>
            <a:noFill/>
            <a:ln w="12700"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1" name="Oval 95">
              <a:extLst>
                <a:ext uri="{FF2B5EF4-FFF2-40B4-BE49-F238E27FC236}">
                  <a16:creationId xmlns:a16="http://schemas.microsoft.com/office/drawing/2014/main" id="{0E67C98F-00E0-8138-A6FB-DF3C8360B4C2}"/>
                </a:ext>
              </a:extLst>
            </p:cNvPr>
            <p:cNvSpPr>
              <a:spLocks noChangeAspect="1" noChangeArrowheads="1"/>
            </p:cNvSpPr>
            <p:nvPr/>
          </p:nvSpPr>
          <p:spPr bwMode="auto">
            <a:xfrm flipV="1">
              <a:off x="4568" y="2532"/>
              <a:ext cx="45" cy="45"/>
            </a:xfrm>
            <a:prstGeom prst="ellipse">
              <a:avLst/>
            </a:prstGeom>
            <a:noFill/>
            <a:ln w="6350"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2" name="Oval 96">
              <a:extLst>
                <a:ext uri="{FF2B5EF4-FFF2-40B4-BE49-F238E27FC236}">
                  <a16:creationId xmlns:a16="http://schemas.microsoft.com/office/drawing/2014/main" id="{98F4C7FF-335C-302C-7162-E998BCD849C1}"/>
                </a:ext>
              </a:extLst>
            </p:cNvPr>
            <p:cNvSpPr>
              <a:spLocks noChangeAspect="1" noChangeArrowheads="1"/>
            </p:cNvSpPr>
            <p:nvPr/>
          </p:nvSpPr>
          <p:spPr bwMode="auto">
            <a:xfrm flipV="1">
              <a:off x="4581" y="2545"/>
              <a:ext cx="20" cy="20"/>
            </a:xfrm>
            <a:prstGeom prst="ellipse">
              <a:avLst/>
            </a:prstGeom>
            <a:noFill/>
            <a:ln w="6350"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3" name="Oval 97">
              <a:extLst>
                <a:ext uri="{FF2B5EF4-FFF2-40B4-BE49-F238E27FC236}">
                  <a16:creationId xmlns:a16="http://schemas.microsoft.com/office/drawing/2014/main" id="{273297BC-4701-2D1A-6C83-16488BAF3A97}"/>
                </a:ext>
              </a:extLst>
            </p:cNvPr>
            <p:cNvSpPr>
              <a:spLocks noChangeAspect="1" noChangeArrowheads="1"/>
            </p:cNvSpPr>
            <p:nvPr/>
          </p:nvSpPr>
          <p:spPr bwMode="auto">
            <a:xfrm flipV="1">
              <a:off x="4332" y="2296"/>
              <a:ext cx="517" cy="517"/>
            </a:xfrm>
            <a:prstGeom prst="ellipse">
              <a:avLst/>
            </a:prstGeom>
            <a:noFill/>
            <a:ln w="1270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4" name="Oval 98">
              <a:extLst>
                <a:ext uri="{FF2B5EF4-FFF2-40B4-BE49-F238E27FC236}">
                  <a16:creationId xmlns:a16="http://schemas.microsoft.com/office/drawing/2014/main" id="{C4CAC1C6-A2EF-1D40-44E6-0553BE71E116}"/>
                </a:ext>
              </a:extLst>
            </p:cNvPr>
            <p:cNvSpPr>
              <a:spLocks noChangeAspect="1" noChangeArrowheads="1"/>
            </p:cNvSpPr>
            <p:nvPr/>
          </p:nvSpPr>
          <p:spPr bwMode="auto">
            <a:xfrm flipV="1">
              <a:off x="4421" y="2386"/>
              <a:ext cx="340" cy="340"/>
            </a:xfrm>
            <a:prstGeom prst="ellipse">
              <a:avLst/>
            </a:prstGeom>
            <a:noFill/>
            <a:ln w="12700"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35" name="Oval 99">
              <a:extLst>
                <a:ext uri="{FF2B5EF4-FFF2-40B4-BE49-F238E27FC236}">
                  <a16:creationId xmlns:a16="http://schemas.microsoft.com/office/drawing/2014/main" id="{5D2182FC-59D4-F3CE-9688-41DC99CE1DC2}"/>
                </a:ext>
              </a:extLst>
            </p:cNvPr>
            <p:cNvSpPr>
              <a:spLocks noChangeAspect="1" noChangeArrowheads="1"/>
            </p:cNvSpPr>
            <p:nvPr/>
          </p:nvSpPr>
          <p:spPr bwMode="auto">
            <a:xfrm flipV="1">
              <a:off x="4588" y="2552"/>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36" name="グループ化 2">
            <a:extLst>
              <a:ext uri="{FF2B5EF4-FFF2-40B4-BE49-F238E27FC236}">
                <a16:creationId xmlns:a16="http://schemas.microsoft.com/office/drawing/2014/main" id="{36E11190-AA01-7E90-CF79-2D26208DE9B5}"/>
              </a:ext>
            </a:extLst>
          </p:cNvPr>
          <p:cNvGrpSpPr>
            <a:grpSpLocks/>
          </p:cNvGrpSpPr>
          <p:nvPr/>
        </p:nvGrpSpPr>
        <p:grpSpPr bwMode="auto">
          <a:xfrm>
            <a:off x="991083" y="1599696"/>
            <a:ext cx="8136959" cy="2588575"/>
            <a:chOff x="1951038" y="1538288"/>
            <a:chExt cx="7689850" cy="2447006"/>
          </a:xfrm>
          <a:effectLst/>
        </p:grpSpPr>
        <p:grpSp>
          <p:nvGrpSpPr>
            <p:cNvPr id="37" name="グループ化 141">
              <a:extLst>
                <a:ext uri="{FF2B5EF4-FFF2-40B4-BE49-F238E27FC236}">
                  <a16:creationId xmlns:a16="http://schemas.microsoft.com/office/drawing/2014/main" id="{C5866B8D-7D33-6F46-C353-202064E76527}"/>
                </a:ext>
              </a:extLst>
            </p:cNvPr>
            <p:cNvGrpSpPr>
              <a:grpSpLocks/>
            </p:cNvGrpSpPr>
            <p:nvPr/>
          </p:nvGrpSpPr>
          <p:grpSpPr bwMode="auto">
            <a:xfrm>
              <a:off x="3975063" y="1538288"/>
              <a:ext cx="440641" cy="2447006"/>
              <a:chOff x="3976747" y="2086894"/>
              <a:chExt cx="440641" cy="2447006"/>
            </a:xfrm>
          </p:grpSpPr>
          <p:sp>
            <p:nvSpPr>
              <p:cNvPr id="69" name="円/楕円 142">
                <a:extLst>
                  <a:ext uri="{FF2B5EF4-FFF2-40B4-BE49-F238E27FC236}">
                    <a16:creationId xmlns:a16="http://schemas.microsoft.com/office/drawing/2014/main" id="{1F03C875-A7A0-D4FD-60EA-85377BC48858}"/>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70" name="グループ化 143">
                <a:extLst>
                  <a:ext uri="{FF2B5EF4-FFF2-40B4-BE49-F238E27FC236}">
                    <a16:creationId xmlns:a16="http://schemas.microsoft.com/office/drawing/2014/main" id="{C13FCE20-813E-F37F-989A-E3443515A7DC}"/>
                  </a:ext>
                </a:extLst>
              </p:cNvPr>
              <p:cNvGrpSpPr>
                <a:grpSpLocks/>
              </p:cNvGrpSpPr>
              <p:nvPr/>
            </p:nvGrpSpPr>
            <p:grpSpPr bwMode="auto">
              <a:xfrm>
                <a:off x="3976747" y="2086894"/>
                <a:ext cx="440641" cy="2447006"/>
                <a:chOff x="10070197" y="719807"/>
                <a:chExt cx="735854" cy="2088232"/>
              </a:xfrm>
            </p:grpSpPr>
            <p:sp>
              <p:nvSpPr>
                <p:cNvPr id="71" name="円弧 4">
                  <a:extLst>
                    <a:ext uri="{FF2B5EF4-FFF2-40B4-BE49-F238E27FC236}">
                      <a16:creationId xmlns:a16="http://schemas.microsoft.com/office/drawing/2014/main" id="{4765320C-F73B-E92A-CCB3-F29C1511DD5D}"/>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円弧 4">
                  <a:extLst>
                    <a:ext uri="{FF2B5EF4-FFF2-40B4-BE49-F238E27FC236}">
                      <a16:creationId xmlns:a16="http://schemas.microsoft.com/office/drawing/2014/main" id="{D77700EA-52EF-C890-D57E-75DE240AA846}"/>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38" name="Group 224">
              <a:extLst>
                <a:ext uri="{FF2B5EF4-FFF2-40B4-BE49-F238E27FC236}">
                  <a16:creationId xmlns:a16="http://schemas.microsoft.com/office/drawing/2014/main" id="{D585B5C2-E313-F09F-5F03-F6E8DBF7E2F7}"/>
                </a:ext>
              </a:extLst>
            </p:cNvPr>
            <p:cNvGrpSpPr>
              <a:grpSpLocks noChangeAspect="1"/>
            </p:cNvGrpSpPr>
            <p:nvPr/>
          </p:nvGrpSpPr>
          <p:grpSpPr bwMode="auto">
            <a:xfrm>
              <a:off x="1951038" y="1691295"/>
              <a:ext cx="7689850" cy="2145088"/>
              <a:chOff x="339" y="1172"/>
              <a:chExt cx="5126" cy="1430"/>
            </a:xfrm>
          </p:grpSpPr>
          <p:sp>
            <p:nvSpPr>
              <p:cNvPr id="39" name="Line 18">
                <a:extLst>
                  <a:ext uri="{FF2B5EF4-FFF2-40B4-BE49-F238E27FC236}">
                    <a16:creationId xmlns:a16="http://schemas.microsoft.com/office/drawing/2014/main" id="{E6531C5D-3C6F-7F36-C441-299228CCE162}"/>
                  </a:ext>
                </a:extLst>
              </p:cNvPr>
              <p:cNvSpPr>
                <a:spLocks noChangeAspect="1" noChangeShapeType="1"/>
              </p:cNvSpPr>
              <p:nvPr/>
            </p:nvSpPr>
            <p:spPr bwMode="auto">
              <a:xfrm>
                <a:off x="339" y="1886"/>
                <a:ext cx="1498" cy="0"/>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27">
                <a:extLst>
                  <a:ext uri="{FF2B5EF4-FFF2-40B4-BE49-F238E27FC236}">
                    <a16:creationId xmlns:a16="http://schemas.microsoft.com/office/drawing/2014/main" id="{42A68CC3-A67E-3300-4CBC-5FDD5B55C8AF}"/>
                  </a:ext>
                </a:extLst>
              </p:cNvPr>
              <p:cNvSpPr>
                <a:spLocks noChangeAspect="1" noChangeShapeType="1"/>
              </p:cNvSpPr>
              <p:nvPr/>
            </p:nvSpPr>
            <p:spPr bwMode="auto">
              <a:xfrm>
                <a:off x="1837" y="1886"/>
                <a:ext cx="3628" cy="1"/>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4">
                <a:extLst>
                  <a:ext uri="{FF2B5EF4-FFF2-40B4-BE49-F238E27FC236}">
                    <a16:creationId xmlns:a16="http://schemas.microsoft.com/office/drawing/2014/main" id="{7D6EEEBC-A66F-4965-D25A-737AFD69818A}"/>
                  </a:ext>
                </a:extLst>
              </p:cNvPr>
              <p:cNvSpPr>
                <a:spLocks noChangeAspect="1" noChangeShapeType="1"/>
              </p:cNvSpPr>
              <p:nvPr/>
            </p:nvSpPr>
            <p:spPr bwMode="auto">
              <a:xfrm>
                <a:off x="339" y="1172"/>
                <a:ext cx="1498" cy="0"/>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5">
                <a:extLst>
                  <a:ext uri="{FF2B5EF4-FFF2-40B4-BE49-F238E27FC236}">
                    <a16:creationId xmlns:a16="http://schemas.microsoft.com/office/drawing/2014/main" id="{B915D902-7A32-C71D-5C1D-281873212A89}"/>
                  </a:ext>
                </a:extLst>
              </p:cNvPr>
              <p:cNvSpPr>
                <a:spLocks noChangeAspect="1" noChangeShapeType="1"/>
              </p:cNvSpPr>
              <p:nvPr/>
            </p:nvSpPr>
            <p:spPr bwMode="auto">
              <a:xfrm>
                <a:off x="339" y="2600"/>
                <a:ext cx="1498" cy="0"/>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20">
                <a:extLst>
                  <a:ext uri="{FF2B5EF4-FFF2-40B4-BE49-F238E27FC236}">
                    <a16:creationId xmlns:a16="http://schemas.microsoft.com/office/drawing/2014/main" id="{AB764D8A-1AD1-8994-5B0D-AA0CE47BFDCE}"/>
                  </a:ext>
                </a:extLst>
              </p:cNvPr>
              <p:cNvSpPr>
                <a:spLocks noChangeAspect="1" noChangeShapeType="1"/>
              </p:cNvSpPr>
              <p:nvPr/>
            </p:nvSpPr>
            <p:spPr bwMode="auto">
              <a:xfrm>
                <a:off x="1837" y="1172"/>
                <a:ext cx="3628" cy="1414"/>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36">
                <a:extLst>
                  <a:ext uri="{FF2B5EF4-FFF2-40B4-BE49-F238E27FC236}">
                    <a16:creationId xmlns:a16="http://schemas.microsoft.com/office/drawing/2014/main" id="{E50880F5-72BB-DB46-B488-D92B69D3B4ED}"/>
                  </a:ext>
                </a:extLst>
              </p:cNvPr>
              <p:cNvSpPr>
                <a:spLocks noChangeAspect="1" noChangeShapeType="1"/>
              </p:cNvSpPr>
              <p:nvPr/>
            </p:nvSpPr>
            <p:spPr bwMode="auto">
              <a:xfrm flipV="1">
                <a:off x="1836" y="1187"/>
                <a:ext cx="3628" cy="1415"/>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6">
                <a:extLst>
                  <a:ext uri="{FF2B5EF4-FFF2-40B4-BE49-F238E27FC236}">
                    <a16:creationId xmlns:a16="http://schemas.microsoft.com/office/drawing/2014/main" id="{C201A69C-C511-9A86-E832-687213E10F6F}"/>
                  </a:ext>
                </a:extLst>
              </p:cNvPr>
              <p:cNvSpPr>
                <a:spLocks noChangeAspect="1" noChangeShapeType="1"/>
              </p:cNvSpPr>
              <p:nvPr/>
            </p:nvSpPr>
            <p:spPr bwMode="auto">
              <a:xfrm>
                <a:off x="339" y="1274"/>
                <a:ext cx="1498" cy="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7">
                <a:extLst>
                  <a:ext uri="{FF2B5EF4-FFF2-40B4-BE49-F238E27FC236}">
                    <a16:creationId xmlns:a16="http://schemas.microsoft.com/office/drawing/2014/main" id="{E6D33E4B-8585-FCE1-978F-5C4ECCAB5C37}"/>
                  </a:ext>
                </a:extLst>
              </p:cNvPr>
              <p:cNvSpPr>
                <a:spLocks noChangeAspect="1" noChangeShapeType="1"/>
              </p:cNvSpPr>
              <p:nvPr/>
            </p:nvSpPr>
            <p:spPr bwMode="auto">
              <a:xfrm>
                <a:off x="339" y="2498"/>
                <a:ext cx="1498" cy="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21">
                <a:extLst>
                  <a:ext uri="{FF2B5EF4-FFF2-40B4-BE49-F238E27FC236}">
                    <a16:creationId xmlns:a16="http://schemas.microsoft.com/office/drawing/2014/main" id="{AC27B0A5-4233-5C7A-13DB-F229A415E986}"/>
                  </a:ext>
                </a:extLst>
              </p:cNvPr>
              <p:cNvSpPr>
                <a:spLocks noChangeAspect="1" noChangeShapeType="1"/>
              </p:cNvSpPr>
              <p:nvPr/>
            </p:nvSpPr>
            <p:spPr bwMode="auto">
              <a:xfrm>
                <a:off x="1837" y="1274"/>
                <a:ext cx="3628" cy="1139"/>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37">
                <a:extLst>
                  <a:ext uri="{FF2B5EF4-FFF2-40B4-BE49-F238E27FC236}">
                    <a16:creationId xmlns:a16="http://schemas.microsoft.com/office/drawing/2014/main" id="{1D5B3034-1DC1-C04C-C4F4-654A5B781075}"/>
                  </a:ext>
                </a:extLst>
              </p:cNvPr>
              <p:cNvSpPr>
                <a:spLocks noChangeAspect="1" noChangeShapeType="1"/>
              </p:cNvSpPr>
              <p:nvPr/>
            </p:nvSpPr>
            <p:spPr bwMode="auto">
              <a:xfrm flipV="1">
                <a:off x="1836" y="1360"/>
                <a:ext cx="3628" cy="114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8">
                <a:extLst>
                  <a:ext uri="{FF2B5EF4-FFF2-40B4-BE49-F238E27FC236}">
                    <a16:creationId xmlns:a16="http://schemas.microsoft.com/office/drawing/2014/main" id="{9B419FF5-303B-6E6C-46EA-F839FE8DE9FC}"/>
                  </a:ext>
                </a:extLst>
              </p:cNvPr>
              <p:cNvSpPr>
                <a:spLocks noChangeAspect="1" noChangeShapeType="1"/>
              </p:cNvSpPr>
              <p:nvPr/>
            </p:nvSpPr>
            <p:spPr bwMode="auto">
              <a:xfrm>
                <a:off x="339" y="1376"/>
                <a:ext cx="1498" cy="0"/>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9">
                <a:extLst>
                  <a:ext uri="{FF2B5EF4-FFF2-40B4-BE49-F238E27FC236}">
                    <a16:creationId xmlns:a16="http://schemas.microsoft.com/office/drawing/2014/main" id="{1B54C3D0-36F1-AA39-EED5-16D9C5B6300D}"/>
                  </a:ext>
                </a:extLst>
              </p:cNvPr>
              <p:cNvSpPr>
                <a:spLocks noChangeAspect="1" noChangeShapeType="1"/>
              </p:cNvSpPr>
              <p:nvPr/>
            </p:nvSpPr>
            <p:spPr bwMode="auto">
              <a:xfrm>
                <a:off x="339" y="2396"/>
                <a:ext cx="1498" cy="0"/>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22">
                <a:extLst>
                  <a:ext uri="{FF2B5EF4-FFF2-40B4-BE49-F238E27FC236}">
                    <a16:creationId xmlns:a16="http://schemas.microsoft.com/office/drawing/2014/main" id="{09C62369-0BF9-284C-BF82-15216891C09D}"/>
                  </a:ext>
                </a:extLst>
              </p:cNvPr>
              <p:cNvSpPr>
                <a:spLocks noChangeAspect="1" noChangeShapeType="1"/>
              </p:cNvSpPr>
              <p:nvPr/>
            </p:nvSpPr>
            <p:spPr bwMode="auto">
              <a:xfrm>
                <a:off x="1837" y="1376"/>
                <a:ext cx="3628" cy="901"/>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38">
                <a:extLst>
                  <a:ext uri="{FF2B5EF4-FFF2-40B4-BE49-F238E27FC236}">
                    <a16:creationId xmlns:a16="http://schemas.microsoft.com/office/drawing/2014/main" id="{8EE3B87D-89A3-A1CC-A62E-745963BF6B8E}"/>
                  </a:ext>
                </a:extLst>
              </p:cNvPr>
              <p:cNvSpPr>
                <a:spLocks noChangeAspect="1" noChangeShapeType="1"/>
              </p:cNvSpPr>
              <p:nvPr/>
            </p:nvSpPr>
            <p:spPr bwMode="auto">
              <a:xfrm flipV="1">
                <a:off x="1836" y="1496"/>
                <a:ext cx="3628" cy="902"/>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10">
                <a:extLst>
                  <a:ext uri="{FF2B5EF4-FFF2-40B4-BE49-F238E27FC236}">
                    <a16:creationId xmlns:a16="http://schemas.microsoft.com/office/drawing/2014/main" id="{5C06E71E-1EAD-E0A6-F2E8-927129B87067}"/>
                  </a:ext>
                </a:extLst>
              </p:cNvPr>
              <p:cNvSpPr>
                <a:spLocks noChangeAspect="1" noChangeShapeType="1"/>
              </p:cNvSpPr>
              <p:nvPr/>
            </p:nvSpPr>
            <p:spPr bwMode="auto">
              <a:xfrm>
                <a:off x="339" y="1478"/>
                <a:ext cx="1498" cy="0"/>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11">
                <a:extLst>
                  <a:ext uri="{FF2B5EF4-FFF2-40B4-BE49-F238E27FC236}">
                    <a16:creationId xmlns:a16="http://schemas.microsoft.com/office/drawing/2014/main" id="{C765DA7A-7899-E07F-920C-8D77ABCCFD9B}"/>
                  </a:ext>
                </a:extLst>
              </p:cNvPr>
              <p:cNvSpPr>
                <a:spLocks noChangeAspect="1" noChangeShapeType="1"/>
              </p:cNvSpPr>
              <p:nvPr/>
            </p:nvSpPr>
            <p:spPr bwMode="auto">
              <a:xfrm>
                <a:off x="339" y="2294"/>
                <a:ext cx="1498" cy="0"/>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23">
                <a:extLst>
                  <a:ext uri="{FF2B5EF4-FFF2-40B4-BE49-F238E27FC236}">
                    <a16:creationId xmlns:a16="http://schemas.microsoft.com/office/drawing/2014/main" id="{54B4FD4B-E4B7-FE0C-22C0-F5F75AEAD55F}"/>
                  </a:ext>
                </a:extLst>
              </p:cNvPr>
              <p:cNvSpPr>
                <a:spLocks noChangeAspect="1" noChangeShapeType="1"/>
              </p:cNvSpPr>
              <p:nvPr/>
            </p:nvSpPr>
            <p:spPr bwMode="auto">
              <a:xfrm>
                <a:off x="1837" y="1478"/>
                <a:ext cx="3628" cy="693"/>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39">
                <a:extLst>
                  <a:ext uri="{FF2B5EF4-FFF2-40B4-BE49-F238E27FC236}">
                    <a16:creationId xmlns:a16="http://schemas.microsoft.com/office/drawing/2014/main" id="{DB4BCC28-E4D1-F880-EEE3-29008E88045D}"/>
                  </a:ext>
                </a:extLst>
              </p:cNvPr>
              <p:cNvSpPr>
                <a:spLocks noChangeAspect="1" noChangeShapeType="1"/>
              </p:cNvSpPr>
              <p:nvPr/>
            </p:nvSpPr>
            <p:spPr bwMode="auto">
              <a:xfrm flipV="1">
                <a:off x="1836" y="1602"/>
                <a:ext cx="3628" cy="694"/>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12">
                <a:extLst>
                  <a:ext uri="{FF2B5EF4-FFF2-40B4-BE49-F238E27FC236}">
                    <a16:creationId xmlns:a16="http://schemas.microsoft.com/office/drawing/2014/main" id="{C7B51F58-8AAA-3FB1-D294-6F9982CD5A32}"/>
                  </a:ext>
                </a:extLst>
              </p:cNvPr>
              <p:cNvSpPr>
                <a:spLocks noChangeAspect="1" noChangeShapeType="1"/>
              </p:cNvSpPr>
              <p:nvPr/>
            </p:nvSpPr>
            <p:spPr bwMode="auto">
              <a:xfrm>
                <a:off x="339" y="1580"/>
                <a:ext cx="1498" cy="0"/>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13">
                <a:extLst>
                  <a:ext uri="{FF2B5EF4-FFF2-40B4-BE49-F238E27FC236}">
                    <a16:creationId xmlns:a16="http://schemas.microsoft.com/office/drawing/2014/main" id="{F13F6673-FAE7-8CFA-089E-C9825E5FBCFD}"/>
                  </a:ext>
                </a:extLst>
              </p:cNvPr>
              <p:cNvSpPr>
                <a:spLocks noChangeAspect="1" noChangeShapeType="1"/>
              </p:cNvSpPr>
              <p:nvPr/>
            </p:nvSpPr>
            <p:spPr bwMode="auto">
              <a:xfrm>
                <a:off x="339" y="2192"/>
                <a:ext cx="1498" cy="0"/>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24">
                <a:extLst>
                  <a:ext uri="{FF2B5EF4-FFF2-40B4-BE49-F238E27FC236}">
                    <a16:creationId xmlns:a16="http://schemas.microsoft.com/office/drawing/2014/main" id="{D276DC24-387E-1AE2-F547-C90E30699B5E}"/>
                  </a:ext>
                </a:extLst>
              </p:cNvPr>
              <p:cNvSpPr>
                <a:spLocks noChangeAspect="1" noChangeShapeType="1"/>
              </p:cNvSpPr>
              <p:nvPr/>
            </p:nvSpPr>
            <p:spPr bwMode="auto">
              <a:xfrm>
                <a:off x="1837" y="1580"/>
                <a:ext cx="3628" cy="505"/>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40">
                <a:extLst>
                  <a:ext uri="{FF2B5EF4-FFF2-40B4-BE49-F238E27FC236}">
                    <a16:creationId xmlns:a16="http://schemas.microsoft.com/office/drawing/2014/main" id="{69C01E46-6DD0-8DC1-3502-A202E849EA6E}"/>
                  </a:ext>
                </a:extLst>
              </p:cNvPr>
              <p:cNvSpPr>
                <a:spLocks noChangeAspect="1" noChangeShapeType="1"/>
              </p:cNvSpPr>
              <p:nvPr/>
            </p:nvSpPr>
            <p:spPr bwMode="auto">
              <a:xfrm flipV="1">
                <a:off x="1836" y="1688"/>
                <a:ext cx="3628" cy="506"/>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14">
                <a:extLst>
                  <a:ext uri="{FF2B5EF4-FFF2-40B4-BE49-F238E27FC236}">
                    <a16:creationId xmlns:a16="http://schemas.microsoft.com/office/drawing/2014/main" id="{749D6DCC-8F67-5486-4095-6DD6F5DF20FC}"/>
                  </a:ext>
                </a:extLst>
              </p:cNvPr>
              <p:cNvSpPr>
                <a:spLocks noChangeAspect="1" noChangeShapeType="1"/>
              </p:cNvSpPr>
              <p:nvPr/>
            </p:nvSpPr>
            <p:spPr bwMode="auto">
              <a:xfrm>
                <a:off x="339" y="1682"/>
                <a:ext cx="1498" cy="0"/>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Line 15">
                <a:extLst>
                  <a:ext uri="{FF2B5EF4-FFF2-40B4-BE49-F238E27FC236}">
                    <a16:creationId xmlns:a16="http://schemas.microsoft.com/office/drawing/2014/main" id="{A976742D-AC16-7FA7-F44C-0E72EAB69B93}"/>
                  </a:ext>
                </a:extLst>
              </p:cNvPr>
              <p:cNvSpPr>
                <a:spLocks noChangeAspect="1" noChangeShapeType="1"/>
              </p:cNvSpPr>
              <p:nvPr/>
            </p:nvSpPr>
            <p:spPr bwMode="auto">
              <a:xfrm>
                <a:off x="339" y="2090"/>
                <a:ext cx="1498" cy="0"/>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Line 25">
                <a:extLst>
                  <a:ext uri="{FF2B5EF4-FFF2-40B4-BE49-F238E27FC236}">
                    <a16:creationId xmlns:a16="http://schemas.microsoft.com/office/drawing/2014/main" id="{5A7AE0C2-D439-2E5C-9735-CB9473A7B3D4}"/>
                  </a:ext>
                </a:extLst>
              </p:cNvPr>
              <p:cNvSpPr>
                <a:spLocks noChangeAspect="1" noChangeShapeType="1"/>
              </p:cNvSpPr>
              <p:nvPr/>
            </p:nvSpPr>
            <p:spPr bwMode="auto">
              <a:xfrm>
                <a:off x="1837" y="1682"/>
                <a:ext cx="3628" cy="331"/>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41">
                <a:extLst>
                  <a:ext uri="{FF2B5EF4-FFF2-40B4-BE49-F238E27FC236}">
                    <a16:creationId xmlns:a16="http://schemas.microsoft.com/office/drawing/2014/main" id="{807EE0A9-DF8A-274F-320F-771F1B3714A0}"/>
                  </a:ext>
                </a:extLst>
              </p:cNvPr>
              <p:cNvSpPr>
                <a:spLocks noChangeAspect="1" noChangeShapeType="1"/>
              </p:cNvSpPr>
              <p:nvPr/>
            </p:nvSpPr>
            <p:spPr bwMode="auto">
              <a:xfrm flipV="1">
                <a:off x="1836" y="1760"/>
                <a:ext cx="3628" cy="332"/>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16">
                <a:extLst>
                  <a:ext uri="{FF2B5EF4-FFF2-40B4-BE49-F238E27FC236}">
                    <a16:creationId xmlns:a16="http://schemas.microsoft.com/office/drawing/2014/main" id="{BFAC6CAC-C7DB-011B-C308-B94767934923}"/>
                  </a:ext>
                </a:extLst>
              </p:cNvPr>
              <p:cNvSpPr>
                <a:spLocks noChangeAspect="1" noChangeShapeType="1"/>
              </p:cNvSpPr>
              <p:nvPr/>
            </p:nvSpPr>
            <p:spPr bwMode="auto">
              <a:xfrm>
                <a:off x="339" y="1784"/>
                <a:ext cx="1498" cy="0"/>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17">
                <a:extLst>
                  <a:ext uri="{FF2B5EF4-FFF2-40B4-BE49-F238E27FC236}">
                    <a16:creationId xmlns:a16="http://schemas.microsoft.com/office/drawing/2014/main" id="{E4BEBC5F-8826-BD34-E6E8-6EBFAA27F89A}"/>
                  </a:ext>
                </a:extLst>
              </p:cNvPr>
              <p:cNvSpPr>
                <a:spLocks noChangeAspect="1" noChangeShapeType="1"/>
              </p:cNvSpPr>
              <p:nvPr/>
            </p:nvSpPr>
            <p:spPr bwMode="auto">
              <a:xfrm>
                <a:off x="339" y="1988"/>
                <a:ext cx="1498" cy="0"/>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26">
                <a:extLst>
                  <a:ext uri="{FF2B5EF4-FFF2-40B4-BE49-F238E27FC236}">
                    <a16:creationId xmlns:a16="http://schemas.microsoft.com/office/drawing/2014/main" id="{213CE576-292C-B020-3532-E4EB43FD9BBF}"/>
                  </a:ext>
                </a:extLst>
              </p:cNvPr>
              <p:cNvSpPr>
                <a:spLocks noChangeAspect="1" noChangeShapeType="1"/>
              </p:cNvSpPr>
              <p:nvPr/>
            </p:nvSpPr>
            <p:spPr bwMode="auto">
              <a:xfrm>
                <a:off x="1837" y="1784"/>
                <a:ext cx="3628" cy="163"/>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42">
                <a:extLst>
                  <a:ext uri="{FF2B5EF4-FFF2-40B4-BE49-F238E27FC236}">
                    <a16:creationId xmlns:a16="http://schemas.microsoft.com/office/drawing/2014/main" id="{4A211759-B28D-AD43-8EC9-2DE593797741}"/>
                  </a:ext>
                </a:extLst>
              </p:cNvPr>
              <p:cNvSpPr>
                <a:spLocks noChangeAspect="1" noChangeShapeType="1"/>
              </p:cNvSpPr>
              <p:nvPr/>
            </p:nvSpPr>
            <p:spPr bwMode="auto">
              <a:xfrm flipV="1">
                <a:off x="1836" y="1826"/>
                <a:ext cx="3628" cy="164"/>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73" name="Group 131">
            <a:extLst>
              <a:ext uri="{FF2B5EF4-FFF2-40B4-BE49-F238E27FC236}">
                <a16:creationId xmlns:a16="http://schemas.microsoft.com/office/drawing/2014/main" id="{A18A6160-01DD-F506-AF31-93E523E7C6E4}"/>
              </a:ext>
            </a:extLst>
          </p:cNvPr>
          <p:cNvGrpSpPr>
            <a:grpSpLocks noChangeAspect="1"/>
          </p:cNvGrpSpPr>
          <p:nvPr/>
        </p:nvGrpSpPr>
        <p:grpSpPr bwMode="auto">
          <a:xfrm>
            <a:off x="8736650" y="4554469"/>
            <a:ext cx="500581" cy="500581"/>
            <a:chOff x="3061" y="2115"/>
            <a:chExt cx="315" cy="315"/>
          </a:xfrm>
          <a:effectLst/>
        </p:grpSpPr>
        <p:sp>
          <p:nvSpPr>
            <p:cNvPr id="74" name="Oval 86">
              <a:extLst>
                <a:ext uri="{FF2B5EF4-FFF2-40B4-BE49-F238E27FC236}">
                  <a16:creationId xmlns:a16="http://schemas.microsoft.com/office/drawing/2014/main" id="{6D5B832C-E2AE-13DF-5FBA-DA57F1EB1F55}"/>
                </a:ext>
              </a:extLst>
            </p:cNvPr>
            <p:cNvSpPr>
              <a:spLocks noChangeAspect="1" noChangeArrowheads="1"/>
            </p:cNvSpPr>
            <p:nvPr/>
          </p:nvSpPr>
          <p:spPr bwMode="auto">
            <a:xfrm flipV="1">
              <a:off x="3215" y="2269"/>
              <a:ext cx="7" cy="7"/>
            </a:xfrm>
            <a:prstGeom prst="ellipse">
              <a:avLst/>
            </a:prstGeom>
            <a:noFill/>
            <a:ln w="3175"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5" name="Oval 87">
              <a:extLst>
                <a:ext uri="{FF2B5EF4-FFF2-40B4-BE49-F238E27FC236}">
                  <a16:creationId xmlns:a16="http://schemas.microsoft.com/office/drawing/2014/main" id="{021DF1EE-2E39-7CAB-258A-780E300399C6}"/>
                </a:ext>
              </a:extLst>
            </p:cNvPr>
            <p:cNvSpPr>
              <a:spLocks noChangeAspect="1" noChangeArrowheads="1"/>
            </p:cNvSpPr>
            <p:nvPr/>
          </p:nvSpPr>
          <p:spPr bwMode="auto">
            <a:xfrm flipV="1">
              <a:off x="3213" y="2267"/>
              <a:ext cx="9" cy="9"/>
            </a:xfrm>
            <a:prstGeom prst="ellipse">
              <a:avLst/>
            </a:prstGeom>
            <a:noFill/>
            <a:ln w="3175"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6" name="Oval 90">
              <a:extLst>
                <a:ext uri="{FF2B5EF4-FFF2-40B4-BE49-F238E27FC236}">
                  <a16:creationId xmlns:a16="http://schemas.microsoft.com/office/drawing/2014/main" id="{46F12A38-58D1-E48E-6AB7-CF7610544BBE}"/>
                </a:ext>
              </a:extLst>
            </p:cNvPr>
            <p:cNvSpPr>
              <a:spLocks noChangeAspect="1" noChangeArrowheads="1"/>
            </p:cNvSpPr>
            <p:nvPr/>
          </p:nvSpPr>
          <p:spPr bwMode="auto">
            <a:xfrm flipV="1">
              <a:off x="3215" y="2269"/>
              <a:ext cx="5" cy="5"/>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7" name="Oval 129">
              <a:extLst>
                <a:ext uri="{FF2B5EF4-FFF2-40B4-BE49-F238E27FC236}">
                  <a16:creationId xmlns:a16="http://schemas.microsoft.com/office/drawing/2014/main" id="{68291852-950D-2BBE-8811-A4E1454F9CC4}"/>
                </a:ext>
              </a:extLst>
            </p:cNvPr>
            <p:cNvSpPr>
              <a:spLocks noChangeAspect="1" noChangeArrowheads="1"/>
            </p:cNvSpPr>
            <p:nvPr/>
          </p:nvSpPr>
          <p:spPr bwMode="auto">
            <a:xfrm flipV="1">
              <a:off x="3213" y="2267"/>
              <a:ext cx="11" cy="11"/>
            </a:xfrm>
            <a:prstGeom prst="ellipse">
              <a:avLst/>
            </a:prstGeom>
            <a:noFill/>
            <a:ln w="3175"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8" name="Oval 89">
              <a:extLst>
                <a:ext uri="{FF2B5EF4-FFF2-40B4-BE49-F238E27FC236}">
                  <a16:creationId xmlns:a16="http://schemas.microsoft.com/office/drawing/2014/main" id="{D002213D-B63F-748C-A7B8-04BA662CD71A}"/>
                </a:ext>
              </a:extLst>
            </p:cNvPr>
            <p:cNvSpPr>
              <a:spLocks noChangeAspect="1" noChangeArrowheads="1"/>
            </p:cNvSpPr>
            <p:nvPr/>
          </p:nvSpPr>
          <p:spPr bwMode="auto">
            <a:xfrm flipV="1">
              <a:off x="3129" y="2183"/>
              <a:ext cx="179" cy="179"/>
            </a:xfrm>
            <a:prstGeom prst="ellipse">
              <a:avLst/>
            </a:prstGeom>
            <a:noFill/>
            <a:ln w="12700"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9" name="Oval 83">
              <a:extLst>
                <a:ext uri="{FF2B5EF4-FFF2-40B4-BE49-F238E27FC236}">
                  <a16:creationId xmlns:a16="http://schemas.microsoft.com/office/drawing/2014/main" id="{486473D1-EAFB-96B2-4EE8-9CBFED876D6E}"/>
                </a:ext>
              </a:extLst>
            </p:cNvPr>
            <p:cNvSpPr>
              <a:spLocks noChangeAspect="1" noChangeArrowheads="1"/>
            </p:cNvSpPr>
            <p:nvPr/>
          </p:nvSpPr>
          <p:spPr bwMode="auto">
            <a:xfrm flipV="1">
              <a:off x="3174" y="2227"/>
              <a:ext cx="91" cy="91"/>
            </a:xfrm>
            <a:prstGeom prst="ellipse">
              <a:avLst/>
            </a:prstGeom>
            <a:noFill/>
            <a:ln w="12700" cap="rnd" algn="ctr">
              <a:solidFill>
                <a:srgbClr val="A4A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0" name="Oval 84">
              <a:extLst>
                <a:ext uri="{FF2B5EF4-FFF2-40B4-BE49-F238E27FC236}">
                  <a16:creationId xmlns:a16="http://schemas.microsoft.com/office/drawing/2014/main" id="{C3126FDD-AE7D-7D9C-809A-EE2490D08903}"/>
                </a:ext>
              </a:extLst>
            </p:cNvPr>
            <p:cNvSpPr>
              <a:spLocks noChangeAspect="1" noChangeArrowheads="1"/>
            </p:cNvSpPr>
            <p:nvPr/>
          </p:nvSpPr>
          <p:spPr bwMode="auto">
            <a:xfrm flipV="1">
              <a:off x="3199" y="2252"/>
              <a:ext cx="39" cy="39"/>
            </a:xfrm>
            <a:prstGeom prst="ellipse">
              <a:avLst/>
            </a:prstGeom>
            <a:noFill/>
            <a:ln w="6350"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1" name="Oval 88">
              <a:extLst>
                <a:ext uri="{FF2B5EF4-FFF2-40B4-BE49-F238E27FC236}">
                  <a16:creationId xmlns:a16="http://schemas.microsoft.com/office/drawing/2014/main" id="{C4771018-985C-D59C-1CD6-A6A3D0D620EC}"/>
                </a:ext>
              </a:extLst>
            </p:cNvPr>
            <p:cNvSpPr>
              <a:spLocks noChangeAspect="1" noChangeArrowheads="1"/>
            </p:cNvSpPr>
            <p:nvPr/>
          </p:nvSpPr>
          <p:spPr bwMode="auto">
            <a:xfrm flipV="1">
              <a:off x="3061" y="2115"/>
              <a:ext cx="315" cy="315"/>
            </a:xfrm>
            <a:prstGeom prst="ellipse">
              <a:avLst/>
            </a:prstGeom>
            <a:noFill/>
            <a:ln w="1270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82" name="Group 132">
            <a:extLst>
              <a:ext uri="{FF2B5EF4-FFF2-40B4-BE49-F238E27FC236}">
                <a16:creationId xmlns:a16="http://schemas.microsoft.com/office/drawing/2014/main" id="{EEFF5F80-38F0-F03A-9945-AEB65F3FC74F}"/>
              </a:ext>
            </a:extLst>
          </p:cNvPr>
          <p:cNvGrpSpPr>
            <a:grpSpLocks noChangeAspect="1"/>
          </p:cNvGrpSpPr>
          <p:nvPr/>
        </p:nvGrpSpPr>
        <p:grpSpPr bwMode="auto">
          <a:xfrm>
            <a:off x="8232708" y="4625020"/>
            <a:ext cx="354438" cy="356118"/>
            <a:chOff x="3152" y="2069"/>
            <a:chExt cx="224" cy="224"/>
          </a:xfrm>
          <a:effectLst/>
        </p:grpSpPr>
        <p:sp>
          <p:nvSpPr>
            <p:cNvPr id="83" name="Oval 73">
              <a:extLst>
                <a:ext uri="{FF2B5EF4-FFF2-40B4-BE49-F238E27FC236}">
                  <a16:creationId xmlns:a16="http://schemas.microsoft.com/office/drawing/2014/main" id="{AE055441-21AA-5904-DA77-CB6D2929BDF4}"/>
                </a:ext>
              </a:extLst>
            </p:cNvPr>
            <p:cNvSpPr>
              <a:spLocks noChangeAspect="1" noChangeArrowheads="1"/>
            </p:cNvSpPr>
            <p:nvPr/>
          </p:nvSpPr>
          <p:spPr bwMode="auto">
            <a:xfrm flipV="1">
              <a:off x="3246" y="2164"/>
              <a:ext cx="34" cy="34"/>
            </a:xfrm>
            <a:prstGeom prst="ellipse">
              <a:avLst/>
            </a:prstGeom>
            <a:noFill/>
            <a:ln w="3175" cap="rnd" algn="ctr">
              <a:solidFill>
                <a:srgbClr val="8B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4" name="Oval 74">
              <a:extLst>
                <a:ext uri="{FF2B5EF4-FFF2-40B4-BE49-F238E27FC236}">
                  <a16:creationId xmlns:a16="http://schemas.microsoft.com/office/drawing/2014/main" id="{DDEB3CCE-241A-F412-2779-2B45AF0F4E76}"/>
                </a:ext>
              </a:extLst>
            </p:cNvPr>
            <p:cNvSpPr>
              <a:spLocks noChangeAspect="1" noChangeArrowheads="1"/>
            </p:cNvSpPr>
            <p:nvPr/>
          </p:nvSpPr>
          <p:spPr bwMode="auto">
            <a:xfrm flipV="1">
              <a:off x="3258" y="2176"/>
              <a:ext cx="11" cy="11"/>
            </a:xfrm>
            <a:prstGeom prst="ellipse">
              <a:avLst/>
            </a:prstGeom>
            <a:noFill/>
            <a:ln w="3175"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5" name="Oval 75">
              <a:extLst>
                <a:ext uri="{FF2B5EF4-FFF2-40B4-BE49-F238E27FC236}">
                  <a16:creationId xmlns:a16="http://schemas.microsoft.com/office/drawing/2014/main" id="{5072925D-35E9-6C4F-5395-7142E738659E}"/>
                </a:ext>
              </a:extLst>
            </p:cNvPr>
            <p:cNvSpPr>
              <a:spLocks noChangeAspect="1" noChangeArrowheads="1"/>
            </p:cNvSpPr>
            <p:nvPr/>
          </p:nvSpPr>
          <p:spPr bwMode="auto">
            <a:xfrm flipV="1">
              <a:off x="3248" y="2166"/>
              <a:ext cx="29" cy="29"/>
            </a:xfrm>
            <a:prstGeom prst="ellipse">
              <a:avLst/>
            </a:prstGeom>
            <a:noFill/>
            <a:ln w="3175"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6" name="Oval 76">
              <a:extLst>
                <a:ext uri="{FF2B5EF4-FFF2-40B4-BE49-F238E27FC236}">
                  <a16:creationId xmlns:a16="http://schemas.microsoft.com/office/drawing/2014/main" id="{5E1DE0FA-FD93-F017-EF17-89281E778534}"/>
                </a:ext>
              </a:extLst>
            </p:cNvPr>
            <p:cNvSpPr>
              <a:spLocks noChangeAspect="1" noChangeArrowheads="1"/>
            </p:cNvSpPr>
            <p:nvPr/>
          </p:nvSpPr>
          <p:spPr bwMode="auto">
            <a:xfrm flipV="1">
              <a:off x="3250" y="2168"/>
              <a:ext cx="27" cy="27"/>
            </a:xfrm>
            <a:prstGeom prst="ellipse">
              <a:avLst/>
            </a:prstGeom>
            <a:noFill/>
            <a:ln w="3175"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7" name="Oval 77">
              <a:extLst>
                <a:ext uri="{FF2B5EF4-FFF2-40B4-BE49-F238E27FC236}">
                  <a16:creationId xmlns:a16="http://schemas.microsoft.com/office/drawing/2014/main" id="{887CED8B-7405-D5D9-0218-65FAFB74408A}"/>
                </a:ext>
              </a:extLst>
            </p:cNvPr>
            <p:cNvSpPr>
              <a:spLocks noChangeAspect="1" noChangeArrowheads="1"/>
            </p:cNvSpPr>
            <p:nvPr/>
          </p:nvSpPr>
          <p:spPr bwMode="auto">
            <a:xfrm flipV="1">
              <a:off x="3254" y="2172"/>
              <a:ext cx="18" cy="18"/>
            </a:xfrm>
            <a:prstGeom prst="ellipse">
              <a:avLst/>
            </a:prstGeom>
            <a:noFill/>
            <a:ln w="3175"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8" name="Oval 78">
              <a:extLst>
                <a:ext uri="{FF2B5EF4-FFF2-40B4-BE49-F238E27FC236}">
                  <a16:creationId xmlns:a16="http://schemas.microsoft.com/office/drawing/2014/main" id="{843581A6-4CFD-451B-1941-474A0BC39CB3}"/>
                </a:ext>
              </a:extLst>
            </p:cNvPr>
            <p:cNvSpPr>
              <a:spLocks noChangeAspect="1" noChangeArrowheads="1"/>
            </p:cNvSpPr>
            <p:nvPr/>
          </p:nvSpPr>
          <p:spPr bwMode="auto">
            <a:xfrm flipV="1">
              <a:off x="3152" y="2069"/>
              <a:ext cx="224" cy="224"/>
            </a:xfrm>
            <a:prstGeom prst="ellipse">
              <a:avLst/>
            </a:prstGeom>
            <a:noFill/>
            <a:ln w="1270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89" name="Oval 79">
              <a:extLst>
                <a:ext uri="{FF2B5EF4-FFF2-40B4-BE49-F238E27FC236}">
                  <a16:creationId xmlns:a16="http://schemas.microsoft.com/office/drawing/2014/main" id="{DD3420F1-6303-532D-2A2E-F892A324FD4E}"/>
                </a:ext>
              </a:extLst>
            </p:cNvPr>
            <p:cNvSpPr>
              <a:spLocks noChangeAspect="1" noChangeArrowheads="1"/>
            </p:cNvSpPr>
            <p:nvPr/>
          </p:nvSpPr>
          <p:spPr bwMode="auto">
            <a:xfrm flipV="1">
              <a:off x="3210" y="2128"/>
              <a:ext cx="105" cy="105"/>
            </a:xfrm>
            <a:prstGeom prst="ellipse">
              <a:avLst/>
            </a:prstGeom>
            <a:noFill/>
            <a:ln w="12700" cap="rnd" algn="ctr">
              <a:solidFill>
                <a:srgbClr val="A462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0" name="Oval 80">
              <a:extLst>
                <a:ext uri="{FF2B5EF4-FFF2-40B4-BE49-F238E27FC236}">
                  <a16:creationId xmlns:a16="http://schemas.microsoft.com/office/drawing/2014/main" id="{3EC88D7A-5E60-0169-19BF-68BCC0DDA741}"/>
                </a:ext>
              </a:extLst>
            </p:cNvPr>
            <p:cNvSpPr>
              <a:spLocks noChangeAspect="1" noChangeArrowheads="1"/>
            </p:cNvSpPr>
            <p:nvPr/>
          </p:nvSpPr>
          <p:spPr bwMode="auto">
            <a:xfrm flipV="1">
              <a:off x="3260" y="2178"/>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91" name="Group 133">
            <a:extLst>
              <a:ext uri="{FF2B5EF4-FFF2-40B4-BE49-F238E27FC236}">
                <a16:creationId xmlns:a16="http://schemas.microsoft.com/office/drawing/2014/main" id="{50E94133-B496-8CD8-AF21-486EE220EFAF}"/>
              </a:ext>
            </a:extLst>
          </p:cNvPr>
          <p:cNvGrpSpPr>
            <a:grpSpLocks noChangeAspect="1"/>
          </p:cNvGrpSpPr>
          <p:nvPr/>
        </p:nvGrpSpPr>
        <p:grpSpPr bwMode="auto">
          <a:xfrm>
            <a:off x="7848034" y="4675414"/>
            <a:ext cx="251970" cy="251970"/>
            <a:chOff x="3470" y="2024"/>
            <a:chExt cx="159" cy="159"/>
          </a:xfrm>
          <a:effectLst/>
        </p:grpSpPr>
        <p:sp>
          <p:nvSpPr>
            <p:cNvPr id="92" name="Oval 62">
              <a:extLst>
                <a:ext uri="{FF2B5EF4-FFF2-40B4-BE49-F238E27FC236}">
                  <a16:creationId xmlns:a16="http://schemas.microsoft.com/office/drawing/2014/main" id="{4D22A570-3738-4B82-C221-CBD29AB4C226}"/>
                </a:ext>
              </a:extLst>
            </p:cNvPr>
            <p:cNvSpPr>
              <a:spLocks noChangeAspect="1" noChangeArrowheads="1"/>
            </p:cNvSpPr>
            <p:nvPr/>
          </p:nvSpPr>
          <p:spPr bwMode="auto">
            <a:xfrm flipV="1">
              <a:off x="3542" y="2096"/>
              <a:ext cx="14" cy="14"/>
            </a:xfrm>
            <a:prstGeom prst="ellipse">
              <a:avLst/>
            </a:prstGeom>
            <a:noFill/>
            <a:ln w="3175" cap="rnd" algn="ctr">
              <a:solidFill>
                <a:srgbClr val="8B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3" name="Oval 63">
              <a:extLst>
                <a:ext uri="{FF2B5EF4-FFF2-40B4-BE49-F238E27FC236}">
                  <a16:creationId xmlns:a16="http://schemas.microsoft.com/office/drawing/2014/main" id="{B70C6E1A-3F09-D265-3AD6-35912F64E7BD}"/>
                </a:ext>
              </a:extLst>
            </p:cNvPr>
            <p:cNvSpPr>
              <a:spLocks noChangeAspect="1" noChangeArrowheads="1"/>
            </p:cNvSpPr>
            <p:nvPr/>
          </p:nvSpPr>
          <p:spPr bwMode="auto">
            <a:xfrm flipV="1">
              <a:off x="3528" y="2082"/>
              <a:ext cx="43" cy="43"/>
            </a:xfrm>
            <a:prstGeom prst="ellipse">
              <a:avLst/>
            </a:prstGeom>
            <a:noFill/>
            <a:ln w="3175"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4" name="Oval 64">
              <a:extLst>
                <a:ext uri="{FF2B5EF4-FFF2-40B4-BE49-F238E27FC236}">
                  <a16:creationId xmlns:a16="http://schemas.microsoft.com/office/drawing/2014/main" id="{5FE9FBDD-089D-0BE5-B59E-8862333AA55F}"/>
                </a:ext>
              </a:extLst>
            </p:cNvPr>
            <p:cNvSpPr>
              <a:spLocks noChangeAspect="1" noChangeArrowheads="1"/>
            </p:cNvSpPr>
            <p:nvPr/>
          </p:nvSpPr>
          <p:spPr bwMode="auto">
            <a:xfrm flipV="1">
              <a:off x="3526" y="2080"/>
              <a:ext cx="48" cy="48"/>
            </a:xfrm>
            <a:prstGeom prst="ellipse">
              <a:avLst/>
            </a:prstGeom>
            <a:noFill/>
            <a:ln w="3175"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5" name="Oval 65">
              <a:extLst>
                <a:ext uri="{FF2B5EF4-FFF2-40B4-BE49-F238E27FC236}">
                  <a16:creationId xmlns:a16="http://schemas.microsoft.com/office/drawing/2014/main" id="{F01C1FB9-7539-B792-F596-CFD811181F2D}"/>
                </a:ext>
              </a:extLst>
            </p:cNvPr>
            <p:cNvSpPr>
              <a:spLocks noChangeAspect="1" noChangeArrowheads="1"/>
            </p:cNvSpPr>
            <p:nvPr/>
          </p:nvSpPr>
          <p:spPr bwMode="auto">
            <a:xfrm flipV="1">
              <a:off x="3530" y="2084"/>
              <a:ext cx="39" cy="39"/>
            </a:xfrm>
            <a:prstGeom prst="ellipse">
              <a:avLst/>
            </a:prstGeom>
            <a:noFill/>
            <a:ln w="3175"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6" name="Oval 66">
              <a:extLst>
                <a:ext uri="{FF2B5EF4-FFF2-40B4-BE49-F238E27FC236}">
                  <a16:creationId xmlns:a16="http://schemas.microsoft.com/office/drawing/2014/main" id="{6299C67A-6FD1-748E-4095-499E9E21A023}"/>
                </a:ext>
              </a:extLst>
            </p:cNvPr>
            <p:cNvSpPr>
              <a:spLocks noChangeAspect="1" noChangeArrowheads="1"/>
            </p:cNvSpPr>
            <p:nvPr/>
          </p:nvSpPr>
          <p:spPr bwMode="auto">
            <a:xfrm flipV="1">
              <a:off x="3538" y="2092"/>
              <a:ext cx="23" cy="23"/>
            </a:xfrm>
            <a:prstGeom prst="ellipse">
              <a:avLst/>
            </a:prstGeom>
            <a:noFill/>
            <a:ln w="3175"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7" name="Oval 67">
              <a:extLst>
                <a:ext uri="{FF2B5EF4-FFF2-40B4-BE49-F238E27FC236}">
                  <a16:creationId xmlns:a16="http://schemas.microsoft.com/office/drawing/2014/main" id="{D7676FCF-BDC3-64DD-5677-91AEF94A8C0E}"/>
                </a:ext>
              </a:extLst>
            </p:cNvPr>
            <p:cNvSpPr>
              <a:spLocks noChangeAspect="1" noChangeArrowheads="1"/>
            </p:cNvSpPr>
            <p:nvPr/>
          </p:nvSpPr>
          <p:spPr bwMode="auto">
            <a:xfrm flipV="1">
              <a:off x="3470" y="2024"/>
              <a:ext cx="159" cy="159"/>
            </a:xfrm>
            <a:prstGeom prst="ellipse">
              <a:avLst/>
            </a:prstGeom>
            <a:noFill/>
            <a:ln w="1270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8" name="Oval 68">
              <a:extLst>
                <a:ext uri="{FF2B5EF4-FFF2-40B4-BE49-F238E27FC236}">
                  <a16:creationId xmlns:a16="http://schemas.microsoft.com/office/drawing/2014/main" id="{F6D56A28-8599-C19D-7B48-72C63FEC587A}"/>
                </a:ext>
              </a:extLst>
            </p:cNvPr>
            <p:cNvSpPr>
              <a:spLocks noChangeAspect="1" noChangeArrowheads="1"/>
            </p:cNvSpPr>
            <p:nvPr/>
          </p:nvSpPr>
          <p:spPr bwMode="auto">
            <a:xfrm flipV="1">
              <a:off x="3522" y="2076"/>
              <a:ext cx="57" cy="57"/>
            </a:xfrm>
            <a:prstGeom prst="ellipse">
              <a:avLst/>
            </a:prstGeom>
            <a:noFill/>
            <a:ln w="3175"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99" name="Oval 69">
              <a:extLst>
                <a:ext uri="{FF2B5EF4-FFF2-40B4-BE49-F238E27FC236}">
                  <a16:creationId xmlns:a16="http://schemas.microsoft.com/office/drawing/2014/main" id="{D3D365A1-E0E1-9339-B49C-BD17350D0789}"/>
                </a:ext>
              </a:extLst>
            </p:cNvPr>
            <p:cNvSpPr>
              <a:spLocks noChangeAspect="1" noChangeArrowheads="1"/>
            </p:cNvSpPr>
            <p:nvPr/>
          </p:nvSpPr>
          <p:spPr bwMode="auto">
            <a:xfrm flipV="1">
              <a:off x="3547" y="2100"/>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00" name="Group 135">
            <a:extLst>
              <a:ext uri="{FF2B5EF4-FFF2-40B4-BE49-F238E27FC236}">
                <a16:creationId xmlns:a16="http://schemas.microsoft.com/office/drawing/2014/main" id="{7D0880FE-A8DB-D87F-2AA9-7C07081605F6}"/>
              </a:ext>
            </a:extLst>
          </p:cNvPr>
          <p:cNvGrpSpPr>
            <a:grpSpLocks noChangeAspect="1"/>
          </p:cNvGrpSpPr>
          <p:nvPr/>
        </p:nvGrpSpPr>
        <p:grpSpPr bwMode="auto">
          <a:xfrm>
            <a:off x="6366449" y="4766124"/>
            <a:ext cx="131025" cy="129344"/>
            <a:chOff x="3554" y="2016"/>
            <a:chExt cx="82" cy="82"/>
          </a:xfrm>
          <a:effectLst/>
        </p:grpSpPr>
        <p:sp>
          <p:nvSpPr>
            <p:cNvPr id="101" name="Oval 101">
              <a:extLst>
                <a:ext uri="{FF2B5EF4-FFF2-40B4-BE49-F238E27FC236}">
                  <a16:creationId xmlns:a16="http://schemas.microsoft.com/office/drawing/2014/main" id="{A94C09CD-28E0-90C1-3D03-B245154851F5}"/>
                </a:ext>
              </a:extLst>
            </p:cNvPr>
            <p:cNvSpPr>
              <a:spLocks noChangeAspect="1" noChangeArrowheads="1"/>
            </p:cNvSpPr>
            <p:nvPr/>
          </p:nvSpPr>
          <p:spPr bwMode="auto">
            <a:xfrm flipV="1">
              <a:off x="3563" y="2026"/>
              <a:ext cx="63" cy="63"/>
            </a:xfrm>
            <a:prstGeom prst="ellipse">
              <a:avLst/>
            </a:prstGeom>
            <a:noFill/>
            <a:ln w="3175" cap="rnd" algn="ctr">
              <a:solidFill>
                <a:srgbClr val="8B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2" name="Oval 102">
              <a:extLst>
                <a:ext uri="{FF2B5EF4-FFF2-40B4-BE49-F238E27FC236}">
                  <a16:creationId xmlns:a16="http://schemas.microsoft.com/office/drawing/2014/main" id="{957E0AD7-9ACA-80DF-B502-5B58E13562A7}"/>
                </a:ext>
              </a:extLst>
            </p:cNvPr>
            <p:cNvSpPr>
              <a:spLocks noChangeAspect="1" noChangeArrowheads="1"/>
            </p:cNvSpPr>
            <p:nvPr/>
          </p:nvSpPr>
          <p:spPr bwMode="auto">
            <a:xfrm flipV="1">
              <a:off x="3554" y="2016"/>
              <a:ext cx="82" cy="82"/>
            </a:xfrm>
            <a:prstGeom prst="ellipse">
              <a:avLst/>
            </a:prstGeom>
            <a:noFill/>
            <a:ln w="3175"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3" name="Oval 103">
              <a:extLst>
                <a:ext uri="{FF2B5EF4-FFF2-40B4-BE49-F238E27FC236}">
                  <a16:creationId xmlns:a16="http://schemas.microsoft.com/office/drawing/2014/main" id="{1B965A7D-92E2-CCBA-B78D-E8676862FC89}"/>
                </a:ext>
              </a:extLst>
            </p:cNvPr>
            <p:cNvSpPr>
              <a:spLocks noChangeAspect="1" noChangeArrowheads="1"/>
            </p:cNvSpPr>
            <p:nvPr/>
          </p:nvSpPr>
          <p:spPr bwMode="auto">
            <a:xfrm flipV="1">
              <a:off x="3556" y="2018"/>
              <a:ext cx="79" cy="79"/>
            </a:xfrm>
            <a:prstGeom prst="ellipse">
              <a:avLst/>
            </a:prstGeom>
            <a:noFill/>
            <a:ln w="3175"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4" name="Oval 104">
              <a:extLst>
                <a:ext uri="{FF2B5EF4-FFF2-40B4-BE49-F238E27FC236}">
                  <a16:creationId xmlns:a16="http://schemas.microsoft.com/office/drawing/2014/main" id="{E151DAFC-EA5B-8512-4726-0E201F2CD21C}"/>
                </a:ext>
              </a:extLst>
            </p:cNvPr>
            <p:cNvSpPr>
              <a:spLocks noChangeAspect="1" noChangeArrowheads="1"/>
            </p:cNvSpPr>
            <p:nvPr/>
          </p:nvSpPr>
          <p:spPr bwMode="auto">
            <a:xfrm flipV="1">
              <a:off x="3567" y="2030"/>
              <a:ext cx="56" cy="55"/>
            </a:xfrm>
            <a:prstGeom prst="ellipse">
              <a:avLst/>
            </a:prstGeom>
            <a:noFill/>
            <a:ln w="3175"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5" name="Oval 105">
              <a:extLst>
                <a:ext uri="{FF2B5EF4-FFF2-40B4-BE49-F238E27FC236}">
                  <a16:creationId xmlns:a16="http://schemas.microsoft.com/office/drawing/2014/main" id="{28F8B711-97D7-25C2-89D0-C185FD636EA4}"/>
                </a:ext>
              </a:extLst>
            </p:cNvPr>
            <p:cNvSpPr>
              <a:spLocks noChangeAspect="1" noChangeArrowheads="1"/>
            </p:cNvSpPr>
            <p:nvPr/>
          </p:nvSpPr>
          <p:spPr bwMode="auto">
            <a:xfrm flipV="1">
              <a:off x="3577" y="2041"/>
              <a:ext cx="34" cy="34"/>
            </a:xfrm>
            <a:prstGeom prst="ellipse">
              <a:avLst/>
            </a:prstGeom>
            <a:noFill/>
            <a:ln w="6350"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6" name="Oval 106">
              <a:extLst>
                <a:ext uri="{FF2B5EF4-FFF2-40B4-BE49-F238E27FC236}">
                  <a16:creationId xmlns:a16="http://schemas.microsoft.com/office/drawing/2014/main" id="{C47E3778-DCFD-F5C4-D81F-9031326E696B}"/>
                </a:ext>
              </a:extLst>
            </p:cNvPr>
            <p:cNvSpPr>
              <a:spLocks noChangeAspect="1" noChangeArrowheads="1"/>
            </p:cNvSpPr>
            <p:nvPr/>
          </p:nvSpPr>
          <p:spPr bwMode="auto">
            <a:xfrm flipV="1">
              <a:off x="3560" y="2022"/>
              <a:ext cx="70" cy="70"/>
            </a:xfrm>
            <a:prstGeom prst="ellipse">
              <a:avLst/>
            </a:prstGeom>
            <a:noFill/>
            <a:ln w="3175"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7" name="Oval 107">
              <a:extLst>
                <a:ext uri="{FF2B5EF4-FFF2-40B4-BE49-F238E27FC236}">
                  <a16:creationId xmlns:a16="http://schemas.microsoft.com/office/drawing/2014/main" id="{44CEA398-1B61-13BC-6BAB-9F0F2F17D7AA}"/>
                </a:ext>
              </a:extLst>
            </p:cNvPr>
            <p:cNvSpPr>
              <a:spLocks noChangeAspect="1" noChangeArrowheads="1"/>
            </p:cNvSpPr>
            <p:nvPr/>
          </p:nvSpPr>
          <p:spPr bwMode="auto">
            <a:xfrm flipV="1">
              <a:off x="3585" y="2049"/>
              <a:ext cx="18" cy="18"/>
            </a:xfrm>
            <a:prstGeom prst="ellipse">
              <a:avLst/>
            </a:prstGeom>
            <a:noFill/>
            <a:ln w="3175" cap="rnd" algn="ctr">
              <a:solidFill>
                <a:srgbClr val="A462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 name="Oval 108">
              <a:extLst>
                <a:ext uri="{FF2B5EF4-FFF2-40B4-BE49-F238E27FC236}">
                  <a16:creationId xmlns:a16="http://schemas.microsoft.com/office/drawing/2014/main" id="{A3307956-B001-6512-17D4-870A4F138AB4}"/>
                </a:ext>
              </a:extLst>
            </p:cNvPr>
            <p:cNvSpPr>
              <a:spLocks noChangeAspect="1" noChangeArrowheads="1"/>
            </p:cNvSpPr>
            <p:nvPr/>
          </p:nvSpPr>
          <p:spPr bwMode="auto">
            <a:xfrm flipV="1">
              <a:off x="3591" y="2055"/>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109" name="Line 110">
            <a:extLst>
              <a:ext uri="{FF2B5EF4-FFF2-40B4-BE49-F238E27FC236}">
                <a16:creationId xmlns:a16="http://schemas.microsoft.com/office/drawing/2014/main" id="{A2B3C3A0-4DA8-2D77-F00D-FB2C2E073038}"/>
              </a:ext>
            </a:extLst>
          </p:cNvPr>
          <p:cNvSpPr>
            <a:spLocks noChangeAspect="1" noChangeShapeType="1"/>
          </p:cNvSpPr>
          <p:nvPr/>
        </p:nvSpPr>
        <p:spPr bwMode="auto">
          <a:xfrm>
            <a:off x="7328975"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0" name="Line 111">
            <a:extLst>
              <a:ext uri="{FF2B5EF4-FFF2-40B4-BE49-F238E27FC236}">
                <a16:creationId xmlns:a16="http://schemas.microsoft.com/office/drawing/2014/main" id="{0C68D0E0-1EE9-F37F-D978-2FCC4746B9B4}"/>
              </a:ext>
            </a:extLst>
          </p:cNvPr>
          <p:cNvSpPr>
            <a:spLocks noChangeAspect="1" noChangeShapeType="1"/>
          </p:cNvSpPr>
          <p:nvPr/>
        </p:nvSpPr>
        <p:spPr bwMode="auto">
          <a:xfrm>
            <a:off x="6734326"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1" name="Line 112">
            <a:extLst>
              <a:ext uri="{FF2B5EF4-FFF2-40B4-BE49-F238E27FC236}">
                <a16:creationId xmlns:a16="http://schemas.microsoft.com/office/drawing/2014/main" id="{B1E49C1B-4B2D-63CB-1FBC-5462565F8ED4}"/>
              </a:ext>
            </a:extLst>
          </p:cNvPr>
          <p:cNvSpPr>
            <a:spLocks noChangeAspect="1" noChangeShapeType="1"/>
          </p:cNvSpPr>
          <p:nvPr/>
        </p:nvSpPr>
        <p:spPr bwMode="auto">
          <a:xfrm>
            <a:off x="6601621"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2" name="Line 113">
            <a:extLst>
              <a:ext uri="{FF2B5EF4-FFF2-40B4-BE49-F238E27FC236}">
                <a16:creationId xmlns:a16="http://schemas.microsoft.com/office/drawing/2014/main" id="{D9876C9C-7E5C-C2B2-645A-3010D747EC8B}"/>
              </a:ext>
            </a:extLst>
          </p:cNvPr>
          <p:cNvSpPr>
            <a:spLocks noChangeAspect="1" noChangeShapeType="1"/>
          </p:cNvSpPr>
          <p:nvPr/>
        </p:nvSpPr>
        <p:spPr bwMode="auto">
          <a:xfrm>
            <a:off x="6426921" y="1676968"/>
            <a:ext cx="0" cy="2665846"/>
          </a:xfrm>
          <a:prstGeom prst="line">
            <a:avLst/>
          </a:prstGeom>
          <a:noFill/>
          <a:ln w="254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3" name="Line 114">
            <a:extLst>
              <a:ext uri="{FF2B5EF4-FFF2-40B4-BE49-F238E27FC236}">
                <a16:creationId xmlns:a16="http://schemas.microsoft.com/office/drawing/2014/main" id="{579E693B-DDFF-BBC9-DD88-CE9D145045FA}"/>
              </a:ext>
            </a:extLst>
          </p:cNvPr>
          <p:cNvSpPr>
            <a:spLocks noChangeAspect="1" noChangeShapeType="1"/>
          </p:cNvSpPr>
          <p:nvPr/>
        </p:nvSpPr>
        <p:spPr bwMode="auto">
          <a:xfrm>
            <a:off x="5909543"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4" name="Line 115">
            <a:extLst>
              <a:ext uri="{FF2B5EF4-FFF2-40B4-BE49-F238E27FC236}">
                <a16:creationId xmlns:a16="http://schemas.microsoft.com/office/drawing/2014/main" id="{663476F1-2786-7005-7DA3-2AF27696DFD2}"/>
              </a:ext>
            </a:extLst>
          </p:cNvPr>
          <p:cNvSpPr>
            <a:spLocks noChangeAspect="1" noChangeShapeType="1"/>
          </p:cNvSpPr>
          <p:nvPr/>
        </p:nvSpPr>
        <p:spPr bwMode="auto">
          <a:xfrm>
            <a:off x="5108278"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5" name="Line 116">
            <a:extLst>
              <a:ext uri="{FF2B5EF4-FFF2-40B4-BE49-F238E27FC236}">
                <a16:creationId xmlns:a16="http://schemas.microsoft.com/office/drawing/2014/main" id="{4AF0592E-B158-BB25-C409-A620B2DBA626}"/>
              </a:ext>
            </a:extLst>
          </p:cNvPr>
          <p:cNvSpPr>
            <a:spLocks noChangeAspect="1" noChangeShapeType="1"/>
          </p:cNvSpPr>
          <p:nvPr/>
        </p:nvSpPr>
        <p:spPr bwMode="auto">
          <a:xfrm>
            <a:off x="6920783"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sp>
        <p:nvSpPr>
          <p:cNvPr id="116" name="Line 136">
            <a:extLst>
              <a:ext uri="{FF2B5EF4-FFF2-40B4-BE49-F238E27FC236}">
                <a16:creationId xmlns:a16="http://schemas.microsoft.com/office/drawing/2014/main" id="{3C130A81-B02B-ACEA-636F-131A06AA0F4E}"/>
              </a:ext>
            </a:extLst>
          </p:cNvPr>
          <p:cNvSpPr>
            <a:spLocks noChangeAspect="1" noChangeShapeType="1"/>
          </p:cNvSpPr>
          <p:nvPr/>
        </p:nvSpPr>
        <p:spPr bwMode="auto">
          <a:xfrm>
            <a:off x="6235424" y="1690406"/>
            <a:ext cx="0" cy="2447471"/>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17" name="Group 151">
            <a:extLst>
              <a:ext uri="{FF2B5EF4-FFF2-40B4-BE49-F238E27FC236}">
                <a16:creationId xmlns:a16="http://schemas.microsoft.com/office/drawing/2014/main" id="{B8C6D849-846C-3458-28FC-2FFC8D995A05}"/>
              </a:ext>
            </a:extLst>
          </p:cNvPr>
          <p:cNvGrpSpPr>
            <a:grpSpLocks noChangeAspect="1"/>
          </p:cNvGrpSpPr>
          <p:nvPr/>
        </p:nvGrpSpPr>
        <p:grpSpPr bwMode="auto">
          <a:xfrm>
            <a:off x="4873106" y="4702291"/>
            <a:ext cx="204936" cy="204936"/>
            <a:chOff x="3570" y="2523"/>
            <a:chExt cx="129" cy="129"/>
          </a:xfrm>
          <a:effectLst/>
        </p:grpSpPr>
        <p:sp>
          <p:nvSpPr>
            <p:cNvPr id="118" name="Oval 53">
              <a:extLst>
                <a:ext uri="{FF2B5EF4-FFF2-40B4-BE49-F238E27FC236}">
                  <a16:creationId xmlns:a16="http://schemas.microsoft.com/office/drawing/2014/main" id="{96DDD358-A30E-813E-DA9C-52C2F6793C66}"/>
                </a:ext>
              </a:extLst>
            </p:cNvPr>
            <p:cNvSpPr>
              <a:spLocks noChangeAspect="1" noChangeArrowheads="1"/>
            </p:cNvSpPr>
            <p:nvPr/>
          </p:nvSpPr>
          <p:spPr bwMode="auto">
            <a:xfrm flipV="1">
              <a:off x="3573" y="2526"/>
              <a:ext cx="123" cy="123"/>
            </a:xfrm>
            <a:prstGeom prst="ellipse">
              <a:avLst/>
            </a:prstGeom>
            <a:noFill/>
            <a:ln w="3175" cap="rnd" algn="ctr">
              <a:solidFill>
                <a:srgbClr val="8B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9" name="Oval 54">
              <a:extLst>
                <a:ext uri="{FF2B5EF4-FFF2-40B4-BE49-F238E27FC236}">
                  <a16:creationId xmlns:a16="http://schemas.microsoft.com/office/drawing/2014/main" id="{09CD24D2-CA99-D8FF-E511-16F8B28A3AB3}"/>
                </a:ext>
              </a:extLst>
            </p:cNvPr>
            <p:cNvSpPr>
              <a:spLocks noChangeAspect="1" noChangeArrowheads="1"/>
            </p:cNvSpPr>
            <p:nvPr/>
          </p:nvSpPr>
          <p:spPr bwMode="auto">
            <a:xfrm flipV="1">
              <a:off x="3570" y="2523"/>
              <a:ext cx="129" cy="129"/>
            </a:xfrm>
            <a:prstGeom prst="ellipse">
              <a:avLst/>
            </a:prstGeom>
            <a:noFill/>
            <a:ln w="3175"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 name="Oval 55">
              <a:extLst>
                <a:ext uri="{FF2B5EF4-FFF2-40B4-BE49-F238E27FC236}">
                  <a16:creationId xmlns:a16="http://schemas.microsoft.com/office/drawing/2014/main" id="{2B6646A2-15A2-B51E-FD71-CEAC5B22BE6B}"/>
                </a:ext>
              </a:extLst>
            </p:cNvPr>
            <p:cNvSpPr>
              <a:spLocks noChangeAspect="1" noChangeArrowheads="1"/>
            </p:cNvSpPr>
            <p:nvPr/>
          </p:nvSpPr>
          <p:spPr bwMode="auto">
            <a:xfrm flipV="1">
              <a:off x="3580" y="2533"/>
              <a:ext cx="109" cy="109"/>
            </a:xfrm>
            <a:prstGeom prst="ellipse">
              <a:avLst/>
            </a:prstGeom>
            <a:noFill/>
            <a:ln w="3175"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1" name="Oval 56">
              <a:extLst>
                <a:ext uri="{FF2B5EF4-FFF2-40B4-BE49-F238E27FC236}">
                  <a16:creationId xmlns:a16="http://schemas.microsoft.com/office/drawing/2014/main" id="{AA924D00-DE38-143C-DCCD-8D814FA507FD}"/>
                </a:ext>
              </a:extLst>
            </p:cNvPr>
            <p:cNvSpPr>
              <a:spLocks noChangeAspect="1" noChangeArrowheads="1"/>
            </p:cNvSpPr>
            <p:nvPr/>
          </p:nvSpPr>
          <p:spPr bwMode="auto">
            <a:xfrm flipV="1">
              <a:off x="3595" y="2549"/>
              <a:ext cx="79" cy="78"/>
            </a:xfrm>
            <a:prstGeom prst="ellipse">
              <a:avLst/>
            </a:prstGeom>
            <a:noFill/>
            <a:ln w="3175"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 name="Oval 57">
              <a:extLst>
                <a:ext uri="{FF2B5EF4-FFF2-40B4-BE49-F238E27FC236}">
                  <a16:creationId xmlns:a16="http://schemas.microsoft.com/office/drawing/2014/main" id="{180A989D-A251-AB4E-8134-C46DC9901A14}"/>
                </a:ext>
              </a:extLst>
            </p:cNvPr>
            <p:cNvSpPr>
              <a:spLocks noChangeAspect="1" noChangeArrowheads="1"/>
            </p:cNvSpPr>
            <p:nvPr/>
          </p:nvSpPr>
          <p:spPr bwMode="auto">
            <a:xfrm flipV="1">
              <a:off x="3614" y="2566"/>
              <a:ext cx="43" cy="43"/>
            </a:xfrm>
            <a:prstGeom prst="ellipse">
              <a:avLst/>
            </a:prstGeom>
            <a:noFill/>
            <a:ln w="6350"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3" name="Oval 58">
              <a:extLst>
                <a:ext uri="{FF2B5EF4-FFF2-40B4-BE49-F238E27FC236}">
                  <a16:creationId xmlns:a16="http://schemas.microsoft.com/office/drawing/2014/main" id="{F2F98180-1F8F-FD0F-B1B3-16B7D36AF517}"/>
                </a:ext>
              </a:extLst>
            </p:cNvPr>
            <p:cNvSpPr>
              <a:spLocks noChangeAspect="1" noChangeArrowheads="1"/>
            </p:cNvSpPr>
            <p:nvPr/>
          </p:nvSpPr>
          <p:spPr bwMode="auto">
            <a:xfrm flipV="1">
              <a:off x="3623" y="2577"/>
              <a:ext cx="23" cy="23"/>
            </a:xfrm>
            <a:prstGeom prst="ellipse">
              <a:avLst/>
            </a:prstGeom>
            <a:noFill/>
            <a:ln w="635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 name="Oval 59">
              <a:extLst>
                <a:ext uri="{FF2B5EF4-FFF2-40B4-BE49-F238E27FC236}">
                  <a16:creationId xmlns:a16="http://schemas.microsoft.com/office/drawing/2014/main" id="{ABD88C62-FBE9-DC11-8D1F-B4CCD2FA8CAB}"/>
                </a:ext>
              </a:extLst>
            </p:cNvPr>
            <p:cNvSpPr>
              <a:spLocks noChangeAspect="1" noChangeArrowheads="1"/>
            </p:cNvSpPr>
            <p:nvPr/>
          </p:nvSpPr>
          <p:spPr bwMode="auto">
            <a:xfrm flipV="1">
              <a:off x="3589" y="2542"/>
              <a:ext cx="91" cy="91"/>
            </a:xfrm>
            <a:prstGeom prst="ellipse">
              <a:avLst/>
            </a:prstGeom>
            <a:noFill/>
            <a:ln w="3175"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5" name="Oval 60">
              <a:extLst>
                <a:ext uri="{FF2B5EF4-FFF2-40B4-BE49-F238E27FC236}">
                  <a16:creationId xmlns:a16="http://schemas.microsoft.com/office/drawing/2014/main" id="{53F9C722-A701-A610-2297-980211F730E6}"/>
                </a:ext>
              </a:extLst>
            </p:cNvPr>
            <p:cNvSpPr>
              <a:spLocks noChangeAspect="1" noChangeArrowheads="1"/>
            </p:cNvSpPr>
            <p:nvPr/>
          </p:nvSpPr>
          <p:spPr bwMode="auto">
            <a:xfrm flipV="1">
              <a:off x="3633" y="2586"/>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6" name="Group 140">
            <a:extLst>
              <a:ext uri="{FF2B5EF4-FFF2-40B4-BE49-F238E27FC236}">
                <a16:creationId xmlns:a16="http://schemas.microsoft.com/office/drawing/2014/main" id="{3F7E4483-1A5F-27EB-59BF-028F9C28A599}"/>
              </a:ext>
            </a:extLst>
          </p:cNvPr>
          <p:cNvGrpSpPr>
            <a:grpSpLocks noChangeAspect="1"/>
          </p:cNvGrpSpPr>
          <p:nvPr/>
        </p:nvGrpSpPr>
        <p:grpSpPr bwMode="auto">
          <a:xfrm>
            <a:off x="4355727" y="4614941"/>
            <a:ext cx="361157" cy="361157"/>
            <a:chOff x="3148" y="2156"/>
            <a:chExt cx="227" cy="227"/>
          </a:xfrm>
          <a:effectLst/>
        </p:grpSpPr>
        <p:sp>
          <p:nvSpPr>
            <p:cNvPr id="127" name="Oval 44">
              <a:extLst>
                <a:ext uri="{FF2B5EF4-FFF2-40B4-BE49-F238E27FC236}">
                  <a16:creationId xmlns:a16="http://schemas.microsoft.com/office/drawing/2014/main" id="{470F487A-B930-A770-58D7-A17D454F9C2A}"/>
                </a:ext>
              </a:extLst>
            </p:cNvPr>
            <p:cNvSpPr>
              <a:spLocks noChangeAspect="1" noChangeArrowheads="1"/>
            </p:cNvSpPr>
            <p:nvPr/>
          </p:nvSpPr>
          <p:spPr bwMode="auto">
            <a:xfrm flipV="1">
              <a:off x="3148" y="2156"/>
              <a:ext cx="227" cy="227"/>
            </a:xfrm>
            <a:prstGeom prst="ellipse">
              <a:avLst/>
            </a:prstGeom>
            <a:noFill/>
            <a:ln w="6350" cap="rnd" algn="ctr">
              <a:solidFill>
                <a:srgbClr val="A4A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8" name="Oval 45">
              <a:extLst>
                <a:ext uri="{FF2B5EF4-FFF2-40B4-BE49-F238E27FC236}">
                  <a16:creationId xmlns:a16="http://schemas.microsoft.com/office/drawing/2014/main" id="{293EBA2F-E46E-DF07-428D-9559B8D88EEE}"/>
                </a:ext>
              </a:extLst>
            </p:cNvPr>
            <p:cNvSpPr>
              <a:spLocks noChangeAspect="1" noChangeArrowheads="1"/>
            </p:cNvSpPr>
            <p:nvPr/>
          </p:nvSpPr>
          <p:spPr bwMode="auto">
            <a:xfrm flipV="1">
              <a:off x="3159" y="2166"/>
              <a:ext cx="204" cy="204"/>
            </a:xfrm>
            <a:prstGeom prst="ellipse">
              <a:avLst/>
            </a:prstGeom>
            <a:noFill/>
            <a:ln w="6350" cap="rnd" algn="ctr">
              <a:solidFill>
                <a:srgbClr val="1D9A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9" name="Oval 46">
              <a:extLst>
                <a:ext uri="{FF2B5EF4-FFF2-40B4-BE49-F238E27FC236}">
                  <a16:creationId xmlns:a16="http://schemas.microsoft.com/office/drawing/2014/main" id="{61FBA17D-513F-66D4-97B5-9D1C9084C815}"/>
                </a:ext>
              </a:extLst>
            </p:cNvPr>
            <p:cNvSpPr>
              <a:spLocks noChangeAspect="1" noChangeArrowheads="1"/>
            </p:cNvSpPr>
            <p:nvPr/>
          </p:nvSpPr>
          <p:spPr bwMode="auto">
            <a:xfrm flipV="1">
              <a:off x="3179" y="2188"/>
              <a:ext cx="165" cy="165"/>
            </a:xfrm>
            <a:prstGeom prst="ellipse">
              <a:avLst/>
            </a:prstGeom>
            <a:noFill/>
            <a:ln w="6350" cap="rnd" algn="ctr">
              <a:solidFill>
                <a:srgbClr val="0080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30" name="Oval 47">
              <a:extLst>
                <a:ext uri="{FF2B5EF4-FFF2-40B4-BE49-F238E27FC236}">
                  <a16:creationId xmlns:a16="http://schemas.microsoft.com/office/drawing/2014/main" id="{096F787A-FD10-D36D-89C2-0B5F631FABFD}"/>
                </a:ext>
              </a:extLst>
            </p:cNvPr>
            <p:cNvSpPr>
              <a:spLocks noChangeAspect="1" noChangeArrowheads="1"/>
            </p:cNvSpPr>
            <p:nvPr/>
          </p:nvSpPr>
          <p:spPr bwMode="auto">
            <a:xfrm flipV="1">
              <a:off x="3202" y="2213"/>
              <a:ext cx="116" cy="116"/>
            </a:xfrm>
            <a:prstGeom prst="ellipse">
              <a:avLst/>
            </a:prstGeom>
            <a:noFill/>
            <a:ln w="12700" cap="rnd" algn="ctr">
              <a:solidFill>
                <a:srgbClr val="001D9A"/>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31" name="Oval 48">
              <a:extLst>
                <a:ext uri="{FF2B5EF4-FFF2-40B4-BE49-F238E27FC236}">
                  <a16:creationId xmlns:a16="http://schemas.microsoft.com/office/drawing/2014/main" id="{46C6B65A-BAED-7613-5DAD-AFB33C10F033}"/>
                </a:ext>
              </a:extLst>
            </p:cNvPr>
            <p:cNvSpPr>
              <a:spLocks noChangeAspect="1" noChangeArrowheads="1"/>
            </p:cNvSpPr>
            <p:nvPr/>
          </p:nvSpPr>
          <p:spPr bwMode="auto">
            <a:xfrm flipV="1">
              <a:off x="3229" y="2239"/>
              <a:ext cx="63" cy="63"/>
            </a:xfrm>
            <a:prstGeom prst="ellipse">
              <a:avLst/>
            </a:prstGeom>
            <a:noFill/>
            <a:ln w="12700" cap="rnd" algn="ctr">
              <a:solidFill>
                <a:srgbClr val="9A0084"/>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32" name="Oval 49">
              <a:extLst>
                <a:ext uri="{FF2B5EF4-FFF2-40B4-BE49-F238E27FC236}">
                  <a16:creationId xmlns:a16="http://schemas.microsoft.com/office/drawing/2014/main" id="{07B9D87B-8BA4-8E66-CC3C-72DA854280F7}"/>
                </a:ext>
              </a:extLst>
            </p:cNvPr>
            <p:cNvSpPr>
              <a:spLocks noChangeAspect="1" noChangeArrowheads="1"/>
            </p:cNvSpPr>
            <p:nvPr/>
          </p:nvSpPr>
          <p:spPr bwMode="auto">
            <a:xfrm flipV="1">
              <a:off x="3169" y="2178"/>
              <a:ext cx="184" cy="184"/>
            </a:xfrm>
            <a:prstGeom prst="ellipse">
              <a:avLst/>
            </a:prstGeom>
            <a:noFill/>
            <a:ln w="6350" cap="rnd" algn="ctr">
              <a:solidFill>
                <a:srgbClr val="F600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33" name="Oval 50">
              <a:extLst>
                <a:ext uri="{FF2B5EF4-FFF2-40B4-BE49-F238E27FC236}">
                  <a16:creationId xmlns:a16="http://schemas.microsoft.com/office/drawing/2014/main" id="{46895348-C7DD-E485-8A40-4A226D46B029}"/>
                </a:ext>
              </a:extLst>
            </p:cNvPr>
            <p:cNvSpPr>
              <a:spLocks noChangeAspect="1" noChangeArrowheads="1"/>
            </p:cNvSpPr>
            <p:nvPr/>
          </p:nvSpPr>
          <p:spPr bwMode="auto">
            <a:xfrm flipV="1">
              <a:off x="3152" y="2160"/>
              <a:ext cx="218" cy="218"/>
            </a:xfrm>
            <a:prstGeom prst="ellipse">
              <a:avLst/>
            </a:prstGeom>
            <a:noFill/>
            <a:ln w="6350" cap="rnd" algn="ctr">
              <a:solidFill>
                <a:srgbClr val="B06900"/>
              </a:solidFill>
              <a:prstDash val="sysDot"/>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34" name="Oval 51">
              <a:extLst>
                <a:ext uri="{FF2B5EF4-FFF2-40B4-BE49-F238E27FC236}">
                  <a16:creationId xmlns:a16="http://schemas.microsoft.com/office/drawing/2014/main" id="{D7E6108E-25DC-842E-FCB1-6AA8607D2ED1}"/>
                </a:ext>
              </a:extLst>
            </p:cNvPr>
            <p:cNvSpPr>
              <a:spLocks noChangeAspect="1" noChangeArrowheads="1"/>
            </p:cNvSpPr>
            <p:nvPr/>
          </p:nvSpPr>
          <p:spPr bwMode="auto">
            <a:xfrm flipV="1">
              <a:off x="3257" y="2268"/>
              <a:ext cx="7" cy="7"/>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135" name="Text Box 235">
            <a:extLst>
              <a:ext uri="{FF2B5EF4-FFF2-40B4-BE49-F238E27FC236}">
                <a16:creationId xmlns:a16="http://schemas.microsoft.com/office/drawing/2014/main" id="{22705E95-2BC3-AE72-3DF7-AA1FE338170D}"/>
              </a:ext>
            </a:extLst>
          </p:cNvPr>
          <p:cNvSpPr txBox="1">
            <a:spLocks noChangeArrowheads="1"/>
          </p:cNvSpPr>
          <p:nvPr/>
        </p:nvSpPr>
        <p:spPr bwMode="auto">
          <a:xfrm>
            <a:off x="759105" y="4826105"/>
            <a:ext cx="2621231"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スポットダイアグラム</a:t>
            </a:r>
          </a:p>
        </p:txBody>
      </p:sp>
      <p:sp>
        <p:nvSpPr>
          <p:cNvPr id="136" name="Text Box 239">
            <a:extLst>
              <a:ext uri="{FF2B5EF4-FFF2-40B4-BE49-F238E27FC236}">
                <a16:creationId xmlns:a16="http://schemas.microsoft.com/office/drawing/2014/main" id="{C77DB0C7-0ADA-C772-6725-A3B0CE0106C6}"/>
              </a:ext>
            </a:extLst>
          </p:cNvPr>
          <p:cNvSpPr txBox="1">
            <a:spLocks noChangeArrowheads="1"/>
          </p:cNvSpPr>
          <p:nvPr/>
        </p:nvSpPr>
        <p:spPr bwMode="auto">
          <a:xfrm>
            <a:off x="3095965" y="6197314"/>
            <a:ext cx="2079416"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693" dirty="0">
                <a:latin typeface="游ゴシック Medium" panose="020B0500000000000000" pitchFamily="50" charset="-128"/>
                <a:ea typeface="游ゴシック Medium" panose="020B0500000000000000" pitchFamily="50" charset="-128"/>
              </a:rPr>
              <a:t>前ボケ</a:t>
            </a:r>
            <a:r>
              <a:rPr lang="en-US" altLang="ja-JP" sz="1693" dirty="0">
                <a:latin typeface="游ゴシック Medium" panose="020B0500000000000000" pitchFamily="50" charset="-128"/>
                <a:ea typeface="游ゴシック Medium" panose="020B0500000000000000" pitchFamily="50" charset="-128"/>
              </a:rPr>
              <a:t>(</a:t>
            </a:r>
            <a:r>
              <a:rPr lang="ja-JP" altLang="en-US" sz="1693" dirty="0">
                <a:latin typeface="游ゴシック Medium" panose="020B0500000000000000" pitchFamily="50" charset="-128"/>
                <a:ea typeface="游ゴシック Medium" panose="020B0500000000000000" pitchFamily="50" charset="-128"/>
              </a:rPr>
              <a:t>鋭いエッジ</a:t>
            </a:r>
            <a:r>
              <a:rPr lang="en-US" altLang="ja-JP" sz="1693" dirty="0">
                <a:latin typeface="游ゴシック Medium" panose="020B0500000000000000" pitchFamily="50" charset="-128"/>
                <a:ea typeface="游ゴシック Medium" panose="020B0500000000000000" pitchFamily="50" charset="-128"/>
              </a:rPr>
              <a:t>)</a:t>
            </a:r>
            <a:endParaRPr lang="ja-JP" altLang="en-US" sz="1693" dirty="0">
              <a:latin typeface="游ゴシック Medium" panose="020B0500000000000000" pitchFamily="50" charset="-128"/>
              <a:ea typeface="游ゴシック Medium" panose="020B0500000000000000" pitchFamily="50" charset="-128"/>
            </a:endParaRPr>
          </a:p>
        </p:txBody>
      </p:sp>
      <p:sp>
        <p:nvSpPr>
          <p:cNvPr id="137" name="Text Box 240">
            <a:extLst>
              <a:ext uri="{FF2B5EF4-FFF2-40B4-BE49-F238E27FC236}">
                <a16:creationId xmlns:a16="http://schemas.microsoft.com/office/drawing/2014/main" id="{6E3A5F6B-EED8-F558-F58E-8B3998C16F9E}"/>
              </a:ext>
            </a:extLst>
          </p:cNvPr>
          <p:cNvSpPr txBox="1">
            <a:spLocks noChangeArrowheads="1"/>
          </p:cNvSpPr>
          <p:nvPr/>
        </p:nvSpPr>
        <p:spPr bwMode="auto">
          <a:xfrm>
            <a:off x="7785420" y="6247708"/>
            <a:ext cx="2512226"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693" dirty="0">
                <a:latin typeface="游ゴシック Medium" panose="020B0500000000000000" pitchFamily="50" charset="-128"/>
                <a:ea typeface="游ゴシック Medium" panose="020B0500000000000000" pitchFamily="50" charset="-128"/>
              </a:rPr>
              <a:t>後ボケ</a:t>
            </a:r>
            <a:r>
              <a:rPr lang="en-US" altLang="ja-JP" sz="1693" dirty="0">
                <a:latin typeface="游ゴシック Medium" panose="020B0500000000000000" pitchFamily="50" charset="-128"/>
                <a:ea typeface="游ゴシック Medium" panose="020B0500000000000000" pitchFamily="50" charset="-128"/>
              </a:rPr>
              <a:t>(</a:t>
            </a:r>
            <a:r>
              <a:rPr lang="ja-JP" altLang="en-US" sz="1693" dirty="0">
                <a:latin typeface="游ゴシック Medium" panose="020B0500000000000000" pitchFamily="50" charset="-128"/>
                <a:ea typeface="游ゴシック Medium" panose="020B0500000000000000" pitchFamily="50" charset="-128"/>
              </a:rPr>
              <a:t>柔らかいエッジ</a:t>
            </a:r>
            <a:r>
              <a:rPr lang="en-US" altLang="ja-JP" sz="1693" dirty="0">
                <a:latin typeface="游ゴシック Medium" panose="020B0500000000000000" pitchFamily="50" charset="-128"/>
                <a:ea typeface="游ゴシック Medium" panose="020B0500000000000000" pitchFamily="50" charset="-128"/>
              </a:rPr>
              <a:t>)</a:t>
            </a:r>
            <a:endParaRPr lang="ja-JP" altLang="en-US" sz="1693" dirty="0">
              <a:latin typeface="游ゴシック Medium" panose="020B0500000000000000" pitchFamily="50" charset="-128"/>
              <a:ea typeface="游ゴシック Medium" panose="020B0500000000000000" pitchFamily="50" charset="-128"/>
            </a:endParaRPr>
          </a:p>
        </p:txBody>
      </p:sp>
      <p:grpSp>
        <p:nvGrpSpPr>
          <p:cNvPr id="138" name="Group 327">
            <a:extLst>
              <a:ext uri="{FF2B5EF4-FFF2-40B4-BE49-F238E27FC236}">
                <a16:creationId xmlns:a16="http://schemas.microsoft.com/office/drawing/2014/main" id="{160F8D32-31FC-3D5E-0003-CC0943AB953F}"/>
              </a:ext>
            </a:extLst>
          </p:cNvPr>
          <p:cNvGrpSpPr>
            <a:grpSpLocks/>
          </p:cNvGrpSpPr>
          <p:nvPr/>
        </p:nvGrpSpPr>
        <p:grpSpPr bwMode="auto">
          <a:xfrm>
            <a:off x="6277420" y="1760958"/>
            <a:ext cx="715595" cy="2269412"/>
            <a:chOff x="3671" y="1489"/>
            <a:chExt cx="450" cy="1430"/>
          </a:xfrm>
          <a:effectLst/>
        </p:grpSpPr>
        <p:sp>
          <p:nvSpPr>
            <p:cNvPr id="139" name="Line 320">
              <a:extLst>
                <a:ext uri="{FF2B5EF4-FFF2-40B4-BE49-F238E27FC236}">
                  <a16:creationId xmlns:a16="http://schemas.microsoft.com/office/drawing/2014/main" id="{DBB84A31-98A6-A500-E4EA-36FE408EE072}"/>
                </a:ext>
              </a:extLst>
            </p:cNvPr>
            <p:cNvSpPr>
              <a:spLocks noChangeAspect="1" noChangeShapeType="1"/>
            </p:cNvSpPr>
            <p:nvPr/>
          </p:nvSpPr>
          <p:spPr bwMode="auto">
            <a:xfrm>
              <a:off x="4120" y="2103"/>
              <a:ext cx="1" cy="204"/>
            </a:xfrm>
            <a:prstGeom prst="line">
              <a:avLst/>
            </a:prstGeom>
            <a:noFill/>
            <a:ln w="63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0" name="Line 321">
              <a:extLst>
                <a:ext uri="{FF2B5EF4-FFF2-40B4-BE49-F238E27FC236}">
                  <a16:creationId xmlns:a16="http://schemas.microsoft.com/office/drawing/2014/main" id="{A2416A95-8D8E-F74F-8491-550F528CE2E7}"/>
                </a:ext>
              </a:extLst>
            </p:cNvPr>
            <p:cNvSpPr>
              <a:spLocks noChangeAspect="1" noChangeShapeType="1"/>
            </p:cNvSpPr>
            <p:nvPr/>
          </p:nvSpPr>
          <p:spPr bwMode="auto">
            <a:xfrm>
              <a:off x="4085" y="2001"/>
              <a:ext cx="0" cy="408"/>
            </a:xfrm>
            <a:prstGeom prst="line">
              <a:avLst/>
            </a:prstGeom>
            <a:noFill/>
            <a:ln w="63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1" name="Line 322">
              <a:extLst>
                <a:ext uri="{FF2B5EF4-FFF2-40B4-BE49-F238E27FC236}">
                  <a16:creationId xmlns:a16="http://schemas.microsoft.com/office/drawing/2014/main" id="{3DFF7893-3CF8-835F-89F8-4C015C47D235}"/>
                </a:ext>
              </a:extLst>
            </p:cNvPr>
            <p:cNvSpPr>
              <a:spLocks noChangeAspect="1" noChangeShapeType="1"/>
            </p:cNvSpPr>
            <p:nvPr/>
          </p:nvSpPr>
          <p:spPr bwMode="auto">
            <a:xfrm>
              <a:off x="4039" y="1899"/>
              <a:ext cx="1" cy="612"/>
            </a:xfrm>
            <a:prstGeom prst="line">
              <a:avLst/>
            </a:prstGeom>
            <a:noFill/>
            <a:ln w="63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Line 323">
              <a:extLst>
                <a:ext uri="{FF2B5EF4-FFF2-40B4-BE49-F238E27FC236}">
                  <a16:creationId xmlns:a16="http://schemas.microsoft.com/office/drawing/2014/main" id="{F42883CD-3F78-0B10-40EB-784C0525FAC4}"/>
                </a:ext>
              </a:extLst>
            </p:cNvPr>
            <p:cNvSpPr>
              <a:spLocks noChangeAspect="1" noChangeShapeType="1"/>
            </p:cNvSpPr>
            <p:nvPr/>
          </p:nvSpPr>
          <p:spPr bwMode="auto">
            <a:xfrm>
              <a:off x="3975" y="1797"/>
              <a:ext cx="1" cy="817"/>
            </a:xfrm>
            <a:prstGeom prst="line">
              <a:avLst/>
            </a:prstGeom>
            <a:noFill/>
            <a:ln w="63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 name="Line 324">
              <a:extLst>
                <a:ext uri="{FF2B5EF4-FFF2-40B4-BE49-F238E27FC236}">
                  <a16:creationId xmlns:a16="http://schemas.microsoft.com/office/drawing/2014/main" id="{DF2CF518-C434-D8F9-E9F8-511D4F880617}"/>
                </a:ext>
              </a:extLst>
            </p:cNvPr>
            <p:cNvSpPr>
              <a:spLocks noChangeAspect="1" noChangeShapeType="1"/>
            </p:cNvSpPr>
            <p:nvPr/>
          </p:nvSpPr>
          <p:spPr bwMode="auto">
            <a:xfrm>
              <a:off x="3892" y="1695"/>
              <a:ext cx="1" cy="1020"/>
            </a:xfrm>
            <a:prstGeom prst="line">
              <a:avLst/>
            </a:prstGeom>
            <a:noFill/>
            <a:ln w="63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 name="Line 325">
              <a:extLst>
                <a:ext uri="{FF2B5EF4-FFF2-40B4-BE49-F238E27FC236}">
                  <a16:creationId xmlns:a16="http://schemas.microsoft.com/office/drawing/2014/main" id="{F33C0C40-CB17-7578-FC29-BCEFA0870DCF}"/>
                </a:ext>
              </a:extLst>
            </p:cNvPr>
            <p:cNvSpPr>
              <a:spLocks noChangeAspect="1" noChangeShapeType="1"/>
            </p:cNvSpPr>
            <p:nvPr/>
          </p:nvSpPr>
          <p:spPr bwMode="auto">
            <a:xfrm>
              <a:off x="3790" y="1593"/>
              <a:ext cx="1" cy="1225"/>
            </a:xfrm>
            <a:prstGeom prst="line">
              <a:avLst/>
            </a:prstGeom>
            <a:noFill/>
            <a:ln w="63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5" name="Line 326">
              <a:extLst>
                <a:ext uri="{FF2B5EF4-FFF2-40B4-BE49-F238E27FC236}">
                  <a16:creationId xmlns:a16="http://schemas.microsoft.com/office/drawing/2014/main" id="{8EE89F40-3FB3-BF03-F3AE-A721F3A16930}"/>
                </a:ext>
              </a:extLst>
            </p:cNvPr>
            <p:cNvSpPr>
              <a:spLocks noChangeAspect="1" noChangeShapeType="1"/>
            </p:cNvSpPr>
            <p:nvPr/>
          </p:nvSpPr>
          <p:spPr bwMode="auto">
            <a:xfrm>
              <a:off x="3671" y="1489"/>
              <a:ext cx="1" cy="1430"/>
            </a:xfrm>
            <a:prstGeom prst="line">
              <a:avLst/>
            </a:prstGeom>
            <a:noFill/>
            <a:ln w="63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46" name="Oval 328">
            <a:extLst>
              <a:ext uri="{FF2B5EF4-FFF2-40B4-BE49-F238E27FC236}">
                <a16:creationId xmlns:a16="http://schemas.microsoft.com/office/drawing/2014/main" id="{AA383024-A891-52B9-08C1-0EAF25A7DBF1}"/>
              </a:ext>
            </a:extLst>
          </p:cNvPr>
          <p:cNvSpPr>
            <a:spLocks noChangeAspect="1" noChangeArrowheads="1"/>
          </p:cNvSpPr>
          <p:nvPr/>
        </p:nvSpPr>
        <p:spPr bwMode="auto">
          <a:xfrm>
            <a:off x="6967818" y="2861228"/>
            <a:ext cx="70552" cy="70552"/>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pic>
        <p:nvPicPr>
          <p:cNvPr id="147" name="Picture 333" descr="Spherical_Front_00">
            <a:extLst>
              <a:ext uri="{FF2B5EF4-FFF2-40B4-BE49-F238E27FC236}">
                <a16:creationId xmlns:a16="http://schemas.microsoft.com/office/drawing/2014/main" id="{03EB239A-132D-802D-342F-E981FD07F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85" y="5333897"/>
            <a:ext cx="863418" cy="86341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334" descr="Spherical_Front_01">
            <a:extLst>
              <a:ext uri="{FF2B5EF4-FFF2-40B4-BE49-F238E27FC236}">
                <a16:creationId xmlns:a16="http://schemas.microsoft.com/office/drawing/2014/main" id="{8F34E40F-7A6C-C0FC-1CD9-007253D13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480" y="5446443"/>
            <a:ext cx="576171" cy="5761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フリーフォーム 139">
            <a:extLst>
              <a:ext uri="{FF2B5EF4-FFF2-40B4-BE49-F238E27FC236}">
                <a16:creationId xmlns:a16="http://schemas.microsoft.com/office/drawing/2014/main" id="{E10B010D-8FF2-6F3C-E710-FBDCEA623DBB}"/>
              </a:ext>
            </a:extLst>
          </p:cNvPr>
          <p:cNvSpPr/>
          <p:nvPr/>
        </p:nvSpPr>
        <p:spPr>
          <a:xfrm>
            <a:off x="6277420" y="1760958"/>
            <a:ext cx="725674" cy="1127147"/>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63500" cap="rnd">
            <a:solidFill>
              <a:srgbClr val="7030A0">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50" name="Picture 337" descr="Spherical_Back_02">
            <a:extLst>
              <a:ext uri="{FF2B5EF4-FFF2-40B4-BE49-F238E27FC236}">
                <a16:creationId xmlns:a16="http://schemas.microsoft.com/office/drawing/2014/main" id="{504B4AC7-2B66-7F5A-D2F5-BB46107CDAD2}"/>
              </a:ext>
            </a:extLst>
          </p:cNvPr>
          <p:cNvPicPr>
            <a:picLocks noChangeAspect="1" noChangeArrowheads="1"/>
          </p:cNvPicPr>
          <p:nvPr/>
        </p:nvPicPr>
        <p:blipFill>
          <a:blip r:embed="rId4">
            <a:lum bright="8000" contrast="26000"/>
            <a:extLst>
              <a:ext uri="{28A0092B-C50C-407E-A947-70E740481C1C}">
                <a14:useLocalDpi xmlns:a14="http://schemas.microsoft.com/office/drawing/2010/main" val="0"/>
              </a:ext>
            </a:extLst>
          </a:blip>
          <a:srcRect/>
          <a:stretch>
            <a:fillRect/>
          </a:stretch>
        </p:blipFill>
        <p:spPr bwMode="auto">
          <a:xfrm>
            <a:off x="8153758" y="5486758"/>
            <a:ext cx="576172" cy="5761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142" descr="backblur_00">
            <a:extLst>
              <a:ext uri="{FF2B5EF4-FFF2-40B4-BE49-F238E27FC236}">
                <a16:creationId xmlns:a16="http://schemas.microsoft.com/office/drawing/2014/main" id="{C481715E-5E35-6D82-00D0-78CF13FC8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979" y="5333896"/>
            <a:ext cx="913812" cy="913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Text Box 120">
            <a:extLst>
              <a:ext uri="{FF2B5EF4-FFF2-40B4-BE49-F238E27FC236}">
                <a16:creationId xmlns:a16="http://schemas.microsoft.com/office/drawing/2014/main" id="{64BE781F-4EC2-00F9-F70B-43051EC8F7F8}"/>
              </a:ext>
            </a:extLst>
          </p:cNvPr>
          <p:cNvSpPr txBox="1">
            <a:spLocks noChangeArrowheads="1"/>
          </p:cNvSpPr>
          <p:nvPr/>
        </p:nvSpPr>
        <p:spPr bwMode="auto">
          <a:xfrm>
            <a:off x="9677339" y="2894824"/>
            <a:ext cx="1447989"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defPPr>
              <a:defRPr lang="ja-JP"/>
            </a:defPPr>
            <a:lvl1pPr algn="ctr" eaLnBrk="1" hangingPunct="1">
              <a:buFontTx/>
              <a:buNone/>
              <a:defRPr kumimoji="1" sz="1905">
                <a:latin typeface="游ゴシック Medium" panose="020B0500000000000000" pitchFamily="50" charset="-128"/>
                <a:ea typeface="游ゴシック Medium" panose="020B0500000000000000" pitchFamily="50" charset="-128"/>
              </a:defRPr>
            </a:lvl1pPr>
            <a:lvl2pPr marL="742950" indent="-285750">
              <a:spcBef>
                <a:spcPct val="20000"/>
              </a:spcBef>
              <a:buChar char="–"/>
              <a:defRPr kumimoji="1" sz="2800">
                <a:latin typeface="Calibri" panose="020F0502020204030204" pitchFamily="34" charset="0"/>
                <a:ea typeface="メイリオ" panose="020B0604030504040204" pitchFamily="50" charset="-128"/>
              </a:defRPr>
            </a:lvl2pPr>
            <a:lvl3pPr marL="1143000" indent="-228600">
              <a:spcBef>
                <a:spcPct val="20000"/>
              </a:spcBef>
              <a:buChar char="•"/>
              <a:defRPr kumimoji="1" sz="2400">
                <a:latin typeface="Calibri" panose="020F0502020204030204" pitchFamily="34" charset="0"/>
                <a:ea typeface="メイリオ" panose="020B0604030504040204" pitchFamily="50" charset="-128"/>
              </a:defRPr>
            </a:lvl3pPr>
            <a:lvl4pPr marL="1600200" indent="-228600">
              <a:spcBef>
                <a:spcPct val="20000"/>
              </a:spcBef>
              <a:buChar char="–"/>
              <a:defRPr kumimoji="1" sz="2000">
                <a:latin typeface="Calibri" panose="020F0502020204030204" pitchFamily="34" charset="0"/>
                <a:ea typeface="メイリオ" panose="020B0604030504040204" pitchFamily="50" charset="-128"/>
              </a:defRPr>
            </a:lvl4pPr>
            <a:lvl5pPr marL="2057400" indent="-228600">
              <a:spcBef>
                <a:spcPct val="20000"/>
              </a:spcBef>
              <a:buChar char="»"/>
              <a:defRPr kumimoji="1" sz="2000">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latin typeface="Calibri" panose="020F0502020204030204" pitchFamily="34" charset="0"/>
                <a:ea typeface="メイリオ" panose="020B0604030504040204" pitchFamily="50" charset="-128"/>
              </a:defRPr>
            </a:lvl9pPr>
          </a:lstStyle>
          <a:p>
            <a:r>
              <a:rPr lang="ja-JP" altLang="en-US" dirty="0"/>
              <a:t>光軸</a:t>
            </a:r>
          </a:p>
        </p:txBody>
      </p:sp>
      <p:sp>
        <p:nvSpPr>
          <p:cNvPr id="153" name="Rectangle 150">
            <a:extLst>
              <a:ext uri="{FF2B5EF4-FFF2-40B4-BE49-F238E27FC236}">
                <a16:creationId xmlns:a16="http://schemas.microsoft.com/office/drawing/2014/main" id="{9D713C9C-513E-572B-0745-9370F435426F}"/>
              </a:ext>
            </a:extLst>
          </p:cNvPr>
          <p:cNvSpPr>
            <a:spLocks noChangeArrowheads="1"/>
          </p:cNvSpPr>
          <p:nvPr/>
        </p:nvSpPr>
        <p:spPr bwMode="auto">
          <a:xfrm>
            <a:off x="5639095" y="4927384"/>
            <a:ext cx="1893467" cy="1264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最小錯乱円</a:t>
            </a:r>
            <a:endParaRPr lang="en-US" altLang="ja-JP" sz="1905"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en-US" altLang="ja-JP" sz="1905" dirty="0">
                <a:latin typeface="游ゴシック Medium" panose="020B0500000000000000" pitchFamily="50" charset="-128"/>
                <a:ea typeface="游ゴシック Medium" panose="020B0500000000000000" pitchFamily="50" charset="-128"/>
              </a:rPr>
              <a:t>Circle of</a:t>
            </a:r>
          </a:p>
          <a:p>
            <a:pPr eaLnBrk="1" hangingPunct="1">
              <a:spcBef>
                <a:spcPct val="0"/>
              </a:spcBef>
              <a:buFontTx/>
              <a:buNone/>
            </a:pPr>
            <a:r>
              <a:rPr lang="en-US" altLang="ja-JP" sz="1905" dirty="0">
                <a:latin typeface="游ゴシック Medium" panose="020B0500000000000000" pitchFamily="50" charset="-128"/>
                <a:ea typeface="游ゴシック Medium" panose="020B0500000000000000" pitchFamily="50" charset="-128"/>
              </a:rPr>
              <a:t>least confusion</a:t>
            </a:r>
          </a:p>
          <a:p>
            <a:pPr eaLnBrk="1" hangingPunct="1">
              <a:spcBef>
                <a:spcPct val="0"/>
              </a:spcBef>
              <a:buFontTx/>
              <a:buNone/>
            </a:pPr>
            <a:r>
              <a:rPr lang="en-US" altLang="ja-JP" sz="1905" dirty="0">
                <a:latin typeface="游ゴシック Medium" panose="020B0500000000000000" pitchFamily="50" charset="-128"/>
                <a:ea typeface="游ゴシック Medium" panose="020B0500000000000000" pitchFamily="50" charset="-128"/>
              </a:rPr>
              <a:t>(a.k.a. COLC)</a:t>
            </a:r>
          </a:p>
        </p:txBody>
      </p:sp>
    </p:spTree>
    <p:extLst>
      <p:ext uri="{BB962C8B-B14F-4D97-AF65-F5344CB8AC3E}">
        <p14:creationId xmlns:p14="http://schemas.microsoft.com/office/powerpoint/2010/main" val="15337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strVal val="#ppt_h"/>
                                          </p:val>
                                        </p:tav>
                                        <p:tav tm="100000">
                                          <p:val>
                                            <p:strVal val="#ppt_h"/>
                                          </p:val>
                                        </p:tav>
                                      </p:tavLst>
                                    </p:anim>
                                  </p:childTnLst>
                                </p:cTn>
                              </p:par>
                              <p:par>
                                <p:cTn id="15" presetID="0" presetClass="path" presetSubtype="0" accel="50000" decel="50000" fill="hold" nodeType="withEffect">
                                  <p:stCondLst>
                                    <p:cond delay="0"/>
                                  </p:stCondLst>
                                  <p:childTnLst>
                                    <p:animMotion origin="layout" path="M 0.1124 -0.27819 L -0.00028 0.00049 " pathEditMode="relative" rAng="0" ptsTypes="AA">
                                      <p:cBhvr>
                                        <p:cTn id="16" dur="1500" fill="hold"/>
                                        <p:tgtEl>
                                          <p:spTgt spid="17"/>
                                        </p:tgtEl>
                                        <p:attrNameLst>
                                          <p:attrName>ppt_x</p:attrName>
                                          <p:attrName>ppt_y</p:attrName>
                                        </p:attrNameLst>
                                      </p:cBhvr>
                                      <p:rCtr x="-5634" y="13922"/>
                                    </p:animMotion>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6"/>
                                        </p:tgtEl>
                                        <p:attrNameLst>
                                          <p:attrName>style.visibility</p:attrName>
                                        </p:attrNameLst>
                                      </p:cBhvr>
                                      <p:to>
                                        <p:strVal val="visible"/>
                                      </p:to>
                                    </p:set>
                                    <p:anim calcmode="lin" valueType="num">
                                      <p:cBhvr additive="base">
                                        <p:cTn id="25" dur="500" fill="hold"/>
                                        <p:tgtEl>
                                          <p:spTgt spid="116"/>
                                        </p:tgtEl>
                                        <p:attrNameLst>
                                          <p:attrName>ppt_x</p:attrName>
                                        </p:attrNameLst>
                                      </p:cBhvr>
                                      <p:tavLst>
                                        <p:tav tm="0">
                                          <p:val>
                                            <p:strVal val="#ppt_x"/>
                                          </p:val>
                                        </p:tav>
                                        <p:tav tm="100000">
                                          <p:val>
                                            <p:strVal val="#ppt_x"/>
                                          </p:val>
                                        </p:tav>
                                      </p:tavLst>
                                    </p:anim>
                                    <p:anim calcmode="lin" valueType="num">
                                      <p:cBhvr additive="base">
                                        <p:cTn id="26" dur="500" fill="hold"/>
                                        <p:tgtEl>
                                          <p:spTgt spid="116"/>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17" presetClass="entr" presetSubtype="10" fill="hold" nodeType="after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p:cTn id="30" dur="250" fill="hold"/>
                                        <p:tgtEl>
                                          <p:spTgt spid="117"/>
                                        </p:tgtEl>
                                        <p:attrNameLst>
                                          <p:attrName>ppt_w</p:attrName>
                                        </p:attrNameLst>
                                      </p:cBhvr>
                                      <p:tavLst>
                                        <p:tav tm="0">
                                          <p:val>
                                            <p:fltVal val="0"/>
                                          </p:val>
                                        </p:tav>
                                        <p:tav tm="100000">
                                          <p:val>
                                            <p:strVal val="#ppt_w"/>
                                          </p:val>
                                        </p:tav>
                                      </p:tavLst>
                                    </p:anim>
                                    <p:anim calcmode="lin" valueType="num">
                                      <p:cBhvr>
                                        <p:cTn id="31" dur="250" fill="hold"/>
                                        <p:tgtEl>
                                          <p:spTgt spid="117"/>
                                        </p:tgtEl>
                                        <p:attrNameLst>
                                          <p:attrName>ppt_h</p:attrName>
                                        </p:attrNameLst>
                                      </p:cBhvr>
                                      <p:tavLst>
                                        <p:tav tm="0">
                                          <p:val>
                                            <p:strVal val="#ppt_h"/>
                                          </p:val>
                                        </p:tav>
                                        <p:tav tm="100000">
                                          <p:val>
                                            <p:strVal val="#ppt_h"/>
                                          </p:val>
                                        </p:tav>
                                      </p:tavLst>
                                    </p:anim>
                                  </p:childTnLst>
                                </p:cTn>
                              </p:par>
                              <p:par>
                                <p:cTn id="32" presetID="0" presetClass="path" presetSubtype="0" accel="50000" decel="50000" fill="hold" nodeType="withEffect">
                                  <p:stCondLst>
                                    <p:cond delay="0"/>
                                  </p:stCondLst>
                                  <p:childTnLst>
                                    <p:animMotion origin="layout" path="M 0.10416 -0.27795 L -0.00097 0.00098 " pathEditMode="relative" rAng="0" ptsTypes="AA">
                                      <p:cBhvr>
                                        <p:cTn id="33" dur="1000" fill="hold"/>
                                        <p:tgtEl>
                                          <p:spTgt spid="117"/>
                                        </p:tgtEl>
                                        <p:attrNameLst>
                                          <p:attrName>ppt_x</p:attrName>
                                          <p:attrName>ppt_y</p:attrName>
                                        </p:attrNameLst>
                                      </p:cBhvr>
                                      <p:rCtr x="-5263" y="13946"/>
                                    </p:animMotion>
                                  </p:childTnLst>
                                </p:cTn>
                              </p:par>
                            </p:childTnLst>
                          </p:cTn>
                        </p:par>
                        <p:par>
                          <p:cTn id="34" fill="hold">
                            <p:stCondLst>
                              <p:cond delay="1500"/>
                            </p:stCondLst>
                            <p:childTnLst>
                              <p:par>
                                <p:cTn id="35" presetID="2" presetClass="entr" presetSubtype="1" fill="hold" nodeType="after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500" fill="hold"/>
                                        <p:tgtEl>
                                          <p:spTgt spid="110"/>
                                        </p:tgtEl>
                                        <p:attrNameLst>
                                          <p:attrName>ppt_x</p:attrName>
                                        </p:attrNameLst>
                                      </p:cBhvr>
                                      <p:tavLst>
                                        <p:tav tm="0">
                                          <p:val>
                                            <p:strVal val="#ppt_x"/>
                                          </p:val>
                                        </p:tav>
                                        <p:tav tm="100000">
                                          <p:val>
                                            <p:strVal val="#ppt_x"/>
                                          </p:val>
                                        </p:tav>
                                      </p:tavLst>
                                    </p:anim>
                                    <p:anim calcmode="lin" valueType="num">
                                      <p:cBhvr additive="base">
                                        <p:cTn id="38" dur="500" fill="hold"/>
                                        <p:tgtEl>
                                          <p:spTgt spid="1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17" presetClass="entr" presetSubtype="10" fill="hold" nodeType="afterEffect">
                                  <p:stCondLst>
                                    <p:cond delay="0"/>
                                  </p:stCondLst>
                                  <p:childTnLst>
                                    <p:set>
                                      <p:cBhvr>
                                        <p:cTn id="41" dur="1" fill="hold">
                                          <p:stCondLst>
                                            <p:cond delay="0"/>
                                          </p:stCondLst>
                                        </p:cTn>
                                        <p:tgtEl>
                                          <p:spTgt spid="82"/>
                                        </p:tgtEl>
                                        <p:attrNameLst>
                                          <p:attrName>style.visibility</p:attrName>
                                        </p:attrNameLst>
                                      </p:cBhvr>
                                      <p:to>
                                        <p:strVal val="visible"/>
                                      </p:to>
                                    </p:set>
                                    <p:anim calcmode="lin" valueType="num">
                                      <p:cBhvr>
                                        <p:cTn id="42" dur="250" fill="hold"/>
                                        <p:tgtEl>
                                          <p:spTgt spid="82"/>
                                        </p:tgtEl>
                                        <p:attrNameLst>
                                          <p:attrName>ppt_w</p:attrName>
                                        </p:attrNameLst>
                                      </p:cBhvr>
                                      <p:tavLst>
                                        <p:tav tm="0">
                                          <p:val>
                                            <p:fltVal val="0"/>
                                          </p:val>
                                        </p:tav>
                                        <p:tav tm="100000">
                                          <p:val>
                                            <p:strVal val="#ppt_w"/>
                                          </p:val>
                                        </p:tav>
                                      </p:tavLst>
                                    </p:anim>
                                    <p:anim calcmode="lin" valueType="num">
                                      <p:cBhvr>
                                        <p:cTn id="43" dur="250" fill="hold"/>
                                        <p:tgtEl>
                                          <p:spTgt spid="82"/>
                                        </p:tgtEl>
                                        <p:attrNameLst>
                                          <p:attrName>ppt_h</p:attrName>
                                        </p:attrNameLst>
                                      </p:cBhvr>
                                      <p:tavLst>
                                        <p:tav tm="0">
                                          <p:val>
                                            <p:strVal val="#ppt_h"/>
                                          </p:val>
                                        </p:tav>
                                        <p:tav tm="100000">
                                          <p:val>
                                            <p:strVal val="#ppt_h"/>
                                          </p:val>
                                        </p:tav>
                                      </p:tavLst>
                                    </p:anim>
                                  </p:childTnLst>
                                </p:cTn>
                              </p:par>
                              <p:par>
                                <p:cTn id="44" presetID="0" presetClass="path" presetSubtype="0" accel="50000" decel="50000" fill="hold" nodeType="withEffect">
                                  <p:stCondLst>
                                    <p:cond delay="0"/>
                                  </p:stCondLst>
                                  <p:childTnLst>
                                    <p:animMotion origin="layout" path="M -0.13971 -0.27844 L -1.68641E-6 4.70588E-6 " pathEditMode="relative" rAng="0" ptsTypes="AA">
                                      <p:cBhvr>
                                        <p:cTn id="45" dur="1000" fill="hold"/>
                                        <p:tgtEl>
                                          <p:spTgt spid="82"/>
                                        </p:tgtEl>
                                        <p:attrNameLst>
                                          <p:attrName>ppt_x</p:attrName>
                                          <p:attrName>ppt_y</p:attrName>
                                        </p:attrNameLst>
                                      </p:cBhvr>
                                      <p:rCtr x="6985" y="13922"/>
                                    </p:animMotion>
                                  </p:childTnLst>
                                </p:cTn>
                              </p:par>
                            </p:childTnLst>
                          </p:cTn>
                        </p:par>
                        <p:par>
                          <p:cTn id="46" fill="hold">
                            <p:stCondLst>
                              <p:cond delay="3000"/>
                            </p:stCondLst>
                            <p:childTnLst>
                              <p:par>
                                <p:cTn id="47" presetID="2" presetClass="entr" presetSubtype="1" fill="hold" nodeType="afterEffect">
                                  <p:stCondLst>
                                    <p:cond delay="0"/>
                                  </p:stCondLst>
                                  <p:childTnLst>
                                    <p:set>
                                      <p:cBhvr>
                                        <p:cTn id="48" dur="1" fill="hold">
                                          <p:stCondLst>
                                            <p:cond delay="0"/>
                                          </p:stCondLst>
                                        </p:cTn>
                                        <p:tgtEl>
                                          <p:spTgt spid="109"/>
                                        </p:tgtEl>
                                        <p:attrNameLst>
                                          <p:attrName>style.visibility</p:attrName>
                                        </p:attrNameLst>
                                      </p:cBhvr>
                                      <p:to>
                                        <p:strVal val="visible"/>
                                      </p:to>
                                    </p:set>
                                    <p:anim calcmode="lin" valueType="num">
                                      <p:cBhvr additive="base">
                                        <p:cTn id="49" dur="500" fill="hold"/>
                                        <p:tgtEl>
                                          <p:spTgt spid="109"/>
                                        </p:tgtEl>
                                        <p:attrNameLst>
                                          <p:attrName>ppt_x</p:attrName>
                                        </p:attrNameLst>
                                      </p:cBhvr>
                                      <p:tavLst>
                                        <p:tav tm="0">
                                          <p:val>
                                            <p:strVal val="#ppt_x"/>
                                          </p:val>
                                        </p:tav>
                                        <p:tav tm="100000">
                                          <p:val>
                                            <p:strVal val="#ppt_x"/>
                                          </p:val>
                                        </p:tav>
                                      </p:tavLst>
                                    </p:anim>
                                    <p:anim calcmode="lin" valueType="num">
                                      <p:cBhvr additive="base">
                                        <p:cTn id="50" dur="500" fill="hold"/>
                                        <p:tgtEl>
                                          <p:spTgt spid="109"/>
                                        </p:tgtEl>
                                        <p:attrNameLst>
                                          <p:attrName>ppt_y</p:attrName>
                                        </p:attrNameLst>
                                      </p:cBhvr>
                                      <p:tavLst>
                                        <p:tav tm="0">
                                          <p:val>
                                            <p:strVal val="0-#ppt_h/2"/>
                                          </p:val>
                                        </p:tav>
                                        <p:tav tm="100000">
                                          <p:val>
                                            <p:strVal val="#ppt_y"/>
                                          </p:val>
                                        </p:tav>
                                      </p:tavLst>
                                    </p:anim>
                                  </p:childTnLst>
                                </p:cTn>
                              </p:par>
                            </p:childTnLst>
                          </p:cTn>
                        </p:par>
                        <p:par>
                          <p:cTn id="51" fill="hold">
                            <p:stCondLst>
                              <p:cond delay="3500"/>
                            </p:stCondLst>
                            <p:childTnLst>
                              <p:par>
                                <p:cTn id="52" presetID="17" presetClass="entr" presetSubtype="1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fltVal val="0"/>
                                          </p:val>
                                        </p:tav>
                                        <p:tav tm="100000">
                                          <p:val>
                                            <p:strVal val="#ppt_w"/>
                                          </p:val>
                                        </p:tav>
                                      </p:tavLst>
                                    </p:anim>
                                    <p:anim calcmode="lin" valueType="num">
                                      <p:cBhvr>
                                        <p:cTn id="55" dur="250" fill="hold"/>
                                        <p:tgtEl>
                                          <p:spTgt spid="27"/>
                                        </p:tgtEl>
                                        <p:attrNameLst>
                                          <p:attrName>ppt_h</p:attrName>
                                        </p:attrNameLst>
                                      </p:cBhvr>
                                      <p:tavLst>
                                        <p:tav tm="0">
                                          <p:val>
                                            <p:strVal val="#ppt_h"/>
                                          </p:val>
                                        </p:tav>
                                        <p:tav tm="100000">
                                          <p:val>
                                            <p:strVal val="#ppt_h"/>
                                          </p:val>
                                        </p:tav>
                                      </p:tavLst>
                                    </p:anim>
                                  </p:childTnLst>
                                </p:cTn>
                              </p:par>
                              <p:par>
                                <p:cTn id="56" presetID="0" presetClass="path" presetSubtype="0" accel="50000" decel="50000" fill="hold" nodeType="withEffect">
                                  <p:stCondLst>
                                    <p:cond delay="0"/>
                                  </p:stCondLst>
                                  <p:childTnLst>
                                    <p:animMotion origin="layout" path="M -0.20336 -0.27868 L 6.36539E-7 -3.92157E-7 " pathEditMode="relative" rAng="0" ptsTypes="AA">
                                      <p:cBhvr>
                                        <p:cTn id="57" dur="1000" fill="hold"/>
                                        <p:tgtEl>
                                          <p:spTgt spid="27"/>
                                        </p:tgtEl>
                                        <p:attrNameLst>
                                          <p:attrName>ppt_x</p:attrName>
                                          <p:attrName>ppt_y</p:attrName>
                                        </p:attrNameLst>
                                      </p:cBhvr>
                                      <p:rCtr x="10168" y="13922"/>
                                    </p:animMotion>
                                  </p:childTnLst>
                                </p:cTn>
                              </p:par>
                            </p:childTnLst>
                          </p:cTn>
                        </p:par>
                        <p:par>
                          <p:cTn id="58" fill="hold">
                            <p:stCondLst>
                              <p:cond delay="4500"/>
                            </p:stCondLst>
                            <p:childTnLst>
                              <p:par>
                                <p:cTn id="59" presetID="2" presetClass="entr" presetSubtype="1" fill="hold" nodeType="afterEffect">
                                  <p:stCondLst>
                                    <p:cond delay="0"/>
                                  </p:stCondLst>
                                  <p:childTnLst>
                                    <p:set>
                                      <p:cBhvr>
                                        <p:cTn id="60" dur="1" fill="hold">
                                          <p:stCondLst>
                                            <p:cond delay="0"/>
                                          </p:stCondLst>
                                        </p:cTn>
                                        <p:tgtEl>
                                          <p:spTgt spid="113"/>
                                        </p:tgtEl>
                                        <p:attrNameLst>
                                          <p:attrName>style.visibility</p:attrName>
                                        </p:attrNameLst>
                                      </p:cBhvr>
                                      <p:to>
                                        <p:strVal val="visible"/>
                                      </p:to>
                                    </p:set>
                                    <p:anim calcmode="lin" valueType="num">
                                      <p:cBhvr additive="base">
                                        <p:cTn id="61" dur="500" fill="hold"/>
                                        <p:tgtEl>
                                          <p:spTgt spid="113"/>
                                        </p:tgtEl>
                                        <p:attrNameLst>
                                          <p:attrName>ppt_x</p:attrName>
                                        </p:attrNameLst>
                                      </p:cBhvr>
                                      <p:tavLst>
                                        <p:tav tm="0">
                                          <p:val>
                                            <p:strVal val="#ppt_x"/>
                                          </p:val>
                                        </p:tav>
                                        <p:tav tm="100000">
                                          <p:val>
                                            <p:strVal val="#ppt_x"/>
                                          </p:val>
                                        </p:tav>
                                      </p:tavLst>
                                    </p:anim>
                                    <p:anim calcmode="lin" valueType="num">
                                      <p:cBhvr additive="base">
                                        <p:cTn id="62" dur="500" fill="hold"/>
                                        <p:tgtEl>
                                          <p:spTgt spid="11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12"/>
                                        </p:tgtEl>
                                        <p:attrNameLst>
                                          <p:attrName>style.visibility</p:attrName>
                                        </p:attrNameLst>
                                      </p:cBhvr>
                                      <p:to>
                                        <p:strVal val="visible"/>
                                      </p:to>
                                    </p:set>
                                    <p:anim calcmode="lin" valueType="num">
                                      <p:cBhvr additive="base">
                                        <p:cTn id="65" dur="500" fill="hold"/>
                                        <p:tgtEl>
                                          <p:spTgt spid="112"/>
                                        </p:tgtEl>
                                        <p:attrNameLst>
                                          <p:attrName>ppt_x</p:attrName>
                                        </p:attrNameLst>
                                      </p:cBhvr>
                                      <p:tavLst>
                                        <p:tav tm="0">
                                          <p:val>
                                            <p:strVal val="#ppt_x"/>
                                          </p:val>
                                        </p:tav>
                                        <p:tav tm="100000">
                                          <p:val>
                                            <p:strVal val="#ppt_x"/>
                                          </p:val>
                                        </p:tav>
                                      </p:tavLst>
                                    </p:anim>
                                    <p:anim calcmode="lin" valueType="num">
                                      <p:cBhvr additive="base">
                                        <p:cTn id="66" dur="500" fill="hold"/>
                                        <p:tgtEl>
                                          <p:spTgt spid="112"/>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anim calcmode="lin" valueType="num">
                                      <p:cBhvr additive="base">
                                        <p:cTn id="69" dur="500" fill="hold"/>
                                        <p:tgtEl>
                                          <p:spTgt spid="111"/>
                                        </p:tgtEl>
                                        <p:attrNameLst>
                                          <p:attrName>ppt_x</p:attrName>
                                        </p:attrNameLst>
                                      </p:cBhvr>
                                      <p:tavLst>
                                        <p:tav tm="0">
                                          <p:val>
                                            <p:strVal val="#ppt_x"/>
                                          </p:val>
                                        </p:tav>
                                        <p:tav tm="100000">
                                          <p:val>
                                            <p:strVal val="#ppt_x"/>
                                          </p:val>
                                        </p:tav>
                                      </p:tavLst>
                                    </p:anim>
                                    <p:anim calcmode="lin" valueType="num">
                                      <p:cBhvr additive="base">
                                        <p:cTn id="70" dur="500" fill="hold"/>
                                        <p:tgtEl>
                                          <p:spTgt spid="11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115"/>
                                        </p:tgtEl>
                                        <p:attrNameLst>
                                          <p:attrName>style.visibility</p:attrName>
                                        </p:attrNameLst>
                                      </p:cBhvr>
                                      <p:to>
                                        <p:strVal val="visible"/>
                                      </p:to>
                                    </p:set>
                                    <p:anim calcmode="lin" valueType="num">
                                      <p:cBhvr additive="base">
                                        <p:cTn id="73" dur="500" fill="hold"/>
                                        <p:tgtEl>
                                          <p:spTgt spid="115"/>
                                        </p:tgtEl>
                                        <p:attrNameLst>
                                          <p:attrName>ppt_x</p:attrName>
                                        </p:attrNameLst>
                                      </p:cBhvr>
                                      <p:tavLst>
                                        <p:tav tm="0">
                                          <p:val>
                                            <p:strVal val="#ppt_x"/>
                                          </p:val>
                                        </p:tav>
                                        <p:tav tm="100000">
                                          <p:val>
                                            <p:strVal val="#ppt_x"/>
                                          </p:val>
                                        </p:tav>
                                      </p:tavLst>
                                    </p:anim>
                                    <p:anim calcmode="lin" valueType="num">
                                      <p:cBhvr additive="base">
                                        <p:cTn id="74" dur="500" fill="hold"/>
                                        <p:tgtEl>
                                          <p:spTgt spid="115"/>
                                        </p:tgtEl>
                                        <p:attrNameLst>
                                          <p:attrName>ppt_y</p:attrName>
                                        </p:attrNameLst>
                                      </p:cBhvr>
                                      <p:tavLst>
                                        <p:tav tm="0">
                                          <p:val>
                                            <p:strVal val="0-#ppt_h/2"/>
                                          </p:val>
                                        </p:tav>
                                        <p:tav tm="100000">
                                          <p:val>
                                            <p:strVal val="#ppt_y"/>
                                          </p:val>
                                        </p:tav>
                                      </p:tavLst>
                                    </p:anim>
                                  </p:childTnLst>
                                </p:cTn>
                              </p:par>
                            </p:childTnLst>
                          </p:cTn>
                        </p:par>
                        <p:par>
                          <p:cTn id="75" fill="hold">
                            <p:stCondLst>
                              <p:cond delay="5000"/>
                            </p:stCondLst>
                            <p:childTnLst>
                              <p:par>
                                <p:cTn id="76" presetID="17" presetClass="entr" presetSubtype="10" fill="hold" nodeType="afterEffect">
                                  <p:stCondLst>
                                    <p:cond delay="0"/>
                                  </p:stCondLst>
                                  <p:childTnLst>
                                    <p:set>
                                      <p:cBhvr>
                                        <p:cTn id="77" dur="1" fill="hold">
                                          <p:stCondLst>
                                            <p:cond delay="0"/>
                                          </p:stCondLst>
                                        </p:cTn>
                                        <p:tgtEl>
                                          <p:spTgt spid="126"/>
                                        </p:tgtEl>
                                        <p:attrNameLst>
                                          <p:attrName>style.visibility</p:attrName>
                                        </p:attrNameLst>
                                      </p:cBhvr>
                                      <p:to>
                                        <p:strVal val="visible"/>
                                      </p:to>
                                    </p:set>
                                    <p:anim calcmode="lin" valueType="num">
                                      <p:cBhvr>
                                        <p:cTn id="78" dur="250" fill="hold"/>
                                        <p:tgtEl>
                                          <p:spTgt spid="126"/>
                                        </p:tgtEl>
                                        <p:attrNameLst>
                                          <p:attrName>ppt_w</p:attrName>
                                        </p:attrNameLst>
                                      </p:cBhvr>
                                      <p:tavLst>
                                        <p:tav tm="0">
                                          <p:val>
                                            <p:fltVal val="0"/>
                                          </p:val>
                                        </p:tav>
                                        <p:tav tm="100000">
                                          <p:val>
                                            <p:strVal val="#ppt_w"/>
                                          </p:val>
                                        </p:tav>
                                      </p:tavLst>
                                    </p:anim>
                                    <p:anim calcmode="lin" valueType="num">
                                      <p:cBhvr>
                                        <p:cTn id="79" dur="250" fill="hold"/>
                                        <p:tgtEl>
                                          <p:spTgt spid="126"/>
                                        </p:tgtEl>
                                        <p:attrNameLst>
                                          <p:attrName>ppt_h</p:attrName>
                                        </p:attrNameLst>
                                      </p:cBhvr>
                                      <p:tavLst>
                                        <p:tav tm="0">
                                          <p:val>
                                            <p:strVal val="#ppt_h"/>
                                          </p:val>
                                        </p:tav>
                                        <p:tav tm="100000">
                                          <p:val>
                                            <p:strVal val="#ppt_h"/>
                                          </p:val>
                                        </p:tav>
                                      </p:tavLst>
                                    </p:anim>
                                  </p:childTnLst>
                                </p:cTn>
                              </p:par>
                              <p:par>
                                <p:cTn id="80" presetID="0" presetClass="path" presetSubtype="0" accel="50000" decel="50000" fill="hold" nodeType="withEffect">
                                  <p:stCondLst>
                                    <p:cond delay="0"/>
                                  </p:stCondLst>
                                  <p:childTnLst>
                                    <p:animMotion origin="layout" path="M 0.10923 -0.27721 L -8.26446E-7 1.96078E-7 " pathEditMode="relative" rAng="0" ptsTypes="AA">
                                      <p:cBhvr>
                                        <p:cTn id="81" dur="1000" fill="hold"/>
                                        <p:tgtEl>
                                          <p:spTgt spid="126"/>
                                        </p:tgtEl>
                                        <p:attrNameLst>
                                          <p:attrName>ppt_x</p:attrName>
                                          <p:attrName>ppt_y</p:attrName>
                                        </p:attrNameLst>
                                      </p:cBhvr>
                                      <p:rCtr x="-5468" y="13848"/>
                                    </p:animMotion>
                                  </p:childTnLst>
                                </p:cTn>
                              </p:par>
                              <p:par>
                                <p:cTn id="82" presetID="17" presetClass="entr" presetSubtype="10" fill="hold" nodeType="withEffect">
                                  <p:stCondLst>
                                    <p:cond delay="0"/>
                                  </p:stCondLst>
                                  <p:childTnLst>
                                    <p:set>
                                      <p:cBhvr>
                                        <p:cTn id="83" dur="1" fill="hold">
                                          <p:stCondLst>
                                            <p:cond delay="0"/>
                                          </p:stCondLst>
                                        </p:cTn>
                                        <p:tgtEl>
                                          <p:spTgt spid="100"/>
                                        </p:tgtEl>
                                        <p:attrNameLst>
                                          <p:attrName>style.visibility</p:attrName>
                                        </p:attrNameLst>
                                      </p:cBhvr>
                                      <p:to>
                                        <p:strVal val="visible"/>
                                      </p:to>
                                    </p:set>
                                    <p:anim calcmode="lin" valueType="num">
                                      <p:cBhvr>
                                        <p:cTn id="84" dur="250" fill="hold"/>
                                        <p:tgtEl>
                                          <p:spTgt spid="100"/>
                                        </p:tgtEl>
                                        <p:attrNameLst>
                                          <p:attrName>ppt_w</p:attrName>
                                        </p:attrNameLst>
                                      </p:cBhvr>
                                      <p:tavLst>
                                        <p:tav tm="0">
                                          <p:val>
                                            <p:fltVal val="0"/>
                                          </p:val>
                                        </p:tav>
                                        <p:tav tm="100000">
                                          <p:val>
                                            <p:strVal val="#ppt_w"/>
                                          </p:val>
                                        </p:tav>
                                      </p:tavLst>
                                    </p:anim>
                                    <p:anim calcmode="lin" valueType="num">
                                      <p:cBhvr>
                                        <p:cTn id="85" dur="250" fill="hold"/>
                                        <p:tgtEl>
                                          <p:spTgt spid="100"/>
                                        </p:tgtEl>
                                        <p:attrNameLst>
                                          <p:attrName>ppt_h</p:attrName>
                                        </p:attrNameLst>
                                      </p:cBhvr>
                                      <p:tavLst>
                                        <p:tav tm="0">
                                          <p:val>
                                            <p:strVal val="#ppt_h"/>
                                          </p:val>
                                        </p:tav>
                                        <p:tav tm="100000">
                                          <p:val>
                                            <p:strVal val="#ppt_h"/>
                                          </p:val>
                                        </p:tav>
                                      </p:tavLst>
                                    </p:anim>
                                  </p:childTnLst>
                                </p:cTn>
                              </p:par>
                              <p:par>
                                <p:cTn id="86" presetID="0" presetClass="path" presetSubtype="0" accel="50000" decel="50000" fill="hold" nodeType="withEffect">
                                  <p:stCondLst>
                                    <p:cond delay="0"/>
                                  </p:stCondLst>
                                  <p:childTnLst>
                                    <p:animMotion origin="layout" path="M -0.00262 -0.28236 L 4.1995E-6 3.13725E-6 " pathEditMode="relative" rAng="0" ptsTypes="AA">
                                      <p:cBhvr>
                                        <p:cTn id="87" dur="1000" fill="hold"/>
                                        <p:tgtEl>
                                          <p:spTgt spid="100"/>
                                        </p:tgtEl>
                                        <p:attrNameLst>
                                          <p:attrName>ppt_x</p:attrName>
                                          <p:attrName>ppt_y</p:attrName>
                                        </p:attrNameLst>
                                      </p:cBhvr>
                                      <p:rCtr x="124" y="14118"/>
                                    </p:animMotion>
                                  </p:childTnLst>
                                </p:cTn>
                              </p:par>
                              <p:par>
                                <p:cTn id="88" presetID="17" presetClass="entr" presetSubtype="10" fill="hold" nodeType="withEffect">
                                  <p:stCondLst>
                                    <p:cond delay="0"/>
                                  </p:stCondLst>
                                  <p:childTnLst>
                                    <p:set>
                                      <p:cBhvr>
                                        <p:cTn id="89" dur="1" fill="hold">
                                          <p:stCondLst>
                                            <p:cond delay="0"/>
                                          </p:stCondLst>
                                        </p:cTn>
                                        <p:tgtEl>
                                          <p:spTgt spid="91"/>
                                        </p:tgtEl>
                                        <p:attrNameLst>
                                          <p:attrName>style.visibility</p:attrName>
                                        </p:attrNameLst>
                                      </p:cBhvr>
                                      <p:to>
                                        <p:strVal val="visible"/>
                                      </p:to>
                                    </p:set>
                                    <p:anim calcmode="lin" valueType="num">
                                      <p:cBhvr>
                                        <p:cTn id="90" dur="250" fill="hold"/>
                                        <p:tgtEl>
                                          <p:spTgt spid="91"/>
                                        </p:tgtEl>
                                        <p:attrNameLst>
                                          <p:attrName>ppt_w</p:attrName>
                                        </p:attrNameLst>
                                      </p:cBhvr>
                                      <p:tavLst>
                                        <p:tav tm="0">
                                          <p:val>
                                            <p:fltVal val="0"/>
                                          </p:val>
                                        </p:tav>
                                        <p:tav tm="100000">
                                          <p:val>
                                            <p:strVal val="#ppt_w"/>
                                          </p:val>
                                        </p:tav>
                                      </p:tavLst>
                                    </p:anim>
                                    <p:anim calcmode="lin" valueType="num">
                                      <p:cBhvr>
                                        <p:cTn id="91" dur="250" fill="hold"/>
                                        <p:tgtEl>
                                          <p:spTgt spid="91"/>
                                        </p:tgtEl>
                                        <p:attrNameLst>
                                          <p:attrName>ppt_h</p:attrName>
                                        </p:attrNameLst>
                                      </p:cBhvr>
                                      <p:tavLst>
                                        <p:tav tm="0">
                                          <p:val>
                                            <p:strVal val="#ppt_h"/>
                                          </p:val>
                                        </p:tav>
                                        <p:tav tm="100000">
                                          <p:val>
                                            <p:strVal val="#ppt_h"/>
                                          </p:val>
                                        </p:tav>
                                      </p:tavLst>
                                    </p:anim>
                                  </p:childTnLst>
                                </p:cTn>
                              </p:par>
                              <p:par>
                                <p:cTn id="92" presetID="0" presetClass="path" presetSubtype="0" accel="50000" decel="50000" fill="hold" nodeType="withEffect">
                                  <p:stCondLst>
                                    <p:cond delay="0"/>
                                  </p:stCondLst>
                                  <p:childTnLst>
                                    <p:animMotion origin="layout" path="M -0.11656 -0.27819 L 3.07523E-6 -1.96078E-7 " pathEditMode="relative" rAng="0" ptsTypes="AA">
                                      <p:cBhvr>
                                        <p:cTn id="93" dur="1000" fill="hold"/>
                                        <p:tgtEl>
                                          <p:spTgt spid="91"/>
                                        </p:tgtEl>
                                        <p:attrNameLst>
                                          <p:attrName>ppt_x</p:attrName>
                                          <p:attrName>ppt_y</p:attrName>
                                        </p:attrNameLst>
                                      </p:cBhvr>
                                      <p:rCtr x="5828" y="13897"/>
                                    </p:animMotion>
                                  </p:childTnLst>
                                </p:cTn>
                              </p:par>
                              <p:par>
                                <p:cTn id="94" presetID="17" presetClass="entr" presetSubtype="10" fill="hold" nodeType="withEffect">
                                  <p:stCondLst>
                                    <p:cond delay="0"/>
                                  </p:stCondLst>
                                  <p:childTnLst>
                                    <p:set>
                                      <p:cBhvr>
                                        <p:cTn id="95" dur="1" fill="hold">
                                          <p:stCondLst>
                                            <p:cond delay="0"/>
                                          </p:stCondLst>
                                        </p:cTn>
                                        <p:tgtEl>
                                          <p:spTgt spid="73"/>
                                        </p:tgtEl>
                                        <p:attrNameLst>
                                          <p:attrName>style.visibility</p:attrName>
                                        </p:attrNameLst>
                                      </p:cBhvr>
                                      <p:to>
                                        <p:strVal val="visible"/>
                                      </p:to>
                                    </p:set>
                                    <p:anim calcmode="lin" valueType="num">
                                      <p:cBhvr>
                                        <p:cTn id="96" dur="250" fill="hold"/>
                                        <p:tgtEl>
                                          <p:spTgt spid="73"/>
                                        </p:tgtEl>
                                        <p:attrNameLst>
                                          <p:attrName>ppt_w</p:attrName>
                                        </p:attrNameLst>
                                      </p:cBhvr>
                                      <p:tavLst>
                                        <p:tav tm="0">
                                          <p:val>
                                            <p:fltVal val="0"/>
                                          </p:val>
                                        </p:tav>
                                        <p:tav tm="100000">
                                          <p:val>
                                            <p:strVal val="#ppt_w"/>
                                          </p:val>
                                        </p:tav>
                                      </p:tavLst>
                                    </p:anim>
                                    <p:anim calcmode="lin" valueType="num">
                                      <p:cBhvr>
                                        <p:cTn id="97" dur="250" fill="hold"/>
                                        <p:tgtEl>
                                          <p:spTgt spid="73"/>
                                        </p:tgtEl>
                                        <p:attrNameLst>
                                          <p:attrName>ppt_h</p:attrName>
                                        </p:attrNameLst>
                                      </p:cBhvr>
                                      <p:tavLst>
                                        <p:tav tm="0">
                                          <p:val>
                                            <p:strVal val="#ppt_h"/>
                                          </p:val>
                                        </p:tav>
                                        <p:tav tm="100000">
                                          <p:val>
                                            <p:strVal val="#ppt_h"/>
                                          </p:val>
                                        </p:tav>
                                      </p:tavLst>
                                    </p:anim>
                                  </p:childTnLst>
                                </p:cTn>
                              </p:par>
                              <p:par>
                                <p:cTn id="98" presetID="0" presetClass="path" presetSubtype="0" accel="50000" decel="50000" fill="hold" nodeType="withEffect">
                                  <p:stCondLst>
                                    <p:cond delay="0"/>
                                  </p:stCondLst>
                                  <p:childTnLst>
                                    <p:animMotion origin="layout" path="M -0.16837 -0.27868 L 0.00041 -0.00073 " pathEditMode="relative" rAng="0" ptsTypes="AA">
                                      <p:cBhvr>
                                        <p:cTn id="99" dur="1000" fill="hold"/>
                                        <p:tgtEl>
                                          <p:spTgt spid="73"/>
                                        </p:tgtEl>
                                        <p:attrNameLst>
                                          <p:attrName>ppt_x</p:attrName>
                                          <p:attrName>ppt_y</p:attrName>
                                        </p:attrNameLst>
                                      </p:cBhvr>
                                      <p:rCtr x="8432" y="13897"/>
                                    </p:animMotion>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53"/>
                                        </p:tgtEl>
                                        <p:attrNameLst>
                                          <p:attrName>style.visibility</p:attrName>
                                        </p:attrNameLst>
                                      </p:cBhvr>
                                      <p:to>
                                        <p:strVal val="visible"/>
                                      </p:to>
                                    </p:set>
                                    <p:animEffect transition="in" filter="fade">
                                      <p:cBhvr>
                                        <p:cTn id="104" dur="500"/>
                                        <p:tgtEl>
                                          <p:spTgt spid="153"/>
                                        </p:tgtEl>
                                      </p:cBhvr>
                                    </p:animEffect>
                                  </p:childTnLst>
                                </p:cTn>
                              </p:par>
                              <p:par>
                                <p:cTn id="105" presetID="6" presetClass="emph" presetSubtype="0" fill="hold" nodeType="withEffect">
                                  <p:stCondLst>
                                    <p:cond delay="0"/>
                                  </p:stCondLst>
                                  <p:childTnLst>
                                    <p:animScale>
                                      <p:cBhvr>
                                        <p:cTn id="106" dur="500" fill="hold"/>
                                        <p:tgtEl>
                                          <p:spTgt spid="112"/>
                                        </p:tgtEl>
                                      </p:cBhvr>
                                      <p:by x="120000" y="120000"/>
                                    </p:animScale>
                                  </p:childTnLst>
                                </p:cTn>
                              </p:par>
                              <p:par>
                                <p:cTn id="107" presetID="6" presetClass="emph" presetSubtype="0" fill="hold" nodeType="withEffect">
                                  <p:stCondLst>
                                    <p:cond delay="0"/>
                                  </p:stCondLst>
                                  <p:childTnLst>
                                    <p:animScale>
                                      <p:cBhvr>
                                        <p:cTn id="108" dur="500" fill="hold"/>
                                        <p:tgtEl>
                                          <p:spTgt spid="100"/>
                                        </p:tgtEl>
                                      </p:cBhvr>
                                      <p:by x="200000" y="200000"/>
                                    </p:animScale>
                                  </p:childTnLst>
                                </p:cTn>
                              </p:par>
                            </p:childTnLst>
                          </p:cTn>
                        </p:par>
                        <p:par>
                          <p:cTn id="109" fill="hold">
                            <p:stCondLst>
                              <p:cond delay="500"/>
                            </p:stCondLst>
                            <p:childTnLst>
                              <p:par>
                                <p:cTn id="110" presetID="6" presetClass="emph" presetSubtype="0" fill="hold" nodeType="afterEffect">
                                  <p:stCondLst>
                                    <p:cond delay="0"/>
                                  </p:stCondLst>
                                  <p:childTnLst>
                                    <p:animScale>
                                      <p:cBhvr>
                                        <p:cTn id="111" dur="500" fill="hold"/>
                                        <p:tgtEl>
                                          <p:spTgt spid="100"/>
                                        </p:tgtEl>
                                      </p:cBhvr>
                                      <p:by x="50000" y="50000"/>
                                    </p:animScale>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47"/>
                                        </p:tgtEl>
                                        <p:attrNameLst>
                                          <p:attrName>style.visibility</p:attrName>
                                        </p:attrNameLst>
                                      </p:cBhvr>
                                      <p:to>
                                        <p:strVal val="visible"/>
                                      </p:to>
                                    </p:set>
                                    <p:animEffect transition="in" filter="fade">
                                      <p:cBhvr>
                                        <p:cTn id="116" dur="500"/>
                                        <p:tgtEl>
                                          <p:spTgt spid="147"/>
                                        </p:tgtEl>
                                      </p:cBhvr>
                                    </p:animEffect>
                                  </p:childTnLst>
                                </p:cTn>
                              </p:par>
                              <p:par>
                                <p:cTn id="117" presetID="10" presetClass="entr" presetSubtype="0" fill="hold" nodeType="withEffect">
                                  <p:stCondLst>
                                    <p:cond delay="0"/>
                                  </p:stCondLst>
                                  <p:childTnLst>
                                    <p:set>
                                      <p:cBhvr>
                                        <p:cTn id="118" dur="1" fill="hold">
                                          <p:stCondLst>
                                            <p:cond delay="0"/>
                                          </p:stCondLst>
                                        </p:cTn>
                                        <p:tgtEl>
                                          <p:spTgt spid="148"/>
                                        </p:tgtEl>
                                        <p:attrNameLst>
                                          <p:attrName>style.visibility</p:attrName>
                                        </p:attrNameLst>
                                      </p:cBhvr>
                                      <p:to>
                                        <p:strVal val="visible"/>
                                      </p:to>
                                    </p:set>
                                    <p:animEffect transition="in" filter="fade">
                                      <p:cBhvr>
                                        <p:cTn id="119" dur="500"/>
                                        <p:tgtEl>
                                          <p:spTgt spid="148"/>
                                        </p:tgtEl>
                                      </p:cBhvr>
                                    </p:animEffect>
                                  </p:childTnLst>
                                </p:cTn>
                              </p:par>
                            </p:childTnLst>
                          </p:cTn>
                        </p:par>
                        <p:par>
                          <p:cTn id="120" fill="hold">
                            <p:stCondLst>
                              <p:cond delay="500"/>
                            </p:stCondLst>
                            <p:childTnLst>
                              <p:par>
                                <p:cTn id="121" presetID="10" presetClass="entr" presetSubtype="0" fill="hold" grpId="0" nodeType="afterEffect">
                                  <p:stCondLst>
                                    <p:cond delay="0"/>
                                  </p:stCondLst>
                                  <p:childTnLst>
                                    <p:set>
                                      <p:cBhvr>
                                        <p:cTn id="122" dur="1" fill="hold">
                                          <p:stCondLst>
                                            <p:cond delay="0"/>
                                          </p:stCondLst>
                                        </p:cTn>
                                        <p:tgtEl>
                                          <p:spTgt spid="136"/>
                                        </p:tgtEl>
                                        <p:attrNameLst>
                                          <p:attrName>style.visibility</p:attrName>
                                        </p:attrNameLst>
                                      </p:cBhvr>
                                      <p:to>
                                        <p:strVal val="visible"/>
                                      </p:to>
                                    </p:set>
                                    <p:animEffect transition="in" filter="fade">
                                      <p:cBhvr>
                                        <p:cTn id="123" dur="500"/>
                                        <p:tgtEl>
                                          <p:spTgt spid="136"/>
                                        </p:tgtEl>
                                      </p:cBhvr>
                                    </p:animEffect>
                                  </p:childTnLst>
                                </p:cTn>
                              </p:par>
                            </p:childTnLst>
                          </p:cTn>
                        </p:par>
                        <p:par>
                          <p:cTn id="124" fill="hold">
                            <p:stCondLst>
                              <p:cond delay="1000"/>
                            </p:stCondLst>
                            <p:childTnLst>
                              <p:par>
                                <p:cTn id="125" presetID="10" presetClass="entr" presetSubtype="0" fill="hold" nodeType="afterEffect">
                                  <p:stCondLst>
                                    <p:cond delay="500"/>
                                  </p:stCondLst>
                                  <p:childTnLst>
                                    <p:set>
                                      <p:cBhvr>
                                        <p:cTn id="126" dur="1" fill="hold">
                                          <p:stCondLst>
                                            <p:cond delay="0"/>
                                          </p:stCondLst>
                                        </p:cTn>
                                        <p:tgtEl>
                                          <p:spTgt spid="150"/>
                                        </p:tgtEl>
                                        <p:attrNameLst>
                                          <p:attrName>style.visibility</p:attrName>
                                        </p:attrNameLst>
                                      </p:cBhvr>
                                      <p:to>
                                        <p:strVal val="visible"/>
                                      </p:to>
                                    </p:set>
                                    <p:animEffect transition="in" filter="fade">
                                      <p:cBhvr>
                                        <p:cTn id="127" dur="500"/>
                                        <p:tgtEl>
                                          <p:spTgt spid="150"/>
                                        </p:tgtEl>
                                      </p:cBhvr>
                                    </p:animEffect>
                                  </p:childTnLst>
                                </p:cTn>
                              </p:par>
                              <p:par>
                                <p:cTn id="128" presetID="10" presetClass="entr" presetSubtype="0" fill="hold" nodeType="withEffect">
                                  <p:stCondLst>
                                    <p:cond delay="500"/>
                                  </p:stCondLst>
                                  <p:childTnLst>
                                    <p:set>
                                      <p:cBhvr>
                                        <p:cTn id="129" dur="1" fill="hold">
                                          <p:stCondLst>
                                            <p:cond delay="0"/>
                                          </p:stCondLst>
                                        </p:cTn>
                                        <p:tgtEl>
                                          <p:spTgt spid="151"/>
                                        </p:tgtEl>
                                        <p:attrNameLst>
                                          <p:attrName>style.visibility</p:attrName>
                                        </p:attrNameLst>
                                      </p:cBhvr>
                                      <p:to>
                                        <p:strVal val="visible"/>
                                      </p:to>
                                    </p:set>
                                    <p:animEffect transition="in" filter="fade">
                                      <p:cBhvr>
                                        <p:cTn id="130" dur="500"/>
                                        <p:tgtEl>
                                          <p:spTgt spid="151"/>
                                        </p:tgtEl>
                                      </p:cBhvr>
                                    </p:animEffect>
                                  </p:childTnLst>
                                </p:cTn>
                              </p:par>
                            </p:childTnLst>
                          </p:cTn>
                        </p:par>
                        <p:par>
                          <p:cTn id="131" fill="hold">
                            <p:stCondLst>
                              <p:cond delay="2000"/>
                            </p:stCondLst>
                            <p:childTnLst>
                              <p:par>
                                <p:cTn id="132" presetID="10" presetClass="entr" presetSubtype="0" fill="hold" grpId="0" nodeType="afterEffect">
                                  <p:stCondLst>
                                    <p:cond delay="0"/>
                                  </p:stCondLst>
                                  <p:childTnLst>
                                    <p:set>
                                      <p:cBhvr>
                                        <p:cTn id="133" dur="1" fill="hold">
                                          <p:stCondLst>
                                            <p:cond delay="0"/>
                                          </p:stCondLst>
                                        </p:cTn>
                                        <p:tgtEl>
                                          <p:spTgt spid="137"/>
                                        </p:tgtEl>
                                        <p:attrNameLst>
                                          <p:attrName>style.visibility</p:attrName>
                                        </p:attrNameLst>
                                      </p:cBhvr>
                                      <p:to>
                                        <p:strVal val="visible"/>
                                      </p:to>
                                    </p:set>
                                    <p:animEffect transition="in" filter="fade">
                                      <p:cBhvr>
                                        <p:cTn id="13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53"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1A9944-AA20-1F87-0C6C-0E126D3E53FD}"/>
              </a:ext>
            </a:extLst>
          </p:cNvPr>
          <p:cNvSpPr>
            <a:spLocks noGrp="1"/>
          </p:cNvSpPr>
          <p:nvPr>
            <p:ph type="title"/>
          </p:nvPr>
        </p:nvSpPr>
        <p:spPr/>
        <p:txBody>
          <a:bodyPr>
            <a:normAutofit/>
          </a:bodyPr>
          <a:lstStyle/>
          <a:p>
            <a:r>
              <a:rPr kumimoji="1" lang="ja-JP" altLang="en-US" dirty="0"/>
              <a:t>歪曲収差と倍率色収差の制約</a:t>
            </a:r>
          </a:p>
        </p:txBody>
      </p:sp>
      <p:sp>
        <p:nvSpPr>
          <p:cNvPr id="3" name="コンテンツ プレースホルダー 2">
            <a:extLst>
              <a:ext uri="{FF2B5EF4-FFF2-40B4-BE49-F238E27FC236}">
                <a16:creationId xmlns:a16="http://schemas.microsoft.com/office/drawing/2014/main" id="{19135DD0-F94D-B069-222D-84E1F2B2A063}"/>
              </a:ext>
            </a:extLst>
          </p:cNvPr>
          <p:cNvSpPr>
            <a:spLocks noGrp="1"/>
          </p:cNvSpPr>
          <p:nvPr>
            <p:ph idx="1"/>
          </p:nvPr>
        </p:nvSpPr>
        <p:spPr/>
        <p:txBody>
          <a:bodyPr>
            <a:normAutofit lnSpcReduction="10000"/>
          </a:bodyPr>
          <a:lstStyle/>
          <a:p>
            <a:r>
              <a:rPr kumimoji="1" lang="ja-JP" altLang="en-US" dirty="0"/>
              <a:t>歪曲収差</a:t>
            </a:r>
            <a:r>
              <a:rPr kumimoji="1" lang="en-US" altLang="ja-JP" dirty="0"/>
              <a:t>(</a:t>
            </a:r>
            <a:r>
              <a:rPr kumimoji="1" lang="ja-JP" altLang="en-US" dirty="0"/>
              <a:t>ディストーション</a:t>
            </a:r>
            <a:r>
              <a:rPr kumimoji="1" lang="en-US" altLang="ja-JP" dirty="0"/>
              <a:t>)</a:t>
            </a:r>
          </a:p>
          <a:p>
            <a:pPr lvl="1"/>
            <a:r>
              <a:rPr lang="en-US" altLang="ja-JP" dirty="0"/>
              <a:t>(</a:t>
            </a:r>
            <a:r>
              <a:rPr lang="ja-JP" altLang="en-US" dirty="0"/>
              <a:t>センサー</a:t>
            </a:r>
            <a:r>
              <a:rPr lang="en-US" altLang="ja-JP" dirty="0"/>
              <a:t>)</a:t>
            </a:r>
            <a:r>
              <a:rPr lang="ja-JP" altLang="en-US" dirty="0"/>
              <a:t>中心からの距離で倍率が異なる現象</a:t>
            </a:r>
            <a:endParaRPr kumimoji="1" lang="en-US" altLang="ja-JP" dirty="0"/>
          </a:p>
          <a:p>
            <a:r>
              <a:rPr kumimoji="1" lang="ja-JP" altLang="en-US" dirty="0"/>
              <a:t>倍率色収差</a:t>
            </a:r>
            <a:endParaRPr kumimoji="1" lang="en-US" altLang="ja-JP" dirty="0"/>
          </a:p>
          <a:p>
            <a:pPr lvl="1"/>
            <a:r>
              <a:rPr kumimoji="1" lang="ja-JP" altLang="en-US" dirty="0">
                <a:solidFill>
                  <a:srgbClr val="FF5050"/>
                </a:solidFill>
              </a:rPr>
              <a:t>歪曲収差の度合い</a:t>
            </a:r>
            <a:r>
              <a:rPr kumimoji="1" lang="en-US" altLang="ja-JP" dirty="0">
                <a:solidFill>
                  <a:srgbClr val="FF5050"/>
                </a:solidFill>
              </a:rPr>
              <a:t>(</a:t>
            </a:r>
            <a:r>
              <a:rPr kumimoji="1" lang="ja-JP" altLang="en-US" dirty="0">
                <a:solidFill>
                  <a:srgbClr val="FF5050"/>
                </a:solidFill>
              </a:rPr>
              <a:t>倍率</a:t>
            </a:r>
            <a:r>
              <a:rPr kumimoji="1" lang="en-US" altLang="ja-JP" dirty="0">
                <a:solidFill>
                  <a:srgbClr val="FF5050"/>
                </a:solidFill>
              </a:rPr>
              <a:t>)</a:t>
            </a:r>
            <a:r>
              <a:rPr kumimoji="1" lang="ja-JP" altLang="en-US" dirty="0">
                <a:solidFill>
                  <a:srgbClr val="FF5050"/>
                </a:solidFill>
              </a:rPr>
              <a:t>が波長毎に異なる現象</a:t>
            </a:r>
            <a:endParaRPr kumimoji="1" lang="en-US" altLang="ja-JP" dirty="0">
              <a:solidFill>
                <a:srgbClr val="FF5050"/>
              </a:solidFill>
            </a:endParaRPr>
          </a:p>
          <a:p>
            <a:pPr lvl="1"/>
            <a:r>
              <a:rPr lang="ja-JP" altLang="en-US" dirty="0"/>
              <a:t>波長で係数が一様にスケールするシンプルな実装が多い</a:t>
            </a:r>
            <a:endParaRPr lang="en-US" altLang="ja-JP" dirty="0"/>
          </a:p>
          <a:p>
            <a:pPr lvl="2"/>
            <a:r>
              <a:rPr kumimoji="1" lang="ja-JP" altLang="en-US" dirty="0"/>
              <a:t>実際のレンズでは波長毎に係数が</a:t>
            </a:r>
            <a:r>
              <a:rPr lang="ja-JP" altLang="en-US" dirty="0"/>
              <a:t>より</a:t>
            </a:r>
            <a:r>
              <a:rPr kumimoji="1" lang="ja-JP" altLang="en-US" dirty="0"/>
              <a:t>複雑に変化する</a:t>
            </a:r>
            <a:endParaRPr kumimoji="1" lang="en-US" altLang="ja-JP" dirty="0"/>
          </a:p>
          <a:p>
            <a:pPr lvl="3"/>
            <a:r>
              <a:rPr kumimoji="1" lang="ja-JP" altLang="en-US" dirty="0">
                <a:solidFill>
                  <a:srgbClr val="FF5050"/>
                </a:solidFill>
              </a:rPr>
              <a:t>これだけなら係数を変化させるだけで実装は比較的容易</a:t>
            </a:r>
            <a:endParaRPr kumimoji="1" lang="en-US" altLang="ja-JP" dirty="0">
              <a:solidFill>
                <a:srgbClr val="FF5050"/>
              </a:solidFill>
            </a:endParaRPr>
          </a:p>
          <a:p>
            <a:pPr lvl="1"/>
            <a:r>
              <a:rPr kumimoji="1" lang="ja-JP" altLang="en-US" dirty="0"/>
              <a:t>本来はボケ味に関わる収差とも密接に関係してくる</a:t>
            </a:r>
            <a:endParaRPr kumimoji="1" lang="en-US" altLang="ja-JP" dirty="0"/>
          </a:p>
          <a:p>
            <a:pPr lvl="2"/>
            <a:r>
              <a:rPr lang="ja-JP" altLang="en-US" dirty="0">
                <a:solidFill>
                  <a:srgbClr val="FF5050"/>
                </a:solidFill>
              </a:rPr>
              <a:t>ボケ味が変われば倍率色収差にも影響がある</a:t>
            </a:r>
            <a:endParaRPr lang="en-US" altLang="ja-JP" dirty="0">
              <a:solidFill>
                <a:srgbClr val="FF5050"/>
              </a:solidFill>
            </a:endParaRPr>
          </a:p>
          <a:p>
            <a:pPr lvl="2"/>
            <a:r>
              <a:rPr kumimoji="1" lang="ja-JP" altLang="en-US" dirty="0"/>
              <a:t>レンズをシミュレーションしなければ再現は難しい</a:t>
            </a:r>
          </a:p>
        </p:txBody>
      </p:sp>
    </p:spTree>
    <p:extLst>
      <p:ext uri="{BB962C8B-B14F-4D97-AF65-F5344CB8AC3E}">
        <p14:creationId xmlns:p14="http://schemas.microsoft.com/office/powerpoint/2010/main" val="385581758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回折パターンの品質</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kumimoji="1" lang="ja-JP" altLang="en-US" dirty="0"/>
              <a:t>回折パターンが雑な近似関数</a:t>
            </a:r>
            <a:endParaRPr kumimoji="1" lang="en-US" altLang="ja-JP" dirty="0"/>
          </a:p>
          <a:p>
            <a:pPr lvl="1"/>
            <a:r>
              <a:rPr lang="ja-JP" altLang="en-US" dirty="0"/>
              <a:t>パターンやスケールの正確性に欠ける</a:t>
            </a:r>
            <a:endParaRPr lang="en-US" altLang="ja-JP" dirty="0"/>
          </a:p>
          <a:p>
            <a:pPr lvl="2"/>
            <a:r>
              <a:rPr lang="ja-JP" altLang="en-US" dirty="0">
                <a:solidFill>
                  <a:srgbClr val="FF5050"/>
                </a:solidFill>
              </a:rPr>
              <a:t>通常扱うスケールでは問題はない</a:t>
            </a:r>
            <a:endParaRPr lang="en-US" altLang="ja-JP" dirty="0">
              <a:solidFill>
                <a:srgbClr val="FF5050"/>
              </a:solidFill>
            </a:endParaRPr>
          </a:p>
          <a:p>
            <a:pPr lvl="3"/>
            <a:r>
              <a:rPr lang="ja-JP" altLang="en-US" dirty="0">
                <a:solidFill>
                  <a:srgbClr val="FF5050"/>
                </a:solidFill>
              </a:rPr>
              <a:t>回折模様は小さくほぼエッジ部分しか見えないため</a:t>
            </a:r>
            <a:endParaRPr lang="en-US" altLang="ja-JP" dirty="0">
              <a:solidFill>
                <a:srgbClr val="FF5050"/>
              </a:solidFill>
            </a:endParaRPr>
          </a:p>
          <a:p>
            <a:pPr lvl="2"/>
            <a:r>
              <a:rPr lang="ja-JP" altLang="en-US" dirty="0"/>
              <a:t>フォーカス付近では誤差が大きい</a:t>
            </a:r>
            <a:endParaRPr lang="en-US" altLang="ja-JP" dirty="0"/>
          </a:p>
        </p:txBody>
      </p:sp>
    </p:spTree>
    <p:extLst>
      <p:ext uri="{BB962C8B-B14F-4D97-AF65-F5344CB8AC3E}">
        <p14:creationId xmlns:p14="http://schemas.microsoft.com/office/powerpoint/2010/main" val="36447512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波面収差と非等方性シミュレーション</a:t>
            </a:r>
            <a:endParaRPr kumimoji="1" lang="en-US" altLang="ja-JP"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lang="ja-JP" altLang="en-US" dirty="0"/>
              <a:t>本来はボケ味同様に回折の状態も収差や絞りで変化</a:t>
            </a:r>
            <a:endParaRPr kumimoji="1" lang="en-US" altLang="ja-JP" dirty="0"/>
          </a:p>
          <a:p>
            <a:r>
              <a:rPr lang="ja-JP" altLang="en-US" dirty="0">
                <a:solidFill>
                  <a:srgbClr val="FF5050"/>
                </a:solidFill>
              </a:rPr>
              <a:t>これらをリアルタイムで正確に表現するのは非現実的</a:t>
            </a:r>
            <a:endParaRPr lang="en-US" altLang="ja-JP" dirty="0">
              <a:solidFill>
                <a:srgbClr val="FF5050"/>
              </a:solidFill>
            </a:endParaRPr>
          </a:p>
          <a:p>
            <a:pPr lvl="1"/>
            <a:r>
              <a:rPr kumimoji="1" lang="ja-JP" altLang="en-US" dirty="0"/>
              <a:t>絞り形状はもちろん開閉状態でも変化</a:t>
            </a:r>
            <a:endParaRPr kumimoji="1" lang="en-US" altLang="ja-JP" dirty="0"/>
          </a:p>
          <a:p>
            <a:pPr lvl="1"/>
            <a:r>
              <a:rPr lang="ja-JP" altLang="en-US" dirty="0"/>
              <a:t>それらの伝搬を全スペクトルでシミュレーションして積分</a:t>
            </a:r>
            <a:endParaRPr lang="en-US" altLang="ja-JP" dirty="0"/>
          </a:p>
          <a:p>
            <a:pPr lvl="1"/>
            <a:r>
              <a:rPr lang="ja-JP" altLang="en-US" dirty="0"/>
              <a:t>三次元テクスチャが必要</a:t>
            </a:r>
            <a:endParaRPr lang="en-US" altLang="ja-JP" dirty="0"/>
          </a:p>
          <a:p>
            <a:pPr lvl="1"/>
            <a:endParaRPr lang="en-US" altLang="ja-JP" dirty="0"/>
          </a:p>
        </p:txBody>
      </p:sp>
    </p:spTree>
    <p:extLst>
      <p:ext uri="{BB962C8B-B14F-4D97-AF65-F5344CB8AC3E}">
        <p14:creationId xmlns:p14="http://schemas.microsoft.com/office/powerpoint/2010/main" val="13511740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波面収差と非等方性シミュレーション</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lnSpcReduction="10000"/>
          </a:bodyPr>
          <a:lstStyle/>
          <a:p>
            <a:r>
              <a:rPr lang="ja-JP" altLang="en-US" dirty="0">
                <a:solidFill>
                  <a:srgbClr val="FF5050"/>
                </a:solidFill>
              </a:rPr>
              <a:t>目的はレンズシミュレータではなくエフェクト</a:t>
            </a:r>
            <a:endParaRPr lang="en-US" altLang="ja-JP" dirty="0">
              <a:solidFill>
                <a:srgbClr val="FF5050"/>
              </a:solidFill>
            </a:endParaRPr>
          </a:p>
          <a:p>
            <a:pPr marL="2418816" lvl="5" indent="0">
              <a:buNone/>
            </a:pPr>
            <a:endParaRPr lang="en-US" altLang="ja-JP" dirty="0"/>
          </a:p>
          <a:p>
            <a:r>
              <a:rPr lang="ja-JP" altLang="en-US" dirty="0"/>
              <a:t>エフェクト用途での落としどころ</a:t>
            </a:r>
            <a:endParaRPr lang="en-US" altLang="ja-JP" dirty="0"/>
          </a:p>
          <a:p>
            <a:pPr lvl="1"/>
            <a:r>
              <a:rPr lang="ja-JP" altLang="en-US" dirty="0">
                <a:solidFill>
                  <a:srgbClr val="FF5050"/>
                </a:solidFill>
              </a:rPr>
              <a:t>収差は現状通り幾何光学で回折は等方性近似</a:t>
            </a:r>
            <a:endParaRPr lang="en-US" altLang="ja-JP" dirty="0">
              <a:solidFill>
                <a:srgbClr val="FF5050"/>
              </a:solidFill>
            </a:endParaRPr>
          </a:p>
          <a:p>
            <a:pPr lvl="2"/>
            <a:r>
              <a:rPr lang="ja-JP" altLang="en-US" dirty="0"/>
              <a:t>等方性により二次元テクスチャによる最適化が可能</a:t>
            </a:r>
            <a:endParaRPr lang="en-US" altLang="ja-JP" dirty="0"/>
          </a:p>
          <a:p>
            <a:pPr lvl="2"/>
            <a:r>
              <a:rPr lang="ja-JP" altLang="en-US" dirty="0"/>
              <a:t>回折パターンはそのものはより高度な近似に</a:t>
            </a:r>
            <a:endParaRPr lang="en-US" altLang="ja-JP" dirty="0"/>
          </a:p>
          <a:p>
            <a:pPr lvl="2"/>
            <a:r>
              <a:rPr lang="ja-JP" altLang="en-US" dirty="0">
                <a:solidFill>
                  <a:srgbClr val="FF5050"/>
                </a:solidFill>
              </a:rPr>
              <a:t>波動光学</a:t>
            </a:r>
            <a:r>
              <a:rPr lang="en-US" altLang="ja-JP" dirty="0">
                <a:solidFill>
                  <a:srgbClr val="FF5050"/>
                </a:solidFill>
              </a:rPr>
              <a:t>(</a:t>
            </a:r>
            <a:r>
              <a:rPr lang="ja-JP" altLang="en-US" dirty="0">
                <a:solidFill>
                  <a:srgbClr val="FF5050"/>
                </a:solidFill>
              </a:rPr>
              <a:t>波面収差</a:t>
            </a:r>
            <a:r>
              <a:rPr lang="en-US" altLang="ja-JP" dirty="0">
                <a:solidFill>
                  <a:srgbClr val="FF5050"/>
                </a:solidFill>
              </a:rPr>
              <a:t>)</a:t>
            </a:r>
            <a:r>
              <a:rPr lang="ja-JP" altLang="en-US" dirty="0">
                <a:solidFill>
                  <a:srgbClr val="FF5050"/>
                </a:solidFill>
              </a:rPr>
              <a:t>による影響をうまく近似できないか？</a:t>
            </a:r>
            <a:endParaRPr lang="en-US" altLang="ja-JP" dirty="0">
              <a:solidFill>
                <a:srgbClr val="FF5050"/>
              </a:solidFill>
            </a:endParaRPr>
          </a:p>
          <a:p>
            <a:pPr lvl="3"/>
            <a:r>
              <a:rPr lang="ja-JP" altLang="en-US" dirty="0"/>
              <a:t>回折縞のスケール等に影響があるためそれらしく調整</a:t>
            </a:r>
            <a:endParaRPr lang="en-US" altLang="ja-JP" dirty="0"/>
          </a:p>
          <a:p>
            <a:pPr lvl="3"/>
            <a:r>
              <a:rPr lang="ja-JP" altLang="en-US" dirty="0"/>
              <a:t>ソフトエッジ側とハードエッジ側で回折の強度も調整</a:t>
            </a:r>
            <a:endParaRPr lang="en-US" altLang="ja-JP" dirty="0"/>
          </a:p>
          <a:p>
            <a:pPr lvl="2"/>
            <a:r>
              <a:rPr lang="ja-JP" altLang="en-US" dirty="0">
                <a:solidFill>
                  <a:srgbClr val="FF5050"/>
                </a:solidFill>
              </a:rPr>
              <a:t>近軸近似ではない球面波の再現？</a:t>
            </a:r>
            <a:endParaRPr lang="en-US" altLang="ja-JP" dirty="0">
              <a:solidFill>
                <a:srgbClr val="FF5050"/>
              </a:solidFill>
            </a:endParaRPr>
          </a:p>
          <a:p>
            <a:pPr lvl="3"/>
            <a:r>
              <a:rPr lang="ja-JP" altLang="en-US" dirty="0"/>
              <a:t>回折マップの生成ではなくマッピングの工夫で何とかなりそう</a:t>
            </a:r>
            <a:endParaRPr lang="en-US" altLang="ja-JP" dirty="0"/>
          </a:p>
          <a:p>
            <a:pPr lvl="3"/>
            <a:r>
              <a:rPr lang="ja-JP" altLang="en-US" dirty="0"/>
              <a:t>しかし負荷も大きくなるため本当にその価値があるかは微妙</a:t>
            </a:r>
            <a:endParaRPr lang="en-US" altLang="ja-JP" dirty="0"/>
          </a:p>
        </p:txBody>
      </p:sp>
    </p:spTree>
    <p:extLst>
      <p:ext uri="{BB962C8B-B14F-4D97-AF65-F5344CB8AC3E}">
        <p14:creationId xmlns:p14="http://schemas.microsoft.com/office/powerpoint/2010/main" val="257386666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波長積分による制限</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600" y="1235075"/>
            <a:ext cx="10972800" cy="1748338"/>
          </a:xfrm>
        </p:spPr>
        <p:txBody>
          <a:bodyPr>
            <a:normAutofit fontScale="85000" lnSpcReduction="10000"/>
          </a:bodyPr>
          <a:lstStyle/>
          <a:p>
            <a:r>
              <a:rPr lang="ja-JP" altLang="en-US" dirty="0"/>
              <a:t>波長積分結果は</a:t>
            </a:r>
            <a:r>
              <a:rPr lang="en-US" altLang="ja-JP" dirty="0"/>
              <a:t>RGB</a:t>
            </a:r>
            <a:r>
              <a:rPr lang="ja-JP" altLang="en-US" dirty="0"/>
              <a:t>の</a:t>
            </a:r>
            <a:r>
              <a:rPr lang="en-US" altLang="ja-JP" dirty="0"/>
              <a:t>3</a:t>
            </a:r>
            <a:r>
              <a:rPr lang="ja-JP" altLang="en-US" dirty="0"/>
              <a:t>波長に丸められている</a:t>
            </a:r>
            <a:endParaRPr lang="en-US" altLang="ja-JP" dirty="0"/>
          </a:p>
          <a:p>
            <a:pPr lvl="1"/>
            <a:r>
              <a:rPr lang="ja-JP" altLang="en-US" dirty="0">
                <a:solidFill>
                  <a:srgbClr val="FF5050"/>
                </a:solidFill>
              </a:rPr>
              <a:t>積分結果を単波長色で乗算しても単波長光の回折模様は再現できない</a:t>
            </a:r>
            <a:endParaRPr lang="en-US" altLang="ja-JP" dirty="0">
              <a:solidFill>
                <a:srgbClr val="FF5050"/>
              </a:solidFill>
            </a:endParaRPr>
          </a:p>
          <a:p>
            <a:pPr lvl="2"/>
            <a:r>
              <a:rPr lang="en-US" altLang="ja-JP" dirty="0"/>
              <a:t>RGB</a:t>
            </a:r>
            <a:r>
              <a:rPr lang="ja-JP" altLang="en-US" dirty="0"/>
              <a:t>化された積分結果は各チャネルが広い範囲の波長を含むため</a:t>
            </a:r>
            <a:endParaRPr lang="en-US" altLang="ja-JP" dirty="0"/>
          </a:p>
          <a:p>
            <a:pPr lvl="1"/>
            <a:r>
              <a:rPr lang="ja-JP" altLang="en-US" dirty="0">
                <a:solidFill>
                  <a:srgbClr val="FF5050"/>
                </a:solidFill>
              </a:rPr>
              <a:t>シーンも含めてスペクトラルレンダリングでないと再現できない</a:t>
            </a:r>
            <a:endParaRPr lang="en-US" altLang="ja-JP" dirty="0">
              <a:solidFill>
                <a:srgbClr val="FF5050"/>
              </a:solidFill>
            </a:endParaRPr>
          </a:p>
          <a:p>
            <a:pPr lvl="2"/>
            <a:endParaRPr lang="en-US" altLang="ja-JP" dirty="0"/>
          </a:p>
        </p:txBody>
      </p:sp>
      <p:grpSp>
        <p:nvGrpSpPr>
          <p:cNvPr id="26" name="グループ化 25">
            <a:extLst>
              <a:ext uri="{FF2B5EF4-FFF2-40B4-BE49-F238E27FC236}">
                <a16:creationId xmlns:a16="http://schemas.microsoft.com/office/drawing/2014/main" id="{3D92C270-6197-6BEF-C43C-3EA0883BE7CC}"/>
              </a:ext>
            </a:extLst>
          </p:cNvPr>
          <p:cNvGrpSpPr/>
          <p:nvPr/>
        </p:nvGrpSpPr>
        <p:grpSpPr>
          <a:xfrm>
            <a:off x="501973" y="5074803"/>
            <a:ext cx="11188053" cy="1337008"/>
            <a:chOff x="543030" y="5022740"/>
            <a:chExt cx="11188053" cy="1337008"/>
          </a:xfrm>
        </p:grpSpPr>
        <p:sp>
          <p:nvSpPr>
            <p:cNvPr id="11" name="AutoShape 6">
              <a:extLst>
                <a:ext uri="{FF2B5EF4-FFF2-40B4-BE49-F238E27FC236}">
                  <a16:creationId xmlns:a16="http://schemas.microsoft.com/office/drawing/2014/main" id="{65456A70-D193-30ED-D306-3D2820AB5A91}"/>
                </a:ext>
              </a:extLst>
            </p:cNvPr>
            <p:cNvSpPr>
              <a:spLocks noChangeArrowheads="1"/>
            </p:cNvSpPr>
            <p:nvPr/>
          </p:nvSpPr>
          <p:spPr bwMode="auto">
            <a:xfrm>
              <a:off x="4961024" y="5595163"/>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7" name="図 6">
              <a:extLst>
                <a:ext uri="{FF2B5EF4-FFF2-40B4-BE49-F238E27FC236}">
                  <a16:creationId xmlns:a16="http://schemas.microsoft.com/office/drawing/2014/main" id="{4118DF61-0727-D50A-9278-B1D5A7D95A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V="1">
              <a:off x="543030" y="5273158"/>
              <a:ext cx="4346359" cy="10865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6" name="図 15" descr="グラフ が含まれている画像&#10;&#10;自動的に生成された説明">
              <a:extLst>
                <a:ext uri="{FF2B5EF4-FFF2-40B4-BE49-F238E27FC236}">
                  <a16:creationId xmlns:a16="http://schemas.microsoft.com/office/drawing/2014/main" id="{49441411-49CF-7378-A3E5-14C98EA1C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468911" y="5273157"/>
              <a:ext cx="4346357" cy="108658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0" name="AutoShape 6">
              <a:extLst>
                <a:ext uri="{FF2B5EF4-FFF2-40B4-BE49-F238E27FC236}">
                  <a16:creationId xmlns:a16="http://schemas.microsoft.com/office/drawing/2014/main" id="{980C9E30-9B07-58B9-D65D-847A353D6060}"/>
                </a:ext>
              </a:extLst>
            </p:cNvPr>
            <p:cNvSpPr>
              <a:spLocks noChangeArrowheads="1"/>
            </p:cNvSpPr>
            <p:nvPr/>
          </p:nvSpPr>
          <p:spPr bwMode="auto">
            <a:xfrm>
              <a:off x="9882007" y="5591192"/>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22" name="図 21" descr="光 が含まれている画像&#10;&#10;自動的に生成された説明">
              <a:extLst>
                <a:ext uri="{FF2B5EF4-FFF2-40B4-BE49-F238E27FC236}">
                  <a16:creationId xmlns:a16="http://schemas.microsoft.com/office/drawing/2014/main" id="{7DA9ADCB-FA9B-E97F-AB97-D6558CCB2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047" y="5022740"/>
              <a:ext cx="1333036" cy="13330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grpSp>
        <p:nvGrpSpPr>
          <p:cNvPr id="25" name="グループ化 24">
            <a:extLst>
              <a:ext uri="{FF2B5EF4-FFF2-40B4-BE49-F238E27FC236}">
                <a16:creationId xmlns:a16="http://schemas.microsoft.com/office/drawing/2014/main" id="{436C9A35-4C72-87FE-DEAF-04512F06C2A5}"/>
              </a:ext>
            </a:extLst>
          </p:cNvPr>
          <p:cNvGrpSpPr/>
          <p:nvPr/>
        </p:nvGrpSpPr>
        <p:grpSpPr>
          <a:xfrm>
            <a:off x="501973" y="3484236"/>
            <a:ext cx="11188053" cy="1333036"/>
            <a:chOff x="543030" y="3476860"/>
            <a:chExt cx="11188053" cy="1333036"/>
          </a:xfrm>
        </p:grpSpPr>
        <p:sp>
          <p:nvSpPr>
            <p:cNvPr id="10" name="AutoShape 6">
              <a:extLst>
                <a:ext uri="{FF2B5EF4-FFF2-40B4-BE49-F238E27FC236}">
                  <a16:creationId xmlns:a16="http://schemas.microsoft.com/office/drawing/2014/main" id="{74C1B615-D171-360B-CE26-F06A375C821A}"/>
                </a:ext>
              </a:extLst>
            </p:cNvPr>
            <p:cNvSpPr>
              <a:spLocks noChangeArrowheads="1"/>
            </p:cNvSpPr>
            <p:nvPr/>
          </p:nvSpPr>
          <p:spPr bwMode="auto">
            <a:xfrm>
              <a:off x="4961024" y="3798867"/>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4" name="コンテンツ プレースホルダー 4">
              <a:extLst>
                <a:ext uri="{FF2B5EF4-FFF2-40B4-BE49-F238E27FC236}">
                  <a16:creationId xmlns:a16="http://schemas.microsoft.com/office/drawing/2014/main" id="{2DA327EC-EF18-A7DA-E6F6-0395CD57C3E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flipV="1">
              <a:off x="543030" y="3476862"/>
              <a:ext cx="4346359" cy="10865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図 17" descr="食品 が含まれている画像&#10;&#10;自動的に生成された説明">
              <a:extLst>
                <a:ext uri="{FF2B5EF4-FFF2-40B4-BE49-F238E27FC236}">
                  <a16:creationId xmlns:a16="http://schemas.microsoft.com/office/drawing/2014/main" id="{61AB4C1D-D6B1-D990-DCB3-09453FF8FF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468913" y="3476861"/>
              <a:ext cx="4346355" cy="10865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19" name="AutoShape 6">
              <a:extLst>
                <a:ext uri="{FF2B5EF4-FFF2-40B4-BE49-F238E27FC236}">
                  <a16:creationId xmlns:a16="http://schemas.microsoft.com/office/drawing/2014/main" id="{8D2860F8-8579-EB2F-B8FF-8E9A0F23188D}"/>
                </a:ext>
              </a:extLst>
            </p:cNvPr>
            <p:cNvSpPr>
              <a:spLocks noChangeArrowheads="1"/>
            </p:cNvSpPr>
            <p:nvPr/>
          </p:nvSpPr>
          <p:spPr bwMode="auto">
            <a:xfrm>
              <a:off x="9882007" y="3798866"/>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24" name="図 23" descr="座る, モニター, 光, オレンジ が含まれている画像&#10;&#10;自動的に生成された説明">
              <a:extLst>
                <a:ext uri="{FF2B5EF4-FFF2-40B4-BE49-F238E27FC236}">
                  <a16:creationId xmlns:a16="http://schemas.microsoft.com/office/drawing/2014/main" id="{D57AD5FA-AB3C-9450-F535-A040A1BFE2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8047" y="3476860"/>
              <a:ext cx="1333036" cy="13330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
        <p:nvSpPr>
          <p:cNvPr id="27" name="Rectangle 6">
            <a:extLst>
              <a:ext uri="{FF2B5EF4-FFF2-40B4-BE49-F238E27FC236}">
                <a16:creationId xmlns:a16="http://schemas.microsoft.com/office/drawing/2014/main" id="{806EC62F-3D44-9D58-60C7-BDFB3CB11F0C}"/>
              </a:ext>
            </a:extLst>
          </p:cNvPr>
          <p:cNvSpPr>
            <a:spLocks noChangeArrowheads="1"/>
          </p:cNvSpPr>
          <p:nvPr/>
        </p:nvSpPr>
        <p:spPr bwMode="auto">
          <a:xfrm>
            <a:off x="1829897" y="4622871"/>
            <a:ext cx="7062439"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ja-JP" altLang="en-US" dirty="0">
                <a:latin typeface="游ゴシック Medium" panose="020B0500000000000000" pitchFamily="50" charset="-128"/>
                <a:ea typeface="游ゴシック Medium" panose="020B0500000000000000" pitchFamily="50" charset="-128"/>
              </a:rPr>
              <a:t>上</a:t>
            </a:r>
            <a:r>
              <a:rPr lang="en-US" altLang="ja-JP" dirty="0">
                <a:latin typeface="游ゴシック Medium" panose="020B0500000000000000" pitchFamily="50" charset="-128"/>
                <a:ea typeface="游ゴシック Medium" panose="020B0500000000000000" pitchFamily="50" charset="-128"/>
              </a:rPr>
              <a:t>: </a:t>
            </a:r>
            <a:r>
              <a:rPr lang="ja-JP" altLang="en-US" dirty="0">
                <a:latin typeface="游ゴシック Medium" panose="020B0500000000000000" pitchFamily="50" charset="-128"/>
                <a:ea typeface="游ゴシック Medium" panose="020B0500000000000000" pitchFamily="50" charset="-128"/>
              </a:rPr>
              <a:t>単波長シミュレーション</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スペクトラルレンダリング相当</a:t>
            </a:r>
            <a:r>
              <a:rPr lang="en-US" altLang="ja-JP" dirty="0">
                <a:latin typeface="游ゴシック Medium" panose="020B0500000000000000" pitchFamily="50" charset="-128"/>
                <a:ea typeface="游ゴシック Medium" panose="020B0500000000000000" pitchFamily="50" charset="-128"/>
              </a:rPr>
              <a:t>)</a:t>
            </a:r>
          </a:p>
          <a:p>
            <a:r>
              <a:rPr lang="ja-JP" altLang="en-US" dirty="0">
                <a:latin typeface="游ゴシック Medium" panose="020B0500000000000000" pitchFamily="50" charset="-128"/>
                <a:ea typeface="游ゴシック Medium" panose="020B0500000000000000" pitchFamily="50" charset="-128"/>
              </a:rPr>
              <a:t>下</a:t>
            </a:r>
            <a:r>
              <a:rPr lang="en-US" altLang="ja-JP" dirty="0">
                <a:latin typeface="游ゴシック Medium" panose="020B0500000000000000" pitchFamily="50" charset="-128"/>
                <a:ea typeface="游ゴシック Medium" panose="020B0500000000000000" pitchFamily="50" charset="-128"/>
              </a:rPr>
              <a:t>: </a:t>
            </a:r>
            <a:r>
              <a:rPr lang="ja-JP" altLang="en-US" dirty="0">
                <a:latin typeface="游ゴシック Medium" panose="020B0500000000000000" pitchFamily="50" charset="-128"/>
                <a:ea typeface="游ゴシック Medium" panose="020B0500000000000000" pitchFamily="50" charset="-128"/>
              </a:rPr>
              <a:t>波長積分結果を単波長色で乗算</a:t>
            </a:r>
            <a:r>
              <a:rPr lang="en-US" altLang="ja-JP" dirty="0">
                <a:latin typeface="游ゴシック Medium" panose="020B0500000000000000" pitchFamily="50" charset="-128"/>
                <a:ea typeface="游ゴシック Medium" panose="020B0500000000000000" pitchFamily="50" charset="-128"/>
              </a:rPr>
              <a:t>(</a:t>
            </a:r>
            <a:r>
              <a:rPr lang="ja-JP" altLang="en-US" dirty="0">
                <a:latin typeface="游ゴシック Medium" panose="020B0500000000000000" pitchFamily="50" charset="-128"/>
                <a:ea typeface="游ゴシック Medium" panose="020B0500000000000000" pitchFamily="50" charset="-128"/>
              </a:rPr>
              <a:t>現状の表現</a:t>
            </a:r>
            <a:r>
              <a:rPr lang="en-US" altLang="ja-JP" dirty="0">
                <a:latin typeface="游ゴシック Medium" panose="020B0500000000000000" pitchFamily="50" charset="-128"/>
                <a:ea typeface="游ゴシック Medium" panose="020B0500000000000000" pitchFamily="50" charset="-128"/>
              </a:rPr>
              <a:t>)</a:t>
            </a:r>
          </a:p>
        </p:txBody>
      </p:sp>
      <p:sp>
        <p:nvSpPr>
          <p:cNvPr id="15" name="AutoShape 6">
            <a:extLst>
              <a:ext uri="{FF2B5EF4-FFF2-40B4-BE49-F238E27FC236}">
                <a16:creationId xmlns:a16="http://schemas.microsoft.com/office/drawing/2014/main" id="{C1188315-AA23-BBB2-81EB-4C6DE145F771}"/>
              </a:ext>
            </a:extLst>
          </p:cNvPr>
          <p:cNvSpPr>
            <a:spLocks noChangeArrowheads="1"/>
          </p:cNvSpPr>
          <p:nvPr/>
        </p:nvSpPr>
        <p:spPr bwMode="auto">
          <a:xfrm rot="16200000" flipH="1">
            <a:off x="10836657" y="4695272"/>
            <a:ext cx="373701" cy="501531"/>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540000" scaled="0"/>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8" name="Rectangle 6">
            <a:extLst>
              <a:ext uri="{FF2B5EF4-FFF2-40B4-BE49-F238E27FC236}">
                <a16:creationId xmlns:a16="http://schemas.microsoft.com/office/drawing/2014/main" id="{2833A1AB-DDE4-5F2C-6348-C94E3DC57ADC}"/>
              </a:ext>
            </a:extLst>
          </p:cNvPr>
          <p:cNvSpPr>
            <a:spLocks noChangeArrowheads="1"/>
          </p:cNvSpPr>
          <p:nvPr/>
        </p:nvSpPr>
        <p:spPr bwMode="auto">
          <a:xfrm>
            <a:off x="1829897" y="2994717"/>
            <a:ext cx="7414463"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ja-JP" altLang="en-US" sz="2000" dirty="0">
                <a:latin typeface="游ゴシック Medium" panose="020B0500000000000000" pitchFamily="50" charset="-128"/>
                <a:ea typeface="游ゴシック Medium" panose="020B0500000000000000" pitchFamily="50" charset="-128"/>
              </a:rPr>
              <a:t>低圧ナトリウムランプ</a:t>
            </a:r>
            <a:r>
              <a:rPr lang="en-US" altLang="ja-JP" sz="2000" dirty="0">
                <a:latin typeface="游ゴシック Medium" panose="020B0500000000000000" pitchFamily="50" charset="-128"/>
                <a:ea typeface="游ゴシック Medium" panose="020B0500000000000000" pitchFamily="50" charset="-128"/>
              </a:rPr>
              <a:t>(</a:t>
            </a:r>
            <a:r>
              <a:rPr lang="ja-JP" altLang="en-US" sz="2000" dirty="0">
                <a:latin typeface="游ゴシック Medium" panose="020B0500000000000000" pitchFamily="50" charset="-128"/>
                <a:ea typeface="游ゴシック Medium" panose="020B0500000000000000" pitchFamily="50" charset="-128"/>
              </a:rPr>
              <a:t>波長</a:t>
            </a:r>
            <a:r>
              <a:rPr lang="en-US" altLang="ja-JP" sz="2000" dirty="0">
                <a:latin typeface="游ゴシック Medium" panose="020B0500000000000000" pitchFamily="50" charset="-128"/>
                <a:ea typeface="游ゴシック Medium" panose="020B0500000000000000" pitchFamily="50" charset="-128"/>
              </a:rPr>
              <a:t>589.0nm/589.6nm)</a:t>
            </a:r>
            <a:r>
              <a:rPr lang="ja-JP" altLang="en-US" sz="2000" dirty="0">
                <a:latin typeface="游ゴシック Medium" panose="020B0500000000000000" pitchFamily="50" charset="-128"/>
                <a:ea typeface="游ゴシック Medium" panose="020B0500000000000000" pitchFamily="50" charset="-128"/>
              </a:rPr>
              <a:t>での結果の比較</a:t>
            </a:r>
            <a:endParaRPr lang="en-US" altLang="ja-JP" sz="20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25217850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波長積分による制限</a:t>
            </a:r>
          </a:p>
        </p:txBody>
      </p:sp>
      <p:sp>
        <p:nvSpPr>
          <p:cNvPr id="14" name="コンテンツ プレースホルダー 13">
            <a:extLst>
              <a:ext uri="{FF2B5EF4-FFF2-40B4-BE49-F238E27FC236}">
                <a16:creationId xmlns:a16="http://schemas.microsoft.com/office/drawing/2014/main" id="{9099C3D8-7332-6069-28BF-8ED9E10F403B}"/>
              </a:ext>
            </a:extLst>
          </p:cNvPr>
          <p:cNvSpPr>
            <a:spLocks noGrp="1"/>
          </p:cNvSpPr>
          <p:nvPr>
            <p:ph idx="1"/>
          </p:nvPr>
        </p:nvSpPr>
        <p:spPr>
          <a:xfrm>
            <a:off x="609769" y="1234440"/>
            <a:ext cx="10972464" cy="1030531"/>
          </a:xfrm>
        </p:spPr>
        <p:txBody>
          <a:bodyPr>
            <a:normAutofit fontScale="85000" lnSpcReduction="10000"/>
          </a:bodyPr>
          <a:lstStyle/>
          <a:p>
            <a:r>
              <a:rPr lang="ja-JP" altLang="en-US" dirty="0"/>
              <a:t>単波長シミュレーション</a:t>
            </a:r>
            <a:r>
              <a:rPr lang="en-US" altLang="ja-JP" dirty="0"/>
              <a:t>(</a:t>
            </a:r>
            <a:r>
              <a:rPr lang="ja-JP" altLang="en-US" dirty="0"/>
              <a:t>左</a:t>
            </a:r>
            <a:r>
              <a:rPr lang="en-US" altLang="ja-JP" dirty="0"/>
              <a:t>)</a:t>
            </a:r>
            <a:r>
              <a:rPr lang="ja-JP" altLang="en-US" dirty="0"/>
              <a:t>と波長積分後の乗算</a:t>
            </a:r>
            <a:r>
              <a:rPr lang="en-US" altLang="ja-JP" dirty="0"/>
              <a:t>(</a:t>
            </a:r>
            <a:r>
              <a:rPr lang="ja-JP" altLang="en-US" dirty="0"/>
              <a:t>右</a:t>
            </a:r>
            <a:r>
              <a:rPr lang="en-US" altLang="ja-JP" dirty="0"/>
              <a:t>)</a:t>
            </a:r>
          </a:p>
          <a:p>
            <a:pPr lvl="1"/>
            <a:r>
              <a:rPr lang="ja-JP" altLang="en-US" sz="3200" dirty="0"/>
              <a:t>単波長光源のボケは本来単色の回折模様がかなり内側まで見える</a:t>
            </a:r>
            <a:endParaRPr lang="en-US" altLang="ja-JP" sz="3200" dirty="0"/>
          </a:p>
          <a:p>
            <a:pPr lvl="1"/>
            <a:endParaRPr lang="ja-JP" altLang="en-US" dirty="0"/>
          </a:p>
        </p:txBody>
      </p:sp>
      <p:grpSp>
        <p:nvGrpSpPr>
          <p:cNvPr id="17" name="グループ化 16">
            <a:extLst>
              <a:ext uri="{FF2B5EF4-FFF2-40B4-BE49-F238E27FC236}">
                <a16:creationId xmlns:a16="http://schemas.microsoft.com/office/drawing/2014/main" id="{8A40AC9E-187A-7272-3ADA-5E072FB8BDB5}"/>
              </a:ext>
            </a:extLst>
          </p:cNvPr>
          <p:cNvGrpSpPr/>
          <p:nvPr/>
        </p:nvGrpSpPr>
        <p:grpSpPr>
          <a:xfrm>
            <a:off x="1631620" y="2264971"/>
            <a:ext cx="8928759" cy="4082676"/>
            <a:chOff x="1732157" y="2272405"/>
            <a:chExt cx="8928759" cy="4082676"/>
          </a:xfrm>
        </p:grpSpPr>
        <p:pic>
          <p:nvPicPr>
            <p:cNvPr id="24" name="図 23" descr="座る, モニター, 光, オレンジ が含まれている画像&#10;&#10;自動的に生成された説明">
              <a:extLst>
                <a:ext uri="{FF2B5EF4-FFF2-40B4-BE49-F238E27FC236}">
                  <a16:creationId xmlns:a16="http://schemas.microsoft.com/office/drawing/2014/main" id="{D57AD5FA-AB3C-9450-F535-A040A1BFE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157" y="2272405"/>
              <a:ext cx="4082676" cy="408267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22" name="図 21" descr="光 が含まれている画像&#10;&#10;自動的に生成された説明">
              <a:extLst>
                <a:ext uri="{FF2B5EF4-FFF2-40B4-BE49-F238E27FC236}">
                  <a16:creationId xmlns:a16="http://schemas.microsoft.com/office/drawing/2014/main" id="{7DA9ADCB-FA9B-E97F-AB97-D6558CCB2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240" y="2272405"/>
              <a:ext cx="4082676" cy="408267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0188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DAE65A3-0B87-ECE8-9B6B-636FEAF699C4}"/>
              </a:ext>
            </a:extLst>
          </p:cNvPr>
          <p:cNvPicPr>
            <a:picLocks noChangeAspect="1"/>
          </p:cNvPicPr>
          <p:nvPr/>
        </p:nvPicPr>
        <p:blipFill rotWithShape="1">
          <a:blip r:embed="rId3">
            <a:extLst>
              <a:ext uri="{28A0092B-C50C-407E-A947-70E740481C1C}">
                <a14:useLocalDpi xmlns:a14="http://schemas.microsoft.com/office/drawing/2010/main" val="0"/>
              </a:ext>
            </a:extLst>
          </a:blip>
          <a:srcRect l="55474" t="17510" r="24977" b="42815"/>
          <a:stretch/>
        </p:blipFill>
        <p:spPr>
          <a:xfrm>
            <a:off x="6170342" y="-16056"/>
            <a:ext cx="6021658" cy="6874056"/>
          </a:xfrm>
          <a:prstGeom prst="rect">
            <a:avLst/>
          </a:prstGeom>
        </p:spPr>
      </p:pic>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4">
            <a:extLst>
              <a:ext uri="{28A0092B-C50C-407E-A947-70E740481C1C}">
                <a14:useLocalDpi xmlns:a14="http://schemas.microsoft.com/office/drawing/2010/main" val="0"/>
              </a:ext>
            </a:extLst>
          </a:blip>
          <a:srcRect l="79858" t="52330" r="3" b="13846"/>
          <a:stretch/>
        </p:blipFill>
        <p:spPr>
          <a:xfrm>
            <a:off x="0" y="-1"/>
            <a:ext cx="6170342" cy="6858001"/>
          </a:xfrm>
          <a:prstGeom prst="rect">
            <a:avLst/>
          </a:prstGeom>
        </p:spPr>
      </p:pic>
      <p:sp>
        <p:nvSpPr>
          <p:cNvPr id="3" name="Rectangle 6">
            <a:extLst>
              <a:ext uri="{FF2B5EF4-FFF2-40B4-BE49-F238E27FC236}">
                <a16:creationId xmlns:a16="http://schemas.microsoft.com/office/drawing/2014/main" id="{4079F455-DB95-8338-3D33-EB76A1F5DA16}"/>
              </a:ext>
            </a:extLst>
          </p:cNvPr>
          <p:cNvSpPr>
            <a:spLocks noChangeArrowheads="1"/>
          </p:cNvSpPr>
          <p:nvPr/>
        </p:nvSpPr>
        <p:spPr bwMode="auto">
          <a:xfrm>
            <a:off x="9468177" y="0"/>
            <a:ext cx="2723823" cy="1292662"/>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積分後の乗算のため</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あまり内側まで見えず</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広範囲の波長色も混在</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4" name="Rectangle 6">
            <a:extLst>
              <a:ext uri="{FF2B5EF4-FFF2-40B4-BE49-F238E27FC236}">
                <a16:creationId xmlns:a16="http://schemas.microsoft.com/office/drawing/2014/main" id="{D995D01B-F47C-6AA0-1579-097F8EB13AF0}"/>
              </a:ext>
            </a:extLst>
          </p:cNvPr>
          <p:cNvSpPr>
            <a:spLocks noChangeArrowheads="1"/>
          </p:cNvSpPr>
          <p:nvPr/>
        </p:nvSpPr>
        <p:spPr bwMode="auto">
          <a:xfrm>
            <a:off x="1" y="0"/>
            <a:ext cx="4081346" cy="147732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単波長に近いためリングが多く見える</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5"/>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85021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DAE65A3-0B87-ECE8-9B6B-636FEAF699C4}"/>
              </a:ext>
            </a:extLst>
          </p:cNvPr>
          <p:cNvPicPr>
            <a:picLocks noChangeAspect="1"/>
          </p:cNvPicPr>
          <p:nvPr/>
        </p:nvPicPr>
        <p:blipFill rotWithShape="1">
          <a:blip r:embed="rId3">
            <a:extLst>
              <a:ext uri="{28A0092B-C50C-407E-A947-70E740481C1C}">
                <a14:useLocalDpi xmlns:a14="http://schemas.microsoft.com/office/drawing/2010/main" val="0"/>
              </a:ext>
            </a:extLst>
          </a:blip>
          <a:srcRect l="55474" t="17510" r="24977" b="42815"/>
          <a:stretch/>
        </p:blipFill>
        <p:spPr>
          <a:xfrm>
            <a:off x="6170342" y="-16056"/>
            <a:ext cx="6021658" cy="6874056"/>
          </a:xfrm>
          <a:prstGeom prst="rect">
            <a:avLst/>
          </a:prstGeom>
        </p:spPr>
      </p:pic>
      <p:pic>
        <p:nvPicPr>
          <p:cNvPr id="6" name="図 5" descr="背景パターン&#10;&#10;自動的に生成された説明">
            <a:extLst>
              <a:ext uri="{FF2B5EF4-FFF2-40B4-BE49-F238E27FC236}">
                <a16:creationId xmlns:a16="http://schemas.microsoft.com/office/drawing/2014/main" id="{52B94E17-9397-4B9C-F394-FDB128EECCC5}"/>
              </a:ext>
            </a:extLst>
          </p:cNvPr>
          <p:cNvPicPr>
            <a:picLocks noChangeAspect="1"/>
          </p:cNvPicPr>
          <p:nvPr/>
        </p:nvPicPr>
        <p:blipFill rotWithShape="1">
          <a:blip r:embed="rId4">
            <a:extLst>
              <a:ext uri="{28A0092B-C50C-407E-A947-70E740481C1C}">
                <a14:useLocalDpi xmlns:a14="http://schemas.microsoft.com/office/drawing/2010/main" val="0"/>
              </a:ext>
            </a:extLst>
          </a:blip>
          <a:srcRect l="79858" t="52330" r="3" b="13846"/>
          <a:stretch/>
        </p:blipFill>
        <p:spPr>
          <a:xfrm>
            <a:off x="0" y="-1"/>
            <a:ext cx="6170342" cy="6858001"/>
          </a:xfrm>
          <a:prstGeom prst="rect">
            <a:avLst/>
          </a:prstGeom>
        </p:spPr>
      </p:pic>
      <p:sp>
        <p:nvSpPr>
          <p:cNvPr id="3" name="Rectangle 6">
            <a:extLst>
              <a:ext uri="{FF2B5EF4-FFF2-40B4-BE49-F238E27FC236}">
                <a16:creationId xmlns:a16="http://schemas.microsoft.com/office/drawing/2014/main" id="{4079F455-DB95-8338-3D33-EB76A1F5DA16}"/>
              </a:ext>
            </a:extLst>
          </p:cNvPr>
          <p:cNvSpPr>
            <a:spLocks noChangeArrowheads="1"/>
          </p:cNvSpPr>
          <p:nvPr/>
        </p:nvSpPr>
        <p:spPr bwMode="auto">
          <a:xfrm>
            <a:off x="9468177" y="0"/>
            <a:ext cx="2723823" cy="1292662"/>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r"/>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リアルタイム表現</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積分後の乗算のため</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あまり内側まで見えず</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広範囲の波長色も混在</a:t>
            </a:r>
            <a:endPar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4" name="Rectangle 6">
            <a:extLst>
              <a:ext uri="{FF2B5EF4-FFF2-40B4-BE49-F238E27FC236}">
                <a16:creationId xmlns:a16="http://schemas.microsoft.com/office/drawing/2014/main" id="{D995D01B-F47C-6AA0-1579-097F8EB13AF0}"/>
              </a:ext>
            </a:extLst>
          </p:cNvPr>
          <p:cNvSpPr>
            <a:spLocks noChangeArrowheads="1"/>
          </p:cNvSpPr>
          <p:nvPr/>
        </p:nvSpPr>
        <p:spPr bwMode="auto">
          <a:xfrm>
            <a:off x="1" y="0"/>
            <a:ext cx="4081346" cy="1477328"/>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実写</a:t>
            </a:r>
            <a:endPar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単波長に近いためリングが多く見える</a:t>
            </a:r>
            <a:br>
              <a:rPr kumimoji="1"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rPr>
            </a:b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Cited from:</a:t>
            </a:r>
            <a:r>
              <a:rPr kumimoji="1" lang="ja-JP" altLang="en-US" dirty="0">
                <a:solidFill>
                  <a:schemeClr val="bg1">
                    <a:lumMod val="95000"/>
                  </a:schemeClr>
                </a:solidFill>
                <a:latin typeface="游ゴシック Medium" panose="020B0500000000000000" pitchFamily="50" charset="-128"/>
                <a:ea typeface="游ゴシック Medium" panose="020B0500000000000000" pitchFamily="50" charset="-128"/>
              </a:rPr>
              <a:t> </a:t>
            </a:r>
            <a:r>
              <a:rPr kumimoji="1" lang="en-US" altLang="ja-JP" dirty="0">
                <a:solidFill>
                  <a:schemeClr val="bg1">
                    <a:lumMod val="95000"/>
                  </a:schemeClr>
                </a:solidFill>
                <a:latin typeface="游ゴシック Medium" panose="020B0500000000000000" pitchFamily="50" charset="-128"/>
                <a:ea typeface="游ゴシック Medium" panose="020B0500000000000000" pitchFamily="50" charset="-128"/>
              </a:rPr>
              <a:t>“Understanding Bokeh”</a:t>
            </a:r>
          </a:p>
          <a:p>
            <a:r>
              <a:rPr lang="en-US" altLang="ja-JP" sz="1200" dirty="0">
                <a:latin typeface="游ゴシック Medium" panose="020B0500000000000000" pitchFamily="50" charset="-128"/>
                <a:ea typeface="游ゴシック Medium" panose="020B0500000000000000" pitchFamily="50" charset="-128"/>
                <a:hlinkClick r:id="rId5"/>
              </a:rPr>
              <a:t>https://www.bhphotovideo.com/explora/photography/tips-and-solutions/understanding-bokeh</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2" name="図 1" descr="背景パターン&#10;&#10;自動的に生成された説明">
            <a:extLst>
              <a:ext uri="{FF2B5EF4-FFF2-40B4-BE49-F238E27FC236}">
                <a16:creationId xmlns:a16="http://schemas.microsoft.com/office/drawing/2014/main" id="{FDCE9C2E-E040-BFDA-5AF9-E2FE6348FADB}"/>
              </a:ext>
            </a:extLst>
          </p:cNvPr>
          <p:cNvPicPr>
            <a:picLocks noChangeAspect="1"/>
          </p:cNvPicPr>
          <p:nvPr/>
        </p:nvPicPr>
        <p:blipFill rotWithShape="1">
          <a:blip r:embed="rId4">
            <a:extLst>
              <a:ext uri="{28A0092B-C50C-407E-A947-70E740481C1C}">
                <a14:useLocalDpi xmlns:a14="http://schemas.microsoft.com/office/drawing/2010/main" val="0"/>
              </a:ext>
            </a:extLst>
          </a:blip>
          <a:srcRect l="92667" t="76342" r="1083" b="14088"/>
          <a:stretch/>
        </p:blipFill>
        <p:spPr>
          <a:xfrm>
            <a:off x="1329301" y="1899546"/>
            <a:ext cx="4477389" cy="4536233"/>
          </a:xfrm>
          <a:prstGeom prst="rect">
            <a:avLst/>
          </a:prstGeom>
          <a:noFill/>
          <a:ln w="25400">
            <a:solidFill>
              <a:srgbClr val="CCCCFF"/>
            </a:solidFill>
            <a:miter lim="800000"/>
            <a:headEnd/>
            <a:tailEnd/>
          </a:ln>
        </p:spPr>
      </p:pic>
      <p:pic>
        <p:nvPicPr>
          <p:cNvPr id="7" name="図 6">
            <a:extLst>
              <a:ext uri="{FF2B5EF4-FFF2-40B4-BE49-F238E27FC236}">
                <a16:creationId xmlns:a16="http://schemas.microsoft.com/office/drawing/2014/main" id="{16A97DA7-7376-8805-31E8-36AAC7D5D2EB}"/>
              </a:ext>
            </a:extLst>
          </p:cNvPr>
          <p:cNvPicPr>
            <a:picLocks noChangeAspect="1"/>
          </p:cNvPicPr>
          <p:nvPr/>
        </p:nvPicPr>
        <p:blipFill rotWithShape="1">
          <a:blip r:embed="rId3">
            <a:extLst>
              <a:ext uri="{28A0092B-C50C-407E-A947-70E740481C1C}">
                <a14:useLocalDpi xmlns:a14="http://schemas.microsoft.com/office/drawing/2010/main" val="0"/>
              </a:ext>
            </a:extLst>
          </a:blip>
          <a:srcRect l="65685" t="42468" r="27692" b="45604"/>
          <a:stretch/>
        </p:blipFill>
        <p:spPr>
          <a:xfrm>
            <a:off x="6533994" y="1899547"/>
            <a:ext cx="4477389" cy="4536233"/>
          </a:xfrm>
          <a:prstGeom prst="rect">
            <a:avLst/>
          </a:prstGeom>
          <a:noFill/>
          <a:ln w="25400">
            <a:solidFill>
              <a:srgbClr val="CCCCFF"/>
            </a:solidFill>
            <a:miter lim="800000"/>
            <a:headEnd/>
            <a:tailEnd/>
          </a:ln>
        </p:spPr>
      </p:pic>
    </p:spTree>
    <p:extLst>
      <p:ext uri="{BB962C8B-B14F-4D97-AF65-F5344CB8AC3E}">
        <p14:creationId xmlns:p14="http://schemas.microsoft.com/office/powerpoint/2010/main" val="12444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0A4069-025F-C942-7DCB-035476393BBD}"/>
              </a:ext>
            </a:extLst>
          </p:cNvPr>
          <p:cNvSpPr>
            <a:spLocks noGrp="1"/>
          </p:cNvSpPr>
          <p:nvPr>
            <p:ph type="title"/>
          </p:nvPr>
        </p:nvSpPr>
        <p:spPr/>
        <p:txBody>
          <a:bodyPr/>
          <a:lstStyle/>
          <a:p>
            <a:r>
              <a:rPr lang="ja-JP" altLang="en-US" dirty="0"/>
              <a:t>波長積分による制限</a:t>
            </a:r>
          </a:p>
        </p:txBody>
      </p:sp>
      <p:sp>
        <p:nvSpPr>
          <p:cNvPr id="3" name="コンテンツ プレースホルダー 2">
            <a:extLst>
              <a:ext uri="{FF2B5EF4-FFF2-40B4-BE49-F238E27FC236}">
                <a16:creationId xmlns:a16="http://schemas.microsoft.com/office/drawing/2014/main" id="{917B8C67-42D4-3705-A55D-DA620BDC8B36}"/>
              </a:ext>
            </a:extLst>
          </p:cNvPr>
          <p:cNvSpPr>
            <a:spLocks noGrp="1"/>
          </p:cNvSpPr>
          <p:nvPr>
            <p:ph idx="1"/>
          </p:nvPr>
        </p:nvSpPr>
        <p:spPr/>
        <p:txBody>
          <a:bodyPr/>
          <a:lstStyle/>
          <a:p>
            <a:r>
              <a:rPr lang="ja-JP" altLang="en-US" dirty="0"/>
              <a:t>通常の使い方で問題になることは無い</a:t>
            </a:r>
            <a:endParaRPr lang="en-US" altLang="ja-JP" dirty="0"/>
          </a:p>
          <a:p>
            <a:pPr lvl="1"/>
            <a:r>
              <a:rPr lang="ja-JP" altLang="en-US" dirty="0"/>
              <a:t>特殊なライティング環境のシミュレーション時のみ</a:t>
            </a:r>
          </a:p>
        </p:txBody>
      </p:sp>
    </p:spTree>
    <p:extLst>
      <p:ext uri="{BB962C8B-B14F-4D97-AF65-F5344CB8AC3E}">
        <p14:creationId xmlns:p14="http://schemas.microsoft.com/office/powerpoint/2010/main" val="235492869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収差による不完全なフォーカス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kumimoji="1" lang="ja-JP" altLang="en-US" dirty="0"/>
              <a:t>不完全なフォーカスを表現できない</a:t>
            </a:r>
            <a:endParaRPr kumimoji="1" lang="en-US" altLang="ja-JP" dirty="0"/>
          </a:p>
          <a:p>
            <a:pPr lvl="1"/>
            <a:r>
              <a:rPr lang="ja-JP" altLang="en-US" dirty="0">
                <a:solidFill>
                  <a:srgbClr val="FF5050"/>
                </a:solidFill>
              </a:rPr>
              <a:t>現状のボケ味表現ではフォーカスの甘さを再現していない</a:t>
            </a:r>
            <a:endParaRPr lang="en-US" altLang="ja-JP" dirty="0">
              <a:solidFill>
                <a:srgbClr val="FF5050"/>
              </a:solidFill>
            </a:endParaRPr>
          </a:p>
          <a:p>
            <a:pPr lvl="2"/>
            <a:r>
              <a:rPr lang="ja-JP" altLang="en-US" dirty="0"/>
              <a:t>最適化のため近軸近似の</a:t>
            </a:r>
            <a:r>
              <a:rPr lang="en-US" altLang="ja-JP" dirty="0"/>
              <a:t>CoC</a:t>
            </a:r>
            <a:r>
              <a:rPr lang="ja-JP" altLang="en-US" dirty="0"/>
              <a:t>をベースにしている</a:t>
            </a:r>
            <a:endParaRPr lang="en-US" altLang="ja-JP" dirty="0"/>
          </a:p>
          <a:p>
            <a:pPr lvl="2"/>
            <a:r>
              <a:rPr lang="ja-JP" altLang="en-US" dirty="0">
                <a:solidFill>
                  <a:srgbClr val="FF5050"/>
                </a:solidFill>
              </a:rPr>
              <a:t>フォーカス部分は完全なフォーカスになってしまう</a:t>
            </a:r>
            <a:endParaRPr lang="en-US" altLang="ja-JP" dirty="0"/>
          </a:p>
        </p:txBody>
      </p:sp>
      <p:grpSp>
        <p:nvGrpSpPr>
          <p:cNvPr id="57" name="グループ化 56">
            <a:extLst>
              <a:ext uri="{FF2B5EF4-FFF2-40B4-BE49-F238E27FC236}">
                <a16:creationId xmlns:a16="http://schemas.microsoft.com/office/drawing/2014/main" id="{1AEE3786-4CC0-141A-F547-AC3E7412B702}"/>
              </a:ext>
            </a:extLst>
          </p:cNvPr>
          <p:cNvGrpSpPr/>
          <p:nvPr/>
        </p:nvGrpSpPr>
        <p:grpSpPr>
          <a:xfrm>
            <a:off x="421685" y="4987198"/>
            <a:ext cx="11161870" cy="1449525"/>
            <a:chOff x="421685" y="4987198"/>
            <a:chExt cx="11161870" cy="1449525"/>
          </a:xfrm>
        </p:grpSpPr>
        <p:sp>
          <p:nvSpPr>
            <p:cNvPr id="56" name="正方形/長方形 55">
              <a:extLst>
                <a:ext uri="{FF2B5EF4-FFF2-40B4-BE49-F238E27FC236}">
                  <a16:creationId xmlns:a16="http://schemas.microsoft.com/office/drawing/2014/main" id="{E95EFDB3-69E5-E28C-2665-A04A5E3466C5}"/>
                </a:ext>
              </a:extLst>
            </p:cNvPr>
            <p:cNvSpPr/>
            <p:nvPr/>
          </p:nvSpPr>
          <p:spPr>
            <a:xfrm>
              <a:off x="3980562" y="4987198"/>
              <a:ext cx="2671318" cy="1449525"/>
            </a:xfrm>
            <a:prstGeom prst="rect">
              <a:avLst/>
            </a:prstGeom>
            <a:solidFill>
              <a:srgbClr val="000000"/>
            </a:soli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12C4682F-7AE4-AB35-4452-97DA043D5728}"/>
                </a:ext>
              </a:extLst>
            </p:cNvPr>
            <p:cNvGrpSpPr/>
            <p:nvPr/>
          </p:nvGrpSpPr>
          <p:grpSpPr>
            <a:xfrm>
              <a:off x="421685" y="4987198"/>
              <a:ext cx="11161870" cy="1444456"/>
              <a:chOff x="420359" y="4912856"/>
              <a:chExt cx="11161870" cy="1444456"/>
            </a:xfrm>
          </p:grpSpPr>
          <p:grpSp>
            <p:nvGrpSpPr>
              <p:cNvPr id="32" name="グループ化 31">
                <a:extLst>
                  <a:ext uri="{FF2B5EF4-FFF2-40B4-BE49-F238E27FC236}">
                    <a16:creationId xmlns:a16="http://schemas.microsoft.com/office/drawing/2014/main" id="{8B1855C8-D7F7-7152-F00F-E37D8E44ADE2}"/>
                  </a:ext>
                </a:extLst>
              </p:cNvPr>
              <p:cNvGrpSpPr/>
              <p:nvPr/>
            </p:nvGrpSpPr>
            <p:grpSpPr>
              <a:xfrm>
                <a:off x="1152737" y="4912856"/>
                <a:ext cx="10429492" cy="1444456"/>
                <a:chOff x="1152738" y="4912857"/>
                <a:chExt cx="10429492" cy="1444456"/>
              </a:xfrm>
            </p:grpSpPr>
            <p:pic>
              <p:nvPicPr>
                <p:cNvPr id="40" name="図 20">
                  <a:extLst>
                    <a:ext uri="{FF2B5EF4-FFF2-40B4-BE49-F238E27FC236}">
                      <a16:creationId xmlns:a16="http://schemas.microsoft.com/office/drawing/2014/main" id="{D4CB749D-17FB-79ED-1D6F-05B6B13776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738" y="4912857"/>
                  <a:ext cx="2656800" cy="144222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図 34">
                  <a:extLst>
                    <a:ext uri="{FF2B5EF4-FFF2-40B4-BE49-F238E27FC236}">
                      <a16:creationId xmlns:a16="http://schemas.microsoft.com/office/drawing/2014/main" id="{0853BBCE-9A31-31BF-8D59-8E2C9F7E9642}"/>
                    </a:ext>
                  </a:extLst>
                </p:cNvPr>
                <p:cNvPicPr>
                  <a:picLocks noChangeAspect="1"/>
                </p:cNvPicPr>
                <p:nvPr/>
              </p:nvPicPr>
              <p:blipFill rotWithShape="1">
                <a:blip r:embed="rId4">
                  <a:extLst>
                    <a:ext uri="{28A0092B-C50C-407E-A947-70E740481C1C}">
                      <a14:useLocalDpi xmlns:a14="http://schemas.microsoft.com/office/drawing/2010/main" val="0"/>
                    </a:ext>
                  </a:extLst>
                </a:blip>
                <a:srcRect t="60678"/>
                <a:stretch/>
              </p:blipFill>
              <p:spPr bwMode="auto">
                <a:xfrm>
                  <a:off x="3985645" y="5491429"/>
                  <a:ext cx="2655910" cy="865884"/>
                </a:xfrm>
                <a:prstGeom prst="rect">
                  <a:avLst/>
                </a:prstGeom>
                <a:noFill/>
                <a:ln w="9525" cap="flat" cmpd="sng" algn="ctr">
                  <a:noFill/>
                  <a:prstDash val="solid"/>
                  <a:miter lim="800000"/>
                  <a:headEnd/>
                  <a:tailEnd type="none" w="med" len="lg"/>
                </a:ln>
                <a:effectLst/>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85876763-27E8-7411-DE09-85032EB2DAB1}"/>
                    </a:ext>
                  </a:extLst>
                </p:cNvPr>
                <p:cNvSpPr>
                  <a:spLocks noChangeArrowheads="1"/>
                </p:cNvSpPr>
                <p:nvPr/>
              </p:nvSpPr>
              <p:spPr bwMode="auto">
                <a:xfrm>
                  <a:off x="6727982" y="5412596"/>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nvGrpSpPr>
                <p:cNvPr id="30" name="グループ化 29">
                  <a:extLst>
                    <a:ext uri="{FF2B5EF4-FFF2-40B4-BE49-F238E27FC236}">
                      <a16:creationId xmlns:a16="http://schemas.microsoft.com/office/drawing/2014/main" id="{12692FB6-AA48-265E-FFEC-FEAEF09F7C0E}"/>
                    </a:ext>
                  </a:extLst>
                </p:cNvPr>
                <p:cNvGrpSpPr>
                  <a:grpSpLocks noChangeAspect="1"/>
                </p:cNvGrpSpPr>
                <p:nvPr/>
              </p:nvGrpSpPr>
              <p:grpSpPr>
                <a:xfrm>
                  <a:off x="7255560" y="4912857"/>
                  <a:ext cx="4326670" cy="1442223"/>
                  <a:chOff x="7255560" y="4912857"/>
                  <a:chExt cx="4326670" cy="1442223"/>
                </a:xfrm>
              </p:grpSpPr>
              <p:sp>
                <p:nvSpPr>
                  <p:cNvPr id="5" name="正方形/長方形 4">
                    <a:extLst>
                      <a:ext uri="{FF2B5EF4-FFF2-40B4-BE49-F238E27FC236}">
                        <a16:creationId xmlns:a16="http://schemas.microsoft.com/office/drawing/2014/main" id="{C211F074-0A23-FB40-6069-7D1080251BA1}"/>
                      </a:ext>
                    </a:extLst>
                  </p:cNvPr>
                  <p:cNvSpPr/>
                  <p:nvPr/>
                </p:nvSpPr>
                <p:spPr>
                  <a:xfrm>
                    <a:off x="7255563" y="4912857"/>
                    <a:ext cx="4326667" cy="1442223"/>
                  </a:xfrm>
                  <a:prstGeom prst="rect">
                    <a:avLst/>
                  </a:prstGeom>
                  <a:solidFill>
                    <a:srgbClr val="000000"/>
                  </a:soli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光 が含まれている画像&#10;&#10;自動的に生成された説明">
                    <a:extLst>
                      <a:ext uri="{FF2B5EF4-FFF2-40B4-BE49-F238E27FC236}">
                        <a16:creationId xmlns:a16="http://schemas.microsoft.com/office/drawing/2014/main" id="{20371DFE-A116-EB09-DA03-70B5D346A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3862" y="5269270"/>
                    <a:ext cx="721029" cy="721029"/>
                  </a:xfrm>
                  <a:prstGeom prst="rect">
                    <a:avLst/>
                  </a:prstGeom>
                </p:spPr>
              </p:pic>
              <p:pic>
                <p:nvPicPr>
                  <p:cNvPr id="12" name="図 11" descr="光, 星 が含まれている画像&#10;&#10;自動的に生成された説明">
                    <a:extLst>
                      <a:ext uri="{FF2B5EF4-FFF2-40B4-BE49-F238E27FC236}">
                        <a16:creationId xmlns:a16="http://schemas.microsoft.com/office/drawing/2014/main" id="{4C21FA4F-4999-450B-9BB0-98514770277F}"/>
                      </a:ext>
                    </a:extLst>
                  </p:cNvPr>
                  <p:cNvPicPr>
                    <a:picLocks noChangeAspect="1"/>
                  </p:cNvPicPr>
                  <p:nvPr/>
                </p:nvPicPr>
                <p:blipFill rotWithShape="1">
                  <a:blip r:embed="rId6">
                    <a:extLst>
                      <a:ext uri="{28A0092B-C50C-407E-A947-70E740481C1C}">
                        <a14:useLocalDpi xmlns:a14="http://schemas.microsoft.com/office/drawing/2010/main" val="0"/>
                      </a:ext>
                    </a:extLst>
                  </a:blip>
                  <a:srcRect l="24261" r="23990"/>
                  <a:stretch/>
                </p:blipFill>
                <p:spPr>
                  <a:xfrm>
                    <a:off x="9759295" y="5355193"/>
                    <a:ext cx="288440" cy="557387"/>
                  </a:xfrm>
                  <a:prstGeom prst="rect">
                    <a:avLst/>
                  </a:prstGeom>
                </p:spPr>
              </p:pic>
              <p:pic>
                <p:nvPicPr>
                  <p:cNvPr id="14" name="図 13" descr="光, 星 が含まれている画像&#10;&#10;自動的に生成された説明">
                    <a:extLst>
                      <a:ext uri="{FF2B5EF4-FFF2-40B4-BE49-F238E27FC236}">
                        <a16:creationId xmlns:a16="http://schemas.microsoft.com/office/drawing/2014/main" id="{7AE2598B-8ED9-F320-ABAA-2286F6428767}"/>
                      </a:ext>
                    </a:extLst>
                  </p:cNvPr>
                  <p:cNvPicPr>
                    <a:picLocks noChangeAspect="1"/>
                  </p:cNvPicPr>
                  <p:nvPr/>
                </p:nvPicPr>
                <p:blipFill rotWithShape="1">
                  <a:blip r:embed="rId7">
                    <a:extLst>
                      <a:ext uri="{28A0092B-C50C-407E-A947-70E740481C1C}">
                        <a14:useLocalDpi xmlns:a14="http://schemas.microsoft.com/office/drawing/2010/main" val="0"/>
                      </a:ext>
                    </a:extLst>
                  </a:blip>
                  <a:srcRect l="30697" r="29751"/>
                  <a:stretch/>
                </p:blipFill>
                <p:spPr>
                  <a:xfrm>
                    <a:off x="9583693" y="5447757"/>
                    <a:ext cx="147239" cy="372261"/>
                  </a:xfrm>
                  <a:prstGeom prst="rect">
                    <a:avLst/>
                  </a:prstGeom>
                </p:spPr>
              </p:pic>
              <p:pic>
                <p:nvPicPr>
                  <p:cNvPr id="16" name="図 15" descr="黒い背景に白い文字がある&#10;&#10;低い精度で自動的に生成された説明">
                    <a:extLst>
                      <a:ext uri="{FF2B5EF4-FFF2-40B4-BE49-F238E27FC236}">
                        <a16:creationId xmlns:a16="http://schemas.microsoft.com/office/drawing/2014/main" id="{0969B336-9564-B0A3-5581-5DDD892CD86C}"/>
                      </a:ext>
                    </a:extLst>
                  </p:cNvPr>
                  <p:cNvPicPr>
                    <a:picLocks noChangeAspect="1"/>
                  </p:cNvPicPr>
                  <p:nvPr/>
                </p:nvPicPr>
                <p:blipFill rotWithShape="1">
                  <a:blip r:embed="rId8">
                    <a:extLst>
                      <a:ext uri="{28A0092B-C50C-407E-A947-70E740481C1C}">
                        <a14:useLocalDpi xmlns:a14="http://schemas.microsoft.com/office/drawing/2010/main" val="0"/>
                      </a:ext>
                    </a:extLst>
                  </a:blip>
                  <a:srcRect l="43596" r="44167"/>
                  <a:stretch/>
                </p:blipFill>
                <p:spPr>
                  <a:xfrm>
                    <a:off x="9464936" y="5319174"/>
                    <a:ext cx="77025" cy="629431"/>
                  </a:xfrm>
                  <a:prstGeom prst="rect">
                    <a:avLst/>
                  </a:prstGeom>
                </p:spPr>
              </p:pic>
              <p:pic>
                <p:nvPicPr>
                  <p:cNvPr id="18" name="図 17" descr="黒い背景とぼやけた写真&#10;&#10;自動的に生成された説明">
                    <a:extLst>
                      <a:ext uri="{FF2B5EF4-FFF2-40B4-BE49-F238E27FC236}">
                        <a16:creationId xmlns:a16="http://schemas.microsoft.com/office/drawing/2014/main" id="{4F937A79-0E50-565F-1263-EB4952DD7D8F}"/>
                      </a:ext>
                    </a:extLst>
                  </p:cNvPr>
                  <p:cNvPicPr>
                    <a:picLocks noChangeAspect="1"/>
                  </p:cNvPicPr>
                  <p:nvPr/>
                </p:nvPicPr>
                <p:blipFill rotWithShape="1">
                  <a:blip r:embed="rId9">
                    <a:extLst>
                      <a:ext uri="{28A0092B-C50C-407E-A947-70E740481C1C}">
                        <a14:useLocalDpi xmlns:a14="http://schemas.microsoft.com/office/drawing/2010/main" val="0"/>
                      </a:ext>
                    </a:extLst>
                  </a:blip>
                  <a:srcRect l="42059" r="42634"/>
                  <a:stretch/>
                </p:blipFill>
                <p:spPr>
                  <a:xfrm flipH="1">
                    <a:off x="9220863" y="5401277"/>
                    <a:ext cx="71217" cy="465226"/>
                  </a:xfrm>
                  <a:prstGeom prst="rect">
                    <a:avLst/>
                  </a:prstGeom>
                </p:spPr>
              </p:pic>
              <p:pic>
                <p:nvPicPr>
                  <p:cNvPr id="20" name="図 19" descr="黒い背景に白い文字がある&#10;&#10;低い精度で自動的に生成された説明">
                    <a:extLst>
                      <a:ext uri="{FF2B5EF4-FFF2-40B4-BE49-F238E27FC236}">
                        <a16:creationId xmlns:a16="http://schemas.microsoft.com/office/drawing/2014/main" id="{97FFCB51-4944-B365-B2E3-27FC3575E4BF}"/>
                      </a:ext>
                    </a:extLst>
                  </p:cNvPr>
                  <p:cNvPicPr>
                    <a:picLocks noChangeAspect="1"/>
                  </p:cNvPicPr>
                  <p:nvPr/>
                </p:nvPicPr>
                <p:blipFill rotWithShape="1">
                  <a:blip r:embed="rId10">
                    <a:extLst>
                      <a:ext uri="{28A0092B-C50C-407E-A947-70E740481C1C}">
                        <a14:useLocalDpi xmlns:a14="http://schemas.microsoft.com/office/drawing/2010/main" val="0"/>
                      </a:ext>
                    </a:extLst>
                  </a:blip>
                  <a:srcRect l="37630" r="38007"/>
                  <a:stretch/>
                </p:blipFill>
                <p:spPr>
                  <a:xfrm flipH="1">
                    <a:off x="9369508" y="5596948"/>
                    <a:ext cx="18000" cy="73881"/>
                  </a:xfrm>
                  <a:prstGeom prst="rect">
                    <a:avLst/>
                  </a:prstGeom>
                </p:spPr>
              </p:pic>
              <p:pic>
                <p:nvPicPr>
                  <p:cNvPr id="22" name="図 21" descr="星のマーク&#10;&#10;中程度の精度で自動的に生成された説明">
                    <a:extLst>
                      <a:ext uri="{FF2B5EF4-FFF2-40B4-BE49-F238E27FC236}">
                        <a16:creationId xmlns:a16="http://schemas.microsoft.com/office/drawing/2014/main" id="{7739A4D3-02B9-DC52-0734-D6C0ACD9305E}"/>
                      </a:ext>
                    </a:extLst>
                  </p:cNvPr>
                  <p:cNvPicPr>
                    <a:picLocks noChangeAspect="1"/>
                  </p:cNvPicPr>
                  <p:nvPr/>
                </p:nvPicPr>
                <p:blipFill rotWithShape="1">
                  <a:blip r:embed="rId11">
                    <a:extLst>
                      <a:ext uri="{28A0092B-C50C-407E-A947-70E740481C1C}">
                        <a14:useLocalDpi xmlns:a14="http://schemas.microsoft.com/office/drawing/2010/main" val="0"/>
                      </a:ext>
                    </a:extLst>
                  </a:blip>
                  <a:srcRect l="21164" r="20798"/>
                  <a:stretch/>
                </p:blipFill>
                <p:spPr>
                  <a:xfrm>
                    <a:off x="9014604" y="5491428"/>
                    <a:ext cx="165445" cy="285069"/>
                  </a:xfrm>
                  <a:prstGeom prst="rect">
                    <a:avLst/>
                  </a:prstGeom>
                </p:spPr>
              </p:pic>
              <p:pic>
                <p:nvPicPr>
                  <p:cNvPr id="26" name="図 25" descr="アイコン が含まれている画像&#10;&#10;自動的に生成された説明">
                    <a:extLst>
                      <a:ext uri="{FF2B5EF4-FFF2-40B4-BE49-F238E27FC236}">
                        <a16:creationId xmlns:a16="http://schemas.microsoft.com/office/drawing/2014/main" id="{53C44AD1-326F-A65F-D6D4-1BBA17A0DD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38948" y="5104580"/>
                    <a:ext cx="1058773" cy="1058773"/>
                  </a:xfrm>
                  <a:prstGeom prst="rect">
                    <a:avLst/>
                  </a:prstGeom>
                </p:spPr>
              </p:pic>
              <p:pic>
                <p:nvPicPr>
                  <p:cNvPr id="28" name="図 27">
                    <a:extLst>
                      <a:ext uri="{FF2B5EF4-FFF2-40B4-BE49-F238E27FC236}">
                        <a16:creationId xmlns:a16="http://schemas.microsoft.com/office/drawing/2014/main" id="{A40A0B95-EA17-B942-4085-31BA7AB4E5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5560" y="5160155"/>
                    <a:ext cx="977954" cy="977954"/>
                  </a:xfrm>
                  <a:prstGeom prst="rect">
                    <a:avLst/>
                  </a:prstGeom>
                </p:spPr>
              </p:pic>
              <p:pic>
                <p:nvPicPr>
                  <p:cNvPr id="8" name="図 7" descr="図形 が含まれている画像&#10;&#10;自動的に生成された説明">
                    <a:extLst>
                      <a:ext uri="{FF2B5EF4-FFF2-40B4-BE49-F238E27FC236}">
                        <a16:creationId xmlns:a16="http://schemas.microsoft.com/office/drawing/2014/main" id="{EF04F851-C80A-E0A2-D65D-FCF00BA0EF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94644" y="5148938"/>
                    <a:ext cx="977953" cy="977953"/>
                  </a:xfrm>
                  <a:prstGeom prst="rect">
                    <a:avLst/>
                  </a:prstGeom>
                </p:spPr>
              </p:pic>
              <p:pic>
                <p:nvPicPr>
                  <p:cNvPr id="24" name="図 23" descr="グラフィカル ユーザー インターフェイス&#10;&#10;中程度の精度で自動的に生成された説明">
                    <a:extLst>
                      <a:ext uri="{FF2B5EF4-FFF2-40B4-BE49-F238E27FC236}">
                        <a16:creationId xmlns:a16="http://schemas.microsoft.com/office/drawing/2014/main" id="{83A567D1-64C3-0FB4-2CF9-AD57A2933EA3}"/>
                      </a:ext>
                    </a:extLst>
                  </p:cNvPr>
                  <p:cNvPicPr>
                    <a:picLocks noChangeAspect="1"/>
                  </p:cNvPicPr>
                  <p:nvPr/>
                </p:nvPicPr>
                <p:blipFill rotWithShape="1">
                  <a:blip r:embed="rId15">
                    <a:extLst>
                      <a:ext uri="{28A0092B-C50C-407E-A947-70E740481C1C}">
                        <a14:useLocalDpi xmlns:a14="http://schemas.microsoft.com/office/drawing/2010/main" val="0"/>
                      </a:ext>
                    </a:extLst>
                  </a:blip>
                  <a:srcRect l="22612" r="22204"/>
                  <a:stretch/>
                </p:blipFill>
                <p:spPr>
                  <a:xfrm>
                    <a:off x="8717756" y="5367778"/>
                    <a:ext cx="287216" cy="520474"/>
                  </a:xfrm>
                  <a:prstGeom prst="rect">
                    <a:avLst/>
                  </a:prstGeom>
                </p:spPr>
              </p:pic>
            </p:grpSp>
          </p:grpSp>
          <p:sp>
            <p:nvSpPr>
              <p:cNvPr id="36" name="Text Box 7">
                <a:extLst>
                  <a:ext uri="{FF2B5EF4-FFF2-40B4-BE49-F238E27FC236}">
                    <a16:creationId xmlns:a16="http://schemas.microsoft.com/office/drawing/2014/main" id="{84558890-9D78-0078-F4F2-38DB8ADB9F29}"/>
                  </a:ext>
                </a:extLst>
              </p:cNvPr>
              <p:cNvSpPr txBox="1">
                <a:spLocks noChangeArrowheads="1"/>
              </p:cNvSpPr>
              <p:nvPr/>
            </p:nvSpPr>
            <p:spPr bwMode="auto">
              <a:xfrm>
                <a:off x="420359" y="4912856"/>
                <a:ext cx="640432" cy="14422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現状の実装</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近軸近似の</a:t>
                </a:r>
                <a:r>
                  <a:rPr lang="en-US" altLang="ja-JP" sz="1481" dirty="0">
                    <a:latin typeface="游ゴシック Medium" panose="020B0500000000000000" pitchFamily="50" charset="-128"/>
                    <a:ea typeface="游ゴシック Medium" panose="020B0500000000000000" pitchFamily="50" charset="-128"/>
                  </a:rPr>
                  <a:t>CoC</a:t>
                </a:r>
                <a:endParaRPr lang="ja-JP" altLang="en-US" sz="1481" dirty="0">
                  <a:latin typeface="游ゴシック Medium" panose="020B0500000000000000" pitchFamily="50" charset="-128"/>
                  <a:ea typeface="游ゴシック Medium" panose="020B0500000000000000" pitchFamily="50" charset="-128"/>
                </a:endParaRPr>
              </a:p>
            </p:txBody>
          </p:sp>
        </p:grpSp>
      </p:grpSp>
      <p:grpSp>
        <p:nvGrpSpPr>
          <p:cNvPr id="46" name="グループ化 45">
            <a:extLst>
              <a:ext uri="{FF2B5EF4-FFF2-40B4-BE49-F238E27FC236}">
                <a16:creationId xmlns:a16="http://schemas.microsoft.com/office/drawing/2014/main" id="{6DE6760C-FDD7-A079-E0A4-6F34526DF5DE}"/>
              </a:ext>
            </a:extLst>
          </p:cNvPr>
          <p:cNvGrpSpPr/>
          <p:nvPr/>
        </p:nvGrpSpPr>
        <p:grpSpPr>
          <a:xfrm>
            <a:off x="418891" y="3374381"/>
            <a:ext cx="11155031" cy="1489168"/>
            <a:chOff x="425874" y="3290427"/>
            <a:chExt cx="11155031" cy="1489168"/>
          </a:xfrm>
        </p:grpSpPr>
        <p:grpSp>
          <p:nvGrpSpPr>
            <p:cNvPr id="50" name="グループ化 49">
              <a:extLst>
                <a:ext uri="{FF2B5EF4-FFF2-40B4-BE49-F238E27FC236}">
                  <a16:creationId xmlns:a16="http://schemas.microsoft.com/office/drawing/2014/main" id="{0491A60C-A693-BA85-2E63-D1F27EAC6653}"/>
                </a:ext>
              </a:extLst>
            </p:cNvPr>
            <p:cNvGrpSpPr/>
            <p:nvPr/>
          </p:nvGrpSpPr>
          <p:grpSpPr>
            <a:xfrm>
              <a:off x="1152737" y="3292426"/>
              <a:ext cx="10428168" cy="1447531"/>
              <a:chOff x="1152737" y="3292426"/>
              <a:chExt cx="10428168" cy="1447531"/>
            </a:xfrm>
          </p:grpSpPr>
          <p:grpSp>
            <p:nvGrpSpPr>
              <p:cNvPr id="52" name="グループ化 51">
                <a:extLst>
                  <a:ext uri="{FF2B5EF4-FFF2-40B4-BE49-F238E27FC236}">
                    <a16:creationId xmlns:a16="http://schemas.microsoft.com/office/drawing/2014/main" id="{E3026769-8982-3D83-4F55-6A5BED82A16D}"/>
                  </a:ext>
                </a:extLst>
              </p:cNvPr>
              <p:cNvGrpSpPr/>
              <p:nvPr/>
            </p:nvGrpSpPr>
            <p:grpSpPr>
              <a:xfrm>
                <a:off x="6727982" y="3292426"/>
                <a:ext cx="4852923" cy="1441781"/>
                <a:chOff x="6727982" y="2988527"/>
                <a:chExt cx="4852923" cy="1441781"/>
              </a:xfrm>
            </p:grpSpPr>
            <p:sp>
              <p:nvSpPr>
                <p:cNvPr id="54" name="AutoShape 6">
                  <a:extLst>
                    <a:ext uri="{FF2B5EF4-FFF2-40B4-BE49-F238E27FC236}">
                      <a16:creationId xmlns:a16="http://schemas.microsoft.com/office/drawing/2014/main" id="{020E6EB9-62D0-1134-DEA9-111E77D4D550}"/>
                    </a:ext>
                  </a:extLst>
                </p:cNvPr>
                <p:cNvSpPr>
                  <a:spLocks noChangeArrowheads="1"/>
                </p:cNvSpPr>
                <p:nvPr/>
              </p:nvSpPr>
              <p:spPr bwMode="auto">
                <a:xfrm>
                  <a:off x="6727982" y="3488348"/>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55" name="図 54" descr="黒い背景と白い文字&#10;&#10;中程度の精度で自動的に生成された説明">
                  <a:extLst>
                    <a:ext uri="{FF2B5EF4-FFF2-40B4-BE49-F238E27FC236}">
                      <a16:creationId xmlns:a16="http://schemas.microsoft.com/office/drawing/2014/main" id="{C5FC3D69-31A5-3329-AC16-D068E9EA36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55563" y="2988527"/>
                  <a:ext cx="4325342" cy="144178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pic>
            <p:nvPicPr>
              <p:cNvPr id="53" name="図 52" descr="座る, コンピュータ, キーボード が含まれている画像&#10;&#10;自動的に生成された説明">
                <a:extLst>
                  <a:ext uri="{FF2B5EF4-FFF2-40B4-BE49-F238E27FC236}">
                    <a16:creationId xmlns:a16="http://schemas.microsoft.com/office/drawing/2014/main" id="{3144D087-0B98-3EE6-364B-B4C81703C3AB}"/>
                  </a:ext>
                </a:extLst>
              </p:cNvPr>
              <p:cNvPicPr>
                <a:picLocks noChangeAspect="1"/>
              </p:cNvPicPr>
              <p:nvPr/>
            </p:nvPicPr>
            <p:blipFill rotWithShape="1">
              <a:blip r:embed="rId17">
                <a:extLst>
                  <a:ext uri="{28A0092B-C50C-407E-A947-70E740481C1C}">
                    <a14:useLocalDpi xmlns:a14="http://schemas.microsoft.com/office/drawing/2010/main" val="0"/>
                  </a:ext>
                </a:extLst>
              </a:blip>
              <a:srcRect l="16345" r="20812" b="50181"/>
              <a:stretch/>
            </p:blipFill>
            <p:spPr>
              <a:xfrm>
                <a:off x="1152737" y="3292426"/>
                <a:ext cx="5481598" cy="144753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
          <p:nvSpPr>
            <p:cNvPr id="51" name="Text Box 7">
              <a:extLst>
                <a:ext uri="{FF2B5EF4-FFF2-40B4-BE49-F238E27FC236}">
                  <a16:creationId xmlns:a16="http://schemas.microsoft.com/office/drawing/2014/main" id="{A257F7A8-671F-BFD9-192A-2CDD3426B74C}"/>
                </a:ext>
              </a:extLst>
            </p:cNvPr>
            <p:cNvSpPr txBox="1">
              <a:spLocks noChangeArrowheads="1"/>
            </p:cNvSpPr>
            <p:nvPr/>
          </p:nvSpPr>
          <p:spPr bwMode="auto">
            <a:xfrm>
              <a:off x="425874" y="3290427"/>
              <a:ext cx="640432" cy="14891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本来の光学的な</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CoC</a:t>
              </a:r>
              <a:r>
                <a:rPr lang="ja-JP" altLang="en-US" sz="1481" dirty="0">
                  <a:latin typeface="游ゴシック Medium" panose="020B0500000000000000" pitchFamily="50" charset="-128"/>
                  <a:ea typeface="游ゴシック Medium" panose="020B0500000000000000" pitchFamily="50" charset="-128"/>
                </a:rPr>
                <a:t>の拡がり方</a:t>
              </a:r>
            </a:p>
          </p:txBody>
        </p:sp>
      </p:grpSp>
      <p:sp>
        <p:nvSpPr>
          <p:cNvPr id="7" name="AutoShape 6">
            <a:extLst>
              <a:ext uri="{FF2B5EF4-FFF2-40B4-BE49-F238E27FC236}">
                <a16:creationId xmlns:a16="http://schemas.microsoft.com/office/drawing/2014/main" id="{C790FB30-3692-C1F4-EE0E-B5D8CCAB3B26}"/>
              </a:ext>
            </a:extLst>
          </p:cNvPr>
          <p:cNvSpPr>
            <a:spLocks noChangeArrowheads="1"/>
          </p:cNvSpPr>
          <p:nvPr/>
        </p:nvSpPr>
        <p:spPr bwMode="auto">
          <a:xfrm rot="16200000" flipH="1">
            <a:off x="9233370" y="4652017"/>
            <a:ext cx="373701" cy="501531"/>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540000" scaled="0"/>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Tree>
    <p:extLst>
      <p:ext uri="{BB962C8B-B14F-4D97-AF65-F5344CB8AC3E}">
        <p14:creationId xmlns:p14="http://schemas.microsoft.com/office/powerpoint/2010/main" val="2366896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28" descr="backblur_00">
            <a:extLst>
              <a:ext uri="{FF2B5EF4-FFF2-40B4-BE49-F238E27FC236}">
                <a16:creationId xmlns:a16="http://schemas.microsoft.com/office/drawing/2014/main" id="{ADAC5A83-03A9-4F41-9E56-D4F41AAB9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303" y="4074045"/>
            <a:ext cx="913812" cy="913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FFD42454-8463-4126-8BBD-9DE1C8DFE434}"/>
              </a:ext>
            </a:extLst>
          </p:cNvPr>
          <p:cNvSpPr>
            <a:spLocks noGrp="1" noChangeArrowheads="1"/>
          </p:cNvSpPr>
          <p:nvPr>
            <p:ph type="title"/>
          </p:nvPr>
        </p:nvSpPr>
        <p:spPr>
          <a:xfrm>
            <a:off x="609769" y="213360"/>
            <a:ext cx="10972464" cy="870970"/>
          </a:xfrm>
        </p:spPr>
        <p:txBody>
          <a:bodyPr/>
          <a:lstStyle/>
          <a:p>
            <a:r>
              <a:rPr lang="ja-JP" altLang="en-US" dirty="0"/>
              <a:t>球面収差の影響</a:t>
            </a:r>
          </a:p>
        </p:txBody>
      </p:sp>
      <p:sp>
        <p:nvSpPr>
          <p:cNvPr id="2" name="コンテンツ プレースホルダー 1">
            <a:extLst>
              <a:ext uri="{FF2B5EF4-FFF2-40B4-BE49-F238E27FC236}">
                <a16:creationId xmlns:a16="http://schemas.microsoft.com/office/drawing/2014/main" id="{D9256A8C-566A-4BC2-866E-3E8380569A95}"/>
              </a:ext>
            </a:extLst>
          </p:cNvPr>
          <p:cNvSpPr>
            <a:spLocks noGrp="1"/>
          </p:cNvSpPr>
          <p:nvPr>
            <p:ph idx="1"/>
          </p:nvPr>
        </p:nvSpPr>
        <p:spPr>
          <a:xfrm>
            <a:off x="609769" y="1234440"/>
            <a:ext cx="10972464" cy="5120640"/>
          </a:xfrm>
        </p:spPr>
        <p:txBody>
          <a:bodyPr/>
          <a:lstStyle/>
          <a:p>
            <a:r>
              <a:rPr lang="ja-JP" altLang="en-US" dirty="0"/>
              <a:t>不完全なフォーカス</a:t>
            </a:r>
            <a:endParaRPr lang="en-US" altLang="ja-JP" dirty="0"/>
          </a:p>
          <a:p>
            <a:pPr lvl="1"/>
            <a:r>
              <a:rPr lang="ja-JP" altLang="en-US" dirty="0"/>
              <a:t>一点にフォーカスしない</a:t>
            </a:r>
            <a:endParaRPr lang="en-US" altLang="ja-JP" dirty="0"/>
          </a:p>
          <a:p>
            <a:r>
              <a:rPr lang="ja-JP" altLang="en-US" dirty="0"/>
              <a:t>前ボケにハードエッジ</a:t>
            </a:r>
            <a:endParaRPr lang="en-US" altLang="ja-JP" dirty="0"/>
          </a:p>
          <a:p>
            <a:r>
              <a:rPr lang="ja-JP" altLang="en-US" dirty="0"/>
              <a:t>後ボケにソフトエッジ</a:t>
            </a:r>
            <a:endParaRPr lang="en-US" altLang="ja-JP" dirty="0"/>
          </a:p>
          <a:p>
            <a:endParaRPr lang="ja-JP" altLang="en-US" dirty="0"/>
          </a:p>
        </p:txBody>
      </p:sp>
      <p:pic>
        <p:nvPicPr>
          <p:cNvPr id="88070" name="Picture 333" descr="Spherical_Front_00">
            <a:extLst>
              <a:ext uri="{FF2B5EF4-FFF2-40B4-BE49-F238E27FC236}">
                <a16:creationId xmlns:a16="http://schemas.microsoft.com/office/drawing/2014/main" id="{56B3CF04-1191-4206-813E-47CB3237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419" y="4084124"/>
            <a:ext cx="945729" cy="9474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334" descr="Spherical_Front_01">
            <a:extLst>
              <a:ext uri="{FF2B5EF4-FFF2-40B4-BE49-F238E27FC236}">
                <a16:creationId xmlns:a16="http://schemas.microsoft.com/office/drawing/2014/main" id="{335B43F3-89B4-4D24-B6DC-259BD6985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970" y="4215148"/>
            <a:ext cx="631605" cy="6316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337" descr="Spherical_Back_02">
            <a:extLst>
              <a:ext uri="{FF2B5EF4-FFF2-40B4-BE49-F238E27FC236}">
                <a16:creationId xmlns:a16="http://schemas.microsoft.com/office/drawing/2014/main" id="{0EB2B91C-05E7-446A-81B8-FE7930C2F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0353" y="4201710"/>
            <a:ext cx="631605" cy="6316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74">
            <a:extLst>
              <a:ext uri="{FF2B5EF4-FFF2-40B4-BE49-F238E27FC236}">
                <a16:creationId xmlns:a16="http://schemas.microsoft.com/office/drawing/2014/main" id="{C328C75D-810E-41C3-866B-120B609AC83B}"/>
              </a:ext>
            </a:extLst>
          </p:cNvPr>
          <p:cNvSpPr txBox="1">
            <a:spLocks noChangeArrowheads="1"/>
          </p:cNvSpPr>
          <p:nvPr/>
        </p:nvSpPr>
        <p:spPr bwMode="auto">
          <a:xfrm>
            <a:off x="8465204" y="5399408"/>
            <a:ext cx="1402949"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球面レンズ</a:t>
            </a:r>
          </a:p>
        </p:txBody>
      </p:sp>
      <p:grpSp>
        <p:nvGrpSpPr>
          <p:cNvPr id="88074" name="グループ化 1">
            <a:extLst>
              <a:ext uri="{FF2B5EF4-FFF2-40B4-BE49-F238E27FC236}">
                <a16:creationId xmlns:a16="http://schemas.microsoft.com/office/drawing/2014/main" id="{173BF4CE-2D53-4949-94E0-802198E2DFFD}"/>
              </a:ext>
            </a:extLst>
          </p:cNvPr>
          <p:cNvGrpSpPr>
            <a:grpSpLocks/>
          </p:cNvGrpSpPr>
          <p:nvPr/>
        </p:nvGrpSpPr>
        <p:grpSpPr bwMode="auto">
          <a:xfrm>
            <a:off x="6124558" y="1989410"/>
            <a:ext cx="5434159" cy="1735236"/>
            <a:chOff x="541338" y="2013075"/>
            <a:chExt cx="5135562" cy="1639763"/>
          </a:xfrm>
        </p:grpSpPr>
        <p:grpSp>
          <p:nvGrpSpPr>
            <p:cNvPr id="88084" name="グループ化 140">
              <a:extLst>
                <a:ext uri="{FF2B5EF4-FFF2-40B4-BE49-F238E27FC236}">
                  <a16:creationId xmlns:a16="http://schemas.microsoft.com/office/drawing/2014/main" id="{5B698E69-6E4B-4FBA-903E-04751F90FE20}"/>
                </a:ext>
              </a:extLst>
            </p:cNvPr>
            <p:cNvGrpSpPr>
              <a:grpSpLocks/>
            </p:cNvGrpSpPr>
            <p:nvPr/>
          </p:nvGrpSpPr>
          <p:grpSpPr bwMode="auto">
            <a:xfrm>
              <a:off x="1903561" y="2013075"/>
              <a:ext cx="273823" cy="1639763"/>
              <a:chOff x="3976747" y="2086894"/>
              <a:chExt cx="440641" cy="2447006"/>
            </a:xfrm>
          </p:grpSpPr>
          <p:sp>
            <p:nvSpPr>
              <p:cNvPr id="88116" name="円/楕円 141">
                <a:extLst>
                  <a:ext uri="{FF2B5EF4-FFF2-40B4-BE49-F238E27FC236}">
                    <a16:creationId xmlns:a16="http://schemas.microsoft.com/office/drawing/2014/main" id="{FEA4199B-46FB-4049-A3E9-C1EBEF9736C4}"/>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88117" name="グループ化 142">
                <a:extLst>
                  <a:ext uri="{FF2B5EF4-FFF2-40B4-BE49-F238E27FC236}">
                    <a16:creationId xmlns:a16="http://schemas.microsoft.com/office/drawing/2014/main" id="{A98220CB-B93A-4B0C-B020-1E7400EA9FD4}"/>
                  </a:ext>
                </a:extLst>
              </p:cNvPr>
              <p:cNvGrpSpPr>
                <a:grpSpLocks/>
              </p:cNvGrpSpPr>
              <p:nvPr/>
            </p:nvGrpSpPr>
            <p:grpSpPr bwMode="auto">
              <a:xfrm>
                <a:off x="3976747" y="2086894"/>
                <a:ext cx="440641" cy="2447006"/>
                <a:chOff x="10070197" y="719807"/>
                <a:chExt cx="735854" cy="2088232"/>
              </a:xfrm>
            </p:grpSpPr>
            <p:sp>
              <p:nvSpPr>
                <p:cNvPr id="88118" name="円弧 4">
                  <a:extLst>
                    <a:ext uri="{FF2B5EF4-FFF2-40B4-BE49-F238E27FC236}">
                      <a16:creationId xmlns:a16="http://schemas.microsoft.com/office/drawing/2014/main" id="{6FFF965D-BEBE-46C8-8FE5-1DCBE69A5FE1}"/>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9" name="円弧 4">
                  <a:extLst>
                    <a:ext uri="{FF2B5EF4-FFF2-40B4-BE49-F238E27FC236}">
                      <a16:creationId xmlns:a16="http://schemas.microsoft.com/office/drawing/2014/main" id="{BB38E409-D5DC-4594-A7F4-3130DB9DE0B3}"/>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88085" name="Group 224">
              <a:extLst>
                <a:ext uri="{FF2B5EF4-FFF2-40B4-BE49-F238E27FC236}">
                  <a16:creationId xmlns:a16="http://schemas.microsoft.com/office/drawing/2014/main" id="{CB3A1E42-D565-41EA-A29C-7D80DAAEF0E9}"/>
                </a:ext>
              </a:extLst>
            </p:cNvPr>
            <p:cNvGrpSpPr>
              <a:grpSpLocks noChangeAspect="1"/>
            </p:cNvGrpSpPr>
            <p:nvPr/>
          </p:nvGrpSpPr>
          <p:grpSpPr bwMode="auto">
            <a:xfrm>
              <a:off x="541338" y="2118831"/>
              <a:ext cx="5135562" cy="1432617"/>
              <a:chOff x="339" y="1172"/>
              <a:chExt cx="5126" cy="1430"/>
            </a:xfrm>
          </p:grpSpPr>
          <p:sp>
            <p:nvSpPr>
              <p:cNvPr id="88086" name="Line 18">
                <a:extLst>
                  <a:ext uri="{FF2B5EF4-FFF2-40B4-BE49-F238E27FC236}">
                    <a16:creationId xmlns:a16="http://schemas.microsoft.com/office/drawing/2014/main" id="{702EB55A-6517-44D1-9B6C-F0912E340F34}"/>
                  </a:ext>
                </a:extLst>
              </p:cNvPr>
              <p:cNvSpPr>
                <a:spLocks noChangeAspect="1" noChangeShapeType="1"/>
              </p:cNvSpPr>
              <p:nvPr/>
            </p:nvSpPr>
            <p:spPr bwMode="auto">
              <a:xfrm>
                <a:off x="339" y="1886"/>
                <a:ext cx="1498" cy="0"/>
              </a:xfrm>
              <a:prstGeom prst="line">
                <a:avLst/>
              </a:prstGeom>
              <a:noFill/>
              <a:ln w="12700">
                <a:solidFill>
                  <a:srgbClr val="00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7" name="Line 27">
                <a:extLst>
                  <a:ext uri="{FF2B5EF4-FFF2-40B4-BE49-F238E27FC236}">
                    <a16:creationId xmlns:a16="http://schemas.microsoft.com/office/drawing/2014/main" id="{E69E2724-4C27-492E-9403-E520D6A0B390}"/>
                  </a:ext>
                </a:extLst>
              </p:cNvPr>
              <p:cNvSpPr>
                <a:spLocks noChangeAspect="1" noChangeShapeType="1"/>
              </p:cNvSpPr>
              <p:nvPr/>
            </p:nvSpPr>
            <p:spPr bwMode="auto">
              <a:xfrm>
                <a:off x="1837" y="1886"/>
                <a:ext cx="3628" cy="1"/>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8" name="Line 4">
                <a:extLst>
                  <a:ext uri="{FF2B5EF4-FFF2-40B4-BE49-F238E27FC236}">
                    <a16:creationId xmlns:a16="http://schemas.microsoft.com/office/drawing/2014/main" id="{6BCB1CC0-E910-4BC6-B443-2BE85F9E8B9A}"/>
                  </a:ext>
                </a:extLst>
              </p:cNvPr>
              <p:cNvSpPr>
                <a:spLocks noChangeAspect="1" noChangeShapeType="1"/>
              </p:cNvSpPr>
              <p:nvPr/>
            </p:nvSpPr>
            <p:spPr bwMode="auto">
              <a:xfrm>
                <a:off x="339" y="1172"/>
                <a:ext cx="1498"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9" name="Line 5">
                <a:extLst>
                  <a:ext uri="{FF2B5EF4-FFF2-40B4-BE49-F238E27FC236}">
                    <a16:creationId xmlns:a16="http://schemas.microsoft.com/office/drawing/2014/main" id="{F409D43B-39FE-409C-B848-31A8B9CEE6D9}"/>
                  </a:ext>
                </a:extLst>
              </p:cNvPr>
              <p:cNvSpPr>
                <a:spLocks noChangeAspect="1" noChangeShapeType="1"/>
              </p:cNvSpPr>
              <p:nvPr/>
            </p:nvSpPr>
            <p:spPr bwMode="auto">
              <a:xfrm>
                <a:off x="339" y="2600"/>
                <a:ext cx="1498"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0" name="Line 20">
                <a:extLst>
                  <a:ext uri="{FF2B5EF4-FFF2-40B4-BE49-F238E27FC236}">
                    <a16:creationId xmlns:a16="http://schemas.microsoft.com/office/drawing/2014/main" id="{3B7072CC-2661-45CD-8296-6C21FF1DA5E0}"/>
                  </a:ext>
                </a:extLst>
              </p:cNvPr>
              <p:cNvSpPr>
                <a:spLocks noChangeAspect="1" noChangeShapeType="1"/>
              </p:cNvSpPr>
              <p:nvPr/>
            </p:nvSpPr>
            <p:spPr bwMode="auto">
              <a:xfrm>
                <a:off x="1837" y="1172"/>
                <a:ext cx="3628" cy="1414"/>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1" name="Line 36">
                <a:extLst>
                  <a:ext uri="{FF2B5EF4-FFF2-40B4-BE49-F238E27FC236}">
                    <a16:creationId xmlns:a16="http://schemas.microsoft.com/office/drawing/2014/main" id="{24405CAD-9A0E-4F9A-83B9-26E808B18200}"/>
                  </a:ext>
                </a:extLst>
              </p:cNvPr>
              <p:cNvSpPr>
                <a:spLocks noChangeAspect="1" noChangeShapeType="1"/>
              </p:cNvSpPr>
              <p:nvPr/>
            </p:nvSpPr>
            <p:spPr bwMode="auto">
              <a:xfrm flipV="1">
                <a:off x="1836" y="1187"/>
                <a:ext cx="3628" cy="1415"/>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2" name="Line 6">
                <a:extLst>
                  <a:ext uri="{FF2B5EF4-FFF2-40B4-BE49-F238E27FC236}">
                    <a16:creationId xmlns:a16="http://schemas.microsoft.com/office/drawing/2014/main" id="{EA76C4BC-88B5-41BB-989E-2E3E5971E3FD}"/>
                  </a:ext>
                </a:extLst>
              </p:cNvPr>
              <p:cNvSpPr>
                <a:spLocks noChangeAspect="1" noChangeShapeType="1"/>
              </p:cNvSpPr>
              <p:nvPr/>
            </p:nvSpPr>
            <p:spPr bwMode="auto">
              <a:xfrm>
                <a:off x="339" y="1274"/>
                <a:ext cx="1498"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3" name="Line 7">
                <a:extLst>
                  <a:ext uri="{FF2B5EF4-FFF2-40B4-BE49-F238E27FC236}">
                    <a16:creationId xmlns:a16="http://schemas.microsoft.com/office/drawing/2014/main" id="{47CEAED8-1B20-4FA9-84E2-89C11A930E3F}"/>
                  </a:ext>
                </a:extLst>
              </p:cNvPr>
              <p:cNvSpPr>
                <a:spLocks noChangeAspect="1" noChangeShapeType="1"/>
              </p:cNvSpPr>
              <p:nvPr/>
            </p:nvSpPr>
            <p:spPr bwMode="auto">
              <a:xfrm>
                <a:off x="339" y="2498"/>
                <a:ext cx="1498"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4" name="Line 21">
                <a:extLst>
                  <a:ext uri="{FF2B5EF4-FFF2-40B4-BE49-F238E27FC236}">
                    <a16:creationId xmlns:a16="http://schemas.microsoft.com/office/drawing/2014/main" id="{5459D1F1-07DA-4050-B936-AE1285F1C9DB}"/>
                  </a:ext>
                </a:extLst>
              </p:cNvPr>
              <p:cNvSpPr>
                <a:spLocks noChangeAspect="1" noChangeShapeType="1"/>
              </p:cNvSpPr>
              <p:nvPr/>
            </p:nvSpPr>
            <p:spPr bwMode="auto">
              <a:xfrm>
                <a:off x="1837" y="1274"/>
                <a:ext cx="3628" cy="1139"/>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5" name="Line 37">
                <a:extLst>
                  <a:ext uri="{FF2B5EF4-FFF2-40B4-BE49-F238E27FC236}">
                    <a16:creationId xmlns:a16="http://schemas.microsoft.com/office/drawing/2014/main" id="{F39EDFC8-E609-4177-AC0A-CF300DB88370}"/>
                  </a:ext>
                </a:extLst>
              </p:cNvPr>
              <p:cNvSpPr>
                <a:spLocks noChangeAspect="1" noChangeShapeType="1"/>
              </p:cNvSpPr>
              <p:nvPr/>
            </p:nvSpPr>
            <p:spPr bwMode="auto">
              <a:xfrm flipV="1">
                <a:off x="1836" y="1360"/>
                <a:ext cx="3628" cy="114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6" name="Line 8">
                <a:extLst>
                  <a:ext uri="{FF2B5EF4-FFF2-40B4-BE49-F238E27FC236}">
                    <a16:creationId xmlns:a16="http://schemas.microsoft.com/office/drawing/2014/main" id="{D1BBC93D-1236-424D-B3CC-547ABF7CF8B7}"/>
                  </a:ext>
                </a:extLst>
              </p:cNvPr>
              <p:cNvSpPr>
                <a:spLocks noChangeAspect="1" noChangeShapeType="1"/>
              </p:cNvSpPr>
              <p:nvPr/>
            </p:nvSpPr>
            <p:spPr bwMode="auto">
              <a:xfrm>
                <a:off x="339" y="1376"/>
                <a:ext cx="1498"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7" name="Line 9">
                <a:extLst>
                  <a:ext uri="{FF2B5EF4-FFF2-40B4-BE49-F238E27FC236}">
                    <a16:creationId xmlns:a16="http://schemas.microsoft.com/office/drawing/2014/main" id="{EA281C5E-95E4-4476-8201-85F1FA2F7546}"/>
                  </a:ext>
                </a:extLst>
              </p:cNvPr>
              <p:cNvSpPr>
                <a:spLocks noChangeAspect="1" noChangeShapeType="1"/>
              </p:cNvSpPr>
              <p:nvPr/>
            </p:nvSpPr>
            <p:spPr bwMode="auto">
              <a:xfrm>
                <a:off x="339" y="2396"/>
                <a:ext cx="1498"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8" name="Line 22">
                <a:extLst>
                  <a:ext uri="{FF2B5EF4-FFF2-40B4-BE49-F238E27FC236}">
                    <a16:creationId xmlns:a16="http://schemas.microsoft.com/office/drawing/2014/main" id="{D031DFB4-ED67-4CE7-A9ED-A572C898C2BB}"/>
                  </a:ext>
                </a:extLst>
              </p:cNvPr>
              <p:cNvSpPr>
                <a:spLocks noChangeAspect="1" noChangeShapeType="1"/>
              </p:cNvSpPr>
              <p:nvPr/>
            </p:nvSpPr>
            <p:spPr bwMode="auto">
              <a:xfrm>
                <a:off x="1837" y="1376"/>
                <a:ext cx="3628" cy="901"/>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99" name="Line 38">
                <a:extLst>
                  <a:ext uri="{FF2B5EF4-FFF2-40B4-BE49-F238E27FC236}">
                    <a16:creationId xmlns:a16="http://schemas.microsoft.com/office/drawing/2014/main" id="{B9DAC6A9-9E82-43DF-BE40-13CF2C635179}"/>
                  </a:ext>
                </a:extLst>
              </p:cNvPr>
              <p:cNvSpPr>
                <a:spLocks noChangeAspect="1" noChangeShapeType="1"/>
              </p:cNvSpPr>
              <p:nvPr/>
            </p:nvSpPr>
            <p:spPr bwMode="auto">
              <a:xfrm flipV="1">
                <a:off x="1836" y="1496"/>
                <a:ext cx="3628" cy="902"/>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0" name="Line 10">
                <a:extLst>
                  <a:ext uri="{FF2B5EF4-FFF2-40B4-BE49-F238E27FC236}">
                    <a16:creationId xmlns:a16="http://schemas.microsoft.com/office/drawing/2014/main" id="{949652DF-DB29-4537-BE97-5B3F7E715AD6}"/>
                  </a:ext>
                </a:extLst>
              </p:cNvPr>
              <p:cNvSpPr>
                <a:spLocks noChangeAspect="1" noChangeShapeType="1"/>
              </p:cNvSpPr>
              <p:nvPr/>
            </p:nvSpPr>
            <p:spPr bwMode="auto">
              <a:xfrm>
                <a:off x="339" y="1478"/>
                <a:ext cx="1498"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1" name="Line 11">
                <a:extLst>
                  <a:ext uri="{FF2B5EF4-FFF2-40B4-BE49-F238E27FC236}">
                    <a16:creationId xmlns:a16="http://schemas.microsoft.com/office/drawing/2014/main" id="{46299C8F-9E76-4515-9C83-EE4A1E0C7CCF}"/>
                  </a:ext>
                </a:extLst>
              </p:cNvPr>
              <p:cNvSpPr>
                <a:spLocks noChangeAspect="1" noChangeShapeType="1"/>
              </p:cNvSpPr>
              <p:nvPr/>
            </p:nvSpPr>
            <p:spPr bwMode="auto">
              <a:xfrm>
                <a:off x="339" y="2294"/>
                <a:ext cx="1498"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2" name="Line 23">
                <a:extLst>
                  <a:ext uri="{FF2B5EF4-FFF2-40B4-BE49-F238E27FC236}">
                    <a16:creationId xmlns:a16="http://schemas.microsoft.com/office/drawing/2014/main" id="{800E784C-BB54-42BA-B9B1-7DB87211A8CA}"/>
                  </a:ext>
                </a:extLst>
              </p:cNvPr>
              <p:cNvSpPr>
                <a:spLocks noChangeAspect="1" noChangeShapeType="1"/>
              </p:cNvSpPr>
              <p:nvPr/>
            </p:nvSpPr>
            <p:spPr bwMode="auto">
              <a:xfrm>
                <a:off x="1837" y="1478"/>
                <a:ext cx="3628" cy="693"/>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3" name="Line 39">
                <a:extLst>
                  <a:ext uri="{FF2B5EF4-FFF2-40B4-BE49-F238E27FC236}">
                    <a16:creationId xmlns:a16="http://schemas.microsoft.com/office/drawing/2014/main" id="{30BB943B-7985-481E-882F-164AF4401CA3}"/>
                  </a:ext>
                </a:extLst>
              </p:cNvPr>
              <p:cNvSpPr>
                <a:spLocks noChangeAspect="1" noChangeShapeType="1"/>
              </p:cNvSpPr>
              <p:nvPr/>
            </p:nvSpPr>
            <p:spPr bwMode="auto">
              <a:xfrm flipV="1">
                <a:off x="1836" y="1602"/>
                <a:ext cx="3628" cy="694"/>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4" name="Line 12">
                <a:extLst>
                  <a:ext uri="{FF2B5EF4-FFF2-40B4-BE49-F238E27FC236}">
                    <a16:creationId xmlns:a16="http://schemas.microsoft.com/office/drawing/2014/main" id="{97049DC0-C9FD-45F8-B2D3-236FED07B61F}"/>
                  </a:ext>
                </a:extLst>
              </p:cNvPr>
              <p:cNvSpPr>
                <a:spLocks noChangeAspect="1" noChangeShapeType="1"/>
              </p:cNvSpPr>
              <p:nvPr/>
            </p:nvSpPr>
            <p:spPr bwMode="auto">
              <a:xfrm>
                <a:off x="339" y="1580"/>
                <a:ext cx="1498"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5" name="Line 13">
                <a:extLst>
                  <a:ext uri="{FF2B5EF4-FFF2-40B4-BE49-F238E27FC236}">
                    <a16:creationId xmlns:a16="http://schemas.microsoft.com/office/drawing/2014/main" id="{18741BF2-B27C-4FA1-A396-D9A94B171B8D}"/>
                  </a:ext>
                </a:extLst>
              </p:cNvPr>
              <p:cNvSpPr>
                <a:spLocks noChangeAspect="1" noChangeShapeType="1"/>
              </p:cNvSpPr>
              <p:nvPr/>
            </p:nvSpPr>
            <p:spPr bwMode="auto">
              <a:xfrm>
                <a:off x="339" y="2192"/>
                <a:ext cx="1498"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6" name="Line 24">
                <a:extLst>
                  <a:ext uri="{FF2B5EF4-FFF2-40B4-BE49-F238E27FC236}">
                    <a16:creationId xmlns:a16="http://schemas.microsoft.com/office/drawing/2014/main" id="{3EF5BC29-2295-4CBA-A54D-FEB8174C4222}"/>
                  </a:ext>
                </a:extLst>
              </p:cNvPr>
              <p:cNvSpPr>
                <a:spLocks noChangeAspect="1" noChangeShapeType="1"/>
              </p:cNvSpPr>
              <p:nvPr/>
            </p:nvSpPr>
            <p:spPr bwMode="auto">
              <a:xfrm>
                <a:off x="1837" y="1580"/>
                <a:ext cx="3628" cy="505"/>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7" name="Line 40">
                <a:extLst>
                  <a:ext uri="{FF2B5EF4-FFF2-40B4-BE49-F238E27FC236}">
                    <a16:creationId xmlns:a16="http://schemas.microsoft.com/office/drawing/2014/main" id="{36C3B476-DC9C-44F5-BD81-1820F046E4E6}"/>
                  </a:ext>
                </a:extLst>
              </p:cNvPr>
              <p:cNvSpPr>
                <a:spLocks noChangeAspect="1" noChangeShapeType="1"/>
              </p:cNvSpPr>
              <p:nvPr/>
            </p:nvSpPr>
            <p:spPr bwMode="auto">
              <a:xfrm flipV="1">
                <a:off x="1836" y="1688"/>
                <a:ext cx="3628" cy="506"/>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8" name="Line 14">
                <a:extLst>
                  <a:ext uri="{FF2B5EF4-FFF2-40B4-BE49-F238E27FC236}">
                    <a16:creationId xmlns:a16="http://schemas.microsoft.com/office/drawing/2014/main" id="{BFCBBA29-0CFF-4CFF-9A7F-470F5993DF09}"/>
                  </a:ext>
                </a:extLst>
              </p:cNvPr>
              <p:cNvSpPr>
                <a:spLocks noChangeAspect="1" noChangeShapeType="1"/>
              </p:cNvSpPr>
              <p:nvPr/>
            </p:nvSpPr>
            <p:spPr bwMode="auto">
              <a:xfrm>
                <a:off x="339" y="1682"/>
                <a:ext cx="1498"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09" name="Line 15">
                <a:extLst>
                  <a:ext uri="{FF2B5EF4-FFF2-40B4-BE49-F238E27FC236}">
                    <a16:creationId xmlns:a16="http://schemas.microsoft.com/office/drawing/2014/main" id="{3FE6FE33-3AF5-42C2-A6A1-415ABA29D576}"/>
                  </a:ext>
                </a:extLst>
              </p:cNvPr>
              <p:cNvSpPr>
                <a:spLocks noChangeAspect="1" noChangeShapeType="1"/>
              </p:cNvSpPr>
              <p:nvPr/>
            </p:nvSpPr>
            <p:spPr bwMode="auto">
              <a:xfrm>
                <a:off x="339" y="2090"/>
                <a:ext cx="1498"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0" name="Line 25">
                <a:extLst>
                  <a:ext uri="{FF2B5EF4-FFF2-40B4-BE49-F238E27FC236}">
                    <a16:creationId xmlns:a16="http://schemas.microsoft.com/office/drawing/2014/main" id="{7A0F158C-767A-4399-AC4F-651B15F85400}"/>
                  </a:ext>
                </a:extLst>
              </p:cNvPr>
              <p:cNvSpPr>
                <a:spLocks noChangeAspect="1" noChangeShapeType="1"/>
              </p:cNvSpPr>
              <p:nvPr/>
            </p:nvSpPr>
            <p:spPr bwMode="auto">
              <a:xfrm>
                <a:off x="1837" y="1682"/>
                <a:ext cx="3628" cy="331"/>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1" name="Line 41">
                <a:extLst>
                  <a:ext uri="{FF2B5EF4-FFF2-40B4-BE49-F238E27FC236}">
                    <a16:creationId xmlns:a16="http://schemas.microsoft.com/office/drawing/2014/main" id="{E457D9B2-AA1E-4961-AEAD-C74408FA8F09}"/>
                  </a:ext>
                </a:extLst>
              </p:cNvPr>
              <p:cNvSpPr>
                <a:spLocks noChangeAspect="1" noChangeShapeType="1"/>
              </p:cNvSpPr>
              <p:nvPr/>
            </p:nvSpPr>
            <p:spPr bwMode="auto">
              <a:xfrm flipV="1">
                <a:off x="1836" y="1760"/>
                <a:ext cx="3628" cy="332"/>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2" name="Line 16">
                <a:extLst>
                  <a:ext uri="{FF2B5EF4-FFF2-40B4-BE49-F238E27FC236}">
                    <a16:creationId xmlns:a16="http://schemas.microsoft.com/office/drawing/2014/main" id="{A2F4A12B-CD10-40D9-8F65-04ED38FC8590}"/>
                  </a:ext>
                </a:extLst>
              </p:cNvPr>
              <p:cNvSpPr>
                <a:spLocks noChangeAspect="1" noChangeShapeType="1"/>
              </p:cNvSpPr>
              <p:nvPr/>
            </p:nvSpPr>
            <p:spPr bwMode="auto">
              <a:xfrm>
                <a:off x="339" y="1784"/>
                <a:ext cx="1498"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3" name="Line 17">
                <a:extLst>
                  <a:ext uri="{FF2B5EF4-FFF2-40B4-BE49-F238E27FC236}">
                    <a16:creationId xmlns:a16="http://schemas.microsoft.com/office/drawing/2014/main" id="{03FCD81E-934F-4F11-84D2-320257A233F1}"/>
                  </a:ext>
                </a:extLst>
              </p:cNvPr>
              <p:cNvSpPr>
                <a:spLocks noChangeAspect="1" noChangeShapeType="1"/>
              </p:cNvSpPr>
              <p:nvPr/>
            </p:nvSpPr>
            <p:spPr bwMode="auto">
              <a:xfrm>
                <a:off x="339" y="1988"/>
                <a:ext cx="1498"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4" name="Line 26">
                <a:extLst>
                  <a:ext uri="{FF2B5EF4-FFF2-40B4-BE49-F238E27FC236}">
                    <a16:creationId xmlns:a16="http://schemas.microsoft.com/office/drawing/2014/main" id="{744687D2-CFE9-4C45-9C85-75C48866A525}"/>
                  </a:ext>
                </a:extLst>
              </p:cNvPr>
              <p:cNvSpPr>
                <a:spLocks noChangeAspect="1" noChangeShapeType="1"/>
              </p:cNvSpPr>
              <p:nvPr/>
            </p:nvSpPr>
            <p:spPr bwMode="auto">
              <a:xfrm>
                <a:off x="1837" y="1784"/>
                <a:ext cx="3628" cy="163"/>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115" name="Line 42">
                <a:extLst>
                  <a:ext uri="{FF2B5EF4-FFF2-40B4-BE49-F238E27FC236}">
                    <a16:creationId xmlns:a16="http://schemas.microsoft.com/office/drawing/2014/main" id="{72989219-EEAF-4183-AA60-34280921601F}"/>
                  </a:ext>
                </a:extLst>
              </p:cNvPr>
              <p:cNvSpPr>
                <a:spLocks noChangeAspect="1" noChangeShapeType="1"/>
              </p:cNvSpPr>
              <p:nvPr/>
            </p:nvSpPr>
            <p:spPr bwMode="auto">
              <a:xfrm flipV="1">
                <a:off x="1836" y="1826"/>
                <a:ext cx="3628" cy="164"/>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88075" name="Group 327">
            <a:extLst>
              <a:ext uri="{FF2B5EF4-FFF2-40B4-BE49-F238E27FC236}">
                <a16:creationId xmlns:a16="http://schemas.microsoft.com/office/drawing/2014/main" id="{2AF82000-BB4B-495B-AAD9-6237CD787FAE}"/>
              </a:ext>
            </a:extLst>
          </p:cNvPr>
          <p:cNvGrpSpPr>
            <a:grpSpLocks noChangeAspect="1"/>
          </p:cNvGrpSpPr>
          <p:nvPr/>
        </p:nvGrpSpPr>
        <p:grpSpPr bwMode="auto">
          <a:xfrm>
            <a:off x="9655500" y="2100278"/>
            <a:ext cx="477064" cy="1515181"/>
            <a:chOff x="3671" y="1489"/>
            <a:chExt cx="450" cy="1430"/>
          </a:xfrm>
        </p:grpSpPr>
        <p:sp>
          <p:nvSpPr>
            <p:cNvPr id="88077" name="Line 320">
              <a:extLst>
                <a:ext uri="{FF2B5EF4-FFF2-40B4-BE49-F238E27FC236}">
                  <a16:creationId xmlns:a16="http://schemas.microsoft.com/office/drawing/2014/main" id="{E8627A00-65E9-4DBC-B152-6F9B528EDAC5}"/>
                </a:ext>
              </a:extLst>
            </p:cNvPr>
            <p:cNvSpPr>
              <a:spLocks noChangeAspect="1" noChangeShapeType="1"/>
            </p:cNvSpPr>
            <p:nvPr/>
          </p:nvSpPr>
          <p:spPr bwMode="auto">
            <a:xfrm>
              <a:off x="4120" y="2103"/>
              <a:ext cx="1" cy="204"/>
            </a:xfrm>
            <a:prstGeom prst="line">
              <a:avLst/>
            </a:prstGeom>
            <a:noFill/>
            <a:ln w="6350" cap="rnd">
              <a:solidFill>
                <a:srgbClr val="9A0084"/>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78" name="Line 321">
              <a:extLst>
                <a:ext uri="{FF2B5EF4-FFF2-40B4-BE49-F238E27FC236}">
                  <a16:creationId xmlns:a16="http://schemas.microsoft.com/office/drawing/2014/main" id="{D2159711-521D-403C-9524-182DA3293944}"/>
                </a:ext>
              </a:extLst>
            </p:cNvPr>
            <p:cNvSpPr>
              <a:spLocks noChangeAspect="1" noChangeShapeType="1"/>
            </p:cNvSpPr>
            <p:nvPr/>
          </p:nvSpPr>
          <p:spPr bwMode="auto">
            <a:xfrm>
              <a:off x="4085" y="2001"/>
              <a:ext cx="0" cy="408"/>
            </a:xfrm>
            <a:prstGeom prst="line">
              <a:avLst/>
            </a:prstGeom>
            <a:noFill/>
            <a:ln w="6350" cap="rnd">
              <a:solidFill>
                <a:srgbClr val="001D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79" name="Line 322">
              <a:extLst>
                <a:ext uri="{FF2B5EF4-FFF2-40B4-BE49-F238E27FC236}">
                  <a16:creationId xmlns:a16="http://schemas.microsoft.com/office/drawing/2014/main" id="{2D9F81CA-69F0-4661-A809-D23BE4ADD9A8}"/>
                </a:ext>
              </a:extLst>
            </p:cNvPr>
            <p:cNvSpPr>
              <a:spLocks noChangeAspect="1" noChangeShapeType="1"/>
            </p:cNvSpPr>
            <p:nvPr/>
          </p:nvSpPr>
          <p:spPr bwMode="auto">
            <a:xfrm>
              <a:off x="4039" y="1899"/>
              <a:ext cx="1" cy="612"/>
            </a:xfrm>
            <a:prstGeom prst="line">
              <a:avLst/>
            </a:prstGeom>
            <a:noFill/>
            <a:ln w="6350" cap="rnd">
              <a:solidFill>
                <a:srgbClr val="0080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0" name="Line 323">
              <a:extLst>
                <a:ext uri="{FF2B5EF4-FFF2-40B4-BE49-F238E27FC236}">
                  <a16:creationId xmlns:a16="http://schemas.microsoft.com/office/drawing/2014/main" id="{3C8049DC-3951-4303-8D6A-B4A1DA156D60}"/>
                </a:ext>
              </a:extLst>
            </p:cNvPr>
            <p:cNvSpPr>
              <a:spLocks noChangeAspect="1" noChangeShapeType="1"/>
            </p:cNvSpPr>
            <p:nvPr/>
          </p:nvSpPr>
          <p:spPr bwMode="auto">
            <a:xfrm>
              <a:off x="3975" y="1797"/>
              <a:ext cx="1" cy="817"/>
            </a:xfrm>
            <a:prstGeom prst="line">
              <a:avLst/>
            </a:prstGeom>
            <a:noFill/>
            <a:ln w="6350" cap="rnd">
              <a:solidFill>
                <a:srgbClr val="1D9A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1" name="Line 324">
              <a:extLst>
                <a:ext uri="{FF2B5EF4-FFF2-40B4-BE49-F238E27FC236}">
                  <a16:creationId xmlns:a16="http://schemas.microsoft.com/office/drawing/2014/main" id="{D7B310BD-994A-4F49-8529-4D3028AEC311}"/>
                </a:ext>
              </a:extLst>
            </p:cNvPr>
            <p:cNvSpPr>
              <a:spLocks noChangeAspect="1" noChangeShapeType="1"/>
            </p:cNvSpPr>
            <p:nvPr/>
          </p:nvSpPr>
          <p:spPr bwMode="auto">
            <a:xfrm>
              <a:off x="3892" y="1695"/>
              <a:ext cx="1" cy="1020"/>
            </a:xfrm>
            <a:prstGeom prst="line">
              <a:avLst/>
            </a:prstGeom>
            <a:noFill/>
            <a:ln w="6350" cap="rnd">
              <a:solidFill>
                <a:srgbClr val="A4A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2" name="Line 325">
              <a:extLst>
                <a:ext uri="{FF2B5EF4-FFF2-40B4-BE49-F238E27FC236}">
                  <a16:creationId xmlns:a16="http://schemas.microsoft.com/office/drawing/2014/main" id="{A2A9CA69-5932-498C-91D0-EC06F213D063}"/>
                </a:ext>
              </a:extLst>
            </p:cNvPr>
            <p:cNvSpPr>
              <a:spLocks noChangeAspect="1" noChangeShapeType="1"/>
            </p:cNvSpPr>
            <p:nvPr/>
          </p:nvSpPr>
          <p:spPr bwMode="auto">
            <a:xfrm>
              <a:off x="3790" y="1593"/>
              <a:ext cx="1" cy="1225"/>
            </a:xfrm>
            <a:prstGeom prst="line">
              <a:avLst/>
            </a:prstGeom>
            <a:noFill/>
            <a:ln w="6350" cap="rnd">
              <a:solidFill>
                <a:srgbClr val="B069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083" name="Line 326">
              <a:extLst>
                <a:ext uri="{FF2B5EF4-FFF2-40B4-BE49-F238E27FC236}">
                  <a16:creationId xmlns:a16="http://schemas.microsoft.com/office/drawing/2014/main" id="{58A56C55-AB06-4620-9970-9918E25F21A2}"/>
                </a:ext>
              </a:extLst>
            </p:cNvPr>
            <p:cNvSpPr>
              <a:spLocks noChangeAspect="1" noChangeShapeType="1"/>
            </p:cNvSpPr>
            <p:nvPr/>
          </p:nvSpPr>
          <p:spPr bwMode="auto">
            <a:xfrm>
              <a:off x="3671" y="1489"/>
              <a:ext cx="1" cy="1430"/>
            </a:xfrm>
            <a:prstGeom prst="line">
              <a:avLst/>
            </a:prstGeom>
            <a:noFill/>
            <a:ln w="6350" cap="rnd">
              <a:solidFill>
                <a:srgbClr val="F60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8076" name="Oval 328">
            <a:extLst>
              <a:ext uri="{FF2B5EF4-FFF2-40B4-BE49-F238E27FC236}">
                <a16:creationId xmlns:a16="http://schemas.microsoft.com/office/drawing/2014/main" id="{216FA24E-78FD-4317-B1F9-EBB199FB42F1}"/>
              </a:ext>
            </a:extLst>
          </p:cNvPr>
          <p:cNvSpPr>
            <a:spLocks noChangeAspect="1" noChangeArrowheads="1"/>
          </p:cNvSpPr>
          <p:nvPr/>
        </p:nvSpPr>
        <p:spPr bwMode="auto">
          <a:xfrm>
            <a:off x="10115766" y="2836031"/>
            <a:ext cx="47034" cy="45355"/>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Tree>
  </p:cSld>
  <p:clrMapOvr>
    <a:masterClrMapping/>
  </p:clrMapOvr>
  <p:transition spd="slow"/>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収差による不完全なフォーカス</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normAutofit/>
          </a:bodyPr>
          <a:lstStyle/>
          <a:p>
            <a:r>
              <a:rPr kumimoji="1" lang="ja-JP" altLang="en-US" dirty="0"/>
              <a:t>不完全なフォーカスを表現できない</a:t>
            </a:r>
            <a:endParaRPr kumimoji="1" lang="en-US" altLang="ja-JP" dirty="0"/>
          </a:p>
          <a:p>
            <a:pPr lvl="1"/>
            <a:r>
              <a:rPr lang="ja-JP" altLang="en-US" dirty="0">
                <a:solidFill>
                  <a:srgbClr val="FF5050"/>
                </a:solidFill>
              </a:rPr>
              <a:t>現状のボケ味表現ではフォーカスの甘さを再現していない</a:t>
            </a:r>
            <a:endParaRPr lang="en-US" altLang="ja-JP" dirty="0">
              <a:solidFill>
                <a:srgbClr val="FF5050"/>
              </a:solidFill>
            </a:endParaRPr>
          </a:p>
          <a:p>
            <a:pPr lvl="2"/>
            <a:r>
              <a:rPr lang="ja-JP" altLang="en-US" dirty="0"/>
              <a:t>最適化のため近軸近似の</a:t>
            </a:r>
            <a:r>
              <a:rPr lang="en-US" altLang="ja-JP" dirty="0"/>
              <a:t>CoC</a:t>
            </a:r>
            <a:r>
              <a:rPr lang="ja-JP" altLang="en-US" dirty="0"/>
              <a:t>をベースにしている</a:t>
            </a:r>
            <a:endParaRPr lang="en-US" altLang="ja-JP" dirty="0"/>
          </a:p>
          <a:p>
            <a:pPr lvl="2"/>
            <a:r>
              <a:rPr lang="ja-JP" altLang="en-US" dirty="0">
                <a:solidFill>
                  <a:srgbClr val="FF5050"/>
                </a:solidFill>
              </a:rPr>
              <a:t>フォーカス部分は完全なフォーカスになってしまう</a:t>
            </a:r>
            <a:endParaRPr lang="en-US" altLang="ja-JP" dirty="0"/>
          </a:p>
          <a:p>
            <a:pPr lvl="1"/>
            <a:r>
              <a:rPr lang="ja-JP" altLang="en-US" dirty="0">
                <a:solidFill>
                  <a:srgbClr val="FF5050"/>
                </a:solidFill>
              </a:rPr>
              <a:t>収差を考慮すると本来</a:t>
            </a:r>
            <a:r>
              <a:rPr lang="en-US" altLang="ja-JP" dirty="0">
                <a:solidFill>
                  <a:srgbClr val="FF5050"/>
                </a:solidFill>
              </a:rPr>
              <a:t>CoC</a:t>
            </a:r>
            <a:r>
              <a:rPr lang="ja-JP" altLang="en-US" dirty="0">
                <a:solidFill>
                  <a:srgbClr val="FF5050"/>
                </a:solidFill>
              </a:rPr>
              <a:t>は非線形に大きく拡がる</a:t>
            </a:r>
            <a:endParaRPr lang="en-US" altLang="ja-JP" dirty="0">
              <a:solidFill>
                <a:srgbClr val="FF5050"/>
              </a:solidFill>
            </a:endParaRPr>
          </a:p>
          <a:p>
            <a:pPr lvl="2"/>
            <a:r>
              <a:rPr lang="en-US" altLang="ja-JP" dirty="0"/>
              <a:t>CoC</a:t>
            </a:r>
            <a:r>
              <a:rPr lang="ja-JP" altLang="en-US" dirty="0"/>
              <a:t>の小さなフォーカス付近も広範囲のサンプリングが必要</a:t>
            </a:r>
            <a:endParaRPr lang="en-US" altLang="ja-JP" dirty="0"/>
          </a:p>
          <a:p>
            <a:pPr lvl="2"/>
            <a:r>
              <a:rPr lang="ja-JP" altLang="en-US" dirty="0"/>
              <a:t>シミュレーション用途でなければ重要性は低い</a:t>
            </a:r>
            <a:endParaRPr lang="en-US" altLang="ja-JP" dirty="0"/>
          </a:p>
        </p:txBody>
      </p:sp>
      <p:grpSp>
        <p:nvGrpSpPr>
          <p:cNvPr id="14" name="グループ化 13">
            <a:extLst>
              <a:ext uri="{FF2B5EF4-FFF2-40B4-BE49-F238E27FC236}">
                <a16:creationId xmlns:a16="http://schemas.microsoft.com/office/drawing/2014/main" id="{E2C9C8FE-DC01-8684-D0E3-54084D197C59}"/>
              </a:ext>
            </a:extLst>
          </p:cNvPr>
          <p:cNvGrpSpPr/>
          <p:nvPr/>
        </p:nvGrpSpPr>
        <p:grpSpPr>
          <a:xfrm>
            <a:off x="427200" y="4993719"/>
            <a:ext cx="11155031" cy="1489168"/>
            <a:chOff x="427200" y="4993719"/>
            <a:chExt cx="11155031" cy="1489168"/>
          </a:xfrm>
        </p:grpSpPr>
        <p:grpSp>
          <p:nvGrpSpPr>
            <p:cNvPr id="4" name="グループ化 3">
              <a:extLst>
                <a:ext uri="{FF2B5EF4-FFF2-40B4-BE49-F238E27FC236}">
                  <a16:creationId xmlns:a16="http://schemas.microsoft.com/office/drawing/2014/main" id="{B4973285-C7F9-B04B-00FC-7AE90E061FDE}"/>
                </a:ext>
              </a:extLst>
            </p:cNvPr>
            <p:cNvGrpSpPr/>
            <p:nvPr/>
          </p:nvGrpSpPr>
          <p:grpSpPr>
            <a:xfrm>
              <a:off x="427200" y="4993719"/>
              <a:ext cx="11155031" cy="1489168"/>
              <a:chOff x="425874" y="3290427"/>
              <a:chExt cx="11155031" cy="1489168"/>
            </a:xfrm>
          </p:grpSpPr>
          <p:grpSp>
            <p:nvGrpSpPr>
              <p:cNvPr id="5" name="グループ化 4">
                <a:extLst>
                  <a:ext uri="{FF2B5EF4-FFF2-40B4-BE49-F238E27FC236}">
                    <a16:creationId xmlns:a16="http://schemas.microsoft.com/office/drawing/2014/main" id="{4A738AB3-F3F0-10B5-B04C-00FBA222F90C}"/>
                  </a:ext>
                </a:extLst>
              </p:cNvPr>
              <p:cNvGrpSpPr/>
              <p:nvPr/>
            </p:nvGrpSpPr>
            <p:grpSpPr>
              <a:xfrm>
                <a:off x="1152737" y="3292426"/>
                <a:ext cx="10428168" cy="1447531"/>
                <a:chOff x="1152737" y="3292426"/>
                <a:chExt cx="10428168" cy="1447531"/>
              </a:xfrm>
            </p:grpSpPr>
            <p:grpSp>
              <p:nvGrpSpPr>
                <p:cNvPr id="7" name="グループ化 6">
                  <a:extLst>
                    <a:ext uri="{FF2B5EF4-FFF2-40B4-BE49-F238E27FC236}">
                      <a16:creationId xmlns:a16="http://schemas.microsoft.com/office/drawing/2014/main" id="{64700B6C-499E-703F-0784-2D096AE0F7E4}"/>
                    </a:ext>
                  </a:extLst>
                </p:cNvPr>
                <p:cNvGrpSpPr/>
                <p:nvPr/>
              </p:nvGrpSpPr>
              <p:grpSpPr>
                <a:xfrm>
                  <a:off x="6727982" y="3292426"/>
                  <a:ext cx="4852923" cy="1441781"/>
                  <a:chOff x="6727982" y="2988527"/>
                  <a:chExt cx="4852923" cy="1441781"/>
                </a:xfrm>
              </p:grpSpPr>
              <p:sp>
                <p:nvSpPr>
                  <p:cNvPr id="9" name="AutoShape 6">
                    <a:extLst>
                      <a:ext uri="{FF2B5EF4-FFF2-40B4-BE49-F238E27FC236}">
                        <a16:creationId xmlns:a16="http://schemas.microsoft.com/office/drawing/2014/main" id="{78FC6413-EC2C-8274-62CE-EB45558E1D7B}"/>
                      </a:ext>
                    </a:extLst>
                  </p:cNvPr>
                  <p:cNvSpPr>
                    <a:spLocks noChangeArrowheads="1"/>
                  </p:cNvSpPr>
                  <p:nvPr/>
                </p:nvSpPr>
                <p:spPr bwMode="auto">
                  <a:xfrm>
                    <a:off x="6727982" y="3488348"/>
                    <a:ext cx="441150" cy="442579"/>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10" name="図 9" descr="黒い背景と白い文字&#10;&#10;中程度の精度で自動的に生成された説明">
                    <a:extLst>
                      <a:ext uri="{FF2B5EF4-FFF2-40B4-BE49-F238E27FC236}">
                        <a16:creationId xmlns:a16="http://schemas.microsoft.com/office/drawing/2014/main" id="{2B3BF837-CAE7-415B-6446-3B4828627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563" y="2988527"/>
                    <a:ext cx="4325342" cy="144178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pic>
              <p:nvPicPr>
                <p:cNvPr id="8" name="図 7" descr="座る, コンピュータ, キーボード が含まれている画像&#10;&#10;自動的に生成された説明">
                  <a:extLst>
                    <a:ext uri="{FF2B5EF4-FFF2-40B4-BE49-F238E27FC236}">
                      <a16:creationId xmlns:a16="http://schemas.microsoft.com/office/drawing/2014/main" id="{61576CA5-7781-4E90-9367-7A44E78D66D7}"/>
                    </a:ext>
                  </a:extLst>
                </p:cNvPr>
                <p:cNvPicPr>
                  <a:picLocks noChangeAspect="1"/>
                </p:cNvPicPr>
                <p:nvPr/>
              </p:nvPicPr>
              <p:blipFill rotWithShape="1">
                <a:blip r:embed="rId3">
                  <a:extLst>
                    <a:ext uri="{28A0092B-C50C-407E-A947-70E740481C1C}">
                      <a14:useLocalDpi xmlns:a14="http://schemas.microsoft.com/office/drawing/2010/main" val="0"/>
                    </a:ext>
                  </a:extLst>
                </a:blip>
                <a:srcRect l="16345" r="20812" b="50181"/>
                <a:stretch/>
              </p:blipFill>
              <p:spPr>
                <a:xfrm>
                  <a:off x="1152737" y="3292426"/>
                  <a:ext cx="5481598" cy="144753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
            <p:nvSpPr>
              <p:cNvPr id="6" name="Text Box 7">
                <a:extLst>
                  <a:ext uri="{FF2B5EF4-FFF2-40B4-BE49-F238E27FC236}">
                    <a16:creationId xmlns:a16="http://schemas.microsoft.com/office/drawing/2014/main" id="{0D300396-6352-DD0B-5F50-790B10953ED0}"/>
                  </a:ext>
                </a:extLst>
              </p:cNvPr>
              <p:cNvSpPr txBox="1">
                <a:spLocks noChangeArrowheads="1"/>
              </p:cNvSpPr>
              <p:nvPr/>
            </p:nvSpPr>
            <p:spPr bwMode="auto">
              <a:xfrm>
                <a:off x="425874" y="3290427"/>
                <a:ext cx="640432" cy="14891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本来の光学的な</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CoC</a:t>
                </a:r>
                <a:r>
                  <a:rPr lang="ja-JP" altLang="en-US" sz="1481" dirty="0">
                    <a:latin typeface="游ゴシック Medium" panose="020B0500000000000000" pitchFamily="50" charset="-128"/>
                    <a:ea typeface="游ゴシック Medium" panose="020B0500000000000000" pitchFamily="50" charset="-128"/>
                  </a:rPr>
                  <a:t>の拡がり方</a:t>
                </a:r>
              </a:p>
            </p:txBody>
          </p:sp>
        </p:grpSp>
        <p:grpSp>
          <p:nvGrpSpPr>
            <p:cNvPr id="13" name="グループ化 12">
              <a:extLst>
                <a:ext uri="{FF2B5EF4-FFF2-40B4-BE49-F238E27FC236}">
                  <a16:creationId xmlns:a16="http://schemas.microsoft.com/office/drawing/2014/main" id="{9BF0B635-1DC7-B4FD-4A9B-E5B21CB6014A}"/>
                </a:ext>
              </a:extLst>
            </p:cNvPr>
            <p:cNvGrpSpPr/>
            <p:nvPr/>
          </p:nvGrpSpPr>
          <p:grpSpPr>
            <a:xfrm>
              <a:off x="1141973" y="5623557"/>
              <a:ext cx="5493688" cy="731523"/>
              <a:chOff x="609766" y="3014468"/>
              <a:chExt cx="9625536" cy="1206999"/>
            </a:xfrm>
          </p:grpSpPr>
          <p:sp>
            <p:nvSpPr>
              <p:cNvPr id="11" name="Line 8">
                <a:extLst>
                  <a:ext uri="{FF2B5EF4-FFF2-40B4-BE49-F238E27FC236}">
                    <a16:creationId xmlns:a16="http://schemas.microsoft.com/office/drawing/2014/main" id="{A13BA9C9-914B-AA45-7A84-3B03603B5EB9}"/>
                  </a:ext>
                </a:extLst>
              </p:cNvPr>
              <p:cNvSpPr>
                <a:spLocks noChangeShapeType="1"/>
              </p:cNvSpPr>
              <p:nvPr/>
            </p:nvSpPr>
            <p:spPr bwMode="auto">
              <a:xfrm flipH="1">
                <a:off x="4905440" y="3014468"/>
                <a:ext cx="5329862" cy="1206999"/>
              </a:xfrm>
              <a:prstGeom prst="line">
                <a:avLst/>
              </a:prstGeom>
              <a:noFill/>
              <a:ln w="254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Freeform 12">
                <a:extLst>
                  <a:ext uri="{FF2B5EF4-FFF2-40B4-BE49-F238E27FC236}">
                    <a16:creationId xmlns:a16="http://schemas.microsoft.com/office/drawing/2014/main" id="{AD970C8B-FE9D-FB94-B4D5-99EE3CC62264}"/>
                  </a:ext>
                </a:extLst>
              </p:cNvPr>
              <p:cNvSpPr>
                <a:spLocks/>
              </p:cNvSpPr>
              <p:nvPr/>
            </p:nvSpPr>
            <p:spPr bwMode="auto">
              <a:xfrm>
                <a:off x="609766" y="3487527"/>
                <a:ext cx="4295674" cy="733940"/>
              </a:xfrm>
              <a:custGeom>
                <a:avLst/>
                <a:gdLst>
                  <a:gd name="T0" fmla="*/ 0 w 1315"/>
                  <a:gd name="T1" fmla="*/ 0 h 273"/>
                  <a:gd name="T2" fmla="*/ 771 w 1315"/>
                  <a:gd name="T3" fmla="*/ 241 h 273"/>
                  <a:gd name="T4" fmla="*/ 1315 w 1315"/>
                  <a:gd name="T5" fmla="*/ 362 h 273"/>
                  <a:gd name="T6" fmla="*/ 0 60000 65536"/>
                  <a:gd name="T7" fmla="*/ 0 60000 65536"/>
                  <a:gd name="T8" fmla="*/ 0 60000 65536"/>
                </a:gdLst>
                <a:ahLst/>
                <a:cxnLst>
                  <a:cxn ang="T6">
                    <a:pos x="T0" y="T1"/>
                  </a:cxn>
                  <a:cxn ang="T7">
                    <a:pos x="T2" y="T3"/>
                  </a:cxn>
                  <a:cxn ang="T8">
                    <a:pos x="T4" y="T5"/>
                  </a:cxn>
                </a:cxnLst>
                <a:rect l="0" t="0" r="r" b="b"/>
                <a:pathLst>
                  <a:path w="1315" h="273">
                    <a:moveTo>
                      <a:pt x="0" y="0"/>
                    </a:moveTo>
                    <a:cubicBezTo>
                      <a:pt x="276" y="68"/>
                      <a:pt x="552" y="137"/>
                      <a:pt x="771" y="182"/>
                    </a:cubicBezTo>
                    <a:cubicBezTo>
                      <a:pt x="990" y="227"/>
                      <a:pt x="1224" y="258"/>
                      <a:pt x="1315" y="273"/>
                    </a:cubicBezTo>
                  </a:path>
                </a:pathLst>
              </a:custGeom>
              <a:noFill/>
              <a:ln w="25400" cap="flat"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Tree>
    <p:extLst>
      <p:ext uri="{BB962C8B-B14F-4D97-AF65-F5344CB8AC3E}">
        <p14:creationId xmlns:p14="http://schemas.microsoft.com/office/powerpoint/2010/main" val="94436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複雑に相互作用する収差の再現</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769" y="1234440"/>
            <a:ext cx="10972464" cy="5120640"/>
          </a:xfrm>
        </p:spPr>
        <p:txBody>
          <a:bodyPr>
            <a:normAutofit/>
          </a:bodyPr>
          <a:lstStyle/>
          <a:p>
            <a:r>
              <a:rPr lang="ja-JP" altLang="en-US" dirty="0">
                <a:solidFill>
                  <a:srgbClr val="FF5050"/>
                </a:solidFill>
              </a:rPr>
              <a:t>相互に関係する複雑な収差</a:t>
            </a:r>
            <a:endParaRPr lang="en-US" altLang="ja-JP" dirty="0">
              <a:solidFill>
                <a:srgbClr val="FF5050"/>
              </a:solidFill>
            </a:endParaRPr>
          </a:p>
          <a:p>
            <a:pPr lvl="1"/>
            <a:r>
              <a:rPr lang="ja-JP" altLang="en-US" dirty="0"/>
              <a:t>倍率色収差や軸上色収差、非点収差、コマ収差等の関係</a:t>
            </a:r>
            <a:endParaRPr lang="en-US" altLang="ja-JP" dirty="0"/>
          </a:p>
          <a:p>
            <a:pPr lvl="2"/>
            <a:r>
              <a:rPr lang="ja-JP" altLang="en-US" dirty="0"/>
              <a:t>これらの表現まで考慮するならレンズシミュレーションか？</a:t>
            </a:r>
            <a:endParaRPr lang="en-US" altLang="ja-JP" dirty="0"/>
          </a:p>
          <a:p>
            <a:pPr lvl="2"/>
            <a:r>
              <a:rPr lang="ja-JP" altLang="en-US" dirty="0"/>
              <a:t>ある時点でレンズシミュレーションの方が効率的になる</a:t>
            </a:r>
            <a:endParaRPr lang="en-US" altLang="ja-JP" dirty="0"/>
          </a:p>
          <a:p>
            <a:pPr lvl="5"/>
            <a:endParaRPr lang="en-US" altLang="ja-JP" dirty="0"/>
          </a:p>
          <a:p>
            <a:pPr lvl="1"/>
            <a:r>
              <a:rPr lang="ja-JP" altLang="en-US" dirty="0">
                <a:solidFill>
                  <a:srgbClr val="FF5050"/>
                </a:solidFill>
              </a:rPr>
              <a:t>レンズシミュレータとしてならあらゆる現象の再現が重要</a:t>
            </a:r>
            <a:endParaRPr lang="en-US" altLang="ja-JP" dirty="0">
              <a:solidFill>
                <a:srgbClr val="FF5050"/>
              </a:solidFill>
            </a:endParaRPr>
          </a:p>
          <a:p>
            <a:pPr lvl="2"/>
            <a:r>
              <a:rPr lang="ja-JP" altLang="en-US" dirty="0"/>
              <a:t>レンズ構成そのもののシミュレーションなど</a:t>
            </a:r>
            <a:endParaRPr lang="en-US" altLang="ja-JP" dirty="0"/>
          </a:p>
          <a:p>
            <a:pPr lvl="1"/>
            <a:r>
              <a:rPr lang="ja-JP" altLang="en-US" dirty="0">
                <a:solidFill>
                  <a:srgbClr val="FF5050"/>
                </a:solidFill>
              </a:rPr>
              <a:t>エフェクト用途としては特徴的・魅力的な効果以外は不要</a:t>
            </a:r>
            <a:endParaRPr lang="en-US" altLang="ja-JP" dirty="0">
              <a:solidFill>
                <a:srgbClr val="FF5050"/>
              </a:solidFill>
            </a:endParaRPr>
          </a:p>
          <a:p>
            <a:pPr lvl="2"/>
            <a:r>
              <a:rPr lang="ja-JP" altLang="en-US" dirty="0"/>
              <a:t>実写との合成等の用途では目立つ効果は必要</a:t>
            </a:r>
            <a:endParaRPr lang="en-US" altLang="ja-JP" dirty="0"/>
          </a:p>
        </p:txBody>
      </p:sp>
    </p:spTree>
    <p:extLst>
      <p:ext uri="{BB962C8B-B14F-4D97-AF65-F5344CB8AC3E}">
        <p14:creationId xmlns:p14="http://schemas.microsoft.com/office/powerpoint/2010/main" val="384980127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EC566-A4D1-CD75-A2C3-41DC4756D06F}"/>
              </a:ext>
            </a:extLst>
          </p:cNvPr>
          <p:cNvSpPr>
            <a:spLocks noGrp="1"/>
          </p:cNvSpPr>
          <p:nvPr>
            <p:ph type="title"/>
          </p:nvPr>
        </p:nvSpPr>
        <p:spPr>
          <a:xfrm>
            <a:off x="609769" y="213360"/>
            <a:ext cx="10972464" cy="870970"/>
          </a:xfrm>
        </p:spPr>
        <p:txBody>
          <a:bodyPr>
            <a:normAutofit fontScale="90000"/>
          </a:bodyPr>
          <a:lstStyle/>
          <a:p>
            <a:r>
              <a:rPr lang="ja-JP" altLang="en-US" dirty="0"/>
              <a:t>ディスオクルージョン</a:t>
            </a:r>
            <a:r>
              <a:rPr lang="en-US" altLang="ja-JP" dirty="0"/>
              <a:t>(Disocclusion)</a:t>
            </a:r>
            <a:r>
              <a:rPr lang="ja-JP" altLang="en-US" dirty="0"/>
              <a:t>問題</a:t>
            </a:r>
            <a:endParaRPr lang="en-US" altLang="ja-JP" dirty="0"/>
          </a:p>
        </p:txBody>
      </p:sp>
      <p:sp>
        <p:nvSpPr>
          <p:cNvPr id="3" name="コンテンツ プレースホルダー 2">
            <a:extLst>
              <a:ext uri="{FF2B5EF4-FFF2-40B4-BE49-F238E27FC236}">
                <a16:creationId xmlns:a16="http://schemas.microsoft.com/office/drawing/2014/main" id="{EB8F2EC7-AF41-90A0-3E46-40C8D4602ACF}"/>
              </a:ext>
            </a:extLst>
          </p:cNvPr>
          <p:cNvSpPr>
            <a:spLocks noGrp="1"/>
          </p:cNvSpPr>
          <p:nvPr>
            <p:ph idx="1"/>
          </p:nvPr>
        </p:nvSpPr>
        <p:spPr>
          <a:xfrm>
            <a:off x="609769" y="1234440"/>
            <a:ext cx="10972464" cy="5120640"/>
          </a:xfrm>
        </p:spPr>
        <p:txBody>
          <a:bodyPr/>
          <a:lstStyle/>
          <a:p>
            <a:r>
              <a:rPr lang="ja-JP" altLang="en-US" dirty="0"/>
              <a:t>ポストプロセスで付きまとう問題</a:t>
            </a:r>
            <a:endParaRPr lang="en-US" altLang="ja-JP" dirty="0"/>
          </a:p>
          <a:p>
            <a:pPr lvl="1"/>
            <a:r>
              <a:rPr lang="ja-JP" altLang="en-US" dirty="0"/>
              <a:t>前景がボケやブラーで半透明化</a:t>
            </a:r>
            <a:endParaRPr lang="en-US" altLang="ja-JP" dirty="0"/>
          </a:p>
          <a:p>
            <a:pPr lvl="1"/>
            <a:r>
              <a:rPr lang="ja-JP" altLang="en-US" dirty="0">
                <a:solidFill>
                  <a:srgbClr val="FF5050"/>
                </a:solidFill>
              </a:rPr>
              <a:t>⇒シーン描画段階では遮蔽されていた背景が可視化</a:t>
            </a:r>
            <a:endParaRPr lang="en-US" altLang="ja-JP" dirty="0">
              <a:solidFill>
                <a:srgbClr val="FF5050"/>
              </a:solidFill>
            </a:endParaRPr>
          </a:p>
          <a:p>
            <a:pPr lvl="2"/>
            <a:r>
              <a:rPr lang="ja-JP" altLang="en-US" dirty="0">
                <a:solidFill>
                  <a:srgbClr val="FF5050"/>
                </a:solidFill>
              </a:rPr>
              <a:t>もともと背景の情報が存在しないため推定するしかない</a:t>
            </a:r>
            <a:endParaRPr lang="en-US" altLang="ja-JP" dirty="0">
              <a:solidFill>
                <a:srgbClr val="FF5050"/>
              </a:solidFill>
            </a:endParaRPr>
          </a:p>
          <a:p>
            <a:pPr lvl="1"/>
            <a:r>
              <a:rPr lang="ja-JP" altLang="en-US" dirty="0"/>
              <a:t>⇒推定の難しいケースでは可視化された背景部分が破綻</a:t>
            </a:r>
            <a:endParaRPr lang="en-US" altLang="ja-JP" dirty="0"/>
          </a:p>
          <a:p>
            <a:pPr lvl="4"/>
            <a:endParaRPr lang="en-US" altLang="ja-JP" dirty="0"/>
          </a:p>
          <a:p>
            <a:r>
              <a:rPr lang="ja-JP" altLang="en-US" dirty="0">
                <a:solidFill>
                  <a:srgbClr val="FF5050"/>
                </a:solidFill>
              </a:rPr>
              <a:t>鏡やガラス、煙へのボケ表現</a:t>
            </a:r>
            <a:endParaRPr lang="en-US" altLang="ja-JP" dirty="0">
              <a:solidFill>
                <a:srgbClr val="FF5050"/>
              </a:solidFill>
            </a:endParaRPr>
          </a:p>
          <a:p>
            <a:pPr lvl="1"/>
            <a:r>
              <a:rPr lang="ja-JP" altLang="en-US" dirty="0"/>
              <a:t>深度や</a:t>
            </a:r>
            <a:r>
              <a:rPr lang="en-US" altLang="ja-JP" dirty="0"/>
              <a:t>α</a:t>
            </a:r>
            <a:r>
              <a:rPr lang="ja-JP" altLang="en-US" dirty="0"/>
              <a:t>値を</a:t>
            </a:r>
            <a:r>
              <a:rPr lang="en-US" altLang="ja-JP" dirty="0"/>
              <a:t>1</a:t>
            </a:r>
            <a:r>
              <a:rPr lang="ja-JP" altLang="en-US" dirty="0"/>
              <a:t>つしか持たない従来の描画では難しい</a:t>
            </a:r>
            <a:endParaRPr lang="en-US" altLang="ja-JP" dirty="0"/>
          </a:p>
        </p:txBody>
      </p:sp>
    </p:spTree>
    <p:extLst>
      <p:ext uri="{BB962C8B-B14F-4D97-AF65-F5344CB8AC3E}">
        <p14:creationId xmlns:p14="http://schemas.microsoft.com/office/powerpoint/2010/main" val="141730886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EC566-A4D1-CD75-A2C3-41DC4756D06F}"/>
              </a:ext>
            </a:extLst>
          </p:cNvPr>
          <p:cNvSpPr>
            <a:spLocks noGrp="1"/>
          </p:cNvSpPr>
          <p:nvPr>
            <p:ph type="title"/>
          </p:nvPr>
        </p:nvSpPr>
        <p:spPr/>
        <p:txBody>
          <a:bodyPr>
            <a:normAutofit fontScale="90000"/>
          </a:bodyPr>
          <a:lstStyle/>
          <a:p>
            <a:r>
              <a:rPr lang="ja-JP" altLang="en-US" dirty="0"/>
              <a:t>ディスオクルージョン</a:t>
            </a:r>
            <a:r>
              <a:rPr lang="en-US" altLang="ja-JP" dirty="0"/>
              <a:t>(Disocclusion)</a:t>
            </a:r>
            <a:r>
              <a:rPr lang="ja-JP" altLang="en-US" dirty="0"/>
              <a:t>問題</a:t>
            </a:r>
            <a:endParaRPr kumimoji="1" lang="ja-JP" altLang="en-US" dirty="0"/>
          </a:p>
        </p:txBody>
      </p:sp>
      <p:sp>
        <p:nvSpPr>
          <p:cNvPr id="3" name="コンテンツ プレースホルダー 2">
            <a:extLst>
              <a:ext uri="{FF2B5EF4-FFF2-40B4-BE49-F238E27FC236}">
                <a16:creationId xmlns:a16="http://schemas.microsoft.com/office/drawing/2014/main" id="{EB8F2EC7-AF41-90A0-3E46-40C8D4602ACF}"/>
              </a:ext>
            </a:extLst>
          </p:cNvPr>
          <p:cNvSpPr>
            <a:spLocks noGrp="1"/>
          </p:cNvSpPr>
          <p:nvPr>
            <p:ph idx="1"/>
          </p:nvPr>
        </p:nvSpPr>
        <p:spPr/>
        <p:txBody>
          <a:bodyPr>
            <a:normAutofit lnSpcReduction="10000"/>
          </a:bodyPr>
          <a:lstStyle/>
          <a:p>
            <a:r>
              <a:rPr lang="ja-JP" altLang="en-US" dirty="0">
                <a:solidFill>
                  <a:srgbClr val="FF5050"/>
                </a:solidFill>
              </a:rPr>
              <a:t>ディープコンポジット</a:t>
            </a:r>
            <a:r>
              <a:rPr lang="en-US" altLang="ja-JP" dirty="0">
                <a:solidFill>
                  <a:srgbClr val="FF5050"/>
                </a:solidFill>
              </a:rPr>
              <a:t>(Deep Compositing)</a:t>
            </a:r>
          </a:p>
          <a:p>
            <a:pPr lvl="1"/>
            <a:r>
              <a:rPr kumimoji="1" lang="ja-JP" altLang="en-US" dirty="0"/>
              <a:t>近年のオフラインツールで</a:t>
            </a:r>
            <a:r>
              <a:rPr lang="ja-JP" altLang="en-US" dirty="0"/>
              <a:t>の根本的な解決手法</a:t>
            </a:r>
            <a:endParaRPr lang="en-US" altLang="ja-JP" dirty="0"/>
          </a:p>
          <a:p>
            <a:pPr lvl="1"/>
            <a:r>
              <a:rPr kumimoji="1" lang="ja-JP" altLang="en-US" dirty="0">
                <a:solidFill>
                  <a:srgbClr val="FF5050"/>
                </a:solidFill>
              </a:rPr>
              <a:t>複数の深度や</a:t>
            </a:r>
            <a:r>
              <a:rPr kumimoji="1" lang="en-US" altLang="ja-JP" dirty="0">
                <a:solidFill>
                  <a:srgbClr val="FF5050"/>
                </a:solidFill>
              </a:rPr>
              <a:t>α</a:t>
            </a:r>
            <a:r>
              <a:rPr lang="ja-JP" altLang="en-US" dirty="0">
                <a:solidFill>
                  <a:srgbClr val="FF5050"/>
                </a:solidFill>
              </a:rPr>
              <a:t>値の色情報をもつ</a:t>
            </a:r>
            <a:r>
              <a:rPr lang="en-US" altLang="ja-JP" dirty="0">
                <a:solidFill>
                  <a:srgbClr val="FF5050"/>
                </a:solidFill>
              </a:rPr>
              <a:t>Deep Image</a:t>
            </a:r>
            <a:r>
              <a:rPr lang="ja-JP" altLang="en-US" dirty="0">
                <a:solidFill>
                  <a:srgbClr val="FF5050"/>
                </a:solidFill>
              </a:rPr>
              <a:t>から合成</a:t>
            </a:r>
            <a:endParaRPr lang="en-US" altLang="ja-JP" dirty="0">
              <a:solidFill>
                <a:srgbClr val="FF5050"/>
              </a:solidFill>
            </a:endParaRPr>
          </a:p>
          <a:p>
            <a:pPr lvl="2"/>
            <a:r>
              <a:rPr kumimoji="1" lang="en-US" altLang="ja-JP" dirty="0">
                <a:solidFill>
                  <a:srgbClr val="FF5050"/>
                </a:solidFill>
              </a:rPr>
              <a:t>Disocclusion</a:t>
            </a:r>
            <a:r>
              <a:rPr kumimoji="1" lang="ja-JP" altLang="en-US" dirty="0">
                <a:solidFill>
                  <a:srgbClr val="FF5050"/>
                </a:solidFill>
              </a:rPr>
              <a:t>の背景は推定するのではなく全てをレンダリング</a:t>
            </a:r>
            <a:endParaRPr kumimoji="1" lang="en-US" altLang="ja-JP" dirty="0">
              <a:solidFill>
                <a:srgbClr val="FF5050"/>
              </a:solidFill>
            </a:endParaRPr>
          </a:p>
          <a:p>
            <a:pPr lvl="2"/>
            <a:r>
              <a:rPr kumimoji="1" lang="ja-JP" altLang="en-US" dirty="0"/>
              <a:t>複数の深度の色情報を元に正しい合成を行う</a:t>
            </a:r>
            <a:endParaRPr kumimoji="1" lang="en-US" altLang="ja-JP" dirty="0"/>
          </a:p>
          <a:p>
            <a:pPr lvl="3"/>
            <a:r>
              <a:rPr kumimoji="1" lang="ja-JP" altLang="en-US" dirty="0"/>
              <a:t>複数の</a:t>
            </a:r>
            <a:r>
              <a:rPr kumimoji="1" lang="en-US" altLang="ja-JP" dirty="0"/>
              <a:t>α</a:t>
            </a:r>
            <a:r>
              <a:rPr kumimoji="1" lang="ja-JP" altLang="en-US" dirty="0"/>
              <a:t>によって煙、ガラスや鏡へのボケも可能</a:t>
            </a:r>
            <a:endParaRPr kumimoji="1" lang="en-US" altLang="ja-JP" dirty="0"/>
          </a:p>
          <a:p>
            <a:pPr lvl="5"/>
            <a:endParaRPr lang="en-US" altLang="ja-JP" dirty="0"/>
          </a:p>
          <a:p>
            <a:pPr lvl="1"/>
            <a:r>
              <a:rPr kumimoji="1" lang="ja-JP" altLang="en-US" dirty="0"/>
              <a:t>原理的にはリアルタイムでも可能</a:t>
            </a:r>
            <a:endParaRPr kumimoji="1" lang="en-US" altLang="ja-JP" dirty="0"/>
          </a:p>
          <a:p>
            <a:pPr lvl="2"/>
            <a:r>
              <a:rPr kumimoji="1" lang="ja-JP" altLang="en-US" dirty="0">
                <a:solidFill>
                  <a:srgbClr val="FF5050"/>
                </a:solidFill>
              </a:rPr>
              <a:t>ただし特にシーン描画の負担が非常に大きい</a:t>
            </a:r>
            <a:endParaRPr kumimoji="1" lang="en-US" altLang="ja-JP" dirty="0">
              <a:solidFill>
                <a:srgbClr val="FF5050"/>
              </a:solidFill>
            </a:endParaRPr>
          </a:p>
          <a:p>
            <a:pPr lvl="5"/>
            <a:endParaRPr lang="en-US" altLang="ja-JP" dirty="0"/>
          </a:p>
          <a:p>
            <a:pPr lvl="1"/>
            <a:r>
              <a:rPr kumimoji="1" lang="en-US" altLang="ja-JP" dirty="0"/>
              <a:t>※</a:t>
            </a:r>
            <a:r>
              <a:rPr kumimoji="1" lang="ja-JP" altLang="en-US" dirty="0"/>
              <a:t>今回は取り上げないが用途によっては非常に有益な技術</a:t>
            </a:r>
            <a:endParaRPr kumimoji="1" lang="en-US" altLang="ja-JP" dirty="0"/>
          </a:p>
        </p:txBody>
      </p:sp>
    </p:spTree>
    <p:extLst>
      <p:ext uri="{BB962C8B-B14F-4D97-AF65-F5344CB8AC3E}">
        <p14:creationId xmlns:p14="http://schemas.microsoft.com/office/powerpoint/2010/main" val="243707953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FCD0A-168A-EFAE-C45D-BA192FBCA8A4}"/>
              </a:ext>
            </a:extLst>
          </p:cNvPr>
          <p:cNvSpPr>
            <a:spLocks noGrp="1"/>
          </p:cNvSpPr>
          <p:nvPr>
            <p:ph type="title"/>
          </p:nvPr>
        </p:nvSpPr>
        <p:spPr/>
        <p:txBody>
          <a:bodyPr/>
          <a:lstStyle/>
          <a:p>
            <a:r>
              <a:rPr kumimoji="1" lang="ja-JP" altLang="en-US" dirty="0"/>
              <a:t>まとめ</a:t>
            </a:r>
          </a:p>
        </p:txBody>
      </p:sp>
      <p:sp>
        <p:nvSpPr>
          <p:cNvPr id="3" name="テキスト プレースホルダー 2">
            <a:extLst>
              <a:ext uri="{FF2B5EF4-FFF2-40B4-BE49-F238E27FC236}">
                <a16:creationId xmlns:a16="http://schemas.microsoft.com/office/drawing/2014/main" id="{6DFDB676-266A-A018-84EB-664F12012FF3}"/>
              </a:ext>
            </a:extLst>
          </p:cNvPr>
          <p:cNvSpPr>
            <a:spLocks noGrp="1"/>
          </p:cNvSpPr>
          <p:nvPr>
            <p:ph type="body" idx="1"/>
          </p:nvPr>
        </p:nvSpPr>
        <p:spPr/>
        <p:txBody>
          <a:bodyPr/>
          <a:lstStyle/>
          <a:p>
            <a:r>
              <a:rPr kumimoji="1" lang="ja-JP" altLang="en-US" dirty="0"/>
              <a:t>リアルタイム光学エフェクトの深淵へ</a:t>
            </a:r>
            <a:endParaRPr kumimoji="1" lang="en-US" altLang="ja-JP" dirty="0"/>
          </a:p>
          <a:p>
            <a:r>
              <a:rPr lang="en-US" altLang="ja-JP" dirty="0"/>
              <a:t>Bokeh Deep Dive: </a:t>
            </a:r>
            <a:r>
              <a:rPr kumimoji="1" lang="ja-JP" altLang="en-US" dirty="0"/>
              <a:t>ボケ編</a:t>
            </a:r>
          </a:p>
        </p:txBody>
      </p:sp>
    </p:spTree>
    <p:extLst>
      <p:ext uri="{BB962C8B-B14F-4D97-AF65-F5344CB8AC3E}">
        <p14:creationId xmlns:p14="http://schemas.microsoft.com/office/powerpoint/2010/main" val="126814147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normAutofit fontScale="90000"/>
          </a:bodyPr>
          <a:lstStyle/>
          <a:p>
            <a:r>
              <a:rPr kumimoji="1" lang="ja-JP" altLang="en-US" dirty="0"/>
              <a:t>リアルタイム光学エフェクトの深淵</a:t>
            </a:r>
            <a:r>
              <a:rPr kumimoji="1" lang="en-US" altLang="ja-JP" dirty="0"/>
              <a:t>(</a:t>
            </a:r>
            <a:r>
              <a:rPr kumimoji="1" lang="ja-JP" altLang="en-US" dirty="0"/>
              <a:t>ボケ編</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kumimoji="1" lang="ja-JP" altLang="en-US" dirty="0"/>
              <a:t>現状までの歴史と従来のエフェクト品質</a:t>
            </a:r>
            <a:endParaRPr kumimoji="1" lang="en-US" altLang="ja-JP" dirty="0"/>
          </a:p>
          <a:p>
            <a:r>
              <a:rPr kumimoji="1" lang="ja-JP" altLang="en-US" dirty="0"/>
              <a:t>実写との隔たりとその具体的な要素</a:t>
            </a:r>
            <a:endParaRPr kumimoji="1" lang="en-US" altLang="ja-JP" dirty="0"/>
          </a:p>
          <a:p>
            <a:r>
              <a:rPr lang="ja-JP" altLang="en-US" dirty="0"/>
              <a:t>より実写に近いボケ表現の実装手法とその結果</a:t>
            </a:r>
            <a:endParaRPr lang="en-US" altLang="ja-JP" dirty="0"/>
          </a:p>
          <a:p>
            <a:pPr lvl="1"/>
            <a:r>
              <a:rPr lang="ja-JP" altLang="en-US" dirty="0"/>
              <a:t>現時点で充分リアルタイムに可能な手法</a:t>
            </a:r>
            <a:endParaRPr lang="en-US" altLang="ja-JP" dirty="0"/>
          </a:p>
          <a:p>
            <a:r>
              <a:rPr lang="ja-JP" altLang="en-US" dirty="0"/>
              <a:t>現状で実現できる／できない要素とその展望</a:t>
            </a:r>
          </a:p>
          <a:p>
            <a:pPr lvl="1"/>
            <a:r>
              <a:rPr lang="ja-JP" altLang="en-US" dirty="0"/>
              <a:t>必要性</a:t>
            </a:r>
            <a:r>
              <a:rPr lang="en-US" altLang="ja-JP" dirty="0"/>
              <a:t>(</a:t>
            </a:r>
            <a:r>
              <a:rPr lang="ja-JP" altLang="en-US" dirty="0"/>
              <a:t>重要性</a:t>
            </a:r>
            <a:r>
              <a:rPr lang="en-US" altLang="ja-JP" dirty="0"/>
              <a:t>)</a:t>
            </a:r>
            <a:r>
              <a:rPr lang="ja-JP" altLang="en-US" dirty="0"/>
              <a:t>の高い要素と低い要素</a:t>
            </a:r>
            <a:endParaRPr lang="en-US" altLang="ja-JP" dirty="0"/>
          </a:p>
          <a:p>
            <a:pPr lvl="1"/>
            <a:r>
              <a:rPr lang="ja-JP" altLang="en-US" dirty="0"/>
              <a:t>シミュレーション用途でなければ重要性の低いものも多い</a:t>
            </a:r>
            <a:endParaRPr lang="en-US" altLang="ja-JP" dirty="0"/>
          </a:p>
          <a:p>
            <a:pPr lvl="1"/>
            <a:r>
              <a:rPr lang="ja-JP" altLang="en-US" dirty="0"/>
              <a:t>あるいは特殊な要件でのみ必要とされる要素</a:t>
            </a:r>
            <a:endParaRPr lang="en-US" altLang="ja-JP" dirty="0"/>
          </a:p>
        </p:txBody>
      </p:sp>
    </p:spTree>
    <p:extLst>
      <p:ext uri="{BB962C8B-B14F-4D97-AF65-F5344CB8AC3E}">
        <p14:creationId xmlns:p14="http://schemas.microsoft.com/office/powerpoint/2010/main" val="121352318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被写界深度</a:t>
            </a:r>
            <a:r>
              <a:rPr lang="en-US" altLang="ja-JP" dirty="0"/>
              <a:t>(</a:t>
            </a:r>
            <a:r>
              <a:rPr lang="ja-JP" altLang="en-US" dirty="0"/>
              <a:t>ボケ</a:t>
            </a:r>
            <a:r>
              <a:rPr lang="en-US" altLang="ja-JP" dirty="0"/>
              <a:t>)</a:t>
            </a:r>
            <a:r>
              <a:rPr kumimoji="1" lang="ja-JP" altLang="en-US" dirty="0"/>
              <a:t>表現</a:t>
            </a:r>
            <a:r>
              <a:rPr lang="ja-JP" altLang="en-US" dirty="0"/>
              <a:t>の発展</a:t>
            </a:r>
            <a:endParaRPr kumimoji="1" lang="ja-JP" altLang="en-US" dirty="0"/>
          </a:p>
        </p:txBody>
      </p:sp>
      <p:sp>
        <p:nvSpPr>
          <p:cNvPr id="3" name="コンテンツ プレースホルダー 2">
            <a:extLst>
              <a:ext uri="{FF2B5EF4-FFF2-40B4-BE49-F238E27FC236}">
                <a16:creationId xmlns:a16="http://schemas.microsoft.com/office/drawing/2014/main" id="{FA9C8860-A021-0FAC-BB32-5D830E04E230}"/>
              </a:ext>
            </a:extLst>
          </p:cNvPr>
          <p:cNvSpPr>
            <a:spLocks noGrp="1"/>
          </p:cNvSpPr>
          <p:nvPr>
            <p:ph idx="1"/>
          </p:nvPr>
        </p:nvSpPr>
        <p:spPr/>
        <p:txBody>
          <a:bodyPr>
            <a:normAutofit/>
          </a:bodyPr>
          <a:lstStyle/>
          <a:p>
            <a:r>
              <a:rPr kumimoji="1" lang="en-US" altLang="ja-JP" dirty="0"/>
              <a:t>2020</a:t>
            </a:r>
            <a:r>
              <a:rPr kumimoji="1" lang="ja-JP" altLang="en-US" dirty="0"/>
              <a:t>年代前半</a:t>
            </a:r>
            <a:r>
              <a:rPr kumimoji="1" lang="en-US" altLang="ja-JP" dirty="0"/>
              <a:t>(</a:t>
            </a:r>
            <a:r>
              <a:rPr kumimoji="1" lang="ja-JP" altLang="en-US" dirty="0"/>
              <a:t>現在</a:t>
            </a:r>
            <a:r>
              <a:rPr lang="en-US" altLang="ja-JP" dirty="0"/>
              <a:t>)</a:t>
            </a:r>
            <a:endParaRPr kumimoji="1" lang="ja-JP" altLang="en-US" dirty="0"/>
          </a:p>
          <a:p>
            <a:pPr lvl="1"/>
            <a:r>
              <a:rPr lang="ja-JP" altLang="en-US" dirty="0"/>
              <a:t>回折／玉ねぎボケ等のディティール表現</a:t>
            </a:r>
            <a:endParaRPr lang="en-US" altLang="ja-JP" dirty="0"/>
          </a:p>
          <a:p>
            <a:pPr lvl="1"/>
            <a:r>
              <a:rPr lang="ja-JP" altLang="en-US" dirty="0"/>
              <a:t>アナモルフィック非点収差の高品質化</a:t>
            </a:r>
            <a:endParaRPr lang="en-US" altLang="ja-JP" dirty="0"/>
          </a:p>
          <a:p>
            <a:pPr lvl="1"/>
            <a:r>
              <a:rPr lang="ja-JP" altLang="en-US" dirty="0"/>
              <a:t>レンズ／収差の限定的なリアルタイムシミュレーション</a:t>
            </a:r>
            <a:endParaRPr lang="en-US" altLang="ja-JP" dirty="0"/>
          </a:p>
          <a:p>
            <a:pPr lvl="1"/>
            <a:r>
              <a:rPr lang="ja-JP" altLang="en-US" dirty="0"/>
              <a:t>簡単な非点収差</a:t>
            </a:r>
            <a:r>
              <a:rPr lang="en-US" altLang="ja-JP" dirty="0"/>
              <a:t>(</a:t>
            </a:r>
            <a:r>
              <a:rPr lang="ja-JP" altLang="en-US" dirty="0"/>
              <a:t>ぐるぐるボケ</a:t>
            </a:r>
            <a:r>
              <a:rPr lang="en-US" altLang="ja-JP" dirty="0"/>
              <a:t>)</a:t>
            </a:r>
          </a:p>
        </p:txBody>
      </p:sp>
    </p:spTree>
    <p:extLst>
      <p:ext uri="{BB962C8B-B14F-4D97-AF65-F5344CB8AC3E}">
        <p14:creationId xmlns:p14="http://schemas.microsoft.com/office/powerpoint/2010/main" val="413445635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被写界深度</a:t>
            </a:r>
            <a:r>
              <a:rPr lang="en-US" altLang="ja-JP" dirty="0"/>
              <a:t>(</a:t>
            </a:r>
            <a:r>
              <a:rPr lang="ja-JP" altLang="en-US" dirty="0"/>
              <a:t>ボケ</a:t>
            </a:r>
            <a:r>
              <a:rPr lang="en-US" altLang="ja-JP" dirty="0"/>
              <a:t>)</a:t>
            </a:r>
            <a:r>
              <a:rPr kumimoji="1" lang="ja-JP" altLang="en-US" dirty="0"/>
              <a:t>表現</a:t>
            </a:r>
            <a:r>
              <a:rPr lang="ja-JP" altLang="en-US" dirty="0"/>
              <a:t>の発展</a:t>
            </a:r>
            <a:endParaRPr kumimoji="1" lang="ja-JP" altLang="en-US" dirty="0"/>
          </a:p>
        </p:txBody>
      </p:sp>
      <p:sp>
        <p:nvSpPr>
          <p:cNvPr id="3" name="コンテンツ プレースホルダー 2">
            <a:extLst>
              <a:ext uri="{FF2B5EF4-FFF2-40B4-BE49-F238E27FC236}">
                <a16:creationId xmlns:a16="http://schemas.microsoft.com/office/drawing/2014/main" id="{FA9C8860-A021-0FAC-BB32-5D830E04E230}"/>
              </a:ext>
            </a:extLst>
          </p:cNvPr>
          <p:cNvSpPr>
            <a:spLocks noGrp="1"/>
          </p:cNvSpPr>
          <p:nvPr>
            <p:ph idx="1"/>
          </p:nvPr>
        </p:nvSpPr>
        <p:spPr/>
        <p:txBody>
          <a:bodyPr>
            <a:normAutofit fontScale="92500" lnSpcReduction="20000"/>
          </a:bodyPr>
          <a:lstStyle/>
          <a:p>
            <a:r>
              <a:rPr kumimoji="1" lang="en-US" altLang="ja-JP" dirty="0"/>
              <a:t>2020</a:t>
            </a:r>
            <a:r>
              <a:rPr kumimoji="1" lang="ja-JP" altLang="en-US" dirty="0"/>
              <a:t>年代後半～</a:t>
            </a:r>
            <a:r>
              <a:rPr kumimoji="1" lang="en-US" altLang="ja-JP" dirty="0"/>
              <a:t>2030</a:t>
            </a:r>
            <a:r>
              <a:rPr kumimoji="1" lang="ja-JP" altLang="en-US" dirty="0"/>
              <a:t>年代以降</a:t>
            </a:r>
            <a:r>
              <a:rPr kumimoji="1" lang="en-US" altLang="ja-JP" dirty="0"/>
              <a:t>(</a:t>
            </a:r>
            <a:r>
              <a:rPr kumimoji="1" lang="ja-JP" altLang="en-US" dirty="0"/>
              <a:t>将来</a:t>
            </a:r>
            <a:r>
              <a:rPr kumimoji="1" lang="en-US" altLang="ja-JP" dirty="0"/>
              <a:t>)</a:t>
            </a:r>
            <a:endParaRPr kumimoji="1" lang="ja-JP" altLang="en-US" dirty="0"/>
          </a:p>
          <a:p>
            <a:pPr lvl="1"/>
            <a:r>
              <a:rPr lang="ja-JP" altLang="en-US" dirty="0"/>
              <a:t>より高品質な非点収差</a:t>
            </a:r>
            <a:r>
              <a:rPr lang="en-US" altLang="ja-JP" dirty="0"/>
              <a:t>(</a:t>
            </a:r>
            <a:r>
              <a:rPr lang="ja-JP" altLang="en-US" dirty="0"/>
              <a:t>ぐるぐるボケ</a:t>
            </a:r>
            <a:r>
              <a:rPr lang="en-US" altLang="ja-JP" dirty="0"/>
              <a:t>)</a:t>
            </a:r>
          </a:p>
          <a:p>
            <a:pPr lvl="1"/>
            <a:r>
              <a:rPr lang="ja-JP" altLang="en-US" dirty="0"/>
              <a:t>疑似的な波面収差の表現</a:t>
            </a:r>
            <a:r>
              <a:rPr lang="en-US" altLang="ja-JP" dirty="0"/>
              <a:t>(</a:t>
            </a:r>
            <a:r>
              <a:rPr lang="ja-JP" altLang="en-US" dirty="0"/>
              <a:t>回折の改善</a:t>
            </a:r>
            <a:r>
              <a:rPr lang="en-US" altLang="ja-JP" dirty="0"/>
              <a:t>)</a:t>
            </a:r>
          </a:p>
          <a:p>
            <a:pPr lvl="1"/>
            <a:r>
              <a:rPr kumimoji="1" lang="ja-JP" altLang="en-US" dirty="0"/>
              <a:t>レンズ構成そのもののシミュレーションによる収差の再現</a:t>
            </a:r>
            <a:endParaRPr kumimoji="1" lang="en-US" altLang="ja-JP" dirty="0"/>
          </a:p>
          <a:p>
            <a:pPr lvl="2"/>
            <a:r>
              <a:rPr lang="ja-JP" altLang="en-US" dirty="0"/>
              <a:t>複雑に相互関係する収差</a:t>
            </a:r>
            <a:endParaRPr lang="en-US" altLang="ja-JP" dirty="0"/>
          </a:p>
          <a:p>
            <a:pPr lvl="2"/>
            <a:r>
              <a:rPr kumimoji="1" lang="ja-JP" altLang="en-US" dirty="0"/>
              <a:t>倍率色収差／ディストーション／軸上色収差との相関など</a:t>
            </a:r>
            <a:endParaRPr kumimoji="1" lang="en-US" altLang="ja-JP" dirty="0"/>
          </a:p>
          <a:p>
            <a:pPr lvl="1"/>
            <a:r>
              <a:rPr lang="ja-JP" altLang="en-US" dirty="0"/>
              <a:t>スペクトラルレンダリング？</a:t>
            </a:r>
            <a:endParaRPr kumimoji="1" lang="en-US" altLang="ja-JP" dirty="0"/>
          </a:p>
          <a:p>
            <a:pPr lvl="1"/>
            <a:r>
              <a:rPr kumimoji="1" lang="ja-JP" altLang="en-US" dirty="0"/>
              <a:t>コマ収差？</a:t>
            </a:r>
            <a:endParaRPr kumimoji="1" lang="en-US" altLang="ja-JP" dirty="0"/>
          </a:p>
          <a:p>
            <a:pPr lvl="1"/>
            <a:r>
              <a:rPr kumimoji="1" lang="ja-JP" altLang="en-US" dirty="0"/>
              <a:t>ディープコンポジット</a:t>
            </a:r>
            <a:endParaRPr kumimoji="1" lang="en-US" altLang="ja-JP" dirty="0"/>
          </a:p>
          <a:p>
            <a:pPr lvl="2"/>
            <a:r>
              <a:rPr lang="ja-JP" altLang="en-US" dirty="0"/>
              <a:t>奥が透けて見えるような前ボケ</a:t>
            </a:r>
            <a:endParaRPr kumimoji="1" lang="en-US" altLang="ja-JP" dirty="0"/>
          </a:p>
          <a:p>
            <a:pPr lvl="2"/>
            <a:r>
              <a:rPr lang="ja-JP" altLang="en-US" dirty="0"/>
              <a:t>鏡やガラス、煙へのボケ表現</a:t>
            </a:r>
            <a:endParaRPr lang="en-US" altLang="ja-JP" dirty="0"/>
          </a:p>
          <a:p>
            <a:pPr lvl="5"/>
            <a:endParaRPr lang="en-US" altLang="ja-JP" dirty="0"/>
          </a:p>
          <a:p>
            <a:pPr lvl="1"/>
            <a:r>
              <a:rPr lang="en-US" altLang="ja-JP" dirty="0"/>
              <a:t>And more?</a:t>
            </a:r>
          </a:p>
        </p:txBody>
      </p:sp>
    </p:spTree>
    <p:extLst>
      <p:ext uri="{BB962C8B-B14F-4D97-AF65-F5344CB8AC3E}">
        <p14:creationId xmlns:p14="http://schemas.microsoft.com/office/powerpoint/2010/main" val="104084317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Rectangle 2">
            <a:extLst>
              <a:ext uri="{FF2B5EF4-FFF2-40B4-BE49-F238E27FC236}">
                <a16:creationId xmlns:a16="http://schemas.microsoft.com/office/drawing/2014/main" id="{11DD76E9-659E-4F77-A4DE-C4203225B80B}"/>
              </a:ext>
            </a:extLst>
          </p:cNvPr>
          <p:cNvSpPr>
            <a:spLocks noGrp="1"/>
          </p:cNvSpPr>
          <p:nvPr>
            <p:ph type="title"/>
          </p:nvPr>
        </p:nvSpPr>
        <p:spPr>
          <a:xfrm>
            <a:off x="609769" y="1836420"/>
            <a:ext cx="10972464" cy="24841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ja-JP" altLang="en-US" sz="12800" b="1" i="1" dirty="0"/>
              <a:t>？</a:t>
            </a:r>
          </a:p>
        </p:txBody>
      </p:sp>
      <p:sp>
        <p:nvSpPr>
          <p:cNvPr id="1217539" name="Rectangle 3">
            <a:extLst>
              <a:ext uri="{FF2B5EF4-FFF2-40B4-BE49-F238E27FC236}">
                <a16:creationId xmlns:a16="http://schemas.microsoft.com/office/drawing/2014/main" id="{61C29300-3E06-4943-A3C5-0B14438DD192}"/>
              </a:ext>
            </a:extLst>
          </p:cNvPr>
          <p:cNvSpPr>
            <a:spLocks noGrp="1"/>
          </p:cNvSpPr>
          <p:nvPr>
            <p:ph idx="1"/>
          </p:nvPr>
        </p:nvSpPr>
        <p:spPr>
          <a:xfrm>
            <a:off x="609769" y="4091940"/>
            <a:ext cx="10972464" cy="2263140"/>
          </a:xfrm>
        </p:spPr>
        <p:txBody>
          <a:bodyPr/>
          <a:lstStyle/>
          <a:p>
            <a:pPr marL="0" indent="0" algn="ctr">
              <a:buNone/>
              <a:defRPr/>
            </a:pPr>
            <a:r>
              <a:rPr lang="ja-JP" altLang="en-US" dirty="0"/>
              <a:t>ご質問は？</a:t>
            </a:r>
          </a:p>
          <a:p>
            <a:pPr marL="0" indent="0" algn="ctr">
              <a:buNone/>
              <a:defRPr/>
            </a:pPr>
            <a:endParaRPr lang="en-US" altLang="ja-JP" sz="2400" dirty="0"/>
          </a:p>
          <a:p>
            <a:pPr marL="0" indent="0" algn="ctr">
              <a:buNone/>
              <a:defRPr/>
            </a:pPr>
            <a:r>
              <a:rPr lang="en-US" altLang="ja-JP" sz="2400" dirty="0"/>
              <a:t>masa@siliconstudio.co.jp</a:t>
            </a:r>
            <a:endParaRPr lang="ja-JP" altLang="en-US" sz="2400" dirty="0"/>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E079E-4D2C-B00C-A67E-524489EFA629}"/>
              </a:ext>
            </a:extLst>
          </p:cNvPr>
          <p:cNvSpPr>
            <a:spLocks noGrp="1"/>
          </p:cNvSpPr>
          <p:nvPr>
            <p:ph type="title"/>
          </p:nvPr>
        </p:nvSpPr>
        <p:spPr/>
        <p:txBody>
          <a:bodyPr/>
          <a:lstStyle/>
          <a:p>
            <a:r>
              <a:rPr lang="en-US" altLang="ja-JP" dirty="0"/>
              <a:t>References</a:t>
            </a:r>
            <a:endParaRPr kumimoji="1" lang="ja-JP" altLang="en-US" dirty="0"/>
          </a:p>
        </p:txBody>
      </p:sp>
      <p:sp>
        <p:nvSpPr>
          <p:cNvPr id="3" name="テキスト プレースホルダー 2">
            <a:extLst>
              <a:ext uri="{FF2B5EF4-FFF2-40B4-BE49-F238E27FC236}">
                <a16:creationId xmlns:a16="http://schemas.microsoft.com/office/drawing/2014/main" id="{B6D1801A-105F-AB60-8C1A-4C499EB5C783}"/>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7922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2D5D3AC-E5EF-40B6-8F74-1A024F061D1B}"/>
              </a:ext>
            </a:extLst>
          </p:cNvPr>
          <p:cNvSpPr>
            <a:spLocks noGrp="1" noChangeArrowheads="1"/>
          </p:cNvSpPr>
          <p:nvPr>
            <p:ph type="title"/>
          </p:nvPr>
        </p:nvSpPr>
        <p:spPr>
          <a:xfrm>
            <a:off x="609769" y="213360"/>
            <a:ext cx="10972464" cy="870970"/>
          </a:xfrm>
        </p:spPr>
        <p:txBody>
          <a:bodyPr/>
          <a:lstStyle/>
          <a:p>
            <a:r>
              <a:rPr lang="ja-JP" altLang="en-US" dirty="0"/>
              <a:t>球面収差の補正</a:t>
            </a:r>
          </a:p>
        </p:txBody>
      </p:sp>
      <p:sp>
        <p:nvSpPr>
          <p:cNvPr id="29699" name="Rectangle 3">
            <a:extLst>
              <a:ext uri="{FF2B5EF4-FFF2-40B4-BE49-F238E27FC236}">
                <a16:creationId xmlns:a16="http://schemas.microsoft.com/office/drawing/2014/main" id="{B298E2D1-03E8-414C-90FF-709CE1FD9E2D}"/>
              </a:ext>
            </a:extLst>
          </p:cNvPr>
          <p:cNvSpPr>
            <a:spLocks noGrp="1" noChangeArrowheads="1"/>
          </p:cNvSpPr>
          <p:nvPr>
            <p:ph idx="1"/>
          </p:nvPr>
        </p:nvSpPr>
        <p:spPr>
          <a:xfrm>
            <a:off x="609769" y="1234440"/>
            <a:ext cx="10972464" cy="5120640"/>
          </a:xfrm>
        </p:spPr>
        <p:txBody>
          <a:bodyPr>
            <a:normAutofit fontScale="85000" lnSpcReduction="20000"/>
          </a:bodyPr>
          <a:lstStyle/>
          <a:p>
            <a:r>
              <a:rPr lang="ja-JP" altLang="en-US" dirty="0">
                <a:solidFill>
                  <a:srgbClr val="FF5050"/>
                </a:solidFill>
              </a:rPr>
              <a:t>ダブレットレンズ</a:t>
            </a:r>
            <a:endParaRPr lang="en-US" altLang="ja-JP" dirty="0">
              <a:solidFill>
                <a:srgbClr val="FF5050"/>
              </a:solidFill>
            </a:endParaRPr>
          </a:p>
          <a:p>
            <a:pPr lvl="1"/>
            <a:r>
              <a:rPr lang="ja-JP" altLang="en-US" dirty="0"/>
              <a:t>凸レンズと凹レンズの</a:t>
            </a:r>
            <a:r>
              <a:rPr lang="en-US" altLang="ja-JP" dirty="0"/>
              <a:t>2</a:t>
            </a:r>
            <a:r>
              <a:rPr lang="ja-JP" altLang="en-US" dirty="0"/>
              <a:t>枚を貼り合わせたもの</a:t>
            </a:r>
            <a:endParaRPr lang="en-US" altLang="ja-JP" dirty="0"/>
          </a:p>
          <a:p>
            <a:pPr lvl="1"/>
            <a:r>
              <a:rPr lang="ja-JP" altLang="en-US" dirty="0"/>
              <a:t>凹レンズの収差で凸レンズの収差を打ち消す</a:t>
            </a:r>
            <a:endParaRPr lang="en-US" altLang="ja-JP" dirty="0"/>
          </a:p>
          <a:p>
            <a:pPr lvl="1"/>
            <a:r>
              <a:rPr lang="ja-JP" altLang="en-US" dirty="0"/>
              <a:t>完全な補正はできない</a:t>
            </a:r>
            <a:endParaRPr lang="en-US" altLang="ja-JP" dirty="0"/>
          </a:p>
          <a:p>
            <a:pPr lvl="3"/>
            <a:endParaRPr lang="en-US" altLang="ja-JP" dirty="0"/>
          </a:p>
          <a:p>
            <a:r>
              <a:rPr lang="ja-JP" altLang="en-US" dirty="0">
                <a:solidFill>
                  <a:srgbClr val="FF5050"/>
                </a:solidFill>
              </a:rPr>
              <a:t>トリプレットレンズ</a:t>
            </a:r>
            <a:endParaRPr lang="en-US" altLang="ja-JP" dirty="0">
              <a:solidFill>
                <a:srgbClr val="FF5050"/>
              </a:solidFill>
            </a:endParaRPr>
          </a:p>
          <a:p>
            <a:pPr lvl="1"/>
            <a:r>
              <a:rPr lang="ja-JP" altLang="en-US" dirty="0"/>
              <a:t>ダブレットに更に</a:t>
            </a:r>
            <a:r>
              <a:rPr lang="en-US" altLang="ja-JP" dirty="0"/>
              <a:t>1</a:t>
            </a:r>
            <a:r>
              <a:rPr lang="ja-JP" altLang="en-US" dirty="0"/>
              <a:t>枚レンズを追加したもの</a:t>
            </a:r>
            <a:endParaRPr lang="en-US" altLang="ja-JP" dirty="0"/>
          </a:p>
          <a:p>
            <a:pPr lvl="1"/>
            <a:r>
              <a:rPr lang="ja-JP" altLang="en-US" dirty="0"/>
              <a:t>完全では無いがかなり高度な補正が可能</a:t>
            </a:r>
            <a:endParaRPr lang="en-US" altLang="ja-JP" dirty="0"/>
          </a:p>
          <a:p>
            <a:pPr lvl="3"/>
            <a:endParaRPr lang="en-US" altLang="ja-JP" dirty="0"/>
          </a:p>
          <a:p>
            <a:r>
              <a:rPr lang="ja-JP" altLang="en-US" dirty="0">
                <a:solidFill>
                  <a:srgbClr val="FF5050"/>
                </a:solidFill>
              </a:rPr>
              <a:t>非球面レンズ</a:t>
            </a:r>
            <a:endParaRPr lang="en-US" altLang="ja-JP" dirty="0">
              <a:solidFill>
                <a:srgbClr val="FF5050"/>
              </a:solidFill>
            </a:endParaRPr>
          </a:p>
          <a:p>
            <a:pPr lvl="1"/>
            <a:r>
              <a:rPr lang="ja-JP" altLang="en-US" dirty="0"/>
              <a:t>球面ではない理想的な屈折面をもつレンズ</a:t>
            </a:r>
            <a:endParaRPr lang="en-US" altLang="ja-JP" dirty="0"/>
          </a:p>
          <a:p>
            <a:pPr lvl="1"/>
            <a:r>
              <a:rPr lang="ja-JP" altLang="en-US" dirty="0">
                <a:solidFill>
                  <a:srgbClr val="FF5050"/>
                </a:solidFill>
              </a:rPr>
              <a:t>球面収差に関しては完全な補正が可能</a:t>
            </a:r>
          </a:p>
          <a:p>
            <a:pPr lvl="1"/>
            <a:r>
              <a:rPr lang="ja-JP" altLang="en-US" dirty="0"/>
              <a:t>高価</a:t>
            </a:r>
            <a:endParaRPr lang="en-US" altLang="ja-JP" dirty="0"/>
          </a:p>
        </p:txBody>
      </p:sp>
    </p:spTree>
  </p:cSld>
  <p:clrMapOvr>
    <a:masterClrMapping/>
  </p:clrMapOvr>
  <p:transition spd="slow"/>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lang="en-US" altLang="ja-JP" dirty="0"/>
              <a:t>References</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pPr marL="0" indent="0">
              <a:buNone/>
            </a:pPr>
            <a:r>
              <a:rPr lang="en-US" altLang="ja-JP" sz="1200" dirty="0"/>
              <a:t>[Kawase 2002]	Kawase, M. 『DOUBLE-S.T.E.A.L.</a:t>
            </a:r>
            <a:r>
              <a:rPr lang="ja-JP" altLang="en-US" sz="1200" dirty="0"/>
              <a:t>におけるリアルタイム</a:t>
            </a:r>
            <a:r>
              <a:rPr lang="en-US" altLang="ja-JP" sz="1200" dirty="0"/>
              <a:t>CG</a:t>
            </a:r>
            <a:r>
              <a:rPr lang="ja-JP" altLang="en-US" sz="1200" dirty="0"/>
              <a:t>表現技法</a:t>
            </a:r>
            <a:r>
              <a:rPr lang="en-US" altLang="ja-JP" sz="1200" dirty="0"/>
              <a:t>』</a:t>
            </a:r>
            <a:r>
              <a:rPr lang="ja-JP" altLang="en-US" sz="1200" dirty="0"/>
              <a:t> </a:t>
            </a:r>
            <a:r>
              <a:rPr lang="en-US" altLang="ja-JP" sz="1200" i="1" dirty="0"/>
              <a:t>CEDEC 2002</a:t>
            </a:r>
            <a:r>
              <a:rPr lang="en-US" altLang="ja-JP" sz="1200" dirty="0"/>
              <a:t>, 2002.</a:t>
            </a:r>
          </a:p>
          <a:p>
            <a:pPr marL="0" indent="0">
              <a:buNone/>
            </a:pPr>
            <a:r>
              <a:rPr lang="en-US" altLang="ja-JP" sz="1200" dirty="0"/>
              <a:t>[</a:t>
            </a:r>
            <a:r>
              <a:rPr lang="en-US" altLang="ja-JP" sz="1200" dirty="0" err="1"/>
              <a:t>Gotanda</a:t>
            </a:r>
            <a:r>
              <a:rPr lang="en-US" altLang="ja-JP" sz="1200" dirty="0"/>
              <a:t> et al. 2007]	</a:t>
            </a:r>
            <a:r>
              <a:rPr lang="en-US" altLang="ja-JP" sz="1200" dirty="0" err="1"/>
              <a:t>Gotanda</a:t>
            </a:r>
            <a:r>
              <a:rPr lang="en-US" altLang="ja-JP" sz="1200" dirty="0"/>
              <a:t>, Y., Kawase, M. 『</a:t>
            </a:r>
            <a:r>
              <a:rPr lang="ja-JP" altLang="en-US" sz="1200" dirty="0"/>
              <a:t>レンダリストのためのカメラ（光学）理論とポストエフェクト</a:t>
            </a:r>
            <a:r>
              <a:rPr lang="en-US" altLang="ja-JP" sz="1200" dirty="0"/>
              <a:t>』</a:t>
            </a:r>
            <a:r>
              <a:rPr lang="ja-JP" altLang="en-US" sz="1200" dirty="0"/>
              <a:t> </a:t>
            </a:r>
            <a:r>
              <a:rPr lang="en-US" altLang="ja-JP" sz="1200" i="1" dirty="0"/>
              <a:t>CEDEC 2007</a:t>
            </a:r>
            <a:r>
              <a:rPr lang="en-US" altLang="ja-JP" sz="1200" dirty="0"/>
              <a:t>, 2007.</a:t>
            </a:r>
          </a:p>
          <a:p>
            <a:pPr marL="0" indent="0">
              <a:buNone/>
            </a:pPr>
            <a:r>
              <a:rPr lang="en-US" altLang="ja-JP" sz="1200" dirty="0"/>
              <a:t>[Kawase 2008]	Kawase, M. 『</a:t>
            </a:r>
            <a:r>
              <a:rPr lang="ja-JP" altLang="en-US" sz="1200" dirty="0"/>
              <a:t>光学に基づいたボケ味の表現</a:t>
            </a:r>
            <a:r>
              <a:rPr lang="en-US" altLang="ja-JP" sz="1200" dirty="0"/>
              <a:t>』</a:t>
            </a:r>
            <a:r>
              <a:rPr lang="ja-JP" altLang="en-US" sz="1200" dirty="0"/>
              <a:t> </a:t>
            </a:r>
            <a:r>
              <a:rPr lang="en-US" altLang="ja-JP" sz="1200" i="1" dirty="0"/>
              <a:t>CEDEC 2008</a:t>
            </a:r>
            <a:r>
              <a:rPr lang="en-US" altLang="ja-JP" sz="1200" dirty="0"/>
              <a:t>, 2008.</a:t>
            </a:r>
          </a:p>
          <a:p>
            <a:pPr marL="0" indent="0">
              <a:buNone/>
            </a:pPr>
            <a:r>
              <a:rPr lang="en-US" altLang="ja-JP" sz="1200" dirty="0"/>
              <a:t>[</a:t>
            </a:r>
            <a:r>
              <a:rPr lang="en-US" altLang="ja-JP" sz="1200" dirty="0" err="1"/>
              <a:t>Gotanda</a:t>
            </a:r>
            <a:r>
              <a:rPr lang="en-US" altLang="ja-JP" sz="1200" dirty="0"/>
              <a:t> 2009]	</a:t>
            </a:r>
            <a:r>
              <a:rPr lang="en-US" altLang="ja-JP" sz="1200" dirty="0" err="1"/>
              <a:t>Gotanda</a:t>
            </a:r>
            <a:r>
              <a:rPr lang="en-US" altLang="ja-JP" sz="1200" dirty="0"/>
              <a:t>, Y. “STAR OCEAN 4 : Flexible Shader Management and Post-processing” </a:t>
            </a:r>
            <a:r>
              <a:rPr lang="en-US" altLang="ja-JP" sz="1200" i="1" dirty="0"/>
              <a:t>GDC 2009</a:t>
            </a:r>
            <a:r>
              <a:rPr lang="en-US" altLang="ja-JP" sz="1200" dirty="0"/>
              <a:t>, 2009.</a:t>
            </a:r>
          </a:p>
          <a:p>
            <a:pPr marL="0" indent="0">
              <a:buNone/>
            </a:pPr>
            <a:r>
              <a:rPr lang="en-US" altLang="ja-JP" sz="1200" dirty="0"/>
              <a:t>[Kawase 2012]	Kawase, M. 『</a:t>
            </a:r>
            <a:r>
              <a:rPr lang="ja-JP" altLang="en-US" sz="1200" dirty="0"/>
              <a:t>実践！シネマティックレンズエフェクト</a:t>
            </a:r>
            <a:r>
              <a:rPr lang="en-US" altLang="ja-JP" sz="1200" dirty="0"/>
              <a:t>』</a:t>
            </a:r>
            <a:r>
              <a:rPr lang="ja-JP" altLang="en-US" sz="1200" dirty="0"/>
              <a:t> </a:t>
            </a:r>
            <a:r>
              <a:rPr lang="en-US" altLang="ja-JP" sz="1200" i="1" dirty="0"/>
              <a:t>CEDEC 2012</a:t>
            </a:r>
            <a:r>
              <a:rPr lang="en-US" altLang="ja-JP" sz="1200" dirty="0"/>
              <a:t>, 2012.</a:t>
            </a:r>
          </a:p>
          <a:p>
            <a:pPr marL="0" indent="0">
              <a:buNone/>
            </a:pPr>
            <a:r>
              <a:rPr lang="en-US" altLang="ja-JP" sz="1200" dirty="0"/>
              <a:t>[Sousa 2013]	Sousa, T. “Graphics Gems from </a:t>
            </a:r>
            <a:r>
              <a:rPr lang="en-US" altLang="ja-JP" sz="1200" dirty="0" err="1"/>
              <a:t>CryENGINE</a:t>
            </a:r>
            <a:r>
              <a:rPr lang="en-US" altLang="ja-JP" sz="1200" dirty="0"/>
              <a:t> 3” Advances in Real-Time Rendering in Games. </a:t>
            </a:r>
            <a:r>
              <a:rPr lang="en-US" altLang="ja-JP" sz="1200" i="1" dirty="0"/>
              <a:t>SIGGAPH 2013 Course</a:t>
            </a:r>
            <a:r>
              <a:rPr lang="en-US" altLang="ja-JP" sz="1200" dirty="0"/>
              <a:t>, 2013.</a:t>
            </a:r>
          </a:p>
          <a:p>
            <a:pPr marL="0" indent="0">
              <a:buNone/>
            </a:pPr>
            <a:r>
              <a:rPr lang="en-US" altLang="ja-JP" sz="1200" dirty="0"/>
              <a:t>[Jimenez 2014]	Jimenez, J. “Next Generation Post Processing in Call of Duty: Advanced Warfare”</a:t>
            </a:r>
            <a:br>
              <a:rPr lang="en-US" altLang="ja-JP" sz="1200" dirty="0"/>
            </a:br>
            <a:r>
              <a:rPr lang="en-US" altLang="ja-JP" sz="1200" dirty="0"/>
              <a:t>		Advances in Real-Time Rendering in Games. </a:t>
            </a:r>
            <a:r>
              <a:rPr lang="en-US" altLang="ja-JP" sz="1200" i="1" dirty="0"/>
              <a:t>SIGGAPH 2014 Course</a:t>
            </a:r>
            <a:r>
              <a:rPr lang="en-US" altLang="ja-JP" sz="1200" dirty="0"/>
              <a:t>, 2014.</a:t>
            </a:r>
          </a:p>
          <a:p>
            <a:pPr marL="0" indent="0">
              <a:buNone/>
            </a:pPr>
            <a:r>
              <a:rPr lang="en-US" altLang="ja-JP" sz="1200" dirty="0"/>
              <a:t>[Kawase 2015.a]	Kawase, M. “Making Your Bokeh Fascinating.” </a:t>
            </a:r>
            <a:br>
              <a:rPr lang="en-US" altLang="ja-JP" sz="1200" dirty="0"/>
            </a:br>
            <a:r>
              <a:rPr lang="en-US" altLang="ja-JP" sz="1200" dirty="0"/>
              <a:t>		Real-time Rendering of Physically Based Optical Effects in Theory and Practice. </a:t>
            </a:r>
            <a:r>
              <a:rPr lang="en-US" altLang="ja-JP" sz="1200" i="1" dirty="0"/>
              <a:t>SIGGAPH 2015 Course</a:t>
            </a:r>
            <a:r>
              <a:rPr lang="en-US" altLang="ja-JP" sz="1200" dirty="0"/>
              <a:t>, 2015.</a:t>
            </a:r>
            <a:endParaRPr lang="en-US" altLang="ja-JP" sz="1200" i="1" dirty="0"/>
          </a:p>
          <a:p>
            <a:pPr marL="0" indent="0">
              <a:buNone/>
            </a:pPr>
            <a:r>
              <a:rPr lang="en-US" altLang="ja-JP" sz="1200" dirty="0"/>
              <a:t>[Kawase 2015.b]	Kawase, M. “Subtle Anamorphic Lens Effects.”</a:t>
            </a:r>
            <a:br>
              <a:rPr lang="en-US" altLang="ja-JP" sz="1200" dirty="0"/>
            </a:br>
            <a:r>
              <a:rPr lang="en-US" altLang="ja-JP" sz="1200" dirty="0"/>
              <a:t>		Real-time Rendering of Physically Based Optical Effects in Theory and Practice. </a:t>
            </a:r>
            <a:r>
              <a:rPr lang="en-US" altLang="ja-JP" sz="1200" i="1" dirty="0"/>
              <a:t>SIGGAPH 2015 Course</a:t>
            </a:r>
            <a:r>
              <a:rPr lang="en-US" altLang="ja-JP" sz="1200" dirty="0"/>
              <a:t>, 2015.</a:t>
            </a:r>
            <a:endParaRPr lang="en-US" altLang="ja-JP" sz="1200" i="1" dirty="0"/>
          </a:p>
          <a:p>
            <a:pPr marL="0" indent="0">
              <a:buNone/>
            </a:pPr>
            <a:r>
              <a:rPr lang="en-US" altLang="ja-JP" sz="1200" dirty="0"/>
              <a:t>[Abadie 2018]	Abadie, G. “A Life of a Bokeh.” Advances in Real-Time Rendering in Games. </a:t>
            </a:r>
            <a:r>
              <a:rPr lang="en-US" altLang="ja-JP" sz="1200" i="1" dirty="0"/>
              <a:t>SIGGAPH 2018 Course</a:t>
            </a:r>
            <a:r>
              <a:rPr lang="en-US" altLang="ja-JP" sz="1200" dirty="0"/>
              <a:t>, 2018.</a:t>
            </a:r>
          </a:p>
          <a:p>
            <a:pPr marL="0" indent="0">
              <a:buNone/>
            </a:pPr>
            <a:r>
              <a:rPr lang="en-US" altLang="ja-JP" sz="1200" dirty="0"/>
              <a:t>[Kawase 2019]	Kawase, M. 『</a:t>
            </a:r>
            <a:r>
              <a:rPr lang="ja-JP" altLang="en-US" sz="1200" dirty="0"/>
              <a:t>物理ベース？アート指向？～尤もらしさと自由度を両立するレンズフレア表現～</a:t>
            </a:r>
            <a:r>
              <a:rPr lang="en-US" altLang="ja-JP" sz="1200" dirty="0"/>
              <a:t>』</a:t>
            </a:r>
            <a:r>
              <a:rPr lang="ja-JP" altLang="en-US" sz="1200" dirty="0"/>
              <a:t> </a:t>
            </a:r>
            <a:r>
              <a:rPr lang="en-US" altLang="ja-JP" sz="1200" i="1" dirty="0"/>
              <a:t>CEDEC 2019</a:t>
            </a:r>
            <a:r>
              <a:rPr lang="en-US" altLang="ja-JP" sz="1200" dirty="0"/>
              <a:t>, 2019.</a:t>
            </a:r>
          </a:p>
          <a:p>
            <a:pPr marL="0" indent="0">
              <a:buNone/>
            </a:pPr>
            <a:endParaRPr lang="en-US" altLang="ja-JP" sz="1200" dirty="0"/>
          </a:p>
        </p:txBody>
      </p:sp>
    </p:spTree>
    <p:extLst>
      <p:ext uri="{BB962C8B-B14F-4D97-AF65-F5344CB8AC3E}">
        <p14:creationId xmlns:p14="http://schemas.microsoft.com/office/powerpoint/2010/main" val="3115934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Line 48">
            <a:extLst>
              <a:ext uri="{FF2B5EF4-FFF2-40B4-BE49-F238E27FC236}">
                <a16:creationId xmlns:a16="http://schemas.microsoft.com/office/drawing/2014/main" id="{B0D6B5A1-593D-42B9-9F10-4372132CD7CD}"/>
              </a:ext>
            </a:extLst>
          </p:cNvPr>
          <p:cNvSpPr>
            <a:spLocks noChangeAspect="1" noChangeShapeType="1"/>
          </p:cNvSpPr>
          <p:nvPr/>
        </p:nvSpPr>
        <p:spPr bwMode="auto">
          <a:xfrm>
            <a:off x="1142266" y="2913302"/>
            <a:ext cx="10438287" cy="1680"/>
          </a:xfrm>
          <a:prstGeom prst="line">
            <a:avLst/>
          </a:prstGeom>
          <a:noFill/>
          <a:ln w="31750">
            <a:solidFill>
              <a:srgbClr val="99CCFF"/>
            </a:solidFill>
            <a:prstDash val="sysDot"/>
            <a:round/>
            <a:headEnd/>
            <a:tailEnd type="none" w="med" len="lg"/>
          </a:ln>
          <a:effectLst/>
          <a:extLst>
            <a:ext uri="{909E8E84-426E-40DD-AFC4-6F175D3DCCD1}">
              <a14:hiddenFill xmlns:a14="http://schemas.microsoft.com/office/drawing/2010/main">
                <a:noFill/>
              </a14:hiddenFill>
            </a:ext>
          </a:extLst>
        </p:spPr>
        <p:txBody>
          <a:bodyPr/>
          <a:lstStyle/>
          <a:p>
            <a:endParaRPr lang="ja-JP" altLang="en-US"/>
          </a:p>
        </p:txBody>
      </p:sp>
      <p:grpSp>
        <p:nvGrpSpPr>
          <p:cNvPr id="92163" name="グループ化 2">
            <a:extLst>
              <a:ext uri="{FF2B5EF4-FFF2-40B4-BE49-F238E27FC236}">
                <a16:creationId xmlns:a16="http://schemas.microsoft.com/office/drawing/2014/main" id="{213F7034-E35E-457F-8553-A30A7EDBE15A}"/>
              </a:ext>
            </a:extLst>
          </p:cNvPr>
          <p:cNvGrpSpPr>
            <a:grpSpLocks/>
          </p:cNvGrpSpPr>
          <p:nvPr/>
        </p:nvGrpSpPr>
        <p:grpSpPr bwMode="auto">
          <a:xfrm>
            <a:off x="4206224" y="1618175"/>
            <a:ext cx="737433" cy="2595293"/>
            <a:chOff x="3974753" y="1528763"/>
            <a:chExt cx="697259" cy="2452775"/>
          </a:xfrm>
          <a:effectLst/>
        </p:grpSpPr>
        <p:sp>
          <p:nvSpPr>
            <p:cNvPr id="92244" name="Rectangle 9">
              <a:extLst>
                <a:ext uri="{FF2B5EF4-FFF2-40B4-BE49-F238E27FC236}">
                  <a16:creationId xmlns:a16="http://schemas.microsoft.com/office/drawing/2014/main" id="{32A2079E-FF70-4C6D-983B-8909102E84AE}"/>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2245" name="グループ化 87">
              <a:extLst>
                <a:ext uri="{FF2B5EF4-FFF2-40B4-BE49-F238E27FC236}">
                  <a16:creationId xmlns:a16="http://schemas.microsoft.com/office/drawing/2014/main" id="{2B78F247-8677-484A-B758-2772935593CE}"/>
                </a:ext>
              </a:extLst>
            </p:cNvPr>
            <p:cNvGrpSpPr>
              <a:grpSpLocks/>
            </p:cNvGrpSpPr>
            <p:nvPr/>
          </p:nvGrpSpPr>
          <p:grpSpPr bwMode="auto">
            <a:xfrm>
              <a:off x="3974753" y="1530809"/>
              <a:ext cx="440639" cy="2447006"/>
              <a:chOff x="3976750" y="2086894"/>
              <a:chExt cx="440639" cy="2447006"/>
            </a:xfrm>
          </p:grpSpPr>
          <p:sp>
            <p:nvSpPr>
              <p:cNvPr id="92246" name="円/楕円 88">
                <a:extLst>
                  <a:ext uri="{FF2B5EF4-FFF2-40B4-BE49-F238E27FC236}">
                    <a16:creationId xmlns:a16="http://schemas.microsoft.com/office/drawing/2014/main" id="{502C4868-74C9-4910-BF9B-C113E9EFE562}"/>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92247" name="グループ化 89">
                <a:extLst>
                  <a:ext uri="{FF2B5EF4-FFF2-40B4-BE49-F238E27FC236}">
                    <a16:creationId xmlns:a16="http://schemas.microsoft.com/office/drawing/2014/main" id="{0EA7C157-AB3D-4B8E-8109-39C2FB611000}"/>
                  </a:ext>
                </a:extLst>
              </p:cNvPr>
              <p:cNvGrpSpPr>
                <a:grpSpLocks/>
              </p:cNvGrpSpPr>
              <p:nvPr/>
            </p:nvGrpSpPr>
            <p:grpSpPr bwMode="auto">
              <a:xfrm>
                <a:off x="3976750" y="2086894"/>
                <a:ext cx="440639" cy="2447006"/>
                <a:chOff x="10070194" y="719807"/>
                <a:chExt cx="735850" cy="2088232"/>
              </a:xfrm>
            </p:grpSpPr>
            <p:sp>
              <p:nvSpPr>
                <p:cNvPr id="92248" name="円弧 4">
                  <a:extLst>
                    <a:ext uri="{FF2B5EF4-FFF2-40B4-BE49-F238E27FC236}">
                      <a16:creationId xmlns:a16="http://schemas.microsoft.com/office/drawing/2014/main" id="{42EECAB3-DAF5-49E0-AD24-78116FB740B3}"/>
                    </a:ext>
                  </a:extLst>
                </p:cNvPr>
                <p:cNvSpPr>
                  <a:spLocks noChangeAspect="1"/>
                </p:cNvSpPr>
                <p:nvPr/>
              </p:nvSpPr>
              <p:spPr bwMode="auto">
                <a:xfrm>
                  <a:off x="10434685"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49" name="円弧 4">
                  <a:extLst>
                    <a:ext uri="{FF2B5EF4-FFF2-40B4-BE49-F238E27FC236}">
                      <a16:creationId xmlns:a16="http://schemas.microsoft.com/office/drawing/2014/main" id="{FF84ED9D-1242-4862-98A0-A27D626817CA}"/>
                    </a:ext>
                  </a:extLst>
                </p:cNvPr>
                <p:cNvSpPr>
                  <a:spLocks noChangeAspect="1"/>
                </p:cNvSpPr>
                <p:nvPr/>
              </p:nvSpPr>
              <p:spPr bwMode="auto">
                <a:xfrm flipH="1">
                  <a:off x="10070194" y="724116"/>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sp>
        <p:nvSpPr>
          <p:cNvPr id="29700" name="Rectangle 6">
            <a:extLst>
              <a:ext uri="{FF2B5EF4-FFF2-40B4-BE49-F238E27FC236}">
                <a16:creationId xmlns:a16="http://schemas.microsoft.com/office/drawing/2014/main" id="{AA57B933-6A45-42BA-AD49-2CA66AE023C7}"/>
              </a:ext>
            </a:extLst>
          </p:cNvPr>
          <p:cNvSpPr>
            <a:spLocks noGrp="1" noChangeArrowheads="1"/>
          </p:cNvSpPr>
          <p:nvPr>
            <p:ph type="title"/>
          </p:nvPr>
        </p:nvSpPr>
        <p:spPr>
          <a:xfrm>
            <a:off x="609769" y="213360"/>
            <a:ext cx="10972464" cy="870970"/>
          </a:xfrm>
        </p:spPr>
        <p:txBody>
          <a:bodyPr/>
          <a:lstStyle/>
          <a:p>
            <a:r>
              <a:rPr lang="ja-JP" altLang="en-US" dirty="0"/>
              <a:t>ダブレットレンズによる補正例</a:t>
            </a:r>
          </a:p>
        </p:txBody>
      </p:sp>
      <p:sp>
        <p:nvSpPr>
          <p:cNvPr id="92167" name="Line 11">
            <a:extLst>
              <a:ext uri="{FF2B5EF4-FFF2-40B4-BE49-F238E27FC236}">
                <a16:creationId xmlns:a16="http://schemas.microsoft.com/office/drawing/2014/main" id="{1D6D6237-DC79-4C49-B877-B4CC8D66CA43}"/>
              </a:ext>
            </a:extLst>
          </p:cNvPr>
          <p:cNvSpPr>
            <a:spLocks noChangeAspect="1" noChangeShapeType="1"/>
          </p:cNvSpPr>
          <p:nvPr/>
        </p:nvSpPr>
        <p:spPr bwMode="auto">
          <a:xfrm>
            <a:off x="2064478" y="2914982"/>
            <a:ext cx="2662485" cy="0"/>
          </a:xfrm>
          <a:prstGeom prst="line">
            <a:avLst/>
          </a:prstGeom>
          <a:noFill/>
          <a:ln w="12700">
            <a:solidFill>
              <a:srgbClr val="000000"/>
            </a:solidFill>
            <a:round/>
            <a:headEnd/>
            <a:tailEnd type="none" w="sm" len="med"/>
          </a:ln>
          <a:effectLst/>
          <a:extLst>
            <a:ext uri="{909E8E84-426E-40DD-AFC4-6F175D3DCCD1}">
              <a14:hiddenFill xmlns:a14="http://schemas.microsoft.com/office/drawing/2010/main">
                <a:noFill/>
              </a14:hiddenFill>
            </a:ext>
          </a:extLst>
        </p:spPr>
        <p:txBody>
          <a:bodyPr/>
          <a:lstStyle/>
          <a:p>
            <a:endParaRPr lang="ja-JP" altLang="en-US"/>
          </a:p>
        </p:txBody>
      </p:sp>
      <p:grpSp>
        <p:nvGrpSpPr>
          <p:cNvPr id="481292" name="Group 12">
            <a:extLst>
              <a:ext uri="{FF2B5EF4-FFF2-40B4-BE49-F238E27FC236}">
                <a16:creationId xmlns:a16="http://schemas.microsoft.com/office/drawing/2014/main" id="{B3A5EE98-69BE-4E2B-9601-6097470FFDE0}"/>
              </a:ext>
            </a:extLst>
          </p:cNvPr>
          <p:cNvGrpSpPr>
            <a:grpSpLocks/>
          </p:cNvGrpSpPr>
          <p:nvPr/>
        </p:nvGrpSpPr>
        <p:grpSpPr bwMode="auto">
          <a:xfrm>
            <a:off x="2064478" y="1781116"/>
            <a:ext cx="2662485" cy="2267732"/>
            <a:chOff x="340" y="1484"/>
            <a:chExt cx="1678" cy="1429"/>
          </a:xfrm>
          <a:effectLst/>
        </p:grpSpPr>
        <p:sp>
          <p:nvSpPr>
            <p:cNvPr id="92240" name="Line 13">
              <a:extLst>
                <a:ext uri="{FF2B5EF4-FFF2-40B4-BE49-F238E27FC236}">
                  <a16:creationId xmlns:a16="http://schemas.microsoft.com/office/drawing/2014/main" id="{E10DA2B3-50DE-48DF-921B-A8CAFF04A077}"/>
                </a:ext>
              </a:extLst>
            </p:cNvPr>
            <p:cNvSpPr>
              <a:spLocks noChangeAspect="1" noChangeShapeType="1"/>
            </p:cNvSpPr>
            <p:nvPr/>
          </p:nvSpPr>
          <p:spPr bwMode="auto">
            <a:xfrm>
              <a:off x="1746" y="1484"/>
              <a:ext cx="272" cy="283"/>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41" name="Line 14">
              <a:extLst>
                <a:ext uri="{FF2B5EF4-FFF2-40B4-BE49-F238E27FC236}">
                  <a16:creationId xmlns:a16="http://schemas.microsoft.com/office/drawing/2014/main" id="{C398D871-8E78-4101-A7D6-66A16DEB1255}"/>
                </a:ext>
              </a:extLst>
            </p:cNvPr>
            <p:cNvSpPr>
              <a:spLocks noChangeAspect="1" noChangeShapeType="1"/>
            </p:cNvSpPr>
            <p:nvPr/>
          </p:nvSpPr>
          <p:spPr bwMode="auto">
            <a:xfrm>
              <a:off x="340" y="1484"/>
              <a:ext cx="1406"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42" name="Line 15">
              <a:extLst>
                <a:ext uri="{FF2B5EF4-FFF2-40B4-BE49-F238E27FC236}">
                  <a16:creationId xmlns:a16="http://schemas.microsoft.com/office/drawing/2014/main" id="{C08EE53F-9D93-4A87-BA4E-264334CB41B2}"/>
                </a:ext>
              </a:extLst>
            </p:cNvPr>
            <p:cNvSpPr>
              <a:spLocks noChangeAspect="1" noChangeShapeType="1"/>
            </p:cNvSpPr>
            <p:nvPr/>
          </p:nvSpPr>
          <p:spPr bwMode="auto">
            <a:xfrm flipV="1">
              <a:off x="340" y="2913"/>
              <a:ext cx="1406"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43" name="Line 16">
              <a:extLst>
                <a:ext uri="{FF2B5EF4-FFF2-40B4-BE49-F238E27FC236}">
                  <a16:creationId xmlns:a16="http://schemas.microsoft.com/office/drawing/2014/main" id="{D36687AE-00AD-45D6-8417-F7D232C2E0B1}"/>
                </a:ext>
              </a:extLst>
            </p:cNvPr>
            <p:cNvSpPr>
              <a:spLocks noChangeAspect="1" noChangeShapeType="1"/>
            </p:cNvSpPr>
            <p:nvPr/>
          </p:nvSpPr>
          <p:spPr bwMode="auto">
            <a:xfrm flipV="1">
              <a:off x="1746" y="2630"/>
              <a:ext cx="272" cy="283"/>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297" name="Group 17">
            <a:extLst>
              <a:ext uri="{FF2B5EF4-FFF2-40B4-BE49-F238E27FC236}">
                <a16:creationId xmlns:a16="http://schemas.microsoft.com/office/drawing/2014/main" id="{BABEBD42-7620-406F-BA21-1309A64BF05D}"/>
              </a:ext>
            </a:extLst>
          </p:cNvPr>
          <p:cNvGrpSpPr>
            <a:grpSpLocks/>
          </p:cNvGrpSpPr>
          <p:nvPr/>
        </p:nvGrpSpPr>
        <p:grpSpPr bwMode="auto">
          <a:xfrm>
            <a:off x="2064478" y="1944057"/>
            <a:ext cx="2662485" cy="1943530"/>
            <a:chOff x="340" y="1586"/>
            <a:chExt cx="1678" cy="1225"/>
          </a:xfrm>
          <a:effectLst/>
        </p:grpSpPr>
        <p:sp>
          <p:nvSpPr>
            <p:cNvPr id="92236" name="Line 18">
              <a:extLst>
                <a:ext uri="{FF2B5EF4-FFF2-40B4-BE49-F238E27FC236}">
                  <a16:creationId xmlns:a16="http://schemas.microsoft.com/office/drawing/2014/main" id="{8D2AC75C-3F2C-4611-AFBC-D6A861324F6E}"/>
                </a:ext>
              </a:extLst>
            </p:cNvPr>
            <p:cNvSpPr>
              <a:spLocks noChangeAspect="1" noChangeShapeType="1"/>
            </p:cNvSpPr>
            <p:nvPr/>
          </p:nvSpPr>
          <p:spPr bwMode="auto">
            <a:xfrm>
              <a:off x="340" y="1586"/>
              <a:ext cx="1406"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7" name="Line 19">
              <a:extLst>
                <a:ext uri="{FF2B5EF4-FFF2-40B4-BE49-F238E27FC236}">
                  <a16:creationId xmlns:a16="http://schemas.microsoft.com/office/drawing/2014/main" id="{7072176B-4957-436F-9445-797B8815EA2A}"/>
                </a:ext>
              </a:extLst>
            </p:cNvPr>
            <p:cNvSpPr>
              <a:spLocks noChangeAspect="1" noChangeShapeType="1"/>
            </p:cNvSpPr>
            <p:nvPr/>
          </p:nvSpPr>
          <p:spPr bwMode="auto">
            <a:xfrm>
              <a:off x="1746" y="1586"/>
              <a:ext cx="272" cy="228"/>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8" name="Line 20">
              <a:extLst>
                <a:ext uri="{FF2B5EF4-FFF2-40B4-BE49-F238E27FC236}">
                  <a16:creationId xmlns:a16="http://schemas.microsoft.com/office/drawing/2014/main" id="{647BEE00-AA2F-4426-876E-15CEF1B0925B}"/>
                </a:ext>
              </a:extLst>
            </p:cNvPr>
            <p:cNvSpPr>
              <a:spLocks noChangeAspect="1" noChangeShapeType="1"/>
            </p:cNvSpPr>
            <p:nvPr/>
          </p:nvSpPr>
          <p:spPr bwMode="auto">
            <a:xfrm flipV="1">
              <a:off x="340" y="2811"/>
              <a:ext cx="1406"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9" name="Line 21">
              <a:extLst>
                <a:ext uri="{FF2B5EF4-FFF2-40B4-BE49-F238E27FC236}">
                  <a16:creationId xmlns:a16="http://schemas.microsoft.com/office/drawing/2014/main" id="{C50660C4-A741-4C0B-BDC4-0523E334D073}"/>
                </a:ext>
              </a:extLst>
            </p:cNvPr>
            <p:cNvSpPr>
              <a:spLocks noChangeAspect="1" noChangeShapeType="1"/>
            </p:cNvSpPr>
            <p:nvPr/>
          </p:nvSpPr>
          <p:spPr bwMode="auto">
            <a:xfrm flipV="1">
              <a:off x="1746" y="2583"/>
              <a:ext cx="272" cy="228"/>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02" name="Group 22">
            <a:extLst>
              <a:ext uri="{FF2B5EF4-FFF2-40B4-BE49-F238E27FC236}">
                <a16:creationId xmlns:a16="http://schemas.microsoft.com/office/drawing/2014/main" id="{CCFC7C89-37C3-4C88-91FA-A59CA5BE12EE}"/>
              </a:ext>
            </a:extLst>
          </p:cNvPr>
          <p:cNvGrpSpPr>
            <a:grpSpLocks/>
          </p:cNvGrpSpPr>
          <p:nvPr/>
        </p:nvGrpSpPr>
        <p:grpSpPr bwMode="auto">
          <a:xfrm>
            <a:off x="2064478" y="2105318"/>
            <a:ext cx="2662485" cy="1621008"/>
            <a:chOff x="340" y="1688"/>
            <a:chExt cx="1678" cy="1021"/>
          </a:xfrm>
          <a:effectLst/>
        </p:grpSpPr>
        <p:sp>
          <p:nvSpPr>
            <p:cNvPr id="92232" name="Line 23">
              <a:extLst>
                <a:ext uri="{FF2B5EF4-FFF2-40B4-BE49-F238E27FC236}">
                  <a16:creationId xmlns:a16="http://schemas.microsoft.com/office/drawing/2014/main" id="{937518FB-D342-4BC4-88E2-2300B5F4B76E}"/>
                </a:ext>
              </a:extLst>
            </p:cNvPr>
            <p:cNvSpPr>
              <a:spLocks noChangeAspect="1" noChangeShapeType="1"/>
            </p:cNvSpPr>
            <p:nvPr/>
          </p:nvSpPr>
          <p:spPr bwMode="auto">
            <a:xfrm>
              <a:off x="340" y="1688"/>
              <a:ext cx="1406"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3" name="Line 24">
              <a:extLst>
                <a:ext uri="{FF2B5EF4-FFF2-40B4-BE49-F238E27FC236}">
                  <a16:creationId xmlns:a16="http://schemas.microsoft.com/office/drawing/2014/main" id="{A394E954-7BB7-41A1-B0E0-6E6376D04421}"/>
                </a:ext>
              </a:extLst>
            </p:cNvPr>
            <p:cNvSpPr>
              <a:spLocks noChangeAspect="1" noChangeShapeType="1"/>
            </p:cNvSpPr>
            <p:nvPr/>
          </p:nvSpPr>
          <p:spPr bwMode="auto">
            <a:xfrm>
              <a:off x="1746" y="1688"/>
              <a:ext cx="272" cy="18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4" name="Line 25">
              <a:extLst>
                <a:ext uri="{FF2B5EF4-FFF2-40B4-BE49-F238E27FC236}">
                  <a16:creationId xmlns:a16="http://schemas.microsoft.com/office/drawing/2014/main" id="{640CB661-893D-4309-A8BC-9D0707A31143}"/>
                </a:ext>
              </a:extLst>
            </p:cNvPr>
            <p:cNvSpPr>
              <a:spLocks noChangeAspect="1" noChangeShapeType="1"/>
            </p:cNvSpPr>
            <p:nvPr/>
          </p:nvSpPr>
          <p:spPr bwMode="auto">
            <a:xfrm flipV="1">
              <a:off x="340" y="2709"/>
              <a:ext cx="1406"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5" name="Line 26">
              <a:extLst>
                <a:ext uri="{FF2B5EF4-FFF2-40B4-BE49-F238E27FC236}">
                  <a16:creationId xmlns:a16="http://schemas.microsoft.com/office/drawing/2014/main" id="{125D9987-17B0-4B2E-9238-8CD8FDF5165C}"/>
                </a:ext>
              </a:extLst>
            </p:cNvPr>
            <p:cNvSpPr>
              <a:spLocks noChangeAspect="1" noChangeShapeType="1"/>
            </p:cNvSpPr>
            <p:nvPr/>
          </p:nvSpPr>
          <p:spPr bwMode="auto">
            <a:xfrm flipV="1">
              <a:off x="1746" y="2529"/>
              <a:ext cx="272" cy="18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07" name="Group 27">
            <a:extLst>
              <a:ext uri="{FF2B5EF4-FFF2-40B4-BE49-F238E27FC236}">
                <a16:creationId xmlns:a16="http://schemas.microsoft.com/office/drawing/2014/main" id="{D9FAE786-3E09-4341-A573-372AFBB8B58C}"/>
              </a:ext>
            </a:extLst>
          </p:cNvPr>
          <p:cNvGrpSpPr>
            <a:grpSpLocks/>
          </p:cNvGrpSpPr>
          <p:nvPr/>
        </p:nvGrpSpPr>
        <p:grpSpPr bwMode="auto">
          <a:xfrm>
            <a:off x="2064478" y="2266578"/>
            <a:ext cx="2662485" cy="1296807"/>
            <a:chOff x="340" y="1790"/>
            <a:chExt cx="1678" cy="817"/>
          </a:xfrm>
          <a:effectLst/>
        </p:grpSpPr>
        <p:sp>
          <p:nvSpPr>
            <p:cNvPr id="92228" name="Line 28">
              <a:extLst>
                <a:ext uri="{FF2B5EF4-FFF2-40B4-BE49-F238E27FC236}">
                  <a16:creationId xmlns:a16="http://schemas.microsoft.com/office/drawing/2014/main" id="{D23EA9B2-4DA0-44DC-80AC-E6B858E7BF90}"/>
                </a:ext>
              </a:extLst>
            </p:cNvPr>
            <p:cNvSpPr>
              <a:spLocks noChangeAspect="1" noChangeShapeType="1"/>
            </p:cNvSpPr>
            <p:nvPr/>
          </p:nvSpPr>
          <p:spPr bwMode="auto">
            <a:xfrm>
              <a:off x="340" y="1790"/>
              <a:ext cx="1406"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9" name="Line 29">
              <a:extLst>
                <a:ext uri="{FF2B5EF4-FFF2-40B4-BE49-F238E27FC236}">
                  <a16:creationId xmlns:a16="http://schemas.microsoft.com/office/drawing/2014/main" id="{71877121-7F57-4F8C-A9DC-AD0F93C49F1E}"/>
                </a:ext>
              </a:extLst>
            </p:cNvPr>
            <p:cNvSpPr>
              <a:spLocks noChangeAspect="1" noChangeShapeType="1"/>
            </p:cNvSpPr>
            <p:nvPr/>
          </p:nvSpPr>
          <p:spPr bwMode="auto">
            <a:xfrm>
              <a:off x="1746" y="1790"/>
              <a:ext cx="272" cy="139"/>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0" name="Line 30">
              <a:extLst>
                <a:ext uri="{FF2B5EF4-FFF2-40B4-BE49-F238E27FC236}">
                  <a16:creationId xmlns:a16="http://schemas.microsoft.com/office/drawing/2014/main" id="{253422C3-3E58-4AF3-9871-0817E47F504D}"/>
                </a:ext>
              </a:extLst>
            </p:cNvPr>
            <p:cNvSpPr>
              <a:spLocks noChangeAspect="1" noChangeShapeType="1"/>
            </p:cNvSpPr>
            <p:nvPr/>
          </p:nvSpPr>
          <p:spPr bwMode="auto">
            <a:xfrm flipV="1">
              <a:off x="340" y="2607"/>
              <a:ext cx="1406"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1" name="Line 31">
              <a:extLst>
                <a:ext uri="{FF2B5EF4-FFF2-40B4-BE49-F238E27FC236}">
                  <a16:creationId xmlns:a16="http://schemas.microsoft.com/office/drawing/2014/main" id="{9F92AE66-FA47-47F0-9252-9669D83606D0}"/>
                </a:ext>
              </a:extLst>
            </p:cNvPr>
            <p:cNvSpPr>
              <a:spLocks noChangeAspect="1" noChangeShapeType="1"/>
            </p:cNvSpPr>
            <p:nvPr/>
          </p:nvSpPr>
          <p:spPr bwMode="auto">
            <a:xfrm flipV="1">
              <a:off x="1746" y="2468"/>
              <a:ext cx="272" cy="139"/>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12" name="Group 32">
            <a:extLst>
              <a:ext uri="{FF2B5EF4-FFF2-40B4-BE49-F238E27FC236}">
                <a16:creationId xmlns:a16="http://schemas.microsoft.com/office/drawing/2014/main" id="{B6D25910-641A-4543-8448-8B2A29E9F4C5}"/>
              </a:ext>
            </a:extLst>
          </p:cNvPr>
          <p:cNvGrpSpPr>
            <a:grpSpLocks/>
          </p:cNvGrpSpPr>
          <p:nvPr/>
        </p:nvGrpSpPr>
        <p:grpSpPr bwMode="auto">
          <a:xfrm>
            <a:off x="2064478" y="2429519"/>
            <a:ext cx="2662485" cy="972606"/>
            <a:chOff x="340" y="1892"/>
            <a:chExt cx="1678" cy="613"/>
          </a:xfrm>
          <a:effectLst/>
        </p:grpSpPr>
        <p:sp>
          <p:nvSpPr>
            <p:cNvPr id="92224" name="Line 33">
              <a:extLst>
                <a:ext uri="{FF2B5EF4-FFF2-40B4-BE49-F238E27FC236}">
                  <a16:creationId xmlns:a16="http://schemas.microsoft.com/office/drawing/2014/main" id="{0D8E60E7-D88A-4AB6-A45B-0D95FFDA389B}"/>
                </a:ext>
              </a:extLst>
            </p:cNvPr>
            <p:cNvSpPr>
              <a:spLocks noChangeAspect="1" noChangeShapeType="1"/>
            </p:cNvSpPr>
            <p:nvPr/>
          </p:nvSpPr>
          <p:spPr bwMode="auto">
            <a:xfrm>
              <a:off x="340" y="1892"/>
              <a:ext cx="1406"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5" name="Line 34">
              <a:extLst>
                <a:ext uri="{FF2B5EF4-FFF2-40B4-BE49-F238E27FC236}">
                  <a16:creationId xmlns:a16="http://schemas.microsoft.com/office/drawing/2014/main" id="{26352FC5-74FD-40BB-A3E1-50DA8BF89F64}"/>
                </a:ext>
              </a:extLst>
            </p:cNvPr>
            <p:cNvSpPr>
              <a:spLocks noChangeAspect="1" noChangeShapeType="1"/>
            </p:cNvSpPr>
            <p:nvPr/>
          </p:nvSpPr>
          <p:spPr bwMode="auto">
            <a:xfrm>
              <a:off x="1746" y="1892"/>
              <a:ext cx="272" cy="101"/>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6" name="Line 35">
              <a:extLst>
                <a:ext uri="{FF2B5EF4-FFF2-40B4-BE49-F238E27FC236}">
                  <a16:creationId xmlns:a16="http://schemas.microsoft.com/office/drawing/2014/main" id="{2411F7AB-6CDD-4323-8D43-74CE806F251E}"/>
                </a:ext>
              </a:extLst>
            </p:cNvPr>
            <p:cNvSpPr>
              <a:spLocks noChangeAspect="1" noChangeShapeType="1"/>
            </p:cNvSpPr>
            <p:nvPr/>
          </p:nvSpPr>
          <p:spPr bwMode="auto">
            <a:xfrm flipV="1">
              <a:off x="340" y="2505"/>
              <a:ext cx="1406"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7" name="Line 36">
              <a:extLst>
                <a:ext uri="{FF2B5EF4-FFF2-40B4-BE49-F238E27FC236}">
                  <a16:creationId xmlns:a16="http://schemas.microsoft.com/office/drawing/2014/main" id="{2C9D61EA-2E2B-49E6-A768-6B7C76E19A68}"/>
                </a:ext>
              </a:extLst>
            </p:cNvPr>
            <p:cNvSpPr>
              <a:spLocks noChangeAspect="1" noChangeShapeType="1"/>
            </p:cNvSpPr>
            <p:nvPr/>
          </p:nvSpPr>
          <p:spPr bwMode="auto">
            <a:xfrm flipV="1">
              <a:off x="1746" y="2404"/>
              <a:ext cx="272" cy="101"/>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17" name="Group 37">
            <a:extLst>
              <a:ext uri="{FF2B5EF4-FFF2-40B4-BE49-F238E27FC236}">
                <a16:creationId xmlns:a16="http://schemas.microsoft.com/office/drawing/2014/main" id="{1A3C80F1-CFCD-4B26-B4F0-5200363CD3C6}"/>
              </a:ext>
            </a:extLst>
          </p:cNvPr>
          <p:cNvGrpSpPr>
            <a:grpSpLocks/>
          </p:cNvGrpSpPr>
          <p:nvPr/>
        </p:nvGrpSpPr>
        <p:grpSpPr bwMode="auto">
          <a:xfrm>
            <a:off x="2064478" y="2590780"/>
            <a:ext cx="2662485" cy="650084"/>
            <a:chOff x="340" y="1994"/>
            <a:chExt cx="1678" cy="409"/>
          </a:xfrm>
          <a:effectLst/>
        </p:grpSpPr>
        <p:sp>
          <p:nvSpPr>
            <p:cNvPr id="92220" name="Line 38">
              <a:extLst>
                <a:ext uri="{FF2B5EF4-FFF2-40B4-BE49-F238E27FC236}">
                  <a16:creationId xmlns:a16="http://schemas.microsoft.com/office/drawing/2014/main" id="{6CB57F4F-08F2-4186-BBCA-B9C2E549BE42}"/>
                </a:ext>
              </a:extLst>
            </p:cNvPr>
            <p:cNvSpPr>
              <a:spLocks noChangeAspect="1" noChangeShapeType="1"/>
            </p:cNvSpPr>
            <p:nvPr/>
          </p:nvSpPr>
          <p:spPr bwMode="auto">
            <a:xfrm>
              <a:off x="340" y="1994"/>
              <a:ext cx="1406"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1" name="Line 39">
              <a:extLst>
                <a:ext uri="{FF2B5EF4-FFF2-40B4-BE49-F238E27FC236}">
                  <a16:creationId xmlns:a16="http://schemas.microsoft.com/office/drawing/2014/main" id="{AEA2E922-CD3B-4F5F-A504-A4E18B26A0B5}"/>
                </a:ext>
              </a:extLst>
            </p:cNvPr>
            <p:cNvSpPr>
              <a:spLocks noChangeAspect="1" noChangeShapeType="1"/>
            </p:cNvSpPr>
            <p:nvPr/>
          </p:nvSpPr>
          <p:spPr bwMode="auto">
            <a:xfrm>
              <a:off x="1746" y="1994"/>
              <a:ext cx="272" cy="66"/>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2" name="Line 40">
              <a:extLst>
                <a:ext uri="{FF2B5EF4-FFF2-40B4-BE49-F238E27FC236}">
                  <a16:creationId xmlns:a16="http://schemas.microsoft.com/office/drawing/2014/main" id="{33361D19-8474-488A-863A-9899BCBE8A82}"/>
                </a:ext>
              </a:extLst>
            </p:cNvPr>
            <p:cNvSpPr>
              <a:spLocks noChangeAspect="1" noChangeShapeType="1"/>
            </p:cNvSpPr>
            <p:nvPr/>
          </p:nvSpPr>
          <p:spPr bwMode="auto">
            <a:xfrm flipV="1">
              <a:off x="340" y="2403"/>
              <a:ext cx="1406"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3" name="Line 41">
              <a:extLst>
                <a:ext uri="{FF2B5EF4-FFF2-40B4-BE49-F238E27FC236}">
                  <a16:creationId xmlns:a16="http://schemas.microsoft.com/office/drawing/2014/main" id="{37301485-2E69-4F3E-8E8C-E5792B1B13E2}"/>
                </a:ext>
              </a:extLst>
            </p:cNvPr>
            <p:cNvSpPr>
              <a:spLocks noChangeAspect="1" noChangeShapeType="1"/>
            </p:cNvSpPr>
            <p:nvPr/>
          </p:nvSpPr>
          <p:spPr bwMode="auto">
            <a:xfrm flipV="1">
              <a:off x="1746" y="2337"/>
              <a:ext cx="272" cy="66"/>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22" name="Group 42">
            <a:extLst>
              <a:ext uri="{FF2B5EF4-FFF2-40B4-BE49-F238E27FC236}">
                <a16:creationId xmlns:a16="http://schemas.microsoft.com/office/drawing/2014/main" id="{6EAB526B-AE57-49DF-9274-05D2E838AD56}"/>
              </a:ext>
            </a:extLst>
          </p:cNvPr>
          <p:cNvGrpSpPr>
            <a:grpSpLocks/>
          </p:cNvGrpSpPr>
          <p:nvPr/>
        </p:nvGrpSpPr>
        <p:grpSpPr bwMode="auto">
          <a:xfrm>
            <a:off x="2064478" y="2752041"/>
            <a:ext cx="2662485" cy="325882"/>
            <a:chOff x="340" y="2096"/>
            <a:chExt cx="1678" cy="205"/>
          </a:xfrm>
          <a:effectLst/>
        </p:grpSpPr>
        <p:sp>
          <p:nvSpPr>
            <p:cNvPr id="92216" name="Line 43">
              <a:extLst>
                <a:ext uri="{FF2B5EF4-FFF2-40B4-BE49-F238E27FC236}">
                  <a16:creationId xmlns:a16="http://schemas.microsoft.com/office/drawing/2014/main" id="{E534EF01-30C3-4255-AC11-27E9FA370769}"/>
                </a:ext>
              </a:extLst>
            </p:cNvPr>
            <p:cNvSpPr>
              <a:spLocks noChangeAspect="1" noChangeShapeType="1"/>
            </p:cNvSpPr>
            <p:nvPr/>
          </p:nvSpPr>
          <p:spPr bwMode="auto">
            <a:xfrm>
              <a:off x="340" y="2096"/>
              <a:ext cx="1406"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7" name="Line 44">
              <a:extLst>
                <a:ext uri="{FF2B5EF4-FFF2-40B4-BE49-F238E27FC236}">
                  <a16:creationId xmlns:a16="http://schemas.microsoft.com/office/drawing/2014/main" id="{B1166C20-25C1-40C9-9BB9-B1A8FA56124B}"/>
                </a:ext>
              </a:extLst>
            </p:cNvPr>
            <p:cNvSpPr>
              <a:spLocks noChangeAspect="1" noChangeShapeType="1"/>
            </p:cNvSpPr>
            <p:nvPr/>
          </p:nvSpPr>
          <p:spPr bwMode="auto">
            <a:xfrm>
              <a:off x="1746" y="2096"/>
              <a:ext cx="272" cy="33"/>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8" name="Line 45">
              <a:extLst>
                <a:ext uri="{FF2B5EF4-FFF2-40B4-BE49-F238E27FC236}">
                  <a16:creationId xmlns:a16="http://schemas.microsoft.com/office/drawing/2014/main" id="{8E5D6EAF-FB5C-4415-B4AB-56EC2B164A8D}"/>
                </a:ext>
              </a:extLst>
            </p:cNvPr>
            <p:cNvSpPr>
              <a:spLocks noChangeAspect="1" noChangeShapeType="1"/>
            </p:cNvSpPr>
            <p:nvPr/>
          </p:nvSpPr>
          <p:spPr bwMode="auto">
            <a:xfrm flipV="1">
              <a:off x="340" y="2301"/>
              <a:ext cx="1406"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9" name="Line 46">
              <a:extLst>
                <a:ext uri="{FF2B5EF4-FFF2-40B4-BE49-F238E27FC236}">
                  <a16:creationId xmlns:a16="http://schemas.microsoft.com/office/drawing/2014/main" id="{3A51F102-25E4-4AE9-95D2-29A9CDFA169A}"/>
                </a:ext>
              </a:extLst>
            </p:cNvPr>
            <p:cNvSpPr>
              <a:spLocks noChangeAspect="1" noChangeShapeType="1"/>
            </p:cNvSpPr>
            <p:nvPr/>
          </p:nvSpPr>
          <p:spPr bwMode="auto">
            <a:xfrm flipV="1">
              <a:off x="1746" y="2268"/>
              <a:ext cx="272" cy="33"/>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2175" name="Line 47">
            <a:extLst>
              <a:ext uri="{FF2B5EF4-FFF2-40B4-BE49-F238E27FC236}">
                <a16:creationId xmlns:a16="http://schemas.microsoft.com/office/drawing/2014/main" id="{FDFE7625-3098-461C-955B-E599F740B194}"/>
              </a:ext>
            </a:extLst>
          </p:cNvPr>
          <p:cNvSpPr>
            <a:spLocks noChangeAspect="1" noChangeShapeType="1"/>
          </p:cNvSpPr>
          <p:nvPr/>
        </p:nvSpPr>
        <p:spPr bwMode="auto">
          <a:xfrm>
            <a:off x="4726963" y="2914982"/>
            <a:ext cx="5474474" cy="0"/>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352" name="Text Box 72">
            <a:extLst>
              <a:ext uri="{FF2B5EF4-FFF2-40B4-BE49-F238E27FC236}">
                <a16:creationId xmlns:a16="http://schemas.microsoft.com/office/drawing/2014/main" id="{50E2BD1B-3D40-4593-9F10-CE43EEDEFE45}"/>
              </a:ext>
            </a:extLst>
          </p:cNvPr>
          <p:cNvSpPr txBox="1">
            <a:spLocks noChangeArrowheads="1"/>
          </p:cNvSpPr>
          <p:nvPr/>
        </p:nvSpPr>
        <p:spPr bwMode="auto">
          <a:xfrm>
            <a:off x="4527239" y="1220062"/>
            <a:ext cx="4326826" cy="38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kumimoji="0" lang="ja-JP" altLang="en-US" sz="1905">
                <a:latin typeface="游ゴシック Medium" panose="020B0500000000000000" pitchFamily="50" charset="-128"/>
                <a:ea typeface="游ゴシック Medium" panose="020B0500000000000000" pitchFamily="50" charset="-128"/>
              </a:rPr>
              <a:t>それぞれの入射高に対応する焦点距離</a:t>
            </a:r>
          </a:p>
        </p:txBody>
      </p:sp>
      <p:sp>
        <p:nvSpPr>
          <p:cNvPr id="481353" name="Line 73">
            <a:extLst>
              <a:ext uri="{FF2B5EF4-FFF2-40B4-BE49-F238E27FC236}">
                <a16:creationId xmlns:a16="http://schemas.microsoft.com/office/drawing/2014/main" id="{DFA473CD-CC5E-4233-9FA0-B0F135A208B8}"/>
              </a:ext>
            </a:extLst>
          </p:cNvPr>
          <p:cNvSpPr>
            <a:spLocks noChangeShapeType="1"/>
          </p:cNvSpPr>
          <p:nvPr/>
        </p:nvSpPr>
        <p:spPr bwMode="auto">
          <a:xfrm>
            <a:off x="6465558" y="1774397"/>
            <a:ext cx="1679" cy="2591934"/>
          </a:xfrm>
          <a:prstGeom prst="line">
            <a:avLst/>
          </a:prstGeom>
          <a:noFill/>
          <a:ln w="19050">
            <a:solidFill>
              <a:srgbClr val="F60000"/>
            </a:solidFill>
            <a:prstDash val="lgDash"/>
            <a:round/>
            <a:headEnd/>
            <a:tailEnd type="none" w="med" len="lg"/>
          </a:ln>
          <a:effectLst/>
          <a:extLst>
            <a:ext uri="{909E8E84-426E-40DD-AFC4-6F175D3DCCD1}">
              <a14:hiddenFill xmlns:a14="http://schemas.microsoft.com/office/drawing/2010/main">
                <a:noFill/>
              </a14:hiddenFill>
            </a:ext>
          </a:extLst>
        </p:spPr>
        <p:txBody>
          <a:bodyPr/>
          <a:lstStyle/>
          <a:p>
            <a:endParaRPr lang="ja-JP" altLang="en-US"/>
          </a:p>
        </p:txBody>
      </p:sp>
      <p:sp>
        <p:nvSpPr>
          <p:cNvPr id="481354" name="Text Box 74">
            <a:extLst>
              <a:ext uri="{FF2B5EF4-FFF2-40B4-BE49-F238E27FC236}">
                <a16:creationId xmlns:a16="http://schemas.microsoft.com/office/drawing/2014/main" id="{186B8A69-D1E0-4406-8D02-543CC53DC087}"/>
              </a:ext>
            </a:extLst>
          </p:cNvPr>
          <p:cNvSpPr txBox="1">
            <a:spLocks noChangeArrowheads="1"/>
          </p:cNvSpPr>
          <p:nvPr/>
        </p:nvSpPr>
        <p:spPr bwMode="auto">
          <a:xfrm>
            <a:off x="5784241" y="4342813"/>
            <a:ext cx="1402948"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最小錯乱面</a:t>
            </a:r>
          </a:p>
        </p:txBody>
      </p:sp>
      <p:grpSp>
        <p:nvGrpSpPr>
          <p:cNvPr id="481470" name="Group 190">
            <a:extLst>
              <a:ext uri="{FF2B5EF4-FFF2-40B4-BE49-F238E27FC236}">
                <a16:creationId xmlns:a16="http://schemas.microsoft.com/office/drawing/2014/main" id="{E9E4F722-3BD4-459B-9F3D-E131AD8C0E98}"/>
              </a:ext>
            </a:extLst>
          </p:cNvPr>
          <p:cNvGrpSpPr>
            <a:grpSpLocks/>
          </p:cNvGrpSpPr>
          <p:nvPr/>
        </p:nvGrpSpPr>
        <p:grpSpPr bwMode="auto">
          <a:xfrm>
            <a:off x="4726963" y="1549303"/>
            <a:ext cx="5474474" cy="2729678"/>
            <a:chOff x="2018" y="976"/>
            <a:chExt cx="3448" cy="1720"/>
          </a:xfrm>
          <a:effectLst/>
        </p:grpSpPr>
        <p:sp>
          <p:nvSpPr>
            <p:cNvPr id="92214" name="Line 52">
              <a:extLst>
                <a:ext uri="{FF2B5EF4-FFF2-40B4-BE49-F238E27FC236}">
                  <a16:creationId xmlns:a16="http://schemas.microsoft.com/office/drawing/2014/main" id="{6F0ADED5-D5E9-4981-BDEE-A55CB36A8BF0}"/>
                </a:ext>
              </a:extLst>
            </p:cNvPr>
            <p:cNvSpPr>
              <a:spLocks noChangeAspect="1" noChangeShapeType="1"/>
            </p:cNvSpPr>
            <p:nvPr/>
          </p:nvSpPr>
          <p:spPr bwMode="auto">
            <a:xfrm>
              <a:off x="2018" y="1450"/>
              <a:ext cx="3448" cy="1246"/>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5" name="Line 164">
              <a:extLst>
                <a:ext uri="{FF2B5EF4-FFF2-40B4-BE49-F238E27FC236}">
                  <a16:creationId xmlns:a16="http://schemas.microsoft.com/office/drawing/2014/main" id="{CD0019E0-1A33-4234-9524-95D5B5FD1175}"/>
                </a:ext>
              </a:extLst>
            </p:cNvPr>
            <p:cNvSpPr>
              <a:spLocks noChangeAspect="1" noChangeShapeType="1"/>
            </p:cNvSpPr>
            <p:nvPr/>
          </p:nvSpPr>
          <p:spPr bwMode="auto">
            <a:xfrm flipV="1">
              <a:off x="2018" y="976"/>
              <a:ext cx="3448" cy="1246"/>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69" name="Group 189">
            <a:extLst>
              <a:ext uri="{FF2B5EF4-FFF2-40B4-BE49-F238E27FC236}">
                <a16:creationId xmlns:a16="http://schemas.microsoft.com/office/drawing/2014/main" id="{05D17236-3C17-4F9D-BC6A-71096259D027}"/>
              </a:ext>
            </a:extLst>
          </p:cNvPr>
          <p:cNvGrpSpPr>
            <a:grpSpLocks/>
          </p:cNvGrpSpPr>
          <p:nvPr/>
        </p:nvGrpSpPr>
        <p:grpSpPr bwMode="auto">
          <a:xfrm>
            <a:off x="4726963" y="1483791"/>
            <a:ext cx="5474474" cy="2860702"/>
            <a:chOff x="2018" y="935"/>
            <a:chExt cx="3448" cy="1802"/>
          </a:xfrm>
          <a:effectLst/>
        </p:grpSpPr>
        <p:sp>
          <p:nvSpPr>
            <p:cNvPr id="92212" name="Line 55">
              <a:extLst>
                <a:ext uri="{FF2B5EF4-FFF2-40B4-BE49-F238E27FC236}">
                  <a16:creationId xmlns:a16="http://schemas.microsoft.com/office/drawing/2014/main" id="{5AEE1D8F-C121-4103-89DF-96D2D5E60459}"/>
                </a:ext>
              </a:extLst>
            </p:cNvPr>
            <p:cNvSpPr>
              <a:spLocks noChangeAspect="1" noChangeShapeType="1"/>
            </p:cNvSpPr>
            <p:nvPr/>
          </p:nvSpPr>
          <p:spPr bwMode="auto">
            <a:xfrm>
              <a:off x="2018" y="1404"/>
              <a:ext cx="3448" cy="1333"/>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3" name="Line 165">
              <a:extLst>
                <a:ext uri="{FF2B5EF4-FFF2-40B4-BE49-F238E27FC236}">
                  <a16:creationId xmlns:a16="http://schemas.microsoft.com/office/drawing/2014/main" id="{195C1764-58E7-4F82-AB4A-652E1C5C459F}"/>
                </a:ext>
              </a:extLst>
            </p:cNvPr>
            <p:cNvSpPr>
              <a:spLocks noChangeAspect="1" noChangeShapeType="1"/>
            </p:cNvSpPr>
            <p:nvPr/>
          </p:nvSpPr>
          <p:spPr bwMode="auto">
            <a:xfrm flipV="1">
              <a:off x="2018" y="935"/>
              <a:ext cx="3448" cy="1333"/>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71" name="Group 191">
            <a:extLst>
              <a:ext uri="{FF2B5EF4-FFF2-40B4-BE49-F238E27FC236}">
                <a16:creationId xmlns:a16="http://schemas.microsoft.com/office/drawing/2014/main" id="{76513848-30F5-4EF0-9ADF-F6DE1035FE83}"/>
              </a:ext>
            </a:extLst>
          </p:cNvPr>
          <p:cNvGrpSpPr>
            <a:grpSpLocks/>
          </p:cNvGrpSpPr>
          <p:nvPr/>
        </p:nvGrpSpPr>
        <p:grpSpPr bwMode="auto">
          <a:xfrm>
            <a:off x="4726963" y="1730722"/>
            <a:ext cx="5474474" cy="2368520"/>
            <a:chOff x="2018" y="1090"/>
            <a:chExt cx="3448" cy="1492"/>
          </a:xfrm>
          <a:effectLst/>
        </p:grpSpPr>
        <p:sp>
          <p:nvSpPr>
            <p:cNvPr id="92210" name="Line 58">
              <a:extLst>
                <a:ext uri="{FF2B5EF4-FFF2-40B4-BE49-F238E27FC236}">
                  <a16:creationId xmlns:a16="http://schemas.microsoft.com/office/drawing/2014/main" id="{970AB0DE-0EB1-4ED3-B9B2-E3D7195C9168}"/>
                </a:ext>
              </a:extLst>
            </p:cNvPr>
            <p:cNvSpPr>
              <a:spLocks noChangeAspect="1" noChangeShapeType="1"/>
            </p:cNvSpPr>
            <p:nvPr/>
          </p:nvSpPr>
          <p:spPr bwMode="auto">
            <a:xfrm>
              <a:off x="2018" y="1506"/>
              <a:ext cx="3448" cy="1076"/>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11" name="Line 166">
              <a:extLst>
                <a:ext uri="{FF2B5EF4-FFF2-40B4-BE49-F238E27FC236}">
                  <a16:creationId xmlns:a16="http://schemas.microsoft.com/office/drawing/2014/main" id="{24F2CD89-3EE6-4070-9921-879EE717796E}"/>
                </a:ext>
              </a:extLst>
            </p:cNvPr>
            <p:cNvSpPr>
              <a:spLocks noChangeAspect="1" noChangeShapeType="1"/>
            </p:cNvSpPr>
            <p:nvPr/>
          </p:nvSpPr>
          <p:spPr bwMode="auto">
            <a:xfrm flipV="1">
              <a:off x="2018" y="1090"/>
              <a:ext cx="3448" cy="1076"/>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72" name="Group 192">
            <a:extLst>
              <a:ext uri="{FF2B5EF4-FFF2-40B4-BE49-F238E27FC236}">
                <a16:creationId xmlns:a16="http://schemas.microsoft.com/office/drawing/2014/main" id="{AF7657DD-D4A9-4E30-BFF9-38ACF7C36686}"/>
              </a:ext>
            </a:extLst>
          </p:cNvPr>
          <p:cNvGrpSpPr>
            <a:grpSpLocks/>
          </p:cNvGrpSpPr>
          <p:nvPr/>
        </p:nvGrpSpPr>
        <p:grpSpPr bwMode="auto">
          <a:xfrm>
            <a:off x="4726963" y="1944056"/>
            <a:ext cx="5474474" cy="1941851"/>
            <a:chOff x="2018" y="1224"/>
            <a:chExt cx="3448" cy="1224"/>
          </a:xfrm>
          <a:effectLst/>
        </p:grpSpPr>
        <p:sp>
          <p:nvSpPr>
            <p:cNvPr id="92208" name="Line 61">
              <a:extLst>
                <a:ext uri="{FF2B5EF4-FFF2-40B4-BE49-F238E27FC236}">
                  <a16:creationId xmlns:a16="http://schemas.microsoft.com/office/drawing/2014/main" id="{557C900A-F89B-4BFF-A650-9076B2586323}"/>
                </a:ext>
              </a:extLst>
            </p:cNvPr>
            <p:cNvSpPr>
              <a:spLocks noChangeAspect="1" noChangeShapeType="1"/>
            </p:cNvSpPr>
            <p:nvPr/>
          </p:nvSpPr>
          <p:spPr bwMode="auto">
            <a:xfrm>
              <a:off x="2018" y="1566"/>
              <a:ext cx="3448" cy="882"/>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09" name="Line 167">
              <a:extLst>
                <a:ext uri="{FF2B5EF4-FFF2-40B4-BE49-F238E27FC236}">
                  <a16:creationId xmlns:a16="http://schemas.microsoft.com/office/drawing/2014/main" id="{D51E2627-3D47-4CE9-8975-4E5548DB1812}"/>
                </a:ext>
              </a:extLst>
            </p:cNvPr>
            <p:cNvSpPr>
              <a:spLocks noChangeAspect="1" noChangeShapeType="1"/>
            </p:cNvSpPr>
            <p:nvPr/>
          </p:nvSpPr>
          <p:spPr bwMode="auto">
            <a:xfrm flipV="1">
              <a:off x="2018" y="1224"/>
              <a:ext cx="3448" cy="882"/>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73" name="Group 193">
            <a:extLst>
              <a:ext uri="{FF2B5EF4-FFF2-40B4-BE49-F238E27FC236}">
                <a16:creationId xmlns:a16="http://schemas.microsoft.com/office/drawing/2014/main" id="{AE58ABB4-18E2-4A11-ABEC-F3447FFCC595}"/>
              </a:ext>
            </a:extLst>
          </p:cNvPr>
          <p:cNvGrpSpPr>
            <a:grpSpLocks/>
          </p:cNvGrpSpPr>
          <p:nvPr/>
        </p:nvGrpSpPr>
        <p:grpSpPr bwMode="auto">
          <a:xfrm>
            <a:off x="4726963" y="2192668"/>
            <a:ext cx="5474474" cy="1447989"/>
            <a:chOff x="2018" y="1380"/>
            <a:chExt cx="3448" cy="912"/>
          </a:xfrm>
          <a:effectLst/>
        </p:grpSpPr>
        <p:sp>
          <p:nvSpPr>
            <p:cNvPr id="92206" name="Line 64">
              <a:extLst>
                <a:ext uri="{FF2B5EF4-FFF2-40B4-BE49-F238E27FC236}">
                  <a16:creationId xmlns:a16="http://schemas.microsoft.com/office/drawing/2014/main" id="{56882835-D7B2-46E6-892F-DFEBD87280A9}"/>
                </a:ext>
              </a:extLst>
            </p:cNvPr>
            <p:cNvSpPr>
              <a:spLocks noChangeAspect="1" noChangeShapeType="1"/>
            </p:cNvSpPr>
            <p:nvPr/>
          </p:nvSpPr>
          <p:spPr bwMode="auto">
            <a:xfrm>
              <a:off x="2018" y="1631"/>
              <a:ext cx="3448" cy="661"/>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07" name="Line 168">
              <a:extLst>
                <a:ext uri="{FF2B5EF4-FFF2-40B4-BE49-F238E27FC236}">
                  <a16:creationId xmlns:a16="http://schemas.microsoft.com/office/drawing/2014/main" id="{2B1DA756-8E31-49E1-A2AE-32ADCC88840A}"/>
                </a:ext>
              </a:extLst>
            </p:cNvPr>
            <p:cNvSpPr>
              <a:spLocks noChangeAspect="1" noChangeShapeType="1"/>
            </p:cNvSpPr>
            <p:nvPr/>
          </p:nvSpPr>
          <p:spPr bwMode="auto">
            <a:xfrm flipV="1">
              <a:off x="2018" y="1380"/>
              <a:ext cx="3448" cy="661"/>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74" name="Group 194">
            <a:extLst>
              <a:ext uri="{FF2B5EF4-FFF2-40B4-BE49-F238E27FC236}">
                <a16:creationId xmlns:a16="http://schemas.microsoft.com/office/drawing/2014/main" id="{F7007675-D5FD-4827-A8BC-2A5E312C1FE6}"/>
              </a:ext>
            </a:extLst>
          </p:cNvPr>
          <p:cNvGrpSpPr>
            <a:grpSpLocks/>
          </p:cNvGrpSpPr>
          <p:nvPr/>
        </p:nvGrpSpPr>
        <p:grpSpPr bwMode="auto">
          <a:xfrm>
            <a:off x="4726963" y="2436238"/>
            <a:ext cx="5474474" cy="955808"/>
            <a:chOff x="2018" y="1535"/>
            <a:chExt cx="3448" cy="602"/>
          </a:xfrm>
          <a:effectLst/>
        </p:grpSpPr>
        <p:sp>
          <p:nvSpPr>
            <p:cNvPr id="92204" name="Line 67">
              <a:extLst>
                <a:ext uri="{FF2B5EF4-FFF2-40B4-BE49-F238E27FC236}">
                  <a16:creationId xmlns:a16="http://schemas.microsoft.com/office/drawing/2014/main" id="{6F3446DC-791E-4066-88CA-83F63EEE405A}"/>
                </a:ext>
              </a:extLst>
            </p:cNvPr>
            <p:cNvSpPr>
              <a:spLocks noChangeAspect="1" noChangeShapeType="1"/>
            </p:cNvSpPr>
            <p:nvPr/>
          </p:nvSpPr>
          <p:spPr bwMode="auto">
            <a:xfrm>
              <a:off x="2018" y="1698"/>
              <a:ext cx="3448" cy="439"/>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05" name="Line 169">
              <a:extLst>
                <a:ext uri="{FF2B5EF4-FFF2-40B4-BE49-F238E27FC236}">
                  <a16:creationId xmlns:a16="http://schemas.microsoft.com/office/drawing/2014/main" id="{22A2B4FA-A9F9-4F82-81C6-47CAD4C298DB}"/>
                </a:ext>
              </a:extLst>
            </p:cNvPr>
            <p:cNvSpPr>
              <a:spLocks noChangeAspect="1" noChangeShapeType="1"/>
            </p:cNvSpPr>
            <p:nvPr/>
          </p:nvSpPr>
          <p:spPr bwMode="auto">
            <a:xfrm flipV="1">
              <a:off x="2018" y="1535"/>
              <a:ext cx="3448" cy="439"/>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475" name="Group 195">
            <a:extLst>
              <a:ext uri="{FF2B5EF4-FFF2-40B4-BE49-F238E27FC236}">
                <a16:creationId xmlns:a16="http://schemas.microsoft.com/office/drawing/2014/main" id="{F760E6E0-1663-4D89-8EB9-E66E8F11E356}"/>
              </a:ext>
            </a:extLst>
          </p:cNvPr>
          <p:cNvGrpSpPr>
            <a:grpSpLocks/>
          </p:cNvGrpSpPr>
          <p:nvPr/>
        </p:nvGrpSpPr>
        <p:grpSpPr bwMode="auto">
          <a:xfrm>
            <a:off x="4726963" y="2688209"/>
            <a:ext cx="5474474" cy="453546"/>
            <a:chOff x="2018" y="1693"/>
            <a:chExt cx="3448" cy="286"/>
          </a:xfrm>
          <a:effectLst/>
        </p:grpSpPr>
        <p:sp>
          <p:nvSpPr>
            <p:cNvPr id="92202" name="Line 70">
              <a:extLst>
                <a:ext uri="{FF2B5EF4-FFF2-40B4-BE49-F238E27FC236}">
                  <a16:creationId xmlns:a16="http://schemas.microsoft.com/office/drawing/2014/main" id="{FCEE0889-ABEA-4089-B51D-8050F5EF9D35}"/>
                </a:ext>
              </a:extLst>
            </p:cNvPr>
            <p:cNvSpPr>
              <a:spLocks noChangeAspect="1" noChangeShapeType="1"/>
            </p:cNvSpPr>
            <p:nvPr/>
          </p:nvSpPr>
          <p:spPr bwMode="auto">
            <a:xfrm>
              <a:off x="2018" y="1767"/>
              <a:ext cx="3448" cy="212"/>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03" name="Line 170">
              <a:extLst>
                <a:ext uri="{FF2B5EF4-FFF2-40B4-BE49-F238E27FC236}">
                  <a16:creationId xmlns:a16="http://schemas.microsoft.com/office/drawing/2014/main" id="{C7FF83D5-FA0B-4911-98D9-177AC6F17921}"/>
                </a:ext>
              </a:extLst>
            </p:cNvPr>
            <p:cNvSpPr>
              <a:spLocks noChangeAspect="1" noChangeShapeType="1"/>
            </p:cNvSpPr>
            <p:nvPr/>
          </p:nvSpPr>
          <p:spPr bwMode="auto">
            <a:xfrm flipV="1">
              <a:off x="2018" y="1693"/>
              <a:ext cx="3448" cy="212"/>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81330" name="Line 50">
            <a:extLst>
              <a:ext uri="{FF2B5EF4-FFF2-40B4-BE49-F238E27FC236}">
                <a16:creationId xmlns:a16="http://schemas.microsoft.com/office/drawing/2014/main" id="{572DB748-D59A-452A-A215-B7EFC9D67619}"/>
              </a:ext>
            </a:extLst>
          </p:cNvPr>
          <p:cNvSpPr>
            <a:spLocks noChangeAspect="1" noChangeShapeType="1"/>
          </p:cNvSpPr>
          <p:nvPr/>
        </p:nvSpPr>
        <p:spPr bwMode="auto">
          <a:xfrm flipH="1">
            <a:off x="6504192" y="1774397"/>
            <a:ext cx="0" cy="2267732"/>
          </a:xfrm>
          <a:prstGeom prst="line">
            <a:avLst/>
          </a:prstGeom>
          <a:noFill/>
          <a:ln w="1270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285" name="Line 5">
            <a:extLst>
              <a:ext uri="{FF2B5EF4-FFF2-40B4-BE49-F238E27FC236}">
                <a16:creationId xmlns:a16="http://schemas.microsoft.com/office/drawing/2014/main" id="{C5BB5181-A2B1-4BC2-9AC5-8A7F1CA59BD6}"/>
              </a:ext>
            </a:extLst>
          </p:cNvPr>
          <p:cNvSpPr>
            <a:spLocks noChangeAspect="1" noChangeShapeType="1"/>
          </p:cNvSpPr>
          <p:nvPr/>
        </p:nvSpPr>
        <p:spPr bwMode="auto">
          <a:xfrm flipH="1">
            <a:off x="6426921" y="1945736"/>
            <a:ext cx="0" cy="1945210"/>
          </a:xfrm>
          <a:prstGeom prst="line">
            <a:avLst/>
          </a:prstGeom>
          <a:noFill/>
          <a:ln w="1270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284" name="Line 4">
            <a:extLst>
              <a:ext uri="{FF2B5EF4-FFF2-40B4-BE49-F238E27FC236}">
                <a16:creationId xmlns:a16="http://schemas.microsoft.com/office/drawing/2014/main" id="{CE422F3A-9644-4D2A-8CE1-03C2F09EA27D}"/>
              </a:ext>
            </a:extLst>
          </p:cNvPr>
          <p:cNvSpPr>
            <a:spLocks noChangeAspect="1" noChangeShapeType="1"/>
          </p:cNvSpPr>
          <p:nvPr/>
        </p:nvSpPr>
        <p:spPr bwMode="auto">
          <a:xfrm flipH="1">
            <a:off x="6398365" y="2105317"/>
            <a:ext cx="0" cy="1619329"/>
          </a:xfrm>
          <a:prstGeom prst="line">
            <a:avLst/>
          </a:prstGeom>
          <a:noFill/>
          <a:ln w="1270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283" name="Line 3">
            <a:extLst>
              <a:ext uri="{FF2B5EF4-FFF2-40B4-BE49-F238E27FC236}">
                <a16:creationId xmlns:a16="http://schemas.microsoft.com/office/drawing/2014/main" id="{66595747-6ACE-4D0A-B691-E3C23FED58CD}"/>
              </a:ext>
            </a:extLst>
          </p:cNvPr>
          <p:cNvSpPr>
            <a:spLocks noChangeAspect="1" noChangeShapeType="1"/>
          </p:cNvSpPr>
          <p:nvPr/>
        </p:nvSpPr>
        <p:spPr bwMode="auto">
          <a:xfrm flipH="1">
            <a:off x="6401726" y="2269938"/>
            <a:ext cx="1679" cy="1296807"/>
          </a:xfrm>
          <a:prstGeom prst="line">
            <a:avLst/>
          </a:prstGeom>
          <a:noFill/>
          <a:ln w="1270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282" name="Line 2">
            <a:extLst>
              <a:ext uri="{FF2B5EF4-FFF2-40B4-BE49-F238E27FC236}">
                <a16:creationId xmlns:a16="http://schemas.microsoft.com/office/drawing/2014/main" id="{E2640F9A-0E02-4325-9F55-6FB592C4EED0}"/>
              </a:ext>
            </a:extLst>
          </p:cNvPr>
          <p:cNvSpPr>
            <a:spLocks noChangeAspect="1" noChangeShapeType="1"/>
          </p:cNvSpPr>
          <p:nvPr/>
        </p:nvSpPr>
        <p:spPr bwMode="auto">
          <a:xfrm flipH="1">
            <a:off x="6426921" y="2429519"/>
            <a:ext cx="0" cy="970925"/>
          </a:xfrm>
          <a:prstGeom prst="line">
            <a:avLst/>
          </a:prstGeom>
          <a:noFill/>
          <a:ln w="1270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329" name="Line 49">
            <a:extLst>
              <a:ext uri="{FF2B5EF4-FFF2-40B4-BE49-F238E27FC236}">
                <a16:creationId xmlns:a16="http://schemas.microsoft.com/office/drawing/2014/main" id="{1747B3CD-C417-4F0E-820F-4F9FF56A8755}"/>
              </a:ext>
            </a:extLst>
          </p:cNvPr>
          <p:cNvSpPr>
            <a:spLocks noChangeAspect="1" noChangeShapeType="1"/>
          </p:cNvSpPr>
          <p:nvPr/>
        </p:nvSpPr>
        <p:spPr bwMode="auto">
          <a:xfrm flipH="1">
            <a:off x="6462198" y="2590780"/>
            <a:ext cx="0" cy="648403"/>
          </a:xfrm>
          <a:prstGeom prst="line">
            <a:avLst/>
          </a:prstGeom>
          <a:noFill/>
          <a:ln w="1270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481328" name="Line 48">
            <a:extLst>
              <a:ext uri="{FF2B5EF4-FFF2-40B4-BE49-F238E27FC236}">
                <a16:creationId xmlns:a16="http://schemas.microsoft.com/office/drawing/2014/main" id="{83B8AEF3-D553-4961-A642-46E0568A570E}"/>
              </a:ext>
            </a:extLst>
          </p:cNvPr>
          <p:cNvSpPr>
            <a:spLocks noChangeAspect="1" noChangeShapeType="1"/>
          </p:cNvSpPr>
          <p:nvPr/>
        </p:nvSpPr>
        <p:spPr bwMode="auto">
          <a:xfrm flipH="1">
            <a:off x="6490754" y="2745322"/>
            <a:ext cx="0" cy="330921"/>
          </a:xfrm>
          <a:prstGeom prst="line">
            <a:avLst/>
          </a:prstGeom>
          <a:noFill/>
          <a:ln w="1270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Lst>
        </p:spPr>
        <p:txBody>
          <a:bodyPr/>
          <a:lstStyle/>
          <a:p>
            <a:endParaRPr lang="ja-JP" altLang="en-US"/>
          </a:p>
        </p:txBody>
      </p:sp>
      <p:sp>
        <p:nvSpPr>
          <p:cNvPr id="92193" name="Oval 196">
            <a:extLst>
              <a:ext uri="{FF2B5EF4-FFF2-40B4-BE49-F238E27FC236}">
                <a16:creationId xmlns:a16="http://schemas.microsoft.com/office/drawing/2014/main" id="{FEB8048D-7EEA-446A-B496-4A8ADC6BBDDF}"/>
              </a:ext>
            </a:extLst>
          </p:cNvPr>
          <p:cNvSpPr>
            <a:spLocks noChangeAspect="1" noChangeArrowheads="1"/>
          </p:cNvSpPr>
          <p:nvPr/>
        </p:nvSpPr>
        <p:spPr bwMode="auto">
          <a:xfrm>
            <a:off x="6465557" y="2879706"/>
            <a:ext cx="72231" cy="72232"/>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81482" name="Text Box 202">
            <a:extLst>
              <a:ext uri="{FF2B5EF4-FFF2-40B4-BE49-F238E27FC236}">
                <a16:creationId xmlns:a16="http://schemas.microsoft.com/office/drawing/2014/main" id="{7586D0B4-2069-4460-A6C0-E1CABD3B125A}"/>
              </a:ext>
            </a:extLst>
          </p:cNvPr>
          <p:cNvSpPr txBox="1">
            <a:spLocks noChangeArrowheads="1"/>
          </p:cNvSpPr>
          <p:nvPr/>
        </p:nvSpPr>
        <p:spPr bwMode="auto">
          <a:xfrm>
            <a:off x="4595938" y="6002252"/>
            <a:ext cx="1652925"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693">
                <a:latin typeface="游ゴシック Medium" panose="020B0500000000000000" pitchFamily="50" charset="-128"/>
                <a:ea typeface="游ゴシック Medium" panose="020B0500000000000000" pitchFamily="50" charset="-128"/>
              </a:rPr>
              <a:t>前ボケ</a:t>
            </a:r>
          </a:p>
        </p:txBody>
      </p:sp>
      <p:sp>
        <p:nvSpPr>
          <p:cNvPr id="481483" name="Text Box 203">
            <a:extLst>
              <a:ext uri="{FF2B5EF4-FFF2-40B4-BE49-F238E27FC236}">
                <a16:creationId xmlns:a16="http://schemas.microsoft.com/office/drawing/2014/main" id="{49978CA1-42EB-4BE1-9132-36768D01CCFA}"/>
              </a:ext>
            </a:extLst>
          </p:cNvPr>
          <p:cNvSpPr txBox="1">
            <a:spLocks noChangeArrowheads="1"/>
          </p:cNvSpPr>
          <p:nvPr/>
        </p:nvSpPr>
        <p:spPr bwMode="auto">
          <a:xfrm>
            <a:off x="6675533" y="6002252"/>
            <a:ext cx="1577334"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693">
                <a:latin typeface="游ゴシック Medium" panose="020B0500000000000000" pitchFamily="50" charset="-128"/>
                <a:ea typeface="游ゴシック Medium" panose="020B0500000000000000" pitchFamily="50" charset="-128"/>
              </a:rPr>
              <a:t>後ボケ</a:t>
            </a:r>
          </a:p>
        </p:txBody>
      </p:sp>
      <p:pic>
        <p:nvPicPr>
          <p:cNvPr id="481484" name="Picture 204" descr="Doublet_Front_00">
            <a:extLst>
              <a:ext uri="{FF2B5EF4-FFF2-40B4-BE49-F238E27FC236}">
                <a16:creationId xmlns:a16="http://schemas.microsoft.com/office/drawing/2014/main" id="{CA10D62F-7DC7-431B-B292-FA9151509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948" y="5133795"/>
            <a:ext cx="811344" cy="81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5" name="Picture 205" descr="Doublet_Front_01">
            <a:extLst>
              <a:ext uri="{FF2B5EF4-FFF2-40B4-BE49-F238E27FC236}">
                <a16:creationId xmlns:a16="http://schemas.microsoft.com/office/drawing/2014/main" id="{4CC84B0A-7406-42A7-9E17-72066FEAA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366" y="5278259"/>
            <a:ext cx="502260" cy="50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6" name="Picture 206" descr="Doublet_Back_00">
            <a:extLst>
              <a:ext uri="{FF2B5EF4-FFF2-40B4-BE49-F238E27FC236}">
                <a16:creationId xmlns:a16="http://schemas.microsoft.com/office/drawing/2014/main" id="{C16532C9-B4CA-4391-9B00-00A8D853F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18" y="5133795"/>
            <a:ext cx="811344" cy="81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7" name="Picture 207" descr="Doublet_Back_01">
            <a:extLst>
              <a:ext uri="{FF2B5EF4-FFF2-40B4-BE49-F238E27FC236}">
                <a16:creationId xmlns:a16="http://schemas.microsoft.com/office/drawing/2014/main" id="{A621EBF9-9ADE-4EAB-A67C-4417613F1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247" y="5264820"/>
            <a:ext cx="502260" cy="50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フリーフォーム 82">
            <a:extLst>
              <a:ext uri="{FF2B5EF4-FFF2-40B4-BE49-F238E27FC236}">
                <a16:creationId xmlns:a16="http://schemas.microsoft.com/office/drawing/2014/main" id="{19BD1E3B-AF3F-44D1-A944-FC1AC52B7B35}"/>
              </a:ext>
            </a:extLst>
          </p:cNvPr>
          <p:cNvSpPr/>
          <p:nvPr/>
        </p:nvSpPr>
        <p:spPr>
          <a:xfrm>
            <a:off x="6396685" y="1771037"/>
            <a:ext cx="109188" cy="1145625"/>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8043"/>
              <a:gd name="connsiteY0" fmla="*/ 1071562 h 1071562"/>
              <a:gd name="connsiteX1" fmla="*/ 683409 w 688043"/>
              <a:gd name="connsiteY1" fmla="*/ 909611 h 1071562"/>
              <a:gd name="connsiteX2" fmla="*/ 619125 w 688043"/>
              <a:gd name="connsiteY2" fmla="*/ 766762 h 1071562"/>
              <a:gd name="connsiteX3" fmla="*/ 552450 w 688043"/>
              <a:gd name="connsiteY3" fmla="*/ 614362 h 1071562"/>
              <a:gd name="connsiteX4" fmla="*/ 454818 w 688043"/>
              <a:gd name="connsiteY4" fmla="*/ 461962 h 1071562"/>
              <a:gd name="connsiteX5" fmla="*/ 330993 w 688043"/>
              <a:gd name="connsiteY5" fmla="*/ 307181 h 1071562"/>
              <a:gd name="connsiteX6" fmla="*/ 178593 w 688043"/>
              <a:gd name="connsiteY6" fmla="*/ 154781 h 1071562"/>
              <a:gd name="connsiteX7" fmla="*/ 0 w 688043"/>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4855"/>
              <a:gd name="connsiteY0" fmla="*/ 1071562 h 1071562"/>
              <a:gd name="connsiteX1" fmla="*/ 678649 w 684855"/>
              <a:gd name="connsiteY1" fmla="*/ 912001 h 1071562"/>
              <a:gd name="connsiteX2" fmla="*/ 619125 w 684855"/>
              <a:gd name="connsiteY2" fmla="*/ 766762 h 1071562"/>
              <a:gd name="connsiteX3" fmla="*/ 552450 w 684855"/>
              <a:gd name="connsiteY3" fmla="*/ 614362 h 1071562"/>
              <a:gd name="connsiteX4" fmla="*/ 454818 w 684855"/>
              <a:gd name="connsiteY4" fmla="*/ 461962 h 1071562"/>
              <a:gd name="connsiteX5" fmla="*/ 330993 w 684855"/>
              <a:gd name="connsiteY5" fmla="*/ 307181 h 1071562"/>
              <a:gd name="connsiteX6" fmla="*/ 178593 w 684855"/>
              <a:gd name="connsiteY6" fmla="*/ 154781 h 1071562"/>
              <a:gd name="connsiteX7" fmla="*/ 0 w 684855"/>
              <a:gd name="connsiteY7" fmla="*/ 0 h 1071562"/>
              <a:gd name="connsiteX0" fmla="*/ 683418 w 683418"/>
              <a:gd name="connsiteY0" fmla="*/ 1071562 h 1071562"/>
              <a:gd name="connsiteX1" fmla="*/ 678649 w 683418"/>
              <a:gd name="connsiteY1" fmla="*/ 912001 h 1071562"/>
              <a:gd name="connsiteX2" fmla="*/ 657191 w 683418"/>
              <a:gd name="connsiteY2" fmla="*/ 759591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45295 w 683418"/>
              <a:gd name="connsiteY2" fmla="*/ 76437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613981 w 683418"/>
              <a:gd name="connsiteY6" fmla="*/ 147610 h 1071562"/>
              <a:gd name="connsiteX7" fmla="*/ 0 w 683418"/>
              <a:gd name="connsiteY7" fmla="*/ 0 h 1071562"/>
              <a:gd name="connsiteX0" fmla="*/ 96385 w 119344"/>
              <a:gd name="connsiteY0" fmla="*/ 1081123 h 1081123"/>
              <a:gd name="connsiteX1" fmla="*/ 91616 w 119344"/>
              <a:gd name="connsiteY1" fmla="*/ 921562 h 1081123"/>
              <a:gd name="connsiteX2" fmla="*/ 63020 w 119344"/>
              <a:gd name="connsiteY2" fmla="*/ 771543 h 1081123"/>
              <a:gd name="connsiteX3" fmla="*/ 29654 w 119344"/>
              <a:gd name="connsiteY3" fmla="*/ 621533 h 1081123"/>
              <a:gd name="connsiteX4" fmla="*/ 8155 w 119344"/>
              <a:gd name="connsiteY4" fmla="*/ 469133 h 1081123"/>
              <a:gd name="connsiteX5" fmla="*/ 910 w 119344"/>
              <a:gd name="connsiteY5" fmla="*/ 319132 h 1081123"/>
              <a:gd name="connsiteX6" fmla="*/ 26948 w 119344"/>
              <a:gd name="connsiteY6" fmla="*/ 157171 h 1081123"/>
              <a:gd name="connsiteX7" fmla="*/ 100545 w 119344"/>
              <a:gd name="connsiteY7" fmla="*/ 0 h 1081123"/>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7499"/>
              <a:gd name="connsiteY0" fmla="*/ 1128113 h 1128113"/>
              <a:gd name="connsiteX1" fmla="*/ 91616 w 117499"/>
              <a:gd name="connsiteY1" fmla="*/ 968552 h 1128113"/>
              <a:gd name="connsiteX2" fmla="*/ 63020 w 117499"/>
              <a:gd name="connsiteY2" fmla="*/ 818533 h 1128113"/>
              <a:gd name="connsiteX3" fmla="*/ 29654 w 117499"/>
              <a:gd name="connsiteY3" fmla="*/ 668523 h 1128113"/>
              <a:gd name="connsiteX4" fmla="*/ 8155 w 117499"/>
              <a:gd name="connsiteY4" fmla="*/ 516123 h 1128113"/>
              <a:gd name="connsiteX5" fmla="*/ 910 w 117499"/>
              <a:gd name="connsiteY5" fmla="*/ 366122 h 1128113"/>
              <a:gd name="connsiteX6" fmla="*/ 26948 w 117499"/>
              <a:gd name="connsiteY6" fmla="*/ 204161 h 1128113"/>
              <a:gd name="connsiteX7" fmla="*/ 100545 w 117499"/>
              <a:gd name="connsiteY7" fmla="*/ 44599 h 1128113"/>
              <a:gd name="connsiteX0" fmla="*/ 96385 w 137756"/>
              <a:gd name="connsiteY0" fmla="*/ 1140739 h 1140739"/>
              <a:gd name="connsiteX1" fmla="*/ 91616 w 137756"/>
              <a:gd name="connsiteY1" fmla="*/ 981178 h 1140739"/>
              <a:gd name="connsiteX2" fmla="*/ 63020 w 137756"/>
              <a:gd name="connsiteY2" fmla="*/ 831159 h 1140739"/>
              <a:gd name="connsiteX3" fmla="*/ 29654 w 137756"/>
              <a:gd name="connsiteY3" fmla="*/ 681149 h 1140739"/>
              <a:gd name="connsiteX4" fmla="*/ 8155 w 137756"/>
              <a:gd name="connsiteY4" fmla="*/ 528749 h 1140739"/>
              <a:gd name="connsiteX5" fmla="*/ 910 w 137756"/>
              <a:gd name="connsiteY5" fmla="*/ 378748 h 1140739"/>
              <a:gd name="connsiteX6" fmla="*/ 26948 w 137756"/>
              <a:gd name="connsiteY6" fmla="*/ 216787 h 1140739"/>
              <a:gd name="connsiteX7" fmla="*/ 100545 w 137756"/>
              <a:gd name="connsiteY7" fmla="*/ 57225 h 1140739"/>
              <a:gd name="connsiteX0" fmla="*/ 96385 w 135767"/>
              <a:gd name="connsiteY0" fmla="*/ 1143693 h 1143693"/>
              <a:gd name="connsiteX1" fmla="*/ 91616 w 135767"/>
              <a:gd name="connsiteY1" fmla="*/ 984132 h 1143693"/>
              <a:gd name="connsiteX2" fmla="*/ 63020 w 135767"/>
              <a:gd name="connsiteY2" fmla="*/ 834113 h 1143693"/>
              <a:gd name="connsiteX3" fmla="*/ 29654 w 135767"/>
              <a:gd name="connsiteY3" fmla="*/ 684103 h 1143693"/>
              <a:gd name="connsiteX4" fmla="*/ 8155 w 135767"/>
              <a:gd name="connsiteY4" fmla="*/ 531703 h 1143693"/>
              <a:gd name="connsiteX5" fmla="*/ 910 w 135767"/>
              <a:gd name="connsiteY5" fmla="*/ 381702 h 1143693"/>
              <a:gd name="connsiteX6" fmla="*/ 26948 w 135767"/>
              <a:gd name="connsiteY6" fmla="*/ 219741 h 1143693"/>
              <a:gd name="connsiteX7" fmla="*/ 100545 w 135767"/>
              <a:gd name="connsiteY7" fmla="*/ 60179 h 1143693"/>
              <a:gd name="connsiteX0" fmla="*/ 96385 w 112151"/>
              <a:gd name="connsiteY0" fmla="*/ 1105160 h 1105160"/>
              <a:gd name="connsiteX1" fmla="*/ 91616 w 112151"/>
              <a:gd name="connsiteY1" fmla="*/ 945599 h 1105160"/>
              <a:gd name="connsiteX2" fmla="*/ 63020 w 112151"/>
              <a:gd name="connsiteY2" fmla="*/ 795580 h 1105160"/>
              <a:gd name="connsiteX3" fmla="*/ 29654 w 112151"/>
              <a:gd name="connsiteY3" fmla="*/ 645570 h 1105160"/>
              <a:gd name="connsiteX4" fmla="*/ 8155 w 112151"/>
              <a:gd name="connsiteY4" fmla="*/ 493170 h 1105160"/>
              <a:gd name="connsiteX5" fmla="*/ 910 w 112151"/>
              <a:gd name="connsiteY5" fmla="*/ 343169 h 1105160"/>
              <a:gd name="connsiteX6" fmla="*/ 26948 w 112151"/>
              <a:gd name="connsiteY6" fmla="*/ 181208 h 1105160"/>
              <a:gd name="connsiteX7" fmla="*/ 100545 w 112151"/>
              <a:gd name="connsiteY7" fmla="*/ 21646 h 1105160"/>
              <a:gd name="connsiteX0" fmla="*/ 96385 w 104346"/>
              <a:gd name="connsiteY0" fmla="*/ 1089720 h 1089720"/>
              <a:gd name="connsiteX1" fmla="*/ 91616 w 104346"/>
              <a:gd name="connsiteY1" fmla="*/ 930159 h 1089720"/>
              <a:gd name="connsiteX2" fmla="*/ 63020 w 104346"/>
              <a:gd name="connsiteY2" fmla="*/ 780140 h 1089720"/>
              <a:gd name="connsiteX3" fmla="*/ 29654 w 104346"/>
              <a:gd name="connsiteY3" fmla="*/ 630130 h 1089720"/>
              <a:gd name="connsiteX4" fmla="*/ 8155 w 104346"/>
              <a:gd name="connsiteY4" fmla="*/ 477730 h 1089720"/>
              <a:gd name="connsiteX5" fmla="*/ 910 w 104346"/>
              <a:gd name="connsiteY5" fmla="*/ 327729 h 1089720"/>
              <a:gd name="connsiteX6" fmla="*/ 26948 w 104346"/>
              <a:gd name="connsiteY6" fmla="*/ 165768 h 1089720"/>
              <a:gd name="connsiteX7" fmla="*/ 100545 w 104346"/>
              <a:gd name="connsiteY7" fmla="*/ 6206 h 1089720"/>
              <a:gd name="connsiteX0" fmla="*/ 96385 w 103699"/>
              <a:gd name="connsiteY0" fmla="*/ 1086799 h 1086799"/>
              <a:gd name="connsiteX1" fmla="*/ 91616 w 103699"/>
              <a:gd name="connsiteY1" fmla="*/ 927238 h 1086799"/>
              <a:gd name="connsiteX2" fmla="*/ 63020 w 103699"/>
              <a:gd name="connsiteY2" fmla="*/ 777219 h 1086799"/>
              <a:gd name="connsiteX3" fmla="*/ 29654 w 103699"/>
              <a:gd name="connsiteY3" fmla="*/ 627209 h 1086799"/>
              <a:gd name="connsiteX4" fmla="*/ 8155 w 103699"/>
              <a:gd name="connsiteY4" fmla="*/ 474809 h 1086799"/>
              <a:gd name="connsiteX5" fmla="*/ 910 w 103699"/>
              <a:gd name="connsiteY5" fmla="*/ 324808 h 1086799"/>
              <a:gd name="connsiteX6" fmla="*/ 26948 w 103699"/>
              <a:gd name="connsiteY6" fmla="*/ 162847 h 1086799"/>
              <a:gd name="connsiteX7" fmla="*/ 100545 w 103699"/>
              <a:gd name="connsiteY7" fmla="*/ 3285 h 1086799"/>
              <a:gd name="connsiteX0" fmla="*/ 96696 w 104184"/>
              <a:gd name="connsiteY0" fmla="*/ 1086799 h 1086799"/>
              <a:gd name="connsiteX1" fmla="*/ 91927 w 104184"/>
              <a:gd name="connsiteY1" fmla="*/ 927238 h 1086799"/>
              <a:gd name="connsiteX2" fmla="*/ 63331 w 104184"/>
              <a:gd name="connsiteY2" fmla="*/ 777219 h 1086799"/>
              <a:gd name="connsiteX3" fmla="*/ 29965 w 104184"/>
              <a:gd name="connsiteY3" fmla="*/ 627209 h 1086799"/>
              <a:gd name="connsiteX4" fmla="*/ 8466 w 104184"/>
              <a:gd name="connsiteY4" fmla="*/ 474809 h 1086799"/>
              <a:gd name="connsiteX5" fmla="*/ 1221 w 104184"/>
              <a:gd name="connsiteY5" fmla="*/ 324808 h 1086799"/>
              <a:gd name="connsiteX6" fmla="*/ 32017 w 104184"/>
              <a:gd name="connsiteY6" fmla="*/ 162847 h 1086799"/>
              <a:gd name="connsiteX7" fmla="*/ 100856 w 104184"/>
              <a:gd name="connsiteY7" fmla="*/ 3285 h 1086799"/>
              <a:gd name="connsiteX0" fmla="*/ 92713 w 100172"/>
              <a:gd name="connsiteY0" fmla="*/ 1086799 h 1086799"/>
              <a:gd name="connsiteX1" fmla="*/ 87944 w 100172"/>
              <a:gd name="connsiteY1" fmla="*/ 927238 h 1086799"/>
              <a:gd name="connsiteX2" fmla="*/ 59348 w 100172"/>
              <a:gd name="connsiteY2" fmla="*/ 777219 h 1086799"/>
              <a:gd name="connsiteX3" fmla="*/ 25982 w 100172"/>
              <a:gd name="connsiteY3" fmla="*/ 627209 h 1086799"/>
              <a:gd name="connsiteX4" fmla="*/ 4483 w 100172"/>
              <a:gd name="connsiteY4" fmla="*/ 474809 h 1086799"/>
              <a:gd name="connsiteX5" fmla="*/ 1997 w 100172"/>
              <a:gd name="connsiteY5" fmla="*/ 324808 h 1086799"/>
              <a:gd name="connsiteX6" fmla="*/ 28034 w 100172"/>
              <a:gd name="connsiteY6" fmla="*/ 162847 h 1086799"/>
              <a:gd name="connsiteX7" fmla="*/ 96873 w 100172"/>
              <a:gd name="connsiteY7" fmla="*/ 3285 h 1086799"/>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2713 w 100172"/>
              <a:gd name="connsiteY0" fmla="*/ 1086766 h 1086766"/>
              <a:gd name="connsiteX1" fmla="*/ 87944 w 100172"/>
              <a:gd name="connsiteY1" fmla="*/ 927205 h 1086766"/>
              <a:gd name="connsiteX2" fmla="*/ 59348 w 100172"/>
              <a:gd name="connsiteY2" fmla="*/ 777186 h 1086766"/>
              <a:gd name="connsiteX3" fmla="*/ 25982 w 100172"/>
              <a:gd name="connsiteY3" fmla="*/ 627176 h 1086766"/>
              <a:gd name="connsiteX4" fmla="*/ 4483 w 100172"/>
              <a:gd name="connsiteY4" fmla="*/ 474776 h 1086766"/>
              <a:gd name="connsiteX5" fmla="*/ 1997 w 100172"/>
              <a:gd name="connsiteY5" fmla="*/ 315214 h 1086766"/>
              <a:gd name="connsiteX6" fmla="*/ 28034 w 100172"/>
              <a:gd name="connsiteY6" fmla="*/ 162814 h 1086766"/>
              <a:gd name="connsiteX7" fmla="*/ 96873 w 100172"/>
              <a:gd name="connsiteY7" fmla="*/ 3252 h 1086766"/>
              <a:gd name="connsiteX0" fmla="*/ 94618 w 102092"/>
              <a:gd name="connsiteY0" fmla="*/ 1086766 h 1086766"/>
              <a:gd name="connsiteX1" fmla="*/ 89849 w 102092"/>
              <a:gd name="connsiteY1" fmla="*/ 92720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 name="connsiteX0" fmla="*/ 94618 w 102092"/>
              <a:gd name="connsiteY0" fmla="*/ 1086766 h 1086766"/>
              <a:gd name="connsiteX1" fmla="*/ 87470 w 102092"/>
              <a:gd name="connsiteY1" fmla="*/ 92481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2" h="1086766">
                <a:moveTo>
                  <a:pt x="94618" y="1086766"/>
                </a:moveTo>
                <a:cubicBezTo>
                  <a:pt x="94022" y="1035966"/>
                  <a:pt x="93031" y="976412"/>
                  <a:pt x="87470" y="924815"/>
                </a:cubicBezTo>
                <a:cubicBezTo>
                  <a:pt x="81909" y="873218"/>
                  <a:pt x="71183" y="826792"/>
                  <a:pt x="61253" y="777186"/>
                </a:cubicBezTo>
                <a:cubicBezTo>
                  <a:pt x="51323" y="727580"/>
                  <a:pt x="37031" y="677578"/>
                  <a:pt x="27887" y="627176"/>
                </a:cubicBezTo>
                <a:cubicBezTo>
                  <a:pt x="18743" y="576774"/>
                  <a:pt x="10782" y="526770"/>
                  <a:pt x="6388" y="474776"/>
                </a:cubicBezTo>
                <a:cubicBezTo>
                  <a:pt x="1994" y="422782"/>
                  <a:pt x="-2402" y="367208"/>
                  <a:pt x="1523" y="315214"/>
                </a:cubicBezTo>
                <a:cubicBezTo>
                  <a:pt x="5448" y="263220"/>
                  <a:pt x="13730" y="214808"/>
                  <a:pt x="29939" y="162814"/>
                </a:cubicBezTo>
                <a:cubicBezTo>
                  <a:pt x="46148" y="110820"/>
                  <a:pt x="118264" y="-22426"/>
                  <a:pt x="98778" y="3252"/>
                </a:cubicBezTo>
              </a:path>
            </a:pathLst>
          </a:custGeom>
          <a:noFill/>
          <a:ln w="63500" cap="rnd">
            <a:solidFill>
              <a:srgbClr val="FF7C80">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2201" name="Text Box 120">
            <a:extLst>
              <a:ext uri="{FF2B5EF4-FFF2-40B4-BE49-F238E27FC236}">
                <a16:creationId xmlns:a16="http://schemas.microsoft.com/office/drawing/2014/main" id="{054BF0A3-2477-40DA-90D0-667B1FCBD182}"/>
              </a:ext>
            </a:extLst>
          </p:cNvPr>
          <p:cNvSpPr txBox="1">
            <a:spLocks noChangeArrowheads="1"/>
          </p:cNvSpPr>
          <p:nvPr/>
        </p:nvSpPr>
        <p:spPr bwMode="auto">
          <a:xfrm>
            <a:off x="10209835" y="2918342"/>
            <a:ext cx="1447989"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光軸</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81322"/>
                                        </p:tgtEl>
                                        <p:attrNameLst>
                                          <p:attrName>style.visibility</p:attrName>
                                        </p:attrNameLst>
                                      </p:cBhvr>
                                      <p:to>
                                        <p:strVal val="visible"/>
                                      </p:to>
                                    </p:set>
                                    <p:animEffect transition="in" filter="fade">
                                      <p:cBhvr>
                                        <p:cTn id="7" dur="500"/>
                                        <p:tgtEl>
                                          <p:spTgt spid="48132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81475"/>
                                        </p:tgtEl>
                                        <p:attrNameLst>
                                          <p:attrName>style.visibility</p:attrName>
                                        </p:attrNameLst>
                                      </p:cBhvr>
                                      <p:to>
                                        <p:strVal val="visible"/>
                                      </p:to>
                                    </p:set>
                                    <p:animEffect transition="in" filter="fade">
                                      <p:cBhvr>
                                        <p:cTn id="11" dur="500"/>
                                        <p:tgtEl>
                                          <p:spTgt spid="48147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1328"/>
                                        </p:tgtEl>
                                        <p:attrNameLst>
                                          <p:attrName>style.visibility</p:attrName>
                                        </p:attrNameLst>
                                      </p:cBhvr>
                                      <p:to>
                                        <p:strVal val="visible"/>
                                      </p:to>
                                    </p:set>
                                    <p:animEffect transition="in" filter="fade">
                                      <p:cBhvr>
                                        <p:cTn id="15" dur="500"/>
                                        <p:tgtEl>
                                          <p:spTgt spid="481328"/>
                                        </p:tgtEl>
                                      </p:cBhvr>
                                    </p:animEffect>
                                  </p:childTnLst>
                                </p:cTn>
                              </p:par>
                              <p:par>
                                <p:cTn id="16" presetID="10" presetClass="entr" presetSubtype="0" fill="hold" nodeType="withEffect">
                                  <p:stCondLst>
                                    <p:cond delay="0"/>
                                  </p:stCondLst>
                                  <p:childTnLst>
                                    <p:set>
                                      <p:cBhvr>
                                        <p:cTn id="17" dur="1" fill="hold">
                                          <p:stCondLst>
                                            <p:cond delay="0"/>
                                          </p:stCondLst>
                                        </p:cTn>
                                        <p:tgtEl>
                                          <p:spTgt spid="481352"/>
                                        </p:tgtEl>
                                        <p:attrNameLst>
                                          <p:attrName>style.visibility</p:attrName>
                                        </p:attrNameLst>
                                      </p:cBhvr>
                                      <p:to>
                                        <p:strVal val="visible"/>
                                      </p:to>
                                    </p:set>
                                    <p:animEffect transition="in" filter="fade">
                                      <p:cBhvr>
                                        <p:cTn id="18" dur="500"/>
                                        <p:tgtEl>
                                          <p:spTgt spid="481352"/>
                                        </p:tgtEl>
                                      </p:cBhvr>
                                    </p:animEffect>
                                  </p:childTnLst>
                                </p:cTn>
                              </p:par>
                            </p:childTnLst>
                          </p:cTn>
                        </p:par>
                        <p:par>
                          <p:cTn id="19" fill="hold" nodeType="afterGroup">
                            <p:stCondLst>
                              <p:cond delay="1500"/>
                            </p:stCondLst>
                            <p:childTnLst>
                              <p:par>
                                <p:cTn id="20" presetID="10" presetClass="exit" presetSubtype="0" fill="hold" nodeType="afterEffect">
                                  <p:stCondLst>
                                    <p:cond delay="0"/>
                                  </p:stCondLst>
                                  <p:childTnLst>
                                    <p:animEffect transition="out" filter="fade">
                                      <p:cBhvr>
                                        <p:cTn id="21" dur="250"/>
                                        <p:tgtEl>
                                          <p:spTgt spid="481475"/>
                                        </p:tgtEl>
                                      </p:cBhvr>
                                    </p:animEffect>
                                    <p:set>
                                      <p:cBhvr>
                                        <p:cTn id="22" dur="1" fill="hold">
                                          <p:stCondLst>
                                            <p:cond delay="249"/>
                                          </p:stCondLst>
                                        </p:cTn>
                                        <p:tgtEl>
                                          <p:spTgt spid="48147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50"/>
                                        <p:tgtEl>
                                          <p:spTgt spid="481322"/>
                                        </p:tgtEl>
                                      </p:cBhvr>
                                    </p:animEffect>
                                    <p:set>
                                      <p:cBhvr>
                                        <p:cTn id="25" dur="1" fill="hold">
                                          <p:stCondLst>
                                            <p:cond delay="249"/>
                                          </p:stCondLst>
                                        </p:cTn>
                                        <p:tgtEl>
                                          <p:spTgt spid="481322"/>
                                        </p:tgtEl>
                                        <p:attrNameLst>
                                          <p:attrName>style.visibility</p:attrName>
                                        </p:attrNameLst>
                                      </p:cBhvr>
                                      <p:to>
                                        <p:strVal val="hidden"/>
                                      </p:to>
                                    </p:set>
                                  </p:childTnLst>
                                </p:cTn>
                              </p:par>
                            </p:childTnLst>
                          </p:cTn>
                        </p:par>
                        <p:par>
                          <p:cTn id="26" fill="hold" nodeType="afterGroup">
                            <p:stCondLst>
                              <p:cond delay="1750"/>
                            </p:stCondLst>
                            <p:childTnLst>
                              <p:par>
                                <p:cTn id="27" presetID="10" presetClass="entr" presetSubtype="0" fill="hold" nodeType="afterEffect">
                                  <p:stCondLst>
                                    <p:cond delay="0"/>
                                  </p:stCondLst>
                                  <p:childTnLst>
                                    <p:set>
                                      <p:cBhvr>
                                        <p:cTn id="28" dur="1" fill="hold">
                                          <p:stCondLst>
                                            <p:cond delay="0"/>
                                          </p:stCondLst>
                                        </p:cTn>
                                        <p:tgtEl>
                                          <p:spTgt spid="481317"/>
                                        </p:tgtEl>
                                        <p:attrNameLst>
                                          <p:attrName>style.visibility</p:attrName>
                                        </p:attrNameLst>
                                      </p:cBhvr>
                                      <p:to>
                                        <p:strVal val="visible"/>
                                      </p:to>
                                    </p:set>
                                    <p:animEffect transition="in" filter="fade">
                                      <p:cBhvr>
                                        <p:cTn id="29" dur="500"/>
                                        <p:tgtEl>
                                          <p:spTgt spid="481317"/>
                                        </p:tgtEl>
                                      </p:cBhvr>
                                    </p:animEffect>
                                  </p:childTnLst>
                                </p:cTn>
                              </p:par>
                            </p:childTnLst>
                          </p:cTn>
                        </p:par>
                        <p:par>
                          <p:cTn id="30" fill="hold" nodeType="afterGroup">
                            <p:stCondLst>
                              <p:cond delay="2250"/>
                            </p:stCondLst>
                            <p:childTnLst>
                              <p:par>
                                <p:cTn id="31" presetID="10" presetClass="entr" presetSubtype="0" fill="hold" nodeType="afterEffect">
                                  <p:stCondLst>
                                    <p:cond delay="0"/>
                                  </p:stCondLst>
                                  <p:childTnLst>
                                    <p:set>
                                      <p:cBhvr>
                                        <p:cTn id="32" dur="1" fill="hold">
                                          <p:stCondLst>
                                            <p:cond delay="0"/>
                                          </p:stCondLst>
                                        </p:cTn>
                                        <p:tgtEl>
                                          <p:spTgt spid="481474"/>
                                        </p:tgtEl>
                                        <p:attrNameLst>
                                          <p:attrName>style.visibility</p:attrName>
                                        </p:attrNameLst>
                                      </p:cBhvr>
                                      <p:to>
                                        <p:strVal val="visible"/>
                                      </p:to>
                                    </p:set>
                                    <p:animEffect transition="in" filter="fade">
                                      <p:cBhvr>
                                        <p:cTn id="33" dur="500"/>
                                        <p:tgtEl>
                                          <p:spTgt spid="481474"/>
                                        </p:tgtEl>
                                      </p:cBhvr>
                                    </p:animEffect>
                                  </p:childTnLst>
                                </p:cTn>
                              </p:par>
                            </p:childTnLst>
                          </p:cTn>
                        </p:par>
                        <p:par>
                          <p:cTn id="34" fill="hold" nodeType="afterGroup">
                            <p:stCondLst>
                              <p:cond delay="2750"/>
                            </p:stCondLst>
                            <p:childTnLst>
                              <p:par>
                                <p:cTn id="35" presetID="10" presetClass="entr" presetSubtype="0" fill="hold" nodeType="afterEffect">
                                  <p:stCondLst>
                                    <p:cond delay="0"/>
                                  </p:stCondLst>
                                  <p:childTnLst>
                                    <p:set>
                                      <p:cBhvr>
                                        <p:cTn id="36" dur="1" fill="hold">
                                          <p:stCondLst>
                                            <p:cond delay="0"/>
                                          </p:stCondLst>
                                        </p:cTn>
                                        <p:tgtEl>
                                          <p:spTgt spid="481329"/>
                                        </p:tgtEl>
                                        <p:attrNameLst>
                                          <p:attrName>style.visibility</p:attrName>
                                        </p:attrNameLst>
                                      </p:cBhvr>
                                      <p:to>
                                        <p:strVal val="visible"/>
                                      </p:to>
                                    </p:set>
                                    <p:animEffect transition="in" filter="fade">
                                      <p:cBhvr>
                                        <p:cTn id="37" dur="500"/>
                                        <p:tgtEl>
                                          <p:spTgt spid="481329"/>
                                        </p:tgtEl>
                                      </p:cBhvr>
                                    </p:animEffect>
                                  </p:childTnLst>
                                </p:cTn>
                              </p:par>
                            </p:childTnLst>
                          </p:cTn>
                        </p:par>
                        <p:par>
                          <p:cTn id="38" fill="hold" nodeType="afterGroup">
                            <p:stCondLst>
                              <p:cond delay="3250"/>
                            </p:stCondLst>
                            <p:childTnLst>
                              <p:par>
                                <p:cTn id="39" presetID="10" presetClass="exit" presetSubtype="0" fill="hold" nodeType="afterEffect">
                                  <p:stCondLst>
                                    <p:cond delay="0"/>
                                  </p:stCondLst>
                                  <p:childTnLst>
                                    <p:animEffect transition="out" filter="fade">
                                      <p:cBhvr>
                                        <p:cTn id="40" dur="250"/>
                                        <p:tgtEl>
                                          <p:spTgt spid="481474"/>
                                        </p:tgtEl>
                                      </p:cBhvr>
                                    </p:animEffect>
                                    <p:set>
                                      <p:cBhvr>
                                        <p:cTn id="41" dur="1" fill="hold">
                                          <p:stCondLst>
                                            <p:cond delay="249"/>
                                          </p:stCondLst>
                                        </p:cTn>
                                        <p:tgtEl>
                                          <p:spTgt spid="48147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50"/>
                                        <p:tgtEl>
                                          <p:spTgt spid="481317"/>
                                        </p:tgtEl>
                                      </p:cBhvr>
                                    </p:animEffect>
                                    <p:set>
                                      <p:cBhvr>
                                        <p:cTn id="44" dur="1" fill="hold">
                                          <p:stCondLst>
                                            <p:cond delay="249"/>
                                          </p:stCondLst>
                                        </p:cTn>
                                        <p:tgtEl>
                                          <p:spTgt spid="481317"/>
                                        </p:tgtEl>
                                        <p:attrNameLst>
                                          <p:attrName>style.visibility</p:attrName>
                                        </p:attrNameLst>
                                      </p:cBhvr>
                                      <p:to>
                                        <p:strVal val="hidden"/>
                                      </p:to>
                                    </p:set>
                                  </p:childTnLst>
                                </p:cTn>
                              </p:par>
                            </p:childTnLst>
                          </p:cTn>
                        </p:par>
                        <p:par>
                          <p:cTn id="45" fill="hold" nodeType="afterGroup">
                            <p:stCondLst>
                              <p:cond delay="3500"/>
                            </p:stCondLst>
                            <p:childTnLst>
                              <p:par>
                                <p:cTn id="46" presetID="10" presetClass="entr" presetSubtype="0" fill="hold" nodeType="afterEffect">
                                  <p:stCondLst>
                                    <p:cond delay="0"/>
                                  </p:stCondLst>
                                  <p:childTnLst>
                                    <p:set>
                                      <p:cBhvr>
                                        <p:cTn id="47" dur="1" fill="hold">
                                          <p:stCondLst>
                                            <p:cond delay="0"/>
                                          </p:stCondLst>
                                        </p:cTn>
                                        <p:tgtEl>
                                          <p:spTgt spid="481312"/>
                                        </p:tgtEl>
                                        <p:attrNameLst>
                                          <p:attrName>style.visibility</p:attrName>
                                        </p:attrNameLst>
                                      </p:cBhvr>
                                      <p:to>
                                        <p:strVal val="visible"/>
                                      </p:to>
                                    </p:set>
                                    <p:animEffect transition="in" filter="fade">
                                      <p:cBhvr>
                                        <p:cTn id="48" dur="500"/>
                                        <p:tgtEl>
                                          <p:spTgt spid="481312"/>
                                        </p:tgtEl>
                                      </p:cBhvr>
                                    </p:animEffect>
                                  </p:childTnLst>
                                </p:cTn>
                              </p:par>
                            </p:childTnLst>
                          </p:cTn>
                        </p:par>
                        <p:par>
                          <p:cTn id="49" fill="hold" nodeType="afterGroup">
                            <p:stCondLst>
                              <p:cond delay="4000"/>
                            </p:stCondLst>
                            <p:childTnLst>
                              <p:par>
                                <p:cTn id="50" presetID="10" presetClass="entr" presetSubtype="0" fill="hold" nodeType="afterEffect">
                                  <p:stCondLst>
                                    <p:cond delay="0"/>
                                  </p:stCondLst>
                                  <p:childTnLst>
                                    <p:set>
                                      <p:cBhvr>
                                        <p:cTn id="51" dur="1" fill="hold">
                                          <p:stCondLst>
                                            <p:cond delay="0"/>
                                          </p:stCondLst>
                                        </p:cTn>
                                        <p:tgtEl>
                                          <p:spTgt spid="481473"/>
                                        </p:tgtEl>
                                        <p:attrNameLst>
                                          <p:attrName>style.visibility</p:attrName>
                                        </p:attrNameLst>
                                      </p:cBhvr>
                                      <p:to>
                                        <p:strVal val="visible"/>
                                      </p:to>
                                    </p:set>
                                    <p:animEffect transition="in" filter="fade">
                                      <p:cBhvr>
                                        <p:cTn id="52" dur="500"/>
                                        <p:tgtEl>
                                          <p:spTgt spid="481473"/>
                                        </p:tgtEl>
                                      </p:cBhvr>
                                    </p:animEffect>
                                  </p:childTnLst>
                                </p:cTn>
                              </p:par>
                            </p:childTnLst>
                          </p:cTn>
                        </p:par>
                        <p:par>
                          <p:cTn id="53" fill="hold" nodeType="afterGroup">
                            <p:stCondLst>
                              <p:cond delay="4500"/>
                            </p:stCondLst>
                            <p:childTnLst>
                              <p:par>
                                <p:cTn id="54" presetID="10" presetClass="entr" presetSubtype="0" fill="hold" nodeType="afterEffect">
                                  <p:stCondLst>
                                    <p:cond delay="0"/>
                                  </p:stCondLst>
                                  <p:childTnLst>
                                    <p:set>
                                      <p:cBhvr>
                                        <p:cTn id="55" dur="1" fill="hold">
                                          <p:stCondLst>
                                            <p:cond delay="0"/>
                                          </p:stCondLst>
                                        </p:cTn>
                                        <p:tgtEl>
                                          <p:spTgt spid="481282"/>
                                        </p:tgtEl>
                                        <p:attrNameLst>
                                          <p:attrName>style.visibility</p:attrName>
                                        </p:attrNameLst>
                                      </p:cBhvr>
                                      <p:to>
                                        <p:strVal val="visible"/>
                                      </p:to>
                                    </p:set>
                                    <p:animEffect transition="in" filter="fade">
                                      <p:cBhvr>
                                        <p:cTn id="56" dur="500"/>
                                        <p:tgtEl>
                                          <p:spTgt spid="481282"/>
                                        </p:tgtEl>
                                      </p:cBhvr>
                                    </p:animEffect>
                                  </p:childTnLst>
                                </p:cTn>
                              </p:par>
                            </p:childTnLst>
                          </p:cTn>
                        </p:par>
                        <p:par>
                          <p:cTn id="57" fill="hold" nodeType="afterGroup">
                            <p:stCondLst>
                              <p:cond delay="5000"/>
                            </p:stCondLst>
                            <p:childTnLst>
                              <p:par>
                                <p:cTn id="58" presetID="10" presetClass="exit" presetSubtype="0" fill="hold" nodeType="afterEffect">
                                  <p:stCondLst>
                                    <p:cond delay="0"/>
                                  </p:stCondLst>
                                  <p:childTnLst>
                                    <p:animEffect transition="out" filter="fade">
                                      <p:cBhvr>
                                        <p:cTn id="59" dur="250"/>
                                        <p:tgtEl>
                                          <p:spTgt spid="481473"/>
                                        </p:tgtEl>
                                      </p:cBhvr>
                                    </p:animEffect>
                                    <p:set>
                                      <p:cBhvr>
                                        <p:cTn id="60" dur="1" fill="hold">
                                          <p:stCondLst>
                                            <p:cond delay="249"/>
                                          </p:stCondLst>
                                        </p:cTn>
                                        <p:tgtEl>
                                          <p:spTgt spid="48147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481312"/>
                                        </p:tgtEl>
                                      </p:cBhvr>
                                    </p:animEffect>
                                    <p:set>
                                      <p:cBhvr>
                                        <p:cTn id="63" dur="1" fill="hold">
                                          <p:stCondLst>
                                            <p:cond delay="249"/>
                                          </p:stCondLst>
                                        </p:cTn>
                                        <p:tgtEl>
                                          <p:spTgt spid="481312"/>
                                        </p:tgtEl>
                                        <p:attrNameLst>
                                          <p:attrName>style.visibility</p:attrName>
                                        </p:attrNameLst>
                                      </p:cBhvr>
                                      <p:to>
                                        <p:strVal val="hidden"/>
                                      </p:to>
                                    </p:set>
                                  </p:childTnLst>
                                </p:cTn>
                              </p:par>
                            </p:childTnLst>
                          </p:cTn>
                        </p:par>
                        <p:par>
                          <p:cTn id="64" fill="hold" nodeType="afterGroup">
                            <p:stCondLst>
                              <p:cond delay="5250"/>
                            </p:stCondLst>
                            <p:childTnLst>
                              <p:par>
                                <p:cTn id="65" presetID="10" presetClass="entr" presetSubtype="0" fill="hold" nodeType="afterEffect">
                                  <p:stCondLst>
                                    <p:cond delay="0"/>
                                  </p:stCondLst>
                                  <p:childTnLst>
                                    <p:set>
                                      <p:cBhvr>
                                        <p:cTn id="66" dur="1" fill="hold">
                                          <p:stCondLst>
                                            <p:cond delay="0"/>
                                          </p:stCondLst>
                                        </p:cTn>
                                        <p:tgtEl>
                                          <p:spTgt spid="481307"/>
                                        </p:tgtEl>
                                        <p:attrNameLst>
                                          <p:attrName>style.visibility</p:attrName>
                                        </p:attrNameLst>
                                      </p:cBhvr>
                                      <p:to>
                                        <p:strVal val="visible"/>
                                      </p:to>
                                    </p:set>
                                    <p:animEffect transition="in" filter="fade">
                                      <p:cBhvr>
                                        <p:cTn id="67" dur="500"/>
                                        <p:tgtEl>
                                          <p:spTgt spid="481307"/>
                                        </p:tgtEl>
                                      </p:cBhvr>
                                    </p:animEffect>
                                  </p:childTnLst>
                                </p:cTn>
                              </p:par>
                            </p:childTnLst>
                          </p:cTn>
                        </p:par>
                        <p:par>
                          <p:cTn id="68" fill="hold" nodeType="afterGroup">
                            <p:stCondLst>
                              <p:cond delay="5750"/>
                            </p:stCondLst>
                            <p:childTnLst>
                              <p:par>
                                <p:cTn id="69" presetID="10" presetClass="entr" presetSubtype="0" fill="hold" nodeType="afterEffect">
                                  <p:stCondLst>
                                    <p:cond delay="0"/>
                                  </p:stCondLst>
                                  <p:childTnLst>
                                    <p:set>
                                      <p:cBhvr>
                                        <p:cTn id="70" dur="1" fill="hold">
                                          <p:stCondLst>
                                            <p:cond delay="0"/>
                                          </p:stCondLst>
                                        </p:cTn>
                                        <p:tgtEl>
                                          <p:spTgt spid="481472"/>
                                        </p:tgtEl>
                                        <p:attrNameLst>
                                          <p:attrName>style.visibility</p:attrName>
                                        </p:attrNameLst>
                                      </p:cBhvr>
                                      <p:to>
                                        <p:strVal val="visible"/>
                                      </p:to>
                                    </p:set>
                                    <p:animEffect transition="in" filter="fade">
                                      <p:cBhvr>
                                        <p:cTn id="71" dur="500"/>
                                        <p:tgtEl>
                                          <p:spTgt spid="481472"/>
                                        </p:tgtEl>
                                      </p:cBhvr>
                                    </p:animEffect>
                                  </p:childTnLst>
                                </p:cTn>
                              </p:par>
                            </p:childTnLst>
                          </p:cTn>
                        </p:par>
                        <p:par>
                          <p:cTn id="72" fill="hold" nodeType="afterGroup">
                            <p:stCondLst>
                              <p:cond delay="6250"/>
                            </p:stCondLst>
                            <p:childTnLst>
                              <p:par>
                                <p:cTn id="73" presetID="10" presetClass="entr" presetSubtype="0" fill="hold" nodeType="afterEffect">
                                  <p:stCondLst>
                                    <p:cond delay="0"/>
                                  </p:stCondLst>
                                  <p:childTnLst>
                                    <p:set>
                                      <p:cBhvr>
                                        <p:cTn id="74" dur="1" fill="hold">
                                          <p:stCondLst>
                                            <p:cond delay="0"/>
                                          </p:stCondLst>
                                        </p:cTn>
                                        <p:tgtEl>
                                          <p:spTgt spid="481283"/>
                                        </p:tgtEl>
                                        <p:attrNameLst>
                                          <p:attrName>style.visibility</p:attrName>
                                        </p:attrNameLst>
                                      </p:cBhvr>
                                      <p:to>
                                        <p:strVal val="visible"/>
                                      </p:to>
                                    </p:set>
                                    <p:animEffect transition="in" filter="fade">
                                      <p:cBhvr>
                                        <p:cTn id="75" dur="500"/>
                                        <p:tgtEl>
                                          <p:spTgt spid="481283"/>
                                        </p:tgtEl>
                                      </p:cBhvr>
                                    </p:animEffect>
                                  </p:childTnLst>
                                </p:cTn>
                              </p:par>
                            </p:childTnLst>
                          </p:cTn>
                        </p:par>
                        <p:par>
                          <p:cTn id="76" fill="hold" nodeType="afterGroup">
                            <p:stCondLst>
                              <p:cond delay="6750"/>
                            </p:stCondLst>
                            <p:childTnLst>
                              <p:par>
                                <p:cTn id="77" presetID="10" presetClass="exit" presetSubtype="0" fill="hold" nodeType="afterEffect">
                                  <p:stCondLst>
                                    <p:cond delay="0"/>
                                  </p:stCondLst>
                                  <p:childTnLst>
                                    <p:animEffect transition="out" filter="fade">
                                      <p:cBhvr>
                                        <p:cTn id="78" dur="250"/>
                                        <p:tgtEl>
                                          <p:spTgt spid="481472"/>
                                        </p:tgtEl>
                                      </p:cBhvr>
                                    </p:animEffect>
                                    <p:set>
                                      <p:cBhvr>
                                        <p:cTn id="79" dur="1" fill="hold">
                                          <p:stCondLst>
                                            <p:cond delay="249"/>
                                          </p:stCondLst>
                                        </p:cTn>
                                        <p:tgtEl>
                                          <p:spTgt spid="48147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481307"/>
                                        </p:tgtEl>
                                      </p:cBhvr>
                                    </p:animEffect>
                                    <p:set>
                                      <p:cBhvr>
                                        <p:cTn id="82" dur="1" fill="hold">
                                          <p:stCondLst>
                                            <p:cond delay="249"/>
                                          </p:stCondLst>
                                        </p:cTn>
                                        <p:tgtEl>
                                          <p:spTgt spid="481307"/>
                                        </p:tgtEl>
                                        <p:attrNameLst>
                                          <p:attrName>style.visibility</p:attrName>
                                        </p:attrNameLst>
                                      </p:cBhvr>
                                      <p:to>
                                        <p:strVal val="hidden"/>
                                      </p:to>
                                    </p:set>
                                  </p:childTnLst>
                                </p:cTn>
                              </p:par>
                            </p:childTnLst>
                          </p:cTn>
                        </p:par>
                        <p:par>
                          <p:cTn id="83" fill="hold" nodeType="afterGroup">
                            <p:stCondLst>
                              <p:cond delay="7000"/>
                            </p:stCondLst>
                            <p:childTnLst>
                              <p:par>
                                <p:cTn id="84" presetID="10" presetClass="entr" presetSubtype="0" fill="hold" nodeType="afterEffect">
                                  <p:stCondLst>
                                    <p:cond delay="0"/>
                                  </p:stCondLst>
                                  <p:childTnLst>
                                    <p:set>
                                      <p:cBhvr>
                                        <p:cTn id="85" dur="1" fill="hold">
                                          <p:stCondLst>
                                            <p:cond delay="0"/>
                                          </p:stCondLst>
                                        </p:cTn>
                                        <p:tgtEl>
                                          <p:spTgt spid="481302"/>
                                        </p:tgtEl>
                                        <p:attrNameLst>
                                          <p:attrName>style.visibility</p:attrName>
                                        </p:attrNameLst>
                                      </p:cBhvr>
                                      <p:to>
                                        <p:strVal val="visible"/>
                                      </p:to>
                                    </p:set>
                                    <p:animEffect transition="in" filter="fade">
                                      <p:cBhvr>
                                        <p:cTn id="86" dur="500"/>
                                        <p:tgtEl>
                                          <p:spTgt spid="481302"/>
                                        </p:tgtEl>
                                      </p:cBhvr>
                                    </p:animEffect>
                                  </p:childTnLst>
                                </p:cTn>
                              </p:par>
                            </p:childTnLst>
                          </p:cTn>
                        </p:par>
                        <p:par>
                          <p:cTn id="87" fill="hold" nodeType="afterGroup">
                            <p:stCondLst>
                              <p:cond delay="7500"/>
                            </p:stCondLst>
                            <p:childTnLst>
                              <p:par>
                                <p:cTn id="88" presetID="10" presetClass="entr" presetSubtype="0" fill="hold" nodeType="afterEffect">
                                  <p:stCondLst>
                                    <p:cond delay="0"/>
                                  </p:stCondLst>
                                  <p:childTnLst>
                                    <p:set>
                                      <p:cBhvr>
                                        <p:cTn id="89" dur="1" fill="hold">
                                          <p:stCondLst>
                                            <p:cond delay="0"/>
                                          </p:stCondLst>
                                        </p:cTn>
                                        <p:tgtEl>
                                          <p:spTgt spid="481471"/>
                                        </p:tgtEl>
                                        <p:attrNameLst>
                                          <p:attrName>style.visibility</p:attrName>
                                        </p:attrNameLst>
                                      </p:cBhvr>
                                      <p:to>
                                        <p:strVal val="visible"/>
                                      </p:to>
                                    </p:set>
                                    <p:animEffect transition="in" filter="fade">
                                      <p:cBhvr>
                                        <p:cTn id="90" dur="500"/>
                                        <p:tgtEl>
                                          <p:spTgt spid="481471"/>
                                        </p:tgtEl>
                                      </p:cBhvr>
                                    </p:animEffect>
                                  </p:childTnLst>
                                </p:cTn>
                              </p:par>
                            </p:childTnLst>
                          </p:cTn>
                        </p:par>
                        <p:par>
                          <p:cTn id="91" fill="hold" nodeType="afterGroup">
                            <p:stCondLst>
                              <p:cond delay="8000"/>
                            </p:stCondLst>
                            <p:childTnLst>
                              <p:par>
                                <p:cTn id="92" presetID="10" presetClass="entr" presetSubtype="0" fill="hold" nodeType="afterEffect">
                                  <p:stCondLst>
                                    <p:cond delay="0"/>
                                  </p:stCondLst>
                                  <p:childTnLst>
                                    <p:set>
                                      <p:cBhvr>
                                        <p:cTn id="93" dur="1" fill="hold">
                                          <p:stCondLst>
                                            <p:cond delay="0"/>
                                          </p:stCondLst>
                                        </p:cTn>
                                        <p:tgtEl>
                                          <p:spTgt spid="481284"/>
                                        </p:tgtEl>
                                        <p:attrNameLst>
                                          <p:attrName>style.visibility</p:attrName>
                                        </p:attrNameLst>
                                      </p:cBhvr>
                                      <p:to>
                                        <p:strVal val="visible"/>
                                      </p:to>
                                    </p:set>
                                    <p:animEffect transition="in" filter="fade">
                                      <p:cBhvr>
                                        <p:cTn id="94" dur="500"/>
                                        <p:tgtEl>
                                          <p:spTgt spid="481284"/>
                                        </p:tgtEl>
                                      </p:cBhvr>
                                    </p:animEffect>
                                  </p:childTnLst>
                                </p:cTn>
                              </p:par>
                            </p:childTnLst>
                          </p:cTn>
                        </p:par>
                        <p:par>
                          <p:cTn id="95" fill="hold" nodeType="afterGroup">
                            <p:stCondLst>
                              <p:cond delay="8500"/>
                            </p:stCondLst>
                            <p:childTnLst>
                              <p:par>
                                <p:cTn id="96" presetID="10" presetClass="exit" presetSubtype="0" fill="hold" nodeType="afterEffect">
                                  <p:stCondLst>
                                    <p:cond delay="0"/>
                                  </p:stCondLst>
                                  <p:childTnLst>
                                    <p:animEffect transition="out" filter="fade">
                                      <p:cBhvr>
                                        <p:cTn id="97" dur="250"/>
                                        <p:tgtEl>
                                          <p:spTgt spid="481471"/>
                                        </p:tgtEl>
                                      </p:cBhvr>
                                    </p:animEffect>
                                    <p:set>
                                      <p:cBhvr>
                                        <p:cTn id="98" dur="1" fill="hold">
                                          <p:stCondLst>
                                            <p:cond delay="249"/>
                                          </p:stCondLst>
                                        </p:cTn>
                                        <p:tgtEl>
                                          <p:spTgt spid="48147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50"/>
                                        <p:tgtEl>
                                          <p:spTgt spid="481302"/>
                                        </p:tgtEl>
                                      </p:cBhvr>
                                    </p:animEffect>
                                    <p:set>
                                      <p:cBhvr>
                                        <p:cTn id="101" dur="1" fill="hold">
                                          <p:stCondLst>
                                            <p:cond delay="249"/>
                                          </p:stCondLst>
                                        </p:cTn>
                                        <p:tgtEl>
                                          <p:spTgt spid="481302"/>
                                        </p:tgtEl>
                                        <p:attrNameLst>
                                          <p:attrName>style.visibility</p:attrName>
                                        </p:attrNameLst>
                                      </p:cBhvr>
                                      <p:to>
                                        <p:strVal val="hidden"/>
                                      </p:to>
                                    </p:set>
                                  </p:childTnLst>
                                </p:cTn>
                              </p:par>
                            </p:childTnLst>
                          </p:cTn>
                        </p:par>
                        <p:par>
                          <p:cTn id="102" fill="hold" nodeType="afterGroup">
                            <p:stCondLst>
                              <p:cond delay="8750"/>
                            </p:stCondLst>
                            <p:childTnLst>
                              <p:par>
                                <p:cTn id="103" presetID="10" presetClass="entr" presetSubtype="0" fill="hold" nodeType="afterEffect">
                                  <p:stCondLst>
                                    <p:cond delay="0"/>
                                  </p:stCondLst>
                                  <p:childTnLst>
                                    <p:set>
                                      <p:cBhvr>
                                        <p:cTn id="104" dur="1" fill="hold">
                                          <p:stCondLst>
                                            <p:cond delay="0"/>
                                          </p:stCondLst>
                                        </p:cTn>
                                        <p:tgtEl>
                                          <p:spTgt spid="481297"/>
                                        </p:tgtEl>
                                        <p:attrNameLst>
                                          <p:attrName>style.visibility</p:attrName>
                                        </p:attrNameLst>
                                      </p:cBhvr>
                                      <p:to>
                                        <p:strVal val="visible"/>
                                      </p:to>
                                    </p:set>
                                    <p:animEffect transition="in" filter="fade">
                                      <p:cBhvr>
                                        <p:cTn id="105" dur="500"/>
                                        <p:tgtEl>
                                          <p:spTgt spid="481297"/>
                                        </p:tgtEl>
                                      </p:cBhvr>
                                    </p:animEffect>
                                  </p:childTnLst>
                                </p:cTn>
                              </p:par>
                            </p:childTnLst>
                          </p:cTn>
                        </p:par>
                        <p:par>
                          <p:cTn id="106" fill="hold" nodeType="afterGroup">
                            <p:stCondLst>
                              <p:cond delay="9250"/>
                            </p:stCondLst>
                            <p:childTnLst>
                              <p:par>
                                <p:cTn id="107" presetID="10" presetClass="entr" presetSubtype="0" fill="hold" nodeType="afterEffect">
                                  <p:stCondLst>
                                    <p:cond delay="0"/>
                                  </p:stCondLst>
                                  <p:childTnLst>
                                    <p:set>
                                      <p:cBhvr>
                                        <p:cTn id="108" dur="1" fill="hold">
                                          <p:stCondLst>
                                            <p:cond delay="0"/>
                                          </p:stCondLst>
                                        </p:cTn>
                                        <p:tgtEl>
                                          <p:spTgt spid="481470"/>
                                        </p:tgtEl>
                                        <p:attrNameLst>
                                          <p:attrName>style.visibility</p:attrName>
                                        </p:attrNameLst>
                                      </p:cBhvr>
                                      <p:to>
                                        <p:strVal val="visible"/>
                                      </p:to>
                                    </p:set>
                                    <p:animEffect transition="in" filter="fade">
                                      <p:cBhvr>
                                        <p:cTn id="109" dur="500"/>
                                        <p:tgtEl>
                                          <p:spTgt spid="481470"/>
                                        </p:tgtEl>
                                      </p:cBhvr>
                                    </p:animEffect>
                                  </p:childTnLst>
                                </p:cTn>
                              </p:par>
                            </p:childTnLst>
                          </p:cTn>
                        </p:par>
                        <p:par>
                          <p:cTn id="110" fill="hold" nodeType="afterGroup">
                            <p:stCondLst>
                              <p:cond delay="9750"/>
                            </p:stCondLst>
                            <p:childTnLst>
                              <p:par>
                                <p:cTn id="111" presetID="10" presetClass="entr" presetSubtype="0" fill="hold" nodeType="afterEffect">
                                  <p:stCondLst>
                                    <p:cond delay="0"/>
                                  </p:stCondLst>
                                  <p:childTnLst>
                                    <p:set>
                                      <p:cBhvr>
                                        <p:cTn id="112" dur="1" fill="hold">
                                          <p:stCondLst>
                                            <p:cond delay="0"/>
                                          </p:stCondLst>
                                        </p:cTn>
                                        <p:tgtEl>
                                          <p:spTgt spid="481285"/>
                                        </p:tgtEl>
                                        <p:attrNameLst>
                                          <p:attrName>style.visibility</p:attrName>
                                        </p:attrNameLst>
                                      </p:cBhvr>
                                      <p:to>
                                        <p:strVal val="visible"/>
                                      </p:to>
                                    </p:set>
                                    <p:animEffect transition="in" filter="fade">
                                      <p:cBhvr>
                                        <p:cTn id="113" dur="500"/>
                                        <p:tgtEl>
                                          <p:spTgt spid="481285"/>
                                        </p:tgtEl>
                                      </p:cBhvr>
                                    </p:animEffect>
                                  </p:childTnLst>
                                </p:cTn>
                              </p:par>
                            </p:childTnLst>
                          </p:cTn>
                        </p:par>
                        <p:par>
                          <p:cTn id="114" fill="hold" nodeType="afterGroup">
                            <p:stCondLst>
                              <p:cond delay="10250"/>
                            </p:stCondLst>
                            <p:childTnLst>
                              <p:par>
                                <p:cTn id="115" presetID="10" presetClass="exit" presetSubtype="0" fill="hold" nodeType="afterEffect">
                                  <p:stCondLst>
                                    <p:cond delay="0"/>
                                  </p:stCondLst>
                                  <p:childTnLst>
                                    <p:animEffect transition="out" filter="fade">
                                      <p:cBhvr>
                                        <p:cTn id="116" dur="250"/>
                                        <p:tgtEl>
                                          <p:spTgt spid="481470"/>
                                        </p:tgtEl>
                                      </p:cBhvr>
                                    </p:animEffect>
                                    <p:set>
                                      <p:cBhvr>
                                        <p:cTn id="117" dur="1" fill="hold">
                                          <p:stCondLst>
                                            <p:cond delay="249"/>
                                          </p:stCondLst>
                                        </p:cTn>
                                        <p:tgtEl>
                                          <p:spTgt spid="48147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481297"/>
                                        </p:tgtEl>
                                      </p:cBhvr>
                                    </p:animEffect>
                                    <p:set>
                                      <p:cBhvr>
                                        <p:cTn id="120" dur="1" fill="hold">
                                          <p:stCondLst>
                                            <p:cond delay="249"/>
                                          </p:stCondLst>
                                        </p:cTn>
                                        <p:tgtEl>
                                          <p:spTgt spid="481297"/>
                                        </p:tgtEl>
                                        <p:attrNameLst>
                                          <p:attrName>style.visibility</p:attrName>
                                        </p:attrNameLst>
                                      </p:cBhvr>
                                      <p:to>
                                        <p:strVal val="hidden"/>
                                      </p:to>
                                    </p:set>
                                  </p:childTnLst>
                                </p:cTn>
                              </p:par>
                            </p:childTnLst>
                          </p:cTn>
                        </p:par>
                        <p:par>
                          <p:cTn id="121" fill="hold" nodeType="afterGroup">
                            <p:stCondLst>
                              <p:cond delay="10500"/>
                            </p:stCondLst>
                            <p:childTnLst>
                              <p:par>
                                <p:cTn id="122" presetID="10" presetClass="entr" presetSubtype="0" fill="hold" nodeType="afterEffect">
                                  <p:stCondLst>
                                    <p:cond delay="0"/>
                                  </p:stCondLst>
                                  <p:childTnLst>
                                    <p:set>
                                      <p:cBhvr>
                                        <p:cTn id="123" dur="1" fill="hold">
                                          <p:stCondLst>
                                            <p:cond delay="0"/>
                                          </p:stCondLst>
                                        </p:cTn>
                                        <p:tgtEl>
                                          <p:spTgt spid="481292"/>
                                        </p:tgtEl>
                                        <p:attrNameLst>
                                          <p:attrName>style.visibility</p:attrName>
                                        </p:attrNameLst>
                                      </p:cBhvr>
                                      <p:to>
                                        <p:strVal val="visible"/>
                                      </p:to>
                                    </p:set>
                                    <p:animEffect transition="in" filter="fade">
                                      <p:cBhvr>
                                        <p:cTn id="124" dur="500"/>
                                        <p:tgtEl>
                                          <p:spTgt spid="481292"/>
                                        </p:tgtEl>
                                      </p:cBhvr>
                                    </p:animEffect>
                                  </p:childTnLst>
                                </p:cTn>
                              </p:par>
                            </p:childTnLst>
                          </p:cTn>
                        </p:par>
                        <p:par>
                          <p:cTn id="125" fill="hold" nodeType="afterGroup">
                            <p:stCondLst>
                              <p:cond delay="11000"/>
                            </p:stCondLst>
                            <p:childTnLst>
                              <p:par>
                                <p:cTn id="126" presetID="10" presetClass="entr" presetSubtype="0" fill="hold" nodeType="afterEffect">
                                  <p:stCondLst>
                                    <p:cond delay="0"/>
                                  </p:stCondLst>
                                  <p:childTnLst>
                                    <p:set>
                                      <p:cBhvr>
                                        <p:cTn id="127" dur="1" fill="hold">
                                          <p:stCondLst>
                                            <p:cond delay="0"/>
                                          </p:stCondLst>
                                        </p:cTn>
                                        <p:tgtEl>
                                          <p:spTgt spid="481469"/>
                                        </p:tgtEl>
                                        <p:attrNameLst>
                                          <p:attrName>style.visibility</p:attrName>
                                        </p:attrNameLst>
                                      </p:cBhvr>
                                      <p:to>
                                        <p:strVal val="visible"/>
                                      </p:to>
                                    </p:set>
                                    <p:animEffect transition="in" filter="fade">
                                      <p:cBhvr>
                                        <p:cTn id="128" dur="500"/>
                                        <p:tgtEl>
                                          <p:spTgt spid="481469"/>
                                        </p:tgtEl>
                                      </p:cBhvr>
                                    </p:animEffect>
                                  </p:childTnLst>
                                </p:cTn>
                              </p:par>
                            </p:childTnLst>
                          </p:cTn>
                        </p:par>
                        <p:par>
                          <p:cTn id="129" fill="hold" nodeType="afterGroup">
                            <p:stCondLst>
                              <p:cond delay="11500"/>
                            </p:stCondLst>
                            <p:childTnLst>
                              <p:par>
                                <p:cTn id="130" presetID="10" presetClass="entr" presetSubtype="0" fill="hold" nodeType="afterEffect">
                                  <p:stCondLst>
                                    <p:cond delay="0"/>
                                  </p:stCondLst>
                                  <p:childTnLst>
                                    <p:set>
                                      <p:cBhvr>
                                        <p:cTn id="131" dur="1" fill="hold">
                                          <p:stCondLst>
                                            <p:cond delay="0"/>
                                          </p:stCondLst>
                                        </p:cTn>
                                        <p:tgtEl>
                                          <p:spTgt spid="481330"/>
                                        </p:tgtEl>
                                        <p:attrNameLst>
                                          <p:attrName>style.visibility</p:attrName>
                                        </p:attrNameLst>
                                      </p:cBhvr>
                                      <p:to>
                                        <p:strVal val="visible"/>
                                      </p:to>
                                    </p:set>
                                    <p:animEffect transition="in" filter="fade">
                                      <p:cBhvr>
                                        <p:cTn id="132" dur="500"/>
                                        <p:tgtEl>
                                          <p:spTgt spid="481330"/>
                                        </p:tgtEl>
                                      </p:cBhvr>
                                    </p:animEffect>
                                  </p:childTnLst>
                                </p:cTn>
                              </p:par>
                            </p:childTnLst>
                          </p:cTn>
                        </p:par>
                        <p:par>
                          <p:cTn id="133" fill="hold" nodeType="afterGroup">
                            <p:stCondLst>
                              <p:cond delay="12000"/>
                            </p:stCondLst>
                            <p:childTnLst>
                              <p:par>
                                <p:cTn id="134" presetID="10" presetClass="entr" presetSubtype="0" fill="hold" nodeType="afterEffect">
                                  <p:stCondLst>
                                    <p:cond delay="500"/>
                                  </p:stCondLst>
                                  <p:childTnLst>
                                    <p:set>
                                      <p:cBhvr>
                                        <p:cTn id="135" dur="1" fill="hold">
                                          <p:stCondLst>
                                            <p:cond delay="0"/>
                                          </p:stCondLst>
                                        </p:cTn>
                                        <p:tgtEl>
                                          <p:spTgt spid="481297"/>
                                        </p:tgtEl>
                                        <p:attrNameLst>
                                          <p:attrName>style.visibility</p:attrName>
                                        </p:attrNameLst>
                                      </p:cBhvr>
                                      <p:to>
                                        <p:strVal val="visible"/>
                                      </p:to>
                                    </p:set>
                                    <p:animEffect transition="in" filter="fade">
                                      <p:cBhvr>
                                        <p:cTn id="136" dur="500"/>
                                        <p:tgtEl>
                                          <p:spTgt spid="481297"/>
                                        </p:tgtEl>
                                      </p:cBhvr>
                                    </p:animEffect>
                                  </p:childTnLst>
                                </p:cTn>
                              </p:par>
                              <p:par>
                                <p:cTn id="137" presetID="10" presetClass="entr" presetSubtype="0" fill="hold" nodeType="withEffect">
                                  <p:stCondLst>
                                    <p:cond delay="500"/>
                                  </p:stCondLst>
                                  <p:childTnLst>
                                    <p:set>
                                      <p:cBhvr>
                                        <p:cTn id="138" dur="1" fill="hold">
                                          <p:stCondLst>
                                            <p:cond delay="0"/>
                                          </p:stCondLst>
                                        </p:cTn>
                                        <p:tgtEl>
                                          <p:spTgt spid="481302"/>
                                        </p:tgtEl>
                                        <p:attrNameLst>
                                          <p:attrName>style.visibility</p:attrName>
                                        </p:attrNameLst>
                                      </p:cBhvr>
                                      <p:to>
                                        <p:strVal val="visible"/>
                                      </p:to>
                                    </p:set>
                                    <p:animEffect transition="in" filter="fade">
                                      <p:cBhvr>
                                        <p:cTn id="139" dur="500"/>
                                        <p:tgtEl>
                                          <p:spTgt spid="481302"/>
                                        </p:tgtEl>
                                      </p:cBhvr>
                                    </p:animEffect>
                                  </p:childTnLst>
                                </p:cTn>
                              </p:par>
                              <p:par>
                                <p:cTn id="140" presetID="10" presetClass="entr" presetSubtype="0" fill="hold" nodeType="withEffect">
                                  <p:stCondLst>
                                    <p:cond delay="500"/>
                                  </p:stCondLst>
                                  <p:childTnLst>
                                    <p:set>
                                      <p:cBhvr>
                                        <p:cTn id="141" dur="1" fill="hold">
                                          <p:stCondLst>
                                            <p:cond delay="0"/>
                                          </p:stCondLst>
                                        </p:cTn>
                                        <p:tgtEl>
                                          <p:spTgt spid="481307"/>
                                        </p:tgtEl>
                                        <p:attrNameLst>
                                          <p:attrName>style.visibility</p:attrName>
                                        </p:attrNameLst>
                                      </p:cBhvr>
                                      <p:to>
                                        <p:strVal val="visible"/>
                                      </p:to>
                                    </p:set>
                                    <p:animEffect transition="in" filter="fade">
                                      <p:cBhvr>
                                        <p:cTn id="142" dur="500"/>
                                        <p:tgtEl>
                                          <p:spTgt spid="481307"/>
                                        </p:tgtEl>
                                      </p:cBhvr>
                                    </p:animEffect>
                                  </p:childTnLst>
                                </p:cTn>
                              </p:par>
                              <p:par>
                                <p:cTn id="143" presetID="10" presetClass="entr" presetSubtype="0" fill="hold" nodeType="withEffect">
                                  <p:stCondLst>
                                    <p:cond delay="500"/>
                                  </p:stCondLst>
                                  <p:childTnLst>
                                    <p:set>
                                      <p:cBhvr>
                                        <p:cTn id="144" dur="1" fill="hold">
                                          <p:stCondLst>
                                            <p:cond delay="0"/>
                                          </p:stCondLst>
                                        </p:cTn>
                                        <p:tgtEl>
                                          <p:spTgt spid="481312"/>
                                        </p:tgtEl>
                                        <p:attrNameLst>
                                          <p:attrName>style.visibility</p:attrName>
                                        </p:attrNameLst>
                                      </p:cBhvr>
                                      <p:to>
                                        <p:strVal val="visible"/>
                                      </p:to>
                                    </p:set>
                                    <p:animEffect transition="in" filter="fade">
                                      <p:cBhvr>
                                        <p:cTn id="145" dur="500"/>
                                        <p:tgtEl>
                                          <p:spTgt spid="481312"/>
                                        </p:tgtEl>
                                      </p:cBhvr>
                                    </p:animEffect>
                                  </p:childTnLst>
                                </p:cTn>
                              </p:par>
                              <p:par>
                                <p:cTn id="146" presetID="10" presetClass="entr" presetSubtype="0" fill="hold" nodeType="withEffect">
                                  <p:stCondLst>
                                    <p:cond delay="500"/>
                                  </p:stCondLst>
                                  <p:childTnLst>
                                    <p:set>
                                      <p:cBhvr>
                                        <p:cTn id="147" dur="1" fill="hold">
                                          <p:stCondLst>
                                            <p:cond delay="0"/>
                                          </p:stCondLst>
                                        </p:cTn>
                                        <p:tgtEl>
                                          <p:spTgt spid="481317"/>
                                        </p:tgtEl>
                                        <p:attrNameLst>
                                          <p:attrName>style.visibility</p:attrName>
                                        </p:attrNameLst>
                                      </p:cBhvr>
                                      <p:to>
                                        <p:strVal val="visible"/>
                                      </p:to>
                                    </p:set>
                                    <p:animEffect transition="in" filter="fade">
                                      <p:cBhvr>
                                        <p:cTn id="148" dur="500"/>
                                        <p:tgtEl>
                                          <p:spTgt spid="481317"/>
                                        </p:tgtEl>
                                      </p:cBhvr>
                                    </p:animEffect>
                                  </p:childTnLst>
                                </p:cTn>
                              </p:par>
                              <p:par>
                                <p:cTn id="149" presetID="10" presetClass="entr" presetSubtype="0" fill="hold" nodeType="withEffect">
                                  <p:stCondLst>
                                    <p:cond delay="500"/>
                                  </p:stCondLst>
                                  <p:childTnLst>
                                    <p:set>
                                      <p:cBhvr>
                                        <p:cTn id="150" dur="1" fill="hold">
                                          <p:stCondLst>
                                            <p:cond delay="0"/>
                                          </p:stCondLst>
                                        </p:cTn>
                                        <p:tgtEl>
                                          <p:spTgt spid="481322"/>
                                        </p:tgtEl>
                                        <p:attrNameLst>
                                          <p:attrName>style.visibility</p:attrName>
                                        </p:attrNameLst>
                                      </p:cBhvr>
                                      <p:to>
                                        <p:strVal val="visible"/>
                                      </p:to>
                                    </p:set>
                                    <p:animEffect transition="in" filter="fade">
                                      <p:cBhvr>
                                        <p:cTn id="151" dur="500"/>
                                        <p:tgtEl>
                                          <p:spTgt spid="481322"/>
                                        </p:tgtEl>
                                      </p:cBhvr>
                                    </p:animEffect>
                                  </p:childTnLst>
                                </p:cTn>
                              </p:par>
                              <p:par>
                                <p:cTn id="152" presetID="10" presetClass="entr" presetSubtype="0" fill="hold" nodeType="withEffect">
                                  <p:stCondLst>
                                    <p:cond delay="500"/>
                                  </p:stCondLst>
                                  <p:childTnLst>
                                    <p:set>
                                      <p:cBhvr>
                                        <p:cTn id="153" dur="1" fill="hold">
                                          <p:stCondLst>
                                            <p:cond delay="0"/>
                                          </p:stCondLst>
                                        </p:cTn>
                                        <p:tgtEl>
                                          <p:spTgt spid="481470"/>
                                        </p:tgtEl>
                                        <p:attrNameLst>
                                          <p:attrName>style.visibility</p:attrName>
                                        </p:attrNameLst>
                                      </p:cBhvr>
                                      <p:to>
                                        <p:strVal val="visible"/>
                                      </p:to>
                                    </p:set>
                                    <p:animEffect transition="in" filter="fade">
                                      <p:cBhvr>
                                        <p:cTn id="154" dur="500"/>
                                        <p:tgtEl>
                                          <p:spTgt spid="481470"/>
                                        </p:tgtEl>
                                      </p:cBhvr>
                                    </p:animEffect>
                                  </p:childTnLst>
                                </p:cTn>
                              </p:par>
                              <p:par>
                                <p:cTn id="155" presetID="10" presetClass="entr" presetSubtype="0" fill="hold" nodeType="withEffect">
                                  <p:stCondLst>
                                    <p:cond delay="500"/>
                                  </p:stCondLst>
                                  <p:childTnLst>
                                    <p:set>
                                      <p:cBhvr>
                                        <p:cTn id="156" dur="1" fill="hold">
                                          <p:stCondLst>
                                            <p:cond delay="0"/>
                                          </p:stCondLst>
                                        </p:cTn>
                                        <p:tgtEl>
                                          <p:spTgt spid="481471"/>
                                        </p:tgtEl>
                                        <p:attrNameLst>
                                          <p:attrName>style.visibility</p:attrName>
                                        </p:attrNameLst>
                                      </p:cBhvr>
                                      <p:to>
                                        <p:strVal val="visible"/>
                                      </p:to>
                                    </p:set>
                                    <p:animEffect transition="in" filter="fade">
                                      <p:cBhvr>
                                        <p:cTn id="157" dur="500"/>
                                        <p:tgtEl>
                                          <p:spTgt spid="481471"/>
                                        </p:tgtEl>
                                      </p:cBhvr>
                                    </p:animEffect>
                                  </p:childTnLst>
                                </p:cTn>
                              </p:par>
                              <p:par>
                                <p:cTn id="158" presetID="10" presetClass="entr" presetSubtype="0" fill="hold" nodeType="withEffect">
                                  <p:stCondLst>
                                    <p:cond delay="500"/>
                                  </p:stCondLst>
                                  <p:childTnLst>
                                    <p:set>
                                      <p:cBhvr>
                                        <p:cTn id="159" dur="1" fill="hold">
                                          <p:stCondLst>
                                            <p:cond delay="0"/>
                                          </p:stCondLst>
                                        </p:cTn>
                                        <p:tgtEl>
                                          <p:spTgt spid="481472"/>
                                        </p:tgtEl>
                                        <p:attrNameLst>
                                          <p:attrName>style.visibility</p:attrName>
                                        </p:attrNameLst>
                                      </p:cBhvr>
                                      <p:to>
                                        <p:strVal val="visible"/>
                                      </p:to>
                                    </p:set>
                                    <p:animEffect transition="in" filter="fade">
                                      <p:cBhvr>
                                        <p:cTn id="160" dur="500"/>
                                        <p:tgtEl>
                                          <p:spTgt spid="481472"/>
                                        </p:tgtEl>
                                      </p:cBhvr>
                                    </p:animEffect>
                                  </p:childTnLst>
                                </p:cTn>
                              </p:par>
                              <p:par>
                                <p:cTn id="161" presetID="10" presetClass="entr" presetSubtype="0" fill="hold" nodeType="withEffect">
                                  <p:stCondLst>
                                    <p:cond delay="500"/>
                                  </p:stCondLst>
                                  <p:childTnLst>
                                    <p:set>
                                      <p:cBhvr>
                                        <p:cTn id="162" dur="1" fill="hold">
                                          <p:stCondLst>
                                            <p:cond delay="0"/>
                                          </p:stCondLst>
                                        </p:cTn>
                                        <p:tgtEl>
                                          <p:spTgt spid="481473"/>
                                        </p:tgtEl>
                                        <p:attrNameLst>
                                          <p:attrName>style.visibility</p:attrName>
                                        </p:attrNameLst>
                                      </p:cBhvr>
                                      <p:to>
                                        <p:strVal val="visible"/>
                                      </p:to>
                                    </p:set>
                                    <p:animEffect transition="in" filter="fade">
                                      <p:cBhvr>
                                        <p:cTn id="163" dur="500"/>
                                        <p:tgtEl>
                                          <p:spTgt spid="481473"/>
                                        </p:tgtEl>
                                      </p:cBhvr>
                                    </p:animEffect>
                                  </p:childTnLst>
                                </p:cTn>
                              </p:par>
                              <p:par>
                                <p:cTn id="164" presetID="10" presetClass="entr" presetSubtype="0" fill="hold" nodeType="withEffect">
                                  <p:stCondLst>
                                    <p:cond delay="500"/>
                                  </p:stCondLst>
                                  <p:childTnLst>
                                    <p:set>
                                      <p:cBhvr>
                                        <p:cTn id="165" dur="1" fill="hold">
                                          <p:stCondLst>
                                            <p:cond delay="0"/>
                                          </p:stCondLst>
                                        </p:cTn>
                                        <p:tgtEl>
                                          <p:spTgt spid="481474"/>
                                        </p:tgtEl>
                                        <p:attrNameLst>
                                          <p:attrName>style.visibility</p:attrName>
                                        </p:attrNameLst>
                                      </p:cBhvr>
                                      <p:to>
                                        <p:strVal val="visible"/>
                                      </p:to>
                                    </p:set>
                                    <p:animEffect transition="in" filter="fade">
                                      <p:cBhvr>
                                        <p:cTn id="166" dur="500"/>
                                        <p:tgtEl>
                                          <p:spTgt spid="481474"/>
                                        </p:tgtEl>
                                      </p:cBhvr>
                                    </p:animEffect>
                                  </p:childTnLst>
                                </p:cTn>
                              </p:par>
                              <p:par>
                                <p:cTn id="167" presetID="10" presetClass="entr" presetSubtype="0" fill="hold" nodeType="withEffect">
                                  <p:stCondLst>
                                    <p:cond delay="500"/>
                                  </p:stCondLst>
                                  <p:childTnLst>
                                    <p:set>
                                      <p:cBhvr>
                                        <p:cTn id="168" dur="1" fill="hold">
                                          <p:stCondLst>
                                            <p:cond delay="0"/>
                                          </p:stCondLst>
                                        </p:cTn>
                                        <p:tgtEl>
                                          <p:spTgt spid="481475"/>
                                        </p:tgtEl>
                                        <p:attrNameLst>
                                          <p:attrName>style.visibility</p:attrName>
                                        </p:attrNameLst>
                                      </p:cBhvr>
                                      <p:to>
                                        <p:strVal val="visible"/>
                                      </p:to>
                                    </p:set>
                                    <p:animEffect transition="in" filter="fade">
                                      <p:cBhvr>
                                        <p:cTn id="169" dur="500"/>
                                        <p:tgtEl>
                                          <p:spTgt spid="481475"/>
                                        </p:tgtEl>
                                      </p:cBhvr>
                                    </p:animEffect>
                                  </p:childTnLst>
                                </p:cTn>
                              </p:par>
                            </p:childTnLst>
                          </p:cTn>
                        </p:par>
                        <p:par>
                          <p:cTn id="170" fill="hold" nodeType="afterGroup">
                            <p:stCondLst>
                              <p:cond delay="13000"/>
                            </p:stCondLst>
                            <p:childTnLst>
                              <p:par>
                                <p:cTn id="171" presetID="22" presetClass="entr" presetSubtype="4" fill="hold" nodeType="afterEffect">
                                  <p:stCondLst>
                                    <p:cond delay="500"/>
                                  </p:stCondLst>
                                  <p:childTnLst>
                                    <p:set>
                                      <p:cBhvr>
                                        <p:cTn id="172" dur="1" fill="hold">
                                          <p:stCondLst>
                                            <p:cond delay="0"/>
                                          </p:stCondLst>
                                        </p:cTn>
                                        <p:tgtEl>
                                          <p:spTgt spid="83"/>
                                        </p:tgtEl>
                                        <p:attrNameLst>
                                          <p:attrName>style.visibility</p:attrName>
                                        </p:attrNameLst>
                                      </p:cBhvr>
                                      <p:to>
                                        <p:strVal val="visible"/>
                                      </p:to>
                                    </p:set>
                                    <p:animEffect transition="in" filter="wipe(down)">
                                      <p:cBhvr>
                                        <p:cTn id="173" dur="500"/>
                                        <p:tgtEl>
                                          <p:spTgt spid="83"/>
                                        </p:tgtEl>
                                      </p:cBhvr>
                                    </p:animEffect>
                                  </p:childTnLst>
                                </p:cTn>
                              </p:par>
                            </p:childTnLst>
                          </p:cTn>
                        </p:par>
                        <p:par>
                          <p:cTn id="174" fill="hold" nodeType="afterGroup">
                            <p:stCondLst>
                              <p:cond delay="14000"/>
                            </p:stCondLst>
                            <p:childTnLst>
                              <p:par>
                                <p:cTn id="175" presetID="10" presetClass="entr" presetSubtype="0" fill="hold" nodeType="afterEffect">
                                  <p:stCondLst>
                                    <p:cond delay="500"/>
                                  </p:stCondLst>
                                  <p:childTnLst>
                                    <p:set>
                                      <p:cBhvr>
                                        <p:cTn id="176" dur="1" fill="hold">
                                          <p:stCondLst>
                                            <p:cond delay="0"/>
                                          </p:stCondLst>
                                        </p:cTn>
                                        <p:tgtEl>
                                          <p:spTgt spid="481353"/>
                                        </p:tgtEl>
                                        <p:attrNameLst>
                                          <p:attrName>style.visibility</p:attrName>
                                        </p:attrNameLst>
                                      </p:cBhvr>
                                      <p:to>
                                        <p:strVal val="visible"/>
                                      </p:to>
                                    </p:set>
                                    <p:animEffect transition="in" filter="fade">
                                      <p:cBhvr>
                                        <p:cTn id="177" dur="500"/>
                                        <p:tgtEl>
                                          <p:spTgt spid="481353"/>
                                        </p:tgtEl>
                                      </p:cBhvr>
                                    </p:animEffect>
                                  </p:childTnLst>
                                </p:cTn>
                              </p:par>
                              <p:par>
                                <p:cTn id="178" presetID="10" presetClass="entr" presetSubtype="0" fill="hold" grpId="0" nodeType="withEffect">
                                  <p:stCondLst>
                                    <p:cond delay="500"/>
                                  </p:stCondLst>
                                  <p:childTnLst>
                                    <p:set>
                                      <p:cBhvr>
                                        <p:cTn id="179" dur="1" fill="hold">
                                          <p:stCondLst>
                                            <p:cond delay="0"/>
                                          </p:stCondLst>
                                        </p:cTn>
                                        <p:tgtEl>
                                          <p:spTgt spid="481354"/>
                                        </p:tgtEl>
                                        <p:attrNameLst>
                                          <p:attrName>style.visibility</p:attrName>
                                        </p:attrNameLst>
                                      </p:cBhvr>
                                      <p:to>
                                        <p:strVal val="visible"/>
                                      </p:to>
                                    </p:set>
                                    <p:animEffect transition="in" filter="fade">
                                      <p:cBhvr>
                                        <p:cTn id="180" dur="500"/>
                                        <p:tgtEl>
                                          <p:spTgt spid="481354"/>
                                        </p:tgtEl>
                                      </p:cBhvr>
                                    </p:animEffect>
                                  </p:childTnLst>
                                </p:cTn>
                              </p:par>
                            </p:childTnLst>
                          </p:cTn>
                        </p:par>
                        <p:par>
                          <p:cTn id="181" fill="hold" nodeType="afterGroup">
                            <p:stCondLst>
                              <p:cond delay="15000"/>
                            </p:stCondLst>
                            <p:childTnLst>
                              <p:par>
                                <p:cTn id="182" presetID="10" presetClass="entr" presetSubtype="0" fill="hold" nodeType="afterEffect">
                                  <p:stCondLst>
                                    <p:cond delay="1000"/>
                                  </p:stCondLst>
                                  <p:childTnLst>
                                    <p:set>
                                      <p:cBhvr>
                                        <p:cTn id="183" dur="1" fill="hold">
                                          <p:stCondLst>
                                            <p:cond delay="0"/>
                                          </p:stCondLst>
                                        </p:cTn>
                                        <p:tgtEl>
                                          <p:spTgt spid="481482"/>
                                        </p:tgtEl>
                                        <p:attrNameLst>
                                          <p:attrName>style.visibility</p:attrName>
                                        </p:attrNameLst>
                                      </p:cBhvr>
                                      <p:to>
                                        <p:strVal val="visible"/>
                                      </p:to>
                                    </p:set>
                                    <p:animEffect transition="in" filter="fade">
                                      <p:cBhvr>
                                        <p:cTn id="184" dur="500"/>
                                        <p:tgtEl>
                                          <p:spTgt spid="481482"/>
                                        </p:tgtEl>
                                      </p:cBhvr>
                                    </p:animEffect>
                                  </p:childTnLst>
                                </p:cTn>
                              </p:par>
                              <p:par>
                                <p:cTn id="185" presetID="10" presetClass="entr" presetSubtype="0" fill="hold" nodeType="withEffect">
                                  <p:stCondLst>
                                    <p:cond delay="1000"/>
                                  </p:stCondLst>
                                  <p:childTnLst>
                                    <p:set>
                                      <p:cBhvr>
                                        <p:cTn id="186" dur="1" fill="hold">
                                          <p:stCondLst>
                                            <p:cond delay="0"/>
                                          </p:stCondLst>
                                        </p:cTn>
                                        <p:tgtEl>
                                          <p:spTgt spid="481484"/>
                                        </p:tgtEl>
                                        <p:attrNameLst>
                                          <p:attrName>style.visibility</p:attrName>
                                        </p:attrNameLst>
                                      </p:cBhvr>
                                      <p:to>
                                        <p:strVal val="visible"/>
                                      </p:to>
                                    </p:set>
                                    <p:animEffect transition="in" filter="fade">
                                      <p:cBhvr>
                                        <p:cTn id="187" dur="600"/>
                                        <p:tgtEl>
                                          <p:spTgt spid="481484"/>
                                        </p:tgtEl>
                                      </p:cBhvr>
                                    </p:animEffect>
                                  </p:childTnLst>
                                </p:cTn>
                              </p:par>
                              <p:par>
                                <p:cTn id="188" presetID="10" presetClass="entr" presetSubtype="0" fill="hold" nodeType="withEffect">
                                  <p:stCondLst>
                                    <p:cond delay="1000"/>
                                  </p:stCondLst>
                                  <p:childTnLst>
                                    <p:set>
                                      <p:cBhvr>
                                        <p:cTn id="189" dur="1" fill="hold">
                                          <p:stCondLst>
                                            <p:cond delay="0"/>
                                          </p:stCondLst>
                                        </p:cTn>
                                        <p:tgtEl>
                                          <p:spTgt spid="481485"/>
                                        </p:tgtEl>
                                        <p:attrNameLst>
                                          <p:attrName>style.visibility</p:attrName>
                                        </p:attrNameLst>
                                      </p:cBhvr>
                                      <p:to>
                                        <p:strVal val="visible"/>
                                      </p:to>
                                    </p:set>
                                    <p:animEffect transition="in" filter="fade">
                                      <p:cBhvr>
                                        <p:cTn id="190" dur="600"/>
                                        <p:tgtEl>
                                          <p:spTgt spid="481485"/>
                                        </p:tgtEl>
                                      </p:cBhvr>
                                    </p:animEffect>
                                  </p:childTnLst>
                                </p:cTn>
                              </p:par>
                            </p:childTnLst>
                          </p:cTn>
                        </p:par>
                        <p:par>
                          <p:cTn id="191" fill="hold" nodeType="afterGroup">
                            <p:stCondLst>
                              <p:cond delay="16600"/>
                            </p:stCondLst>
                            <p:childTnLst>
                              <p:par>
                                <p:cTn id="192" presetID="10" presetClass="entr" presetSubtype="0" fill="hold" nodeType="afterEffect">
                                  <p:stCondLst>
                                    <p:cond delay="1000"/>
                                  </p:stCondLst>
                                  <p:childTnLst>
                                    <p:set>
                                      <p:cBhvr>
                                        <p:cTn id="193" dur="1" fill="hold">
                                          <p:stCondLst>
                                            <p:cond delay="0"/>
                                          </p:stCondLst>
                                        </p:cTn>
                                        <p:tgtEl>
                                          <p:spTgt spid="481486"/>
                                        </p:tgtEl>
                                        <p:attrNameLst>
                                          <p:attrName>style.visibility</p:attrName>
                                        </p:attrNameLst>
                                      </p:cBhvr>
                                      <p:to>
                                        <p:strVal val="visible"/>
                                      </p:to>
                                    </p:set>
                                    <p:animEffect transition="in" filter="fade">
                                      <p:cBhvr>
                                        <p:cTn id="194" dur="500"/>
                                        <p:tgtEl>
                                          <p:spTgt spid="481486"/>
                                        </p:tgtEl>
                                      </p:cBhvr>
                                    </p:animEffect>
                                  </p:childTnLst>
                                </p:cTn>
                              </p:par>
                              <p:par>
                                <p:cTn id="195" presetID="10" presetClass="entr" presetSubtype="0" fill="hold" nodeType="withEffect">
                                  <p:stCondLst>
                                    <p:cond delay="1000"/>
                                  </p:stCondLst>
                                  <p:childTnLst>
                                    <p:set>
                                      <p:cBhvr>
                                        <p:cTn id="196" dur="1" fill="hold">
                                          <p:stCondLst>
                                            <p:cond delay="0"/>
                                          </p:stCondLst>
                                        </p:cTn>
                                        <p:tgtEl>
                                          <p:spTgt spid="481487"/>
                                        </p:tgtEl>
                                        <p:attrNameLst>
                                          <p:attrName>style.visibility</p:attrName>
                                        </p:attrNameLst>
                                      </p:cBhvr>
                                      <p:to>
                                        <p:strVal val="visible"/>
                                      </p:to>
                                    </p:set>
                                    <p:animEffect transition="in" filter="fade">
                                      <p:cBhvr>
                                        <p:cTn id="197" dur="500"/>
                                        <p:tgtEl>
                                          <p:spTgt spid="481487"/>
                                        </p:tgtEl>
                                      </p:cBhvr>
                                    </p:animEffect>
                                  </p:childTnLst>
                                </p:cTn>
                              </p:par>
                              <p:par>
                                <p:cTn id="198" presetID="10" presetClass="entr" presetSubtype="0" fill="hold" nodeType="withEffect">
                                  <p:stCondLst>
                                    <p:cond delay="1000"/>
                                  </p:stCondLst>
                                  <p:childTnLst>
                                    <p:set>
                                      <p:cBhvr>
                                        <p:cTn id="199" dur="1" fill="hold">
                                          <p:stCondLst>
                                            <p:cond delay="0"/>
                                          </p:stCondLst>
                                        </p:cTn>
                                        <p:tgtEl>
                                          <p:spTgt spid="481483"/>
                                        </p:tgtEl>
                                        <p:attrNameLst>
                                          <p:attrName>style.visibility</p:attrName>
                                        </p:attrNameLst>
                                      </p:cBhvr>
                                      <p:to>
                                        <p:strVal val="visible"/>
                                      </p:to>
                                    </p:set>
                                    <p:animEffect transition="in" filter="fade">
                                      <p:cBhvr>
                                        <p:cTn id="200" dur="500"/>
                                        <p:tgtEl>
                                          <p:spTgt spid="48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28" descr="backblur_00">
            <a:extLst>
              <a:ext uri="{FF2B5EF4-FFF2-40B4-BE49-F238E27FC236}">
                <a16:creationId xmlns:a16="http://schemas.microsoft.com/office/drawing/2014/main" id="{D75AF98B-46F2-4582-A732-9BAA27F97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59" y="4215148"/>
            <a:ext cx="913812" cy="913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33E4ADA7-DBD1-458D-84E2-6B96C221F1E5}"/>
              </a:ext>
            </a:extLst>
          </p:cNvPr>
          <p:cNvSpPr>
            <a:spLocks noGrp="1" noChangeArrowheads="1"/>
          </p:cNvSpPr>
          <p:nvPr>
            <p:ph type="title"/>
          </p:nvPr>
        </p:nvSpPr>
        <p:spPr>
          <a:xfrm>
            <a:off x="609769" y="213360"/>
            <a:ext cx="10972464" cy="870970"/>
          </a:xfrm>
        </p:spPr>
        <p:txBody>
          <a:bodyPr/>
          <a:lstStyle/>
          <a:p>
            <a:r>
              <a:rPr lang="ja-JP" altLang="en-US" dirty="0"/>
              <a:t>補正前後の比較</a:t>
            </a:r>
          </a:p>
        </p:txBody>
      </p:sp>
      <p:pic>
        <p:nvPicPr>
          <p:cNvPr id="94213" name="Picture 333" descr="Spherical_Front_00">
            <a:extLst>
              <a:ext uri="{FF2B5EF4-FFF2-40B4-BE49-F238E27FC236}">
                <a16:creationId xmlns:a16="http://schemas.microsoft.com/office/drawing/2014/main" id="{C26E0AAC-6727-411E-8ACE-8BCB5BCCB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674" y="4225227"/>
            <a:ext cx="945728" cy="9474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334" descr="Spherical_Front_01">
            <a:extLst>
              <a:ext uri="{FF2B5EF4-FFF2-40B4-BE49-F238E27FC236}">
                <a16:creationId xmlns:a16="http://schemas.microsoft.com/office/drawing/2014/main" id="{13C0B8C3-B966-4F0E-A79B-A62DC0972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225" y="4356252"/>
            <a:ext cx="631605" cy="6316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337" descr="Spherical_Back_02">
            <a:extLst>
              <a:ext uri="{FF2B5EF4-FFF2-40B4-BE49-F238E27FC236}">
                <a16:creationId xmlns:a16="http://schemas.microsoft.com/office/drawing/2014/main" id="{87CEEE8D-23B8-4B3D-B37B-5836C6359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8609" y="4342813"/>
            <a:ext cx="631605" cy="6316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 Box 74">
            <a:extLst>
              <a:ext uri="{FF2B5EF4-FFF2-40B4-BE49-F238E27FC236}">
                <a16:creationId xmlns:a16="http://schemas.microsoft.com/office/drawing/2014/main" id="{E908C280-9055-4AD4-B951-1F89A89A122F}"/>
              </a:ext>
            </a:extLst>
          </p:cNvPr>
          <p:cNvSpPr txBox="1">
            <a:spLocks noChangeArrowheads="1"/>
          </p:cNvSpPr>
          <p:nvPr/>
        </p:nvSpPr>
        <p:spPr bwMode="auto">
          <a:xfrm>
            <a:off x="2913459" y="5540511"/>
            <a:ext cx="1402949"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球面レンズ</a:t>
            </a:r>
          </a:p>
        </p:txBody>
      </p:sp>
      <p:sp>
        <p:nvSpPr>
          <p:cNvPr id="94217" name="Text Box 74">
            <a:extLst>
              <a:ext uri="{FF2B5EF4-FFF2-40B4-BE49-F238E27FC236}">
                <a16:creationId xmlns:a16="http://schemas.microsoft.com/office/drawing/2014/main" id="{4D0CC70D-3609-4964-BB8C-E9A80941673A}"/>
              </a:ext>
            </a:extLst>
          </p:cNvPr>
          <p:cNvSpPr txBox="1">
            <a:spLocks noChangeArrowheads="1"/>
          </p:cNvSpPr>
          <p:nvPr/>
        </p:nvSpPr>
        <p:spPr bwMode="auto">
          <a:xfrm>
            <a:off x="8109798" y="5540511"/>
            <a:ext cx="2133918"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1905">
                <a:latin typeface="游ゴシック Medium" panose="020B0500000000000000" pitchFamily="50" charset="-128"/>
                <a:ea typeface="游ゴシック Medium" panose="020B0500000000000000" pitchFamily="50" charset="-128"/>
              </a:rPr>
              <a:t>ダブレットレンズ</a:t>
            </a:r>
          </a:p>
        </p:txBody>
      </p:sp>
      <p:pic>
        <p:nvPicPr>
          <p:cNvPr id="94218" name="Picture 204" descr="Doublet_Front_00">
            <a:extLst>
              <a:ext uri="{FF2B5EF4-FFF2-40B4-BE49-F238E27FC236}">
                <a16:creationId xmlns:a16="http://schemas.microsoft.com/office/drawing/2014/main" id="{89845EC8-EEC6-441E-AAA7-7DD187B97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1837" y="4280661"/>
            <a:ext cx="890295" cy="8919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05" descr="Doublet_Front_01">
            <a:extLst>
              <a:ext uri="{FF2B5EF4-FFF2-40B4-BE49-F238E27FC236}">
                <a16:creationId xmlns:a16="http://schemas.microsoft.com/office/drawing/2014/main" id="{B735218C-BDB5-4603-83CA-AE119C731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6595" y="4443602"/>
            <a:ext cx="550975" cy="5526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206" descr="Doublet_Back_00">
            <a:extLst>
              <a:ext uri="{FF2B5EF4-FFF2-40B4-BE49-F238E27FC236}">
                <a16:creationId xmlns:a16="http://schemas.microsoft.com/office/drawing/2014/main" id="{94C59166-8655-40E8-A263-D722D2DF12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1461" y="4280661"/>
            <a:ext cx="890295" cy="8919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207" descr="Doublet_Back_01">
            <a:extLst>
              <a:ext uri="{FF2B5EF4-FFF2-40B4-BE49-F238E27FC236}">
                <a16:creationId xmlns:a16="http://schemas.microsoft.com/office/drawing/2014/main" id="{03CC652A-39E1-4D39-9B0F-A84A8C7695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6023" y="4443602"/>
            <a:ext cx="550975" cy="5526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22" name="グループ化 1">
            <a:extLst>
              <a:ext uri="{FF2B5EF4-FFF2-40B4-BE49-F238E27FC236}">
                <a16:creationId xmlns:a16="http://schemas.microsoft.com/office/drawing/2014/main" id="{170FAA3F-F70B-427C-BA62-C0A2F4D5D30E}"/>
              </a:ext>
            </a:extLst>
          </p:cNvPr>
          <p:cNvGrpSpPr>
            <a:grpSpLocks/>
          </p:cNvGrpSpPr>
          <p:nvPr/>
        </p:nvGrpSpPr>
        <p:grpSpPr bwMode="auto">
          <a:xfrm>
            <a:off x="572813" y="2130514"/>
            <a:ext cx="5434158" cy="1735236"/>
            <a:chOff x="541338" y="2013075"/>
            <a:chExt cx="5135562" cy="1639763"/>
          </a:xfrm>
          <a:effectLst/>
        </p:grpSpPr>
        <p:grpSp>
          <p:nvGrpSpPr>
            <p:cNvPr id="94307" name="グループ化 140">
              <a:extLst>
                <a:ext uri="{FF2B5EF4-FFF2-40B4-BE49-F238E27FC236}">
                  <a16:creationId xmlns:a16="http://schemas.microsoft.com/office/drawing/2014/main" id="{233880AE-3F40-460C-8151-4C40309F06D8}"/>
                </a:ext>
              </a:extLst>
            </p:cNvPr>
            <p:cNvGrpSpPr>
              <a:grpSpLocks/>
            </p:cNvGrpSpPr>
            <p:nvPr/>
          </p:nvGrpSpPr>
          <p:grpSpPr bwMode="auto">
            <a:xfrm>
              <a:off x="1903561" y="2013075"/>
              <a:ext cx="273823" cy="1639763"/>
              <a:chOff x="3976747" y="2086894"/>
              <a:chExt cx="440641" cy="2447006"/>
            </a:xfrm>
          </p:grpSpPr>
          <p:sp>
            <p:nvSpPr>
              <p:cNvPr id="94339" name="円/楕円 141">
                <a:extLst>
                  <a:ext uri="{FF2B5EF4-FFF2-40B4-BE49-F238E27FC236}">
                    <a16:creationId xmlns:a16="http://schemas.microsoft.com/office/drawing/2014/main" id="{25D8AF4D-D0D1-4DD9-B983-BC31789475D8}"/>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94340" name="グループ化 142">
                <a:extLst>
                  <a:ext uri="{FF2B5EF4-FFF2-40B4-BE49-F238E27FC236}">
                    <a16:creationId xmlns:a16="http://schemas.microsoft.com/office/drawing/2014/main" id="{A7456A9E-F0A2-4FCC-893B-89933264E97E}"/>
                  </a:ext>
                </a:extLst>
              </p:cNvPr>
              <p:cNvGrpSpPr>
                <a:grpSpLocks/>
              </p:cNvGrpSpPr>
              <p:nvPr/>
            </p:nvGrpSpPr>
            <p:grpSpPr bwMode="auto">
              <a:xfrm>
                <a:off x="3976747" y="2086894"/>
                <a:ext cx="440641" cy="2447006"/>
                <a:chOff x="10070197" y="719807"/>
                <a:chExt cx="735854" cy="2088232"/>
              </a:xfrm>
            </p:grpSpPr>
            <p:sp>
              <p:nvSpPr>
                <p:cNvPr id="94341" name="円弧 4">
                  <a:extLst>
                    <a:ext uri="{FF2B5EF4-FFF2-40B4-BE49-F238E27FC236}">
                      <a16:creationId xmlns:a16="http://schemas.microsoft.com/office/drawing/2014/main" id="{4D15D94B-2183-4E4E-8014-9AF97F8E8A1E}"/>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2" name="円弧 4">
                  <a:extLst>
                    <a:ext uri="{FF2B5EF4-FFF2-40B4-BE49-F238E27FC236}">
                      <a16:creationId xmlns:a16="http://schemas.microsoft.com/office/drawing/2014/main" id="{EC09BD3F-98AB-4BCD-8B8F-312D7968CAC3}"/>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94308" name="Group 224">
              <a:extLst>
                <a:ext uri="{FF2B5EF4-FFF2-40B4-BE49-F238E27FC236}">
                  <a16:creationId xmlns:a16="http://schemas.microsoft.com/office/drawing/2014/main" id="{8BEE374A-1EB4-4E2B-9594-BFBEDD3F621F}"/>
                </a:ext>
              </a:extLst>
            </p:cNvPr>
            <p:cNvGrpSpPr>
              <a:grpSpLocks noChangeAspect="1"/>
            </p:cNvGrpSpPr>
            <p:nvPr/>
          </p:nvGrpSpPr>
          <p:grpSpPr bwMode="auto">
            <a:xfrm>
              <a:off x="541338" y="2118831"/>
              <a:ext cx="5135562" cy="1432617"/>
              <a:chOff x="339" y="1172"/>
              <a:chExt cx="5126" cy="1430"/>
            </a:xfrm>
          </p:grpSpPr>
          <p:sp>
            <p:nvSpPr>
              <p:cNvPr id="94309" name="Line 18">
                <a:extLst>
                  <a:ext uri="{FF2B5EF4-FFF2-40B4-BE49-F238E27FC236}">
                    <a16:creationId xmlns:a16="http://schemas.microsoft.com/office/drawing/2014/main" id="{807B347A-23EF-4684-8545-55FA0C42368B}"/>
                  </a:ext>
                </a:extLst>
              </p:cNvPr>
              <p:cNvSpPr>
                <a:spLocks noChangeAspect="1" noChangeShapeType="1"/>
              </p:cNvSpPr>
              <p:nvPr/>
            </p:nvSpPr>
            <p:spPr bwMode="auto">
              <a:xfrm>
                <a:off x="339" y="1886"/>
                <a:ext cx="1498" cy="0"/>
              </a:xfrm>
              <a:prstGeom prst="line">
                <a:avLst/>
              </a:prstGeom>
              <a:noFill/>
              <a:ln w="12700">
                <a:solidFill>
                  <a:srgbClr val="00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0" name="Line 27">
                <a:extLst>
                  <a:ext uri="{FF2B5EF4-FFF2-40B4-BE49-F238E27FC236}">
                    <a16:creationId xmlns:a16="http://schemas.microsoft.com/office/drawing/2014/main" id="{1A013876-166B-4AA7-ACED-A99D50E51DFC}"/>
                  </a:ext>
                </a:extLst>
              </p:cNvPr>
              <p:cNvSpPr>
                <a:spLocks noChangeAspect="1" noChangeShapeType="1"/>
              </p:cNvSpPr>
              <p:nvPr/>
            </p:nvSpPr>
            <p:spPr bwMode="auto">
              <a:xfrm>
                <a:off x="1837" y="1886"/>
                <a:ext cx="3628" cy="1"/>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1" name="Line 4">
                <a:extLst>
                  <a:ext uri="{FF2B5EF4-FFF2-40B4-BE49-F238E27FC236}">
                    <a16:creationId xmlns:a16="http://schemas.microsoft.com/office/drawing/2014/main" id="{3C39EB86-B423-4B68-82AF-A6666CF02F33}"/>
                  </a:ext>
                </a:extLst>
              </p:cNvPr>
              <p:cNvSpPr>
                <a:spLocks noChangeAspect="1" noChangeShapeType="1"/>
              </p:cNvSpPr>
              <p:nvPr/>
            </p:nvSpPr>
            <p:spPr bwMode="auto">
              <a:xfrm>
                <a:off x="339" y="1172"/>
                <a:ext cx="1498"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2" name="Line 5">
                <a:extLst>
                  <a:ext uri="{FF2B5EF4-FFF2-40B4-BE49-F238E27FC236}">
                    <a16:creationId xmlns:a16="http://schemas.microsoft.com/office/drawing/2014/main" id="{81F19FF3-8EB9-4D25-A1C9-ED00B463FEE9}"/>
                  </a:ext>
                </a:extLst>
              </p:cNvPr>
              <p:cNvSpPr>
                <a:spLocks noChangeAspect="1" noChangeShapeType="1"/>
              </p:cNvSpPr>
              <p:nvPr/>
            </p:nvSpPr>
            <p:spPr bwMode="auto">
              <a:xfrm>
                <a:off x="339" y="2600"/>
                <a:ext cx="1498"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3" name="Line 20">
                <a:extLst>
                  <a:ext uri="{FF2B5EF4-FFF2-40B4-BE49-F238E27FC236}">
                    <a16:creationId xmlns:a16="http://schemas.microsoft.com/office/drawing/2014/main" id="{B2870147-4511-4530-857A-930810332D71}"/>
                  </a:ext>
                </a:extLst>
              </p:cNvPr>
              <p:cNvSpPr>
                <a:spLocks noChangeAspect="1" noChangeShapeType="1"/>
              </p:cNvSpPr>
              <p:nvPr/>
            </p:nvSpPr>
            <p:spPr bwMode="auto">
              <a:xfrm>
                <a:off x="1837" y="1172"/>
                <a:ext cx="3628" cy="1414"/>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4" name="Line 36">
                <a:extLst>
                  <a:ext uri="{FF2B5EF4-FFF2-40B4-BE49-F238E27FC236}">
                    <a16:creationId xmlns:a16="http://schemas.microsoft.com/office/drawing/2014/main" id="{743A4964-4F97-41B1-BFB9-C757B1C35D92}"/>
                  </a:ext>
                </a:extLst>
              </p:cNvPr>
              <p:cNvSpPr>
                <a:spLocks noChangeAspect="1" noChangeShapeType="1"/>
              </p:cNvSpPr>
              <p:nvPr/>
            </p:nvSpPr>
            <p:spPr bwMode="auto">
              <a:xfrm flipV="1">
                <a:off x="1836" y="1187"/>
                <a:ext cx="3628" cy="1415"/>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5" name="Line 6">
                <a:extLst>
                  <a:ext uri="{FF2B5EF4-FFF2-40B4-BE49-F238E27FC236}">
                    <a16:creationId xmlns:a16="http://schemas.microsoft.com/office/drawing/2014/main" id="{0770FEA2-714E-41CD-A2F7-80382D75F9E3}"/>
                  </a:ext>
                </a:extLst>
              </p:cNvPr>
              <p:cNvSpPr>
                <a:spLocks noChangeAspect="1" noChangeShapeType="1"/>
              </p:cNvSpPr>
              <p:nvPr/>
            </p:nvSpPr>
            <p:spPr bwMode="auto">
              <a:xfrm>
                <a:off x="339" y="1274"/>
                <a:ext cx="1498"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6" name="Line 7">
                <a:extLst>
                  <a:ext uri="{FF2B5EF4-FFF2-40B4-BE49-F238E27FC236}">
                    <a16:creationId xmlns:a16="http://schemas.microsoft.com/office/drawing/2014/main" id="{C6A80F5C-B62C-4ACC-8D5A-5230F7C43190}"/>
                  </a:ext>
                </a:extLst>
              </p:cNvPr>
              <p:cNvSpPr>
                <a:spLocks noChangeAspect="1" noChangeShapeType="1"/>
              </p:cNvSpPr>
              <p:nvPr/>
            </p:nvSpPr>
            <p:spPr bwMode="auto">
              <a:xfrm>
                <a:off x="339" y="2498"/>
                <a:ext cx="1498"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7" name="Line 21">
                <a:extLst>
                  <a:ext uri="{FF2B5EF4-FFF2-40B4-BE49-F238E27FC236}">
                    <a16:creationId xmlns:a16="http://schemas.microsoft.com/office/drawing/2014/main" id="{5AB1C645-8F16-4D93-921C-11817FDB2E4E}"/>
                  </a:ext>
                </a:extLst>
              </p:cNvPr>
              <p:cNvSpPr>
                <a:spLocks noChangeAspect="1" noChangeShapeType="1"/>
              </p:cNvSpPr>
              <p:nvPr/>
            </p:nvSpPr>
            <p:spPr bwMode="auto">
              <a:xfrm>
                <a:off x="1837" y="1274"/>
                <a:ext cx="3628" cy="1139"/>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8" name="Line 37">
                <a:extLst>
                  <a:ext uri="{FF2B5EF4-FFF2-40B4-BE49-F238E27FC236}">
                    <a16:creationId xmlns:a16="http://schemas.microsoft.com/office/drawing/2014/main" id="{A23A8530-7A69-461C-9FD0-BDF2FF6232C3}"/>
                  </a:ext>
                </a:extLst>
              </p:cNvPr>
              <p:cNvSpPr>
                <a:spLocks noChangeAspect="1" noChangeShapeType="1"/>
              </p:cNvSpPr>
              <p:nvPr/>
            </p:nvSpPr>
            <p:spPr bwMode="auto">
              <a:xfrm flipV="1">
                <a:off x="1836" y="1360"/>
                <a:ext cx="3628" cy="1140"/>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19" name="Line 8">
                <a:extLst>
                  <a:ext uri="{FF2B5EF4-FFF2-40B4-BE49-F238E27FC236}">
                    <a16:creationId xmlns:a16="http://schemas.microsoft.com/office/drawing/2014/main" id="{DDC23326-FA3E-4989-9E41-7E326A48C35C}"/>
                  </a:ext>
                </a:extLst>
              </p:cNvPr>
              <p:cNvSpPr>
                <a:spLocks noChangeAspect="1" noChangeShapeType="1"/>
              </p:cNvSpPr>
              <p:nvPr/>
            </p:nvSpPr>
            <p:spPr bwMode="auto">
              <a:xfrm>
                <a:off x="339" y="1376"/>
                <a:ext cx="1498"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0" name="Line 9">
                <a:extLst>
                  <a:ext uri="{FF2B5EF4-FFF2-40B4-BE49-F238E27FC236}">
                    <a16:creationId xmlns:a16="http://schemas.microsoft.com/office/drawing/2014/main" id="{9915B282-B9D7-41A3-9F24-472644F720AC}"/>
                  </a:ext>
                </a:extLst>
              </p:cNvPr>
              <p:cNvSpPr>
                <a:spLocks noChangeAspect="1" noChangeShapeType="1"/>
              </p:cNvSpPr>
              <p:nvPr/>
            </p:nvSpPr>
            <p:spPr bwMode="auto">
              <a:xfrm>
                <a:off x="339" y="2396"/>
                <a:ext cx="1498"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1" name="Line 22">
                <a:extLst>
                  <a:ext uri="{FF2B5EF4-FFF2-40B4-BE49-F238E27FC236}">
                    <a16:creationId xmlns:a16="http://schemas.microsoft.com/office/drawing/2014/main" id="{DF11F5F0-BF0F-4747-A44C-18FBC81A1973}"/>
                  </a:ext>
                </a:extLst>
              </p:cNvPr>
              <p:cNvSpPr>
                <a:spLocks noChangeAspect="1" noChangeShapeType="1"/>
              </p:cNvSpPr>
              <p:nvPr/>
            </p:nvSpPr>
            <p:spPr bwMode="auto">
              <a:xfrm>
                <a:off x="1837" y="1376"/>
                <a:ext cx="3628" cy="901"/>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2" name="Line 38">
                <a:extLst>
                  <a:ext uri="{FF2B5EF4-FFF2-40B4-BE49-F238E27FC236}">
                    <a16:creationId xmlns:a16="http://schemas.microsoft.com/office/drawing/2014/main" id="{62236F7F-F132-46C8-936F-E82B33ADF695}"/>
                  </a:ext>
                </a:extLst>
              </p:cNvPr>
              <p:cNvSpPr>
                <a:spLocks noChangeAspect="1" noChangeShapeType="1"/>
              </p:cNvSpPr>
              <p:nvPr/>
            </p:nvSpPr>
            <p:spPr bwMode="auto">
              <a:xfrm flipV="1">
                <a:off x="1836" y="1496"/>
                <a:ext cx="3628" cy="902"/>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3" name="Line 10">
                <a:extLst>
                  <a:ext uri="{FF2B5EF4-FFF2-40B4-BE49-F238E27FC236}">
                    <a16:creationId xmlns:a16="http://schemas.microsoft.com/office/drawing/2014/main" id="{091CF987-7AA1-4410-9D0A-8DF8B0279148}"/>
                  </a:ext>
                </a:extLst>
              </p:cNvPr>
              <p:cNvSpPr>
                <a:spLocks noChangeAspect="1" noChangeShapeType="1"/>
              </p:cNvSpPr>
              <p:nvPr/>
            </p:nvSpPr>
            <p:spPr bwMode="auto">
              <a:xfrm>
                <a:off x="339" y="1478"/>
                <a:ext cx="1498"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4" name="Line 11">
                <a:extLst>
                  <a:ext uri="{FF2B5EF4-FFF2-40B4-BE49-F238E27FC236}">
                    <a16:creationId xmlns:a16="http://schemas.microsoft.com/office/drawing/2014/main" id="{4BBC03E5-83A1-4DE3-9B68-85A1CE458D47}"/>
                  </a:ext>
                </a:extLst>
              </p:cNvPr>
              <p:cNvSpPr>
                <a:spLocks noChangeAspect="1" noChangeShapeType="1"/>
              </p:cNvSpPr>
              <p:nvPr/>
            </p:nvSpPr>
            <p:spPr bwMode="auto">
              <a:xfrm>
                <a:off x="339" y="2294"/>
                <a:ext cx="1498"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5" name="Line 23">
                <a:extLst>
                  <a:ext uri="{FF2B5EF4-FFF2-40B4-BE49-F238E27FC236}">
                    <a16:creationId xmlns:a16="http://schemas.microsoft.com/office/drawing/2014/main" id="{ADEC1C33-6108-4BC1-A807-0F957FC0FB21}"/>
                  </a:ext>
                </a:extLst>
              </p:cNvPr>
              <p:cNvSpPr>
                <a:spLocks noChangeAspect="1" noChangeShapeType="1"/>
              </p:cNvSpPr>
              <p:nvPr/>
            </p:nvSpPr>
            <p:spPr bwMode="auto">
              <a:xfrm>
                <a:off x="1837" y="1478"/>
                <a:ext cx="3628" cy="693"/>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6" name="Line 39">
                <a:extLst>
                  <a:ext uri="{FF2B5EF4-FFF2-40B4-BE49-F238E27FC236}">
                    <a16:creationId xmlns:a16="http://schemas.microsoft.com/office/drawing/2014/main" id="{147F6112-69FE-4E6B-A2C5-A0CF7F8B7198}"/>
                  </a:ext>
                </a:extLst>
              </p:cNvPr>
              <p:cNvSpPr>
                <a:spLocks noChangeAspect="1" noChangeShapeType="1"/>
              </p:cNvSpPr>
              <p:nvPr/>
            </p:nvSpPr>
            <p:spPr bwMode="auto">
              <a:xfrm flipV="1">
                <a:off x="1836" y="1602"/>
                <a:ext cx="3628" cy="694"/>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7" name="Line 12">
                <a:extLst>
                  <a:ext uri="{FF2B5EF4-FFF2-40B4-BE49-F238E27FC236}">
                    <a16:creationId xmlns:a16="http://schemas.microsoft.com/office/drawing/2014/main" id="{8F9B61AA-F8C2-49B7-9FE4-42DF94233A9C}"/>
                  </a:ext>
                </a:extLst>
              </p:cNvPr>
              <p:cNvSpPr>
                <a:spLocks noChangeAspect="1" noChangeShapeType="1"/>
              </p:cNvSpPr>
              <p:nvPr/>
            </p:nvSpPr>
            <p:spPr bwMode="auto">
              <a:xfrm>
                <a:off x="339" y="1580"/>
                <a:ext cx="1498"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8" name="Line 13">
                <a:extLst>
                  <a:ext uri="{FF2B5EF4-FFF2-40B4-BE49-F238E27FC236}">
                    <a16:creationId xmlns:a16="http://schemas.microsoft.com/office/drawing/2014/main" id="{AE70A9E3-E33C-48D7-9F00-E6BD883AE8EA}"/>
                  </a:ext>
                </a:extLst>
              </p:cNvPr>
              <p:cNvSpPr>
                <a:spLocks noChangeAspect="1" noChangeShapeType="1"/>
              </p:cNvSpPr>
              <p:nvPr/>
            </p:nvSpPr>
            <p:spPr bwMode="auto">
              <a:xfrm>
                <a:off x="339" y="2192"/>
                <a:ext cx="1498"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29" name="Line 24">
                <a:extLst>
                  <a:ext uri="{FF2B5EF4-FFF2-40B4-BE49-F238E27FC236}">
                    <a16:creationId xmlns:a16="http://schemas.microsoft.com/office/drawing/2014/main" id="{127464C9-B945-43C6-84BD-199FE3F55E27}"/>
                  </a:ext>
                </a:extLst>
              </p:cNvPr>
              <p:cNvSpPr>
                <a:spLocks noChangeAspect="1" noChangeShapeType="1"/>
              </p:cNvSpPr>
              <p:nvPr/>
            </p:nvSpPr>
            <p:spPr bwMode="auto">
              <a:xfrm>
                <a:off x="1837" y="1580"/>
                <a:ext cx="3628" cy="505"/>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0" name="Line 40">
                <a:extLst>
                  <a:ext uri="{FF2B5EF4-FFF2-40B4-BE49-F238E27FC236}">
                    <a16:creationId xmlns:a16="http://schemas.microsoft.com/office/drawing/2014/main" id="{002C841C-A552-4136-A349-96D5589D2D02}"/>
                  </a:ext>
                </a:extLst>
              </p:cNvPr>
              <p:cNvSpPr>
                <a:spLocks noChangeAspect="1" noChangeShapeType="1"/>
              </p:cNvSpPr>
              <p:nvPr/>
            </p:nvSpPr>
            <p:spPr bwMode="auto">
              <a:xfrm flipV="1">
                <a:off x="1836" y="1688"/>
                <a:ext cx="3628" cy="506"/>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1" name="Line 14">
                <a:extLst>
                  <a:ext uri="{FF2B5EF4-FFF2-40B4-BE49-F238E27FC236}">
                    <a16:creationId xmlns:a16="http://schemas.microsoft.com/office/drawing/2014/main" id="{094392FF-BDBE-4D06-942D-F21B3A830672}"/>
                  </a:ext>
                </a:extLst>
              </p:cNvPr>
              <p:cNvSpPr>
                <a:spLocks noChangeAspect="1" noChangeShapeType="1"/>
              </p:cNvSpPr>
              <p:nvPr/>
            </p:nvSpPr>
            <p:spPr bwMode="auto">
              <a:xfrm>
                <a:off x="339" y="1682"/>
                <a:ext cx="1498"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2" name="Line 15">
                <a:extLst>
                  <a:ext uri="{FF2B5EF4-FFF2-40B4-BE49-F238E27FC236}">
                    <a16:creationId xmlns:a16="http://schemas.microsoft.com/office/drawing/2014/main" id="{8277C9F4-0069-44C8-9CAE-21BAFB6ECC88}"/>
                  </a:ext>
                </a:extLst>
              </p:cNvPr>
              <p:cNvSpPr>
                <a:spLocks noChangeAspect="1" noChangeShapeType="1"/>
              </p:cNvSpPr>
              <p:nvPr/>
            </p:nvSpPr>
            <p:spPr bwMode="auto">
              <a:xfrm>
                <a:off x="339" y="2090"/>
                <a:ext cx="1498"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3" name="Line 25">
                <a:extLst>
                  <a:ext uri="{FF2B5EF4-FFF2-40B4-BE49-F238E27FC236}">
                    <a16:creationId xmlns:a16="http://schemas.microsoft.com/office/drawing/2014/main" id="{3C469AEA-9C37-4C34-92A3-406E810F0270}"/>
                  </a:ext>
                </a:extLst>
              </p:cNvPr>
              <p:cNvSpPr>
                <a:spLocks noChangeAspect="1" noChangeShapeType="1"/>
              </p:cNvSpPr>
              <p:nvPr/>
            </p:nvSpPr>
            <p:spPr bwMode="auto">
              <a:xfrm>
                <a:off x="1837" y="1682"/>
                <a:ext cx="3628" cy="331"/>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4" name="Line 41">
                <a:extLst>
                  <a:ext uri="{FF2B5EF4-FFF2-40B4-BE49-F238E27FC236}">
                    <a16:creationId xmlns:a16="http://schemas.microsoft.com/office/drawing/2014/main" id="{7BB6AB3B-085E-46F2-8CBC-327CD49385C4}"/>
                  </a:ext>
                </a:extLst>
              </p:cNvPr>
              <p:cNvSpPr>
                <a:spLocks noChangeAspect="1" noChangeShapeType="1"/>
              </p:cNvSpPr>
              <p:nvPr/>
            </p:nvSpPr>
            <p:spPr bwMode="auto">
              <a:xfrm flipV="1">
                <a:off x="1836" y="1760"/>
                <a:ext cx="3628" cy="332"/>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5" name="Line 16">
                <a:extLst>
                  <a:ext uri="{FF2B5EF4-FFF2-40B4-BE49-F238E27FC236}">
                    <a16:creationId xmlns:a16="http://schemas.microsoft.com/office/drawing/2014/main" id="{0DB34452-A164-4468-AE23-BEBF059A7276}"/>
                  </a:ext>
                </a:extLst>
              </p:cNvPr>
              <p:cNvSpPr>
                <a:spLocks noChangeAspect="1" noChangeShapeType="1"/>
              </p:cNvSpPr>
              <p:nvPr/>
            </p:nvSpPr>
            <p:spPr bwMode="auto">
              <a:xfrm>
                <a:off x="339" y="1784"/>
                <a:ext cx="1498"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6" name="Line 17">
                <a:extLst>
                  <a:ext uri="{FF2B5EF4-FFF2-40B4-BE49-F238E27FC236}">
                    <a16:creationId xmlns:a16="http://schemas.microsoft.com/office/drawing/2014/main" id="{A4F87A28-54C3-43FF-BA7C-8FF2167EA736}"/>
                  </a:ext>
                </a:extLst>
              </p:cNvPr>
              <p:cNvSpPr>
                <a:spLocks noChangeAspect="1" noChangeShapeType="1"/>
              </p:cNvSpPr>
              <p:nvPr/>
            </p:nvSpPr>
            <p:spPr bwMode="auto">
              <a:xfrm>
                <a:off x="339" y="1988"/>
                <a:ext cx="1498"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7" name="Line 26">
                <a:extLst>
                  <a:ext uri="{FF2B5EF4-FFF2-40B4-BE49-F238E27FC236}">
                    <a16:creationId xmlns:a16="http://schemas.microsoft.com/office/drawing/2014/main" id="{2B7BF85F-D780-4585-A581-D9BB7B733606}"/>
                  </a:ext>
                </a:extLst>
              </p:cNvPr>
              <p:cNvSpPr>
                <a:spLocks noChangeAspect="1" noChangeShapeType="1"/>
              </p:cNvSpPr>
              <p:nvPr/>
            </p:nvSpPr>
            <p:spPr bwMode="auto">
              <a:xfrm>
                <a:off x="1837" y="1784"/>
                <a:ext cx="3628" cy="163"/>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38" name="Line 42">
                <a:extLst>
                  <a:ext uri="{FF2B5EF4-FFF2-40B4-BE49-F238E27FC236}">
                    <a16:creationId xmlns:a16="http://schemas.microsoft.com/office/drawing/2014/main" id="{DED1F006-0B11-4C99-B62F-82D09CF6C74B}"/>
                  </a:ext>
                </a:extLst>
              </p:cNvPr>
              <p:cNvSpPr>
                <a:spLocks noChangeAspect="1" noChangeShapeType="1"/>
              </p:cNvSpPr>
              <p:nvPr/>
            </p:nvSpPr>
            <p:spPr bwMode="auto">
              <a:xfrm flipV="1">
                <a:off x="1836" y="1826"/>
                <a:ext cx="3628" cy="164"/>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94223" name="Group 327">
            <a:extLst>
              <a:ext uri="{FF2B5EF4-FFF2-40B4-BE49-F238E27FC236}">
                <a16:creationId xmlns:a16="http://schemas.microsoft.com/office/drawing/2014/main" id="{0C8DABD0-A2C2-45D8-9757-1F5128D99572}"/>
              </a:ext>
            </a:extLst>
          </p:cNvPr>
          <p:cNvGrpSpPr>
            <a:grpSpLocks noChangeAspect="1"/>
          </p:cNvGrpSpPr>
          <p:nvPr/>
        </p:nvGrpSpPr>
        <p:grpSpPr bwMode="auto">
          <a:xfrm>
            <a:off x="4103756" y="2241381"/>
            <a:ext cx="477064" cy="1515181"/>
            <a:chOff x="3671" y="1489"/>
            <a:chExt cx="450" cy="1430"/>
          </a:xfrm>
          <a:effectLst/>
        </p:grpSpPr>
        <p:sp>
          <p:nvSpPr>
            <p:cNvPr id="94300" name="Line 320">
              <a:extLst>
                <a:ext uri="{FF2B5EF4-FFF2-40B4-BE49-F238E27FC236}">
                  <a16:creationId xmlns:a16="http://schemas.microsoft.com/office/drawing/2014/main" id="{7C9A4859-35C4-4B56-A701-1899C8A33A41}"/>
                </a:ext>
              </a:extLst>
            </p:cNvPr>
            <p:cNvSpPr>
              <a:spLocks noChangeAspect="1" noChangeShapeType="1"/>
            </p:cNvSpPr>
            <p:nvPr/>
          </p:nvSpPr>
          <p:spPr bwMode="auto">
            <a:xfrm>
              <a:off x="4120" y="2103"/>
              <a:ext cx="1" cy="204"/>
            </a:xfrm>
            <a:prstGeom prst="line">
              <a:avLst/>
            </a:prstGeom>
            <a:noFill/>
            <a:ln w="6350" cap="rnd">
              <a:solidFill>
                <a:srgbClr val="9A0084"/>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1" name="Line 321">
              <a:extLst>
                <a:ext uri="{FF2B5EF4-FFF2-40B4-BE49-F238E27FC236}">
                  <a16:creationId xmlns:a16="http://schemas.microsoft.com/office/drawing/2014/main" id="{FE536C15-25E8-4EF2-81A6-AECDCD6BFDE2}"/>
                </a:ext>
              </a:extLst>
            </p:cNvPr>
            <p:cNvSpPr>
              <a:spLocks noChangeAspect="1" noChangeShapeType="1"/>
            </p:cNvSpPr>
            <p:nvPr/>
          </p:nvSpPr>
          <p:spPr bwMode="auto">
            <a:xfrm>
              <a:off x="4085" y="2001"/>
              <a:ext cx="0" cy="408"/>
            </a:xfrm>
            <a:prstGeom prst="line">
              <a:avLst/>
            </a:prstGeom>
            <a:noFill/>
            <a:ln w="6350" cap="rnd">
              <a:solidFill>
                <a:srgbClr val="001D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2" name="Line 322">
              <a:extLst>
                <a:ext uri="{FF2B5EF4-FFF2-40B4-BE49-F238E27FC236}">
                  <a16:creationId xmlns:a16="http://schemas.microsoft.com/office/drawing/2014/main" id="{7F78F20E-2C30-4237-8A8C-A8A85DC408D0}"/>
                </a:ext>
              </a:extLst>
            </p:cNvPr>
            <p:cNvSpPr>
              <a:spLocks noChangeAspect="1" noChangeShapeType="1"/>
            </p:cNvSpPr>
            <p:nvPr/>
          </p:nvSpPr>
          <p:spPr bwMode="auto">
            <a:xfrm>
              <a:off x="4039" y="1899"/>
              <a:ext cx="1" cy="612"/>
            </a:xfrm>
            <a:prstGeom prst="line">
              <a:avLst/>
            </a:prstGeom>
            <a:noFill/>
            <a:ln w="6350" cap="rnd">
              <a:solidFill>
                <a:srgbClr val="0080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3" name="Line 323">
              <a:extLst>
                <a:ext uri="{FF2B5EF4-FFF2-40B4-BE49-F238E27FC236}">
                  <a16:creationId xmlns:a16="http://schemas.microsoft.com/office/drawing/2014/main" id="{A4748B42-350B-44CB-85B2-11C59EF3DC93}"/>
                </a:ext>
              </a:extLst>
            </p:cNvPr>
            <p:cNvSpPr>
              <a:spLocks noChangeAspect="1" noChangeShapeType="1"/>
            </p:cNvSpPr>
            <p:nvPr/>
          </p:nvSpPr>
          <p:spPr bwMode="auto">
            <a:xfrm>
              <a:off x="3975" y="1797"/>
              <a:ext cx="1" cy="817"/>
            </a:xfrm>
            <a:prstGeom prst="line">
              <a:avLst/>
            </a:prstGeom>
            <a:noFill/>
            <a:ln w="6350" cap="rnd">
              <a:solidFill>
                <a:srgbClr val="1D9A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4" name="Line 324">
              <a:extLst>
                <a:ext uri="{FF2B5EF4-FFF2-40B4-BE49-F238E27FC236}">
                  <a16:creationId xmlns:a16="http://schemas.microsoft.com/office/drawing/2014/main" id="{F6110CBF-E7C6-4643-8C39-BE1FCED2BEEF}"/>
                </a:ext>
              </a:extLst>
            </p:cNvPr>
            <p:cNvSpPr>
              <a:spLocks noChangeAspect="1" noChangeShapeType="1"/>
            </p:cNvSpPr>
            <p:nvPr/>
          </p:nvSpPr>
          <p:spPr bwMode="auto">
            <a:xfrm>
              <a:off x="3892" y="1695"/>
              <a:ext cx="1" cy="1020"/>
            </a:xfrm>
            <a:prstGeom prst="line">
              <a:avLst/>
            </a:prstGeom>
            <a:noFill/>
            <a:ln w="6350" cap="rnd">
              <a:solidFill>
                <a:srgbClr val="A4A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5" name="Line 325">
              <a:extLst>
                <a:ext uri="{FF2B5EF4-FFF2-40B4-BE49-F238E27FC236}">
                  <a16:creationId xmlns:a16="http://schemas.microsoft.com/office/drawing/2014/main" id="{D00594EC-D514-4382-85E3-0379F4AF2EDF}"/>
                </a:ext>
              </a:extLst>
            </p:cNvPr>
            <p:cNvSpPr>
              <a:spLocks noChangeAspect="1" noChangeShapeType="1"/>
            </p:cNvSpPr>
            <p:nvPr/>
          </p:nvSpPr>
          <p:spPr bwMode="auto">
            <a:xfrm>
              <a:off x="3790" y="1593"/>
              <a:ext cx="1" cy="1225"/>
            </a:xfrm>
            <a:prstGeom prst="line">
              <a:avLst/>
            </a:prstGeom>
            <a:noFill/>
            <a:ln w="6350" cap="rnd">
              <a:solidFill>
                <a:srgbClr val="B069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306" name="Line 326">
              <a:extLst>
                <a:ext uri="{FF2B5EF4-FFF2-40B4-BE49-F238E27FC236}">
                  <a16:creationId xmlns:a16="http://schemas.microsoft.com/office/drawing/2014/main" id="{B88063A3-BF9B-4F57-B3A2-AC2132C75B7F}"/>
                </a:ext>
              </a:extLst>
            </p:cNvPr>
            <p:cNvSpPr>
              <a:spLocks noChangeAspect="1" noChangeShapeType="1"/>
            </p:cNvSpPr>
            <p:nvPr/>
          </p:nvSpPr>
          <p:spPr bwMode="auto">
            <a:xfrm>
              <a:off x="3671" y="1489"/>
              <a:ext cx="1" cy="1430"/>
            </a:xfrm>
            <a:prstGeom prst="line">
              <a:avLst/>
            </a:prstGeom>
            <a:noFill/>
            <a:ln w="6350" cap="rnd">
              <a:solidFill>
                <a:srgbClr val="F60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4224" name="Oval 328">
            <a:extLst>
              <a:ext uri="{FF2B5EF4-FFF2-40B4-BE49-F238E27FC236}">
                <a16:creationId xmlns:a16="http://schemas.microsoft.com/office/drawing/2014/main" id="{CFEDEEAC-041B-47F5-9097-F26FA824BD16}"/>
              </a:ext>
            </a:extLst>
          </p:cNvPr>
          <p:cNvSpPr>
            <a:spLocks noChangeAspect="1" noChangeArrowheads="1"/>
          </p:cNvSpPr>
          <p:nvPr/>
        </p:nvSpPr>
        <p:spPr bwMode="auto">
          <a:xfrm>
            <a:off x="4564022" y="2977135"/>
            <a:ext cx="47034" cy="45355"/>
          </a:xfrm>
          <a:prstGeom prst="ellipse">
            <a:avLst/>
          </a:prstGeom>
          <a:solidFill>
            <a:srgbClr val="000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lgn="ctr">
                <a:solidFill>
                  <a:srgbClr val="000000"/>
                </a:solidFill>
                <a:round/>
                <a:headEnd/>
                <a:tailEnd type="none" w="med" len="lg"/>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94225" name="グループ化 2">
            <a:extLst>
              <a:ext uri="{FF2B5EF4-FFF2-40B4-BE49-F238E27FC236}">
                <a16:creationId xmlns:a16="http://schemas.microsoft.com/office/drawing/2014/main" id="{D068732E-15BD-48DB-B46A-283511ADBF7A}"/>
              </a:ext>
            </a:extLst>
          </p:cNvPr>
          <p:cNvGrpSpPr>
            <a:grpSpLocks/>
          </p:cNvGrpSpPr>
          <p:nvPr/>
        </p:nvGrpSpPr>
        <p:grpSpPr bwMode="auto">
          <a:xfrm>
            <a:off x="6452119" y="2051564"/>
            <a:ext cx="5434158" cy="1909934"/>
            <a:chOff x="6097588" y="1938338"/>
            <a:chExt cx="5135562" cy="1804987"/>
          </a:xfrm>
          <a:effectLst/>
        </p:grpSpPr>
        <p:grpSp>
          <p:nvGrpSpPr>
            <p:cNvPr id="94226" name="グループ化 133">
              <a:extLst>
                <a:ext uri="{FF2B5EF4-FFF2-40B4-BE49-F238E27FC236}">
                  <a16:creationId xmlns:a16="http://schemas.microsoft.com/office/drawing/2014/main" id="{B3F74962-A302-44C9-9CB5-F40DC2933C87}"/>
                </a:ext>
              </a:extLst>
            </p:cNvPr>
            <p:cNvGrpSpPr>
              <a:grpSpLocks/>
            </p:cNvGrpSpPr>
            <p:nvPr/>
          </p:nvGrpSpPr>
          <p:grpSpPr bwMode="auto">
            <a:xfrm>
              <a:off x="7414061" y="2022597"/>
              <a:ext cx="498039" cy="1641107"/>
              <a:chOff x="3974750" y="1528763"/>
              <a:chExt cx="697262" cy="2452775"/>
            </a:xfrm>
          </p:grpSpPr>
          <p:sp>
            <p:nvSpPr>
              <p:cNvPr id="94294" name="Rectangle 9">
                <a:extLst>
                  <a:ext uri="{FF2B5EF4-FFF2-40B4-BE49-F238E27FC236}">
                    <a16:creationId xmlns:a16="http://schemas.microsoft.com/office/drawing/2014/main" id="{330E02EB-18AC-4911-8221-338301E937EF}"/>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4295" name="グループ化 135">
                <a:extLst>
                  <a:ext uri="{FF2B5EF4-FFF2-40B4-BE49-F238E27FC236}">
                    <a16:creationId xmlns:a16="http://schemas.microsoft.com/office/drawing/2014/main" id="{9E1E5999-56D7-4AE8-AA2E-9E12791D3B34}"/>
                  </a:ext>
                </a:extLst>
              </p:cNvPr>
              <p:cNvGrpSpPr>
                <a:grpSpLocks/>
              </p:cNvGrpSpPr>
              <p:nvPr/>
            </p:nvGrpSpPr>
            <p:grpSpPr bwMode="auto">
              <a:xfrm>
                <a:off x="3974750" y="1530809"/>
                <a:ext cx="440641" cy="2447006"/>
                <a:chOff x="3976747" y="2086894"/>
                <a:chExt cx="440641" cy="2447006"/>
              </a:xfrm>
            </p:grpSpPr>
            <p:sp>
              <p:nvSpPr>
                <p:cNvPr id="94296" name="円/楕円 136">
                  <a:extLst>
                    <a:ext uri="{FF2B5EF4-FFF2-40B4-BE49-F238E27FC236}">
                      <a16:creationId xmlns:a16="http://schemas.microsoft.com/office/drawing/2014/main" id="{363EF77B-4676-4D0A-9961-01BE6C8CA9D5}"/>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94297" name="グループ化 137">
                  <a:extLst>
                    <a:ext uri="{FF2B5EF4-FFF2-40B4-BE49-F238E27FC236}">
                      <a16:creationId xmlns:a16="http://schemas.microsoft.com/office/drawing/2014/main" id="{FB70197D-F1D2-482B-861B-DA2E74D31587}"/>
                    </a:ext>
                  </a:extLst>
                </p:cNvPr>
                <p:cNvGrpSpPr>
                  <a:grpSpLocks/>
                </p:cNvGrpSpPr>
                <p:nvPr/>
              </p:nvGrpSpPr>
              <p:grpSpPr bwMode="auto">
                <a:xfrm>
                  <a:off x="3976747" y="2086894"/>
                  <a:ext cx="440641" cy="2447006"/>
                  <a:chOff x="10070197" y="719807"/>
                  <a:chExt cx="735854" cy="2088232"/>
                </a:xfrm>
              </p:grpSpPr>
              <p:sp>
                <p:nvSpPr>
                  <p:cNvPr id="94298" name="円弧 4">
                    <a:extLst>
                      <a:ext uri="{FF2B5EF4-FFF2-40B4-BE49-F238E27FC236}">
                        <a16:creationId xmlns:a16="http://schemas.microsoft.com/office/drawing/2014/main" id="{52D2D28C-C938-4B0A-BB68-B53EC212EBC6}"/>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9" name="円弧 4">
                    <a:extLst>
                      <a:ext uri="{FF2B5EF4-FFF2-40B4-BE49-F238E27FC236}">
                        <a16:creationId xmlns:a16="http://schemas.microsoft.com/office/drawing/2014/main" id="{BBEB03F3-DCC7-465C-89FD-9800C1EC81BF}"/>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94227" name="Group 211">
              <a:extLst>
                <a:ext uri="{FF2B5EF4-FFF2-40B4-BE49-F238E27FC236}">
                  <a16:creationId xmlns:a16="http://schemas.microsoft.com/office/drawing/2014/main" id="{CAF0ADEF-0387-42C0-B439-7F8EB7683359}"/>
                </a:ext>
              </a:extLst>
            </p:cNvPr>
            <p:cNvGrpSpPr>
              <a:grpSpLocks noChangeAspect="1"/>
            </p:cNvGrpSpPr>
            <p:nvPr/>
          </p:nvGrpSpPr>
          <p:grpSpPr bwMode="auto">
            <a:xfrm>
              <a:off x="6097588" y="1938338"/>
              <a:ext cx="5135562" cy="1804987"/>
              <a:chOff x="1724" y="2404"/>
              <a:chExt cx="3901" cy="1371"/>
            </a:xfrm>
          </p:grpSpPr>
          <p:sp>
            <p:nvSpPr>
              <p:cNvPr id="94228" name="Line 11">
                <a:extLst>
                  <a:ext uri="{FF2B5EF4-FFF2-40B4-BE49-F238E27FC236}">
                    <a16:creationId xmlns:a16="http://schemas.microsoft.com/office/drawing/2014/main" id="{DA7BCB91-96E7-4D2D-BA8E-D4F24E876A20}"/>
                  </a:ext>
                </a:extLst>
              </p:cNvPr>
              <p:cNvSpPr>
                <a:spLocks noChangeAspect="1" noChangeShapeType="1"/>
              </p:cNvSpPr>
              <p:nvPr/>
            </p:nvSpPr>
            <p:spPr bwMode="auto">
              <a:xfrm>
                <a:off x="1724" y="3090"/>
                <a:ext cx="1276" cy="0"/>
              </a:xfrm>
              <a:prstGeom prst="line">
                <a:avLst/>
              </a:prstGeom>
              <a:noFill/>
              <a:ln w="12700">
                <a:solidFill>
                  <a:srgbClr val="00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4229" name="Group 12">
                <a:extLst>
                  <a:ext uri="{FF2B5EF4-FFF2-40B4-BE49-F238E27FC236}">
                    <a16:creationId xmlns:a16="http://schemas.microsoft.com/office/drawing/2014/main" id="{02AAAC66-78EE-4860-8CBF-9C421C13C385}"/>
                  </a:ext>
                </a:extLst>
              </p:cNvPr>
              <p:cNvGrpSpPr>
                <a:grpSpLocks noChangeAspect="1"/>
              </p:cNvGrpSpPr>
              <p:nvPr/>
            </p:nvGrpSpPr>
            <p:grpSpPr bwMode="auto">
              <a:xfrm>
                <a:off x="1724" y="2546"/>
                <a:ext cx="1276" cy="1087"/>
                <a:chOff x="340" y="1484"/>
                <a:chExt cx="1678" cy="1429"/>
              </a:xfrm>
            </p:grpSpPr>
            <p:sp>
              <p:nvSpPr>
                <p:cNvPr id="94290" name="Line 13">
                  <a:extLst>
                    <a:ext uri="{FF2B5EF4-FFF2-40B4-BE49-F238E27FC236}">
                      <a16:creationId xmlns:a16="http://schemas.microsoft.com/office/drawing/2014/main" id="{DC323479-E4FB-4FAC-A340-DD622C7A6DC9}"/>
                    </a:ext>
                  </a:extLst>
                </p:cNvPr>
                <p:cNvSpPr>
                  <a:spLocks noChangeAspect="1" noChangeShapeType="1"/>
                </p:cNvSpPr>
                <p:nvPr/>
              </p:nvSpPr>
              <p:spPr bwMode="auto">
                <a:xfrm>
                  <a:off x="1746" y="1484"/>
                  <a:ext cx="272" cy="283"/>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91" name="Line 14">
                  <a:extLst>
                    <a:ext uri="{FF2B5EF4-FFF2-40B4-BE49-F238E27FC236}">
                      <a16:creationId xmlns:a16="http://schemas.microsoft.com/office/drawing/2014/main" id="{F70A4C95-4EB2-47F4-83E9-4087D10091F7}"/>
                    </a:ext>
                  </a:extLst>
                </p:cNvPr>
                <p:cNvSpPr>
                  <a:spLocks noChangeAspect="1" noChangeShapeType="1"/>
                </p:cNvSpPr>
                <p:nvPr/>
              </p:nvSpPr>
              <p:spPr bwMode="auto">
                <a:xfrm>
                  <a:off x="340" y="1484"/>
                  <a:ext cx="1406"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92" name="Line 15">
                  <a:extLst>
                    <a:ext uri="{FF2B5EF4-FFF2-40B4-BE49-F238E27FC236}">
                      <a16:creationId xmlns:a16="http://schemas.microsoft.com/office/drawing/2014/main" id="{8B61C94F-16C3-4E9D-A31B-1D693CD25E5D}"/>
                    </a:ext>
                  </a:extLst>
                </p:cNvPr>
                <p:cNvSpPr>
                  <a:spLocks noChangeAspect="1" noChangeShapeType="1"/>
                </p:cNvSpPr>
                <p:nvPr/>
              </p:nvSpPr>
              <p:spPr bwMode="auto">
                <a:xfrm flipV="1">
                  <a:off x="340" y="2913"/>
                  <a:ext cx="1406" cy="0"/>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93" name="Line 16">
                  <a:extLst>
                    <a:ext uri="{FF2B5EF4-FFF2-40B4-BE49-F238E27FC236}">
                      <a16:creationId xmlns:a16="http://schemas.microsoft.com/office/drawing/2014/main" id="{9DB8221B-3509-4B9D-9177-428A67B44DB6}"/>
                    </a:ext>
                  </a:extLst>
                </p:cNvPr>
                <p:cNvSpPr>
                  <a:spLocks noChangeAspect="1" noChangeShapeType="1"/>
                </p:cNvSpPr>
                <p:nvPr/>
              </p:nvSpPr>
              <p:spPr bwMode="auto">
                <a:xfrm flipV="1">
                  <a:off x="1761" y="2630"/>
                  <a:ext cx="257" cy="267"/>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0" name="Group 17">
                <a:extLst>
                  <a:ext uri="{FF2B5EF4-FFF2-40B4-BE49-F238E27FC236}">
                    <a16:creationId xmlns:a16="http://schemas.microsoft.com/office/drawing/2014/main" id="{1AF02EF7-F0AB-4CBF-9580-9CAAF44BE533}"/>
                  </a:ext>
                </a:extLst>
              </p:cNvPr>
              <p:cNvGrpSpPr>
                <a:grpSpLocks noChangeAspect="1"/>
              </p:cNvGrpSpPr>
              <p:nvPr/>
            </p:nvGrpSpPr>
            <p:grpSpPr bwMode="auto">
              <a:xfrm>
                <a:off x="1724" y="2625"/>
                <a:ext cx="1276" cy="931"/>
                <a:chOff x="340" y="1586"/>
                <a:chExt cx="1678" cy="1225"/>
              </a:xfrm>
            </p:grpSpPr>
            <p:sp>
              <p:nvSpPr>
                <p:cNvPr id="94286" name="Line 18">
                  <a:extLst>
                    <a:ext uri="{FF2B5EF4-FFF2-40B4-BE49-F238E27FC236}">
                      <a16:creationId xmlns:a16="http://schemas.microsoft.com/office/drawing/2014/main" id="{9B88C66C-3AF6-4C88-8853-326D18AD57D5}"/>
                    </a:ext>
                  </a:extLst>
                </p:cNvPr>
                <p:cNvSpPr>
                  <a:spLocks noChangeAspect="1" noChangeShapeType="1"/>
                </p:cNvSpPr>
                <p:nvPr/>
              </p:nvSpPr>
              <p:spPr bwMode="auto">
                <a:xfrm>
                  <a:off x="340" y="1586"/>
                  <a:ext cx="1406"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7" name="Line 19">
                  <a:extLst>
                    <a:ext uri="{FF2B5EF4-FFF2-40B4-BE49-F238E27FC236}">
                      <a16:creationId xmlns:a16="http://schemas.microsoft.com/office/drawing/2014/main" id="{59C040C5-80BB-44A0-A457-2F16C10A8846}"/>
                    </a:ext>
                  </a:extLst>
                </p:cNvPr>
                <p:cNvSpPr>
                  <a:spLocks noChangeAspect="1" noChangeShapeType="1"/>
                </p:cNvSpPr>
                <p:nvPr/>
              </p:nvSpPr>
              <p:spPr bwMode="auto">
                <a:xfrm>
                  <a:off x="1746" y="1586"/>
                  <a:ext cx="272" cy="228"/>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8" name="Line 20">
                  <a:extLst>
                    <a:ext uri="{FF2B5EF4-FFF2-40B4-BE49-F238E27FC236}">
                      <a16:creationId xmlns:a16="http://schemas.microsoft.com/office/drawing/2014/main" id="{5D4FCD58-15D7-4509-8E8D-9DACE3B01ECB}"/>
                    </a:ext>
                  </a:extLst>
                </p:cNvPr>
                <p:cNvSpPr>
                  <a:spLocks noChangeAspect="1" noChangeShapeType="1"/>
                </p:cNvSpPr>
                <p:nvPr/>
              </p:nvSpPr>
              <p:spPr bwMode="auto">
                <a:xfrm flipV="1">
                  <a:off x="340" y="2811"/>
                  <a:ext cx="1406" cy="0"/>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9" name="Line 21">
                  <a:extLst>
                    <a:ext uri="{FF2B5EF4-FFF2-40B4-BE49-F238E27FC236}">
                      <a16:creationId xmlns:a16="http://schemas.microsoft.com/office/drawing/2014/main" id="{0D394F50-A2FD-495E-9354-E235297C45B7}"/>
                    </a:ext>
                  </a:extLst>
                </p:cNvPr>
                <p:cNvSpPr>
                  <a:spLocks noChangeAspect="1" noChangeShapeType="1"/>
                </p:cNvSpPr>
                <p:nvPr/>
              </p:nvSpPr>
              <p:spPr bwMode="auto">
                <a:xfrm flipV="1">
                  <a:off x="1746" y="2583"/>
                  <a:ext cx="272" cy="228"/>
                </a:xfrm>
                <a:prstGeom prst="line">
                  <a:avLst/>
                </a:prstGeom>
                <a:noFill/>
                <a:ln w="12700">
                  <a:solidFill>
                    <a:srgbClr val="B069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1" name="Group 22">
                <a:extLst>
                  <a:ext uri="{FF2B5EF4-FFF2-40B4-BE49-F238E27FC236}">
                    <a16:creationId xmlns:a16="http://schemas.microsoft.com/office/drawing/2014/main" id="{8A126469-22A9-459B-A9AF-AE85C9F5C189}"/>
                  </a:ext>
                </a:extLst>
              </p:cNvPr>
              <p:cNvGrpSpPr>
                <a:grpSpLocks noChangeAspect="1"/>
              </p:cNvGrpSpPr>
              <p:nvPr/>
            </p:nvGrpSpPr>
            <p:grpSpPr bwMode="auto">
              <a:xfrm>
                <a:off x="1724" y="2702"/>
                <a:ext cx="1276" cy="777"/>
                <a:chOff x="340" y="1688"/>
                <a:chExt cx="1678" cy="1021"/>
              </a:xfrm>
            </p:grpSpPr>
            <p:sp>
              <p:nvSpPr>
                <p:cNvPr id="94282" name="Line 23">
                  <a:extLst>
                    <a:ext uri="{FF2B5EF4-FFF2-40B4-BE49-F238E27FC236}">
                      <a16:creationId xmlns:a16="http://schemas.microsoft.com/office/drawing/2014/main" id="{0EDDECB7-0918-4927-9515-9624CD883986}"/>
                    </a:ext>
                  </a:extLst>
                </p:cNvPr>
                <p:cNvSpPr>
                  <a:spLocks noChangeAspect="1" noChangeShapeType="1"/>
                </p:cNvSpPr>
                <p:nvPr/>
              </p:nvSpPr>
              <p:spPr bwMode="auto">
                <a:xfrm>
                  <a:off x="340" y="1688"/>
                  <a:ext cx="1406"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3" name="Line 24">
                  <a:extLst>
                    <a:ext uri="{FF2B5EF4-FFF2-40B4-BE49-F238E27FC236}">
                      <a16:creationId xmlns:a16="http://schemas.microsoft.com/office/drawing/2014/main" id="{0A020D4B-1AFE-4356-B64A-8AFAD1D3F82F}"/>
                    </a:ext>
                  </a:extLst>
                </p:cNvPr>
                <p:cNvSpPr>
                  <a:spLocks noChangeAspect="1" noChangeShapeType="1"/>
                </p:cNvSpPr>
                <p:nvPr/>
              </p:nvSpPr>
              <p:spPr bwMode="auto">
                <a:xfrm>
                  <a:off x="1746" y="1688"/>
                  <a:ext cx="272" cy="18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4" name="Line 25">
                  <a:extLst>
                    <a:ext uri="{FF2B5EF4-FFF2-40B4-BE49-F238E27FC236}">
                      <a16:creationId xmlns:a16="http://schemas.microsoft.com/office/drawing/2014/main" id="{2917A9FF-A238-4614-94BA-FD9C17F0C6B5}"/>
                    </a:ext>
                  </a:extLst>
                </p:cNvPr>
                <p:cNvSpPr>
                  <a:spLocks noChangeAspect="1" noChangeShapeType="1"/>
                </p:cNvSpPr>
                <p:nvPr/>
              </p:nvSpPr>
              <p:spPr bwMode="auto">
                <a:xfrm flipV="1">
                  <a:off x="340" y="2709"/>
                  <a:ext cx="1406" cy="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5" name="Line 26">
                  <a:extLst>
                    <a:ext uri="{FF2B5EF4-FFF2-40B4-BE49-F238E27FC236}">
                      <a16:creationId xmlns:a16="http://schemas.microsoft.com/office/drawing/2014/main" id="{BFF2D38B-772B-4427-B0EB-82DF026872C9}"/>
                    </a:ext>
                  </a:extLst>
                </p:cNvPr>
                <p:cNvSpPr>
                  <a:spLocks noChangeAspect="1" noChangeShapeType="1"/>
                </p:cNvSpPr>
                <p:nvPr/>
              </p:nvSpPr>
              <p:spPr bwMode="auto">
                <a:xfrm flipV="1">
                  <a:off x="1746" y="2529"/>
                  <a:ext cx="272" cy="180"/>
                </a:xfrm>
                <a:prstGeom prst="line">
                  <a:avLst/>
                </a:prstGeom>
                <a:noFill/>
                <a:ln w="12700">
                  <a:solidFill>
                    <a:srgbClr val="A4A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2" name="Group 27">
                <a:extLst>
                  <a:ext uri="{FF2B5EF4-FFF2-40B4-BE49-F238E27FC236}">
                    <a16:creationId xmlns:a16="http://schemas.microsoft.com/office/drawing/2014/main" id="{08795FCA-F953-404F-BD0F-D716E22CB4A9}"/>
                  </a:ext>
                </a:extLst>
              </p:cNvPr>
              <p:cNvGrpSpPr>
                <a:grpSpLocks noChangeAspect="1"/>
              </p:cNvGrpSpPr>
              <p:nvPr/>
            </p:nvGrpSpPr>
            <p:grpSpPr bwMode="auto">
              <a:xfrm>
                <a:off x="1724" y="2779"/>
                <a:ext cx="1276" cy="622"/>
                <a:chOff x="340" y="1790"/>
                <a:chExt cx="1678" cy="817"/>
              </a:xfrm>
            </p:grpSpPr>
            <p:sp>
              <p:nvSpPr>
                <p:cNvPr id="94278" name="Line 28">
                  <a:extLst>
                    <a:ext uri="{FF2B5EF4-FFF2-40B4-BE49-F238E27FC236}">
                      <a16:creationId xmlns:a16="http://schemas.microsoft.com/office/drawing/2014/main" id="{79156600-8FCE-4EA9-BB27-B8B6A0F38BF3}"/>
                    </a:ext>
                  </a:extLst>
                </p:cNvPr>
                <p:cNvSpPr>
                  <a:spLocks noChangeAspect="1" noChangeShapeType="1"/>
                </p:cNvSpPr>
                <p:nvPr/>
              </p:nvSpPr>
              <p:spPr bwMode="auto">
                <a:xfrm>
                  <a:off x="340" y="1790"/>
                  <a:ext cx="1406"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9" name="Line 29">
                  <a:extLst>
                    <a:ext uri="{FF2B5EF4-FFF2-40B4-BE49-F238E27FC236}">
                      <a16:creationId xmlns:a16="http://schemas.microsoft.com/office/drawing/2014/main" id="{71CF1638-6DEE-483B-9954-D81F18FC817A}"/>
                    </a:ext>
                  </a:extLst>
                </p:cNvPr>
                <p:cNvSpPr>
                  <a:spLocks noChangeAspect="1" noChangeShapeType="1"/>
                </p:cNvSpPr>
                <p:nvPr/>
              </p:nvSpPr>
              <p:spPr bwMode="auto">
                <a:xfrm>
                  <a:off x="1746" y="1790"/>
                  <a:ext cx="272" cy="139"/>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0" name="Line 30">
                  <a:extLst>
                    <a:ext uri="{FF2B5EF4-FFF2-40B4-BE49-F238E27FC236}">
                      <a16:creationId xmlns:a16="http://schemas.microsoft.com/office/drawing/2014/main" id="{F5126838-3DFE-421B-B26C-D4BF1BE3B2F7}"/>
                    </a:ext>
                  </a:extLst>
                </p:cNvPr>
                <p:cNvSpPr>
                  <a:spLocks noChangeAspect="1" noChangeShapeType="1"/>
                </p:cNvSpPr>
                <p:nvPr/>
              </p:nvSpPr>
              <p:spPr bwMode="auto">
                <a:xfrm flipV="1">
                  <a:off x="340" y="2607"/>
                  <a:ext cx="1406" cy="0"/>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81" name="Line 31">
                  <a:extLst>
                    <a:ext uri="{FF2B5EF4-FFF2-40B4-BE49-F238E27FC236}">
                      <a16:creationId xmlns:a16="http://schemas.microsoft.com/office/drawing/2014/main" id="{ACA0E773-CDD9-4368-BAA1-BFC446318979}"/>
                    </a:ext>
                  </a:extLst>
                </p:cNvPr>
                <p:cNvSpPr>
                  <a:spLocks noChangeAspect="1" noChangeShapeType="1"/>
                </p:cNvSpPr>
                <p:nvPr/>
              </p:nvSpPr>
              <p:spPr bwMode="auto">
                <a:xfrm flipV="1">
                  <a:off x="1746" y="2468"/>
                  <a:ext cx="272" cy="139"/>
                </a:xfrm>
                <a:prstGeom prst="line">
                  <a:avLst/>
                </a:prstGeom>
                <a:noFill/>
                <a:ln w="12700">
                  <a:solidFill>
                    <a:srgbClr val="1D9A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3" name="Group 32">
                <a:extLst>
                  <a:ext uri="{FF2B5EF4-FFF2-40B4-BE49-F238E27FC236}">
                    <a16:creationId xmlns:a16="http://schemas.microsoft.com/office/drawing/2014/main" id="{C354B0F5-8542-4365-AF8B-07F7E8ECD7C3}"/>
                  </a:ext>
                </a:extLst>
              </p:cNvPr>
              <p:cNvGrpSpPr>
                <a:grpSpLocks noChangeAspect="1"/>
              </p:cNvGrpSpPr>
              <p:nvPr/>
            </p:nvGrpSpPr>
            <p:grpSpPr bwMode="auto">
              <a:xfrm>
                <a:off x="1724" y="2857"/>
                <a:ext cx="1276" cy="466"/>
                <a:chOff x="340" y="1892"/>
                <a:chExt cx="1678" cy="613"/>
              </a:xfrm>
            </p:grpSpPr>
            <p:sp>
              <p:nvSpPr>
                <p:cNvPr id="94274" name="Line 33">
                  <a:extLst>
                    <a:ext uri="{FF2B5EF4-FFF2-40B4-BE49-F238E27FC236}">
                      <a16:creationId xmlns:a16="http://schemas.microsoft.com/office/drawing/2014/main" id="{81FD4AF3-21B6-464D-90BA-CFFACDE32AA1}"/>
                    </a:ext>
                  </a:extLst>
                </p:cNvPr>
                <p:cNvSpPr>
                  <a:spLocks noChangeAspect="1" noChangeShapeType="1"/>
                </p:cNvSpPr>
                <p:nvPr/>
              </p:nvSpPr>
              <p:spPr bwMode="auto">
                <a:xfrm>
                  <a:off x="340" y="1892"/>
                  <a:ext cx="1406"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5" name="Line 34">
                  <a:extLst>
                    <a:ext uri="{FF2B5EF4-FFF2-40B4-BE49-F238E27FC236}">
                      <a16:creationId xmlns:a16="http://schemas.microsoft.com/office/drawing/2014/main" id="{3E80A0D4-DA79-4FC1-8A62-90D9A7C76989}"/>
                    </a:ext>
                  </a:extLst>
                </p:cNvPr>
                <p:cNvSpPr>
                  <a:spLocks noChangeAspect="1" noChangeShapeType="1"/>
                </p:cNvSpPr>
                <p:nvPr/>
              </p:nvSpPr>
              <p:spPr bwMode="auto">
                <a:xfrm>
                  <a:off x="1746" y="1892"/>
                  <a:ext cx="272" cy="101"/>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6" name="Line 35">
                  <a:extLst>
                    <a:ext uri="{FF2B5EF4-FFF2-40B4-BE49-F238E27FC236}">
                      <a16:creationId xmlns:a16="http://schemas.microsoft.com/office/drawing/2014/main" id="{DC46967B-FEDB-4905-81CD-5D9C8F6783E9}"/>
                    </a:ext>
                  </a:extLst>
                </p:cNvPr>
                <p:cNvSpPr>
                  <a:spLocks noChangeAspect="1" noChangeShapeType="1"/>
                </p:cNvSpPr>
                <p:nvPr/>
              </p:nvSpPr>
              <p:spPr bwMode="auto">
                <a:xfrm flipV="1">
                  <a:off x="340" y="2505"/>
                  <a:ext cx="1406" cy="0"/>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7" name="Line 36">
                  <a:extLst>
                    <a:ext uri="{FF2B5EF4-FFF2-40B4-BE49-F238E27FC236}">
                      <a16:creationId xmlns:a16="http://schemas.microsoft.com/office/drawing/2014/main" id="{75B1D424-2729-4092-A005-E6A0B429B1EB}"/>
                    </a:ext>
                  </a:extLst>
                </p:cNvPr>
                <p:cNvSpPr>
                  <a:spLocks noChangeAspect="1" noChangeShapeType="1"/>
                </p:cNvSpPr>
                <p:nvPr/>
              </p:nvSpPr>
              <p:spPr bwMode="auto">
                <a:xfrm flipV="1">
                  <a:off x="1746" y="2404"/>
                  <a:ext cx="272" cy="101"/>
                </a:xfrm>
                <a:prstGeom prst="line">
                  <a:avLst/>
                </a:prstGeom>
                <a:noFill/>
                <a:ln w="12700">
                  <a:solidFill>
                    <a:srgbClr val="0080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4" name="Group 37">
                <a:extLst>
                  <a:ext uri="{FF2B5EF4-FFF2-40B4-BE49-F238E27FC236}">
                    <a16:creationId xmlns:a16="http://schemas.microsoft.com/office/drawing/2014/main" id="{04AC3157-5E3F-4116-B6ED-F70D3F4EA3F1}"/>
                  </a:ext>
                </a:extLst>
              </p:cNvPr>
              <p:cNvGrpSpPr>
                <a:grpSpLocks noChangeAspect="1"/>
              </p:cNvGrpSpPr>
              <p:nvPr/>
            </p:nvGrpSpPr>
            <p:grpSpPr bwMode="auto">
              <a:xfrm>
                <a:off x="1724" y="2935"/>
                <a:ext cx="1276" cy="311"/>
                <a:chOff x="340" y="1994"/>
                <a:chExt cx="1678" cy="409"/>
              </a:xfrm>
            </p:grpSpPr>
            <p:sp>
              <p:nvSpPr>
                <p:cNvPr id="94270" name="Line 38">
                  <a:extLst>
                    <a:ext uri="{FF2B5EF4-FFF2-40B4-BE49-F238E27FC236}">
                      <a16:creationId xmlns:a16="http://schemas.microsoft.com/office/drawing/2014/main" id="{C5B5F36C-D189-4CF6-96FD-5AB3ED049EFC}"/>
                    </a:ext>
                  </a:extLst>
                </p:cNvPr>
                <p:cNvSpPr>
                  <a:spLocks noChangeAspect="1" noChangeShapeType="1"/>
                </p:cNvSpPr>
                <p:nvPr/>
              </p:nvSpPr>
              <p:spPr bwMode="auto">
                <a:xfrm>
                  <a:off x="340" y="1994"/>
                  <a:ext cx="1406"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1" name="Line 39">
                  <a:extLst>
                    <a:ext uri="{FF2B5EF4-FFF2-40B4-BE49-F238E27FC236}">
                      <a16:creationId xmlns:a16="http://schemas.microsoft.com/office/drawing/2014/main" id="{3517C1B6-73E8-4945-BDB0-9F1A037EDB2A}"/>
                    </a:ext>
                  </a:extLst>
                </p:cNvPr>
                <p:cNvSpPr>
                  <a:spLocks noChangeAspect="1" noChangeShapeType="1"/>
                </p:cNvSpPr>
                <p:nvPr/>
              </p:nvSpPr>
              <p:spPr bwMode="auto">
                <a:xfrm>
                  <a:off x="1746" y="1994"/>
                  <a:ext cx="272" cy="66"/>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2" name="Line 40">
                  <a:extLst>
                    <a:ext uri="{FF2B5EF4-FFF2-40B4-BE49-F238E27FC236}">
                      <a16:creationId xmlns:a16="http://schemas.microsoft.com/office/drawing/2014/main" id="{0F022D92-3322-41C0-8FF8-1103F8502C69}"/>
                    </a:ext>
                  </a:extLst>
                </p:cNvPr>
                <p:cNvSpPr>
                  <a:spLocks noChangeAspect="1" noChangeShapeType="1"/>
                </p:cNvSpPr>
                <p:nvPr/>
              </p:nvSpPr>
              <p:spPr bwMode="auto">
                <a:xfrm flipV="1">
                  <a:off x="340" y="2403"/>
                  <a:ext cx="1406" cy="0"/>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73" name="Line 41">
                  <a:extLst>
                    <a:ext uri="{FF2B5EF4-FFF2-40B4-BE49-F238E27FC236}">
                      <a16:creationId xmlns:a16="http://schemas.microsoft.com/office/drawing/2014/main" id="{34938693-EB42-422D-BC73-755500DD51BE}"/>
                    </a:ext>
                  </a:extLst>
                </p:cNvPr>
                <p:cNvSpPr>
                  <a:spLocks noChangeAspect="1" noChangeShapeType="1"/>
                </p:cNvSpPr>
                <p:nvPr/>
              </p:nvSpPr>
              <p:spPr bwMode="auto">
                <a:xfrm flipV="1">
                  <a:off x="1746" y="2337"/>
                  <a:ext cx="272" cy="66"/>
                </a:xfrm>
                <a:prstGeom prst="line">
                  <a:avLst/>
                </a:prstGeom>
                <a:noFill/>
                <a:ln w="12700">
                  <a:solidFill>
                    <a:srgbClr val="001D9A"/>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5" name="Group 42">
                <a:extLst>
                  <a:ext uri="{FF2B5EF4-FFF2-40B4-BE49-F238E27FC236}">
                    <a16:creationId xmlns:a16="http://schemas.microsoft.com/office/drawing/2014/main" id="{1013CDCC-DEC6-43A9-828A-FBDCB8B8B530}"/>
                  </a:ext>
                </a:extLst>
              </p:cNvPr>
              <p:cNvGrpSpPr>
                <a:grpSpLocks noChangeAspect="1"/>
              </p:cNvGrpSpPr>
              <p:nvPr/>
            </p:nvGrpSpPr>
            <p:grpSpPr bwMode="auto">
              <a:xfrm>
                <a:off x="1724" y="3012"/>
                <a:ext cx="1276" cy="156"/>
                <a:chOff x="340" y="2096"/>
                <a:chExt cx="1678" cy="205"/>
              </a:xfrm>
            </p:grpSpPr>
            <p:sp>
              <p:nvSpPr>
                <p:cNvPr id="94266" name="Line 43">
                  <a:extLst>
                    <a:ext uri="{FF2B5EF4-FFF2-40B4-BE49-F238E27FC236}">
                      <a16:creationId xmlns:a16="http://schemas.microsoft.com/office/drawing/2014/main" id="{AAD9BCA7-E52D-48A1-AEDF-7E39CF3A5851}"/>
                    </a:ext>
                  </a:extLst>
                </p:cNvPr>
                <p:cNvSpPr>
                  <a:spLocks noChangeAspect="1" noChangeShapeType="1"/>
                </p:cNvSpPr>
                <p:nvPr/>
              </p:nvSpPr>
              <p:spPr bwMode="auto">
                <a:xfrm>
                  <a:off x="340" y="2096"/>
                  <a:ext cx="1406"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7" name="Line 44">
                  <a:extLst>
                    <a:ext uri="{FF2B5EF4-FFF2-40B4-BE49-F238E27FC236}">
                      <a16:creationId xmlns:a16="http://schemas.microsoft.com/office/drawing/2014/main" id="{4629382C-8EB5-4C12-A166-21EFA53E5E94}"/>
                    </a:ext>
                  </a:extLst>
                </p:cNvPr>
                <p:cNvSpPr>
                  <a:spLocks noChangeAspect="1" noChangeShapeType="1"/>
                </p:cNvSpPr>
                <p:nvPr/>
              </p:nvSpPr>
              <p:spPr bwMode="auto">
                <a:xfrm>
                  <a:off x="1746" y="2096"/>
                  <a:ext cx="272" cy="33"/>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8" name="Line 45">
                  <a:extLst>
                    <a:ext uri="{FF2B5EF4-FFF2-40B4-BE49-F238E27FC236}">
                      <a16:creationId xmlns:a16="http://schemas.microsoft.com/office/drawing/2014/main" id="{0E8489A7-DDB0-4CC2-A77F-CC9499F24F16}"/>
                    </a:ext>
                  </a:extLst>
                </p:cNvPr>
                <p:cNvSpPr>
                  <a:spLocks noChangeAspect="1" noChangeShapeType="1"/>
                </p:cNvSpPr>
                <p:nvPr/>
              </p:nvSpPr>
              <p:spPr bwMode="auto">
                <a:xfrm flipV="1">
                  <a:off x="340" y="2301"/>
                  <a:ext cx="1406" cy="0"/>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9" name="Line 46">
                  <a:extLst>
                    <a:ext uri="{FF2B5EF4-FFF2-40B4-BE49-F238E27FC236}">
                      <a16:creationId xmlns:a16="http://schemas.microsoft.com/office/drawing/2014/main" id="{0643CAE2-E63D-46C9-AFB6-660D7558A8BA}"/>
                    </a:ext>
                  </a:extLst>
                </p:cNvPr>
                <p:cNvSpPr>
                  <a:spLocks noChangeAspect="1" noChangeShapeType="1"/>
                </p:cNvSpPr>
                <p:nvPr/>
              </p:nvSpPr>
              <p:spPr bwMode="auto">
                <a:xfrm flipV="1">
                  <a:off x="1746" y="2268"/>
                  <a:ext cx="272" cy="33"/>
                </a:xfrm>
                <a:prstGeom prst="line">
                  <a:avLst/>
                </a:prstGeom>
                <a:noFill/>
                <a:ln w="12700">
                  <a:solidFill>
                    <a:srgbClr val="9A0084"/>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4236" name="Line 47">
                <a:extLst>
                  <a:ext uri="{FF2B5EF4-FFF2-40B4-BE49-F238E27FC236}">
                    <a16:creationId xmlns:a16="http://schemas.microsoft.com/office/drawing/2014/main" id="{CC70FE4A-FB5C-4F49-BA5E-1E11CDB09E8B}"/>
                  </a:ext>
                </a:extLst>
              </p:cNvPr>
              <p:cNvSpPr>
                <a:spLocks noChangeAspect="1" noChangeShapeType="1"/>
              </p:cNvSpPr>
              <p:nvPr/>
            </p:nvSpPr>
            <p:spPr bwMode="auto">
              <a:xfrm>
                <a:off x="3000" y="3090"/>
                <a:ext cx="2625" cy="0"/>
              </a:xfrm>
              <a:prstGeom prst="line">
                <a:avLst/>
              </a:prstGeom>
              <a:noFill/>
              <a:ln w="12700">
                <a:solidFill>
                  <a:srgbClr val="00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4237" name="Group 190">
                <a:extLst>
                  <a:ext uri="{FF2B5EF4-FFF2-40B4-BE49-F238E27FC236}">
                    <a16:creationId xmlns:a16="http://schemas.microsoft.com/office/drawing/2014/main" id="{A706BFD8-D5AB-4EA2-B256-9B69DB54A8F4}"/>
                  </a:ext>
                </a:extLst>
              </p:cNvPr>
              <p:cNvGrpSpPr>
                <a:grpSpLocks noChangeAspect="1"/>
              </p:cNvGrpSpPr>
              <p:nvPr/>
            </p:nvGrpSpPr>
            <p:grpSpPr bwMode="auto">
              <a:xfrm>
                <a:off x="3000" y="2435"/>
                <a:ext cx="2625" cy="1309"/>
                <a:chOff x="2018" y="976"/>
                <a:chExt cx="3448" cy="1720"/>
              </a:xfrm>
            </p:grpSpPr>
            <p:sp>
              <p:nvSpPr>
                <p:cNvPr id="94264" name="Line 52">
                  <a:extLst>
                    <a:ext uri="{FF2B5EF4-FFF2-40B4-BE49-F238E27FC236}">
                      <a16:creationId xmlns:a16="http://schemas.microsoft.com/office/drawing/2014/main" id="{CEF56339-26B2-4833-A05D-E8FCF8461A20}"/>
                    </a:ext>
                  </a:extLst>
                </p:cNvPr>
                <p:cNvSpPr>
                  <a:spLocks noChangeAspect="1" noChangeShapeType="1"/>
                </p:cNvSpPr>
                <p:nvPr/>
              </p:nvSpPr>
              <p:spPr bwMode="auto">
                <a:xfrm>
                  <a:off x="2018" y="1450"/>
                  <a:ext cx="3448" cy="1246"/>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5" name="Line 164">
                  <a:extLst>
                    <a:ext uri="{FF2B5EF4-FFF2-40B4-BE49-F238E27FC236}">
                      <a16:creationId xmlns:a16="http://schemas.microsoft.com/office/drawing/2014/main" id="{3BB5BDB7-AE1C-41E2-B304-C53A893BE764}"/>
                    </a:ext>
                  </a:extLst>
                </p:cNvPr>
                <p:cNvSpPr>
                  <a:spLocks noChangeAspect="1" noChangeShapeType="1"/>
                </p:cNvSpPr>
                <p:nvPr/>
              </p:nvSpPr>
              <p:spPr bwMode="auto">
                <a:xfrm flipV="1">
                  <a:off x="2018" y="976"/>
                  <a:ext cx="3448" cy="1246"/>
                </a:xfrm>
                <a:prstGeom prst="line">
                  <a:avLst/>
                </a:prstGeom>
                <a:noFill/>
                <a:ln w="12700">
                  <a:solidFill>
                    <a:srgbClr val="B069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8" name="Group 189">
                <a:extLst>
                  <a:ext uri="{FF2B5EF4-FFF2-40B4-BE49-F238E27FC236}">
                    <a16:creationId xmlns:a16="http://schemas.microsoft.com/office/drawing/2014/main" id="{5C37858F-844D-4F5D-A5DA-1A00E9922F22}"/>
                  </a:ext>
                </a:extLst>
              </p:cNvPr>
              <p:cNvGrpSpPr>
                <a:grpSpLocks noChangeAspect="1"/>
              </p:cNvGrpSpPr>
              <p:nvPr/>
            </p:nvGrpSpPr>
            <p:grpSpPr bwMode="auto">
              <a:xfrm>
                <a:off x="3000" y="2404"/>
                <a:ext cx="2625" cy="1371"/>
                <a:chOff x="2018" y="935"/>
                <a:chExt cx="3448" cy="1802"/>
              </a:xfrm>
            </p:grpSpPr>
            <p:sp>
              <p:nvSpPr>
                <p:cNvPr id="94262" name="Line 55">
                  <a:extLst>
                    <a:ext uri="{FF2B5EF4-FFF2-40B4-BE49-F238E27FC236}">
                      <a16:creationId xmlns:a16="http://schemas.microsoft.com/office/drawing/2014/main" id="{C8902B7E-A1A6-44C3-9276-38FD3E9EE8CF}"/>
                    </a:ext>
                  </a:extLst>
                </p:cNvPr>
                <p:cNvSpPr>
                  <a:spLocks noChangeAspect="1" noChangeShapeType="1"/>
                </p:cNvSpPr>
                <p:nvPr/>
              </p:nvSpPr>
              <p:spPr bwMode="auto">
                <a:xfrm>
                  <a:off x="2018" y="1404"/>
                  <a:ext cx="3448" cy="1333"/>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3" name="Line 165">
                  <a:extLst>
                    <a:ext uri="{FF2B5EF4-FFF2-40B4-BE49-F238E27FC236}">
                      <a16:creationId xmlns:a16="http://schemas.microsoft.com/office/drawing/2014/main" id="{30F167B2-24D1-4A8E-99D2-0BD63F9185EF}"/>
                    </a:ext>
                  </a:extLst>
                </p:cNvPr>
                <p:cNvSpPr>
                  <a:spLocks noChangeAspect="1" noChangeShapeType="1"/>
                </p:cNvSpPr>
                <p:nvPr/>
              </p:nvSpPr>
              <p:spPr bwMode="auto">
                <a:xfrm flipV="1">
                  <a:off x="2018" y="935"/>
                  <a:ext cx="3448" cy="1333"/>
                </a:xfrm>
                <a:prstGeom prst="line">
                  <a:avLst/>
                </a:prstGeom>
                <a:noFill/>
                <a:ln w="12700">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39" name="Group 191">
                <a:extLst>
                  <a:ext uri="{FF2B5EF4-FFF2-40B4-BE49-F238E27FC236}">
                    <a16:creationId xmlns:a16="http://schemas.microsoft.com/office/drawing/2014/main" id="{E69A77CE-D506-436B-B800-1AC824F1EAC7}"/>
                  </a:ext>
                </a:extLst>
              </p:cNvPr>
              <p:cNvGrpSpPr>
                <a:grpSpLocks noChangeAspect="1"/>
              </p:cNvGrpSpPr>
              <p:nvPr/>
            </p:nvGrpSpPr>
            <p:grpSpPr bwMode="auto">
              <a:xfrm>
                <a:off x="3000" y="2522"/>
                <a:ext cx="2625" cy="1135"/>
                <a:chOff x="2018" y="1090"/>
                <a:chExt cx="3448" cy="1492"/>
              </a:xfrm>
            </p:grpSpPr>
            <p:sp>
              <p:nvSpPr>
                <p:cNvPr id="94260" name="Line 58">
                  <a:extLst>
                    <a:ext uri="{FF2B5EF4-FFF2-40B4-BE49-F238E27FC236}">
                      <a16:creationId xmlns:a16="http://schemas.microsoft.com/office/drawing/2014/main" id="{FC2894DE-CB6E-411A-B8B1-148D450B097B}"/>
                    </a:ext>
                  </a:extLst>
                </p:cNvPr>
                <p:cNvSpPr>
                  <a:spLocks noChangeAspect="1" noChangeShapeType="1"/>
                </p:cNvSpPr>
                <p:nvPr/>
              </p:nvSpPr>
              <p:spPr bwMode="auto">
                <a:xfrm>
                  <a:off x="2018" y="1506"/>
                  <a:ext cx="3448" cy="1076"/>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61" name="Line 166">
                  <a:extLst>
                    <a:ext uri="{FF2B5EF4-FFF2-40B4-BE49-F238E27FC236}">
                      <a16:creationId xmlns:a16="http://schemas.microsoft.com/office/drawing/2014/main" id="{9487A6F7-A8E4-4332-B1A1-8AD563C8B039}"/>
                    </a:ext>
                  </a:extLst>
                </p:cNvPr>
                <p:cNvSpPr>
                  <a:spLocks noChangeAspect="1" noChangeShapeType="1"/>
                </p:cNvSpPr>
                <p:nvPr/>
              </p:nvSpPr>
              <p:spPr bwMode="auto">
                <a:xfrm flipV="1">
                  <a:off x="2018" y="1090"/>
                  <a:ext cx="3448" cy="1076"/>
                </a:xfrm>
                <a:prstGeom prst="line">
                  <a:avLst/>
                </a:prstGeom>
                <a:noFill/>
                <a:ln w="12700">
                  <a:solidFill>
                    <a:srgbClr val="A4A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40" name="Group 192">
                <a:extLst>
                  <a:ext uri="{FF2B5EF4-FFF2-40B4-BE49-F238E27FC236}">
                    <a16:creationId xmlns:a16="http://schemas.microsoft.com/office/drawing/2014/main" id="{6FA5E074-9A2A-496A-BAA5-2266E92BDA51}"/>
                  </a:ext>
                </a:extLst>
              </p:cNvPr>
              <p:cNvGrpSpPr>
                <a:grpSpLocks noChangeAspect="1"/>
              </p:cNvGrpSpPr>
              <p:nvPr/>
            </p:nvGrpSpPr>
            <p:grpSpPr bwMode="auto">
              <a:xfrm>
                <a:off x="3000" y="2625"/>
                <a:ext cx="2625" cy="930"/>
                <a:chOff x="2018" y="1224"/>
                <a:chExt cx="3448" cy="1224"/>
              </a:xfrm>
            </p:grpSpPr>
            <p:sp>
              <p:nvSpPr>
                <p:cNvPr id="94258" name="Line 61">
                  <a:extLst>
                    <a:ext uri="{FF2B5EF4-FFF2-40B4-BE49-F238E27FC236}">
                      <a16:creationId xmlns:a16="http://schemas.microsoft.com/office/drawing/2014/main" id="{C37AD536-23E4-4B6F-82A6-E8F72573A7C4}"/>
                    </a:ext>
                  </a:extLst>
                </p:cNvPr>
                <p:cNvSpPr>
                  <a:spLocks noChangeAspect="1" noChangeShapeType="1"/>
                </p:cNvSpPr>
                <p:nvPr/>
              </p:nvSpPr>
              <p:spPr bwMode="auto">
                <a:xfrm>
                  <a:off x="2018" y="1566"/>
                  <a:ext cx="3448" cy="882"/>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9" name="Line 167">
                  <a:extLst>
                    <a:ext uri="{FF2B5EF4-FFF2-40B4-BE49-F238E27FC236}">
                      <a16:creationId xmlns:a16="http://schemas.microsoft.com/office/drawing/2014/main" id="{6EDB06FF-7ACD-4B41-A87E-72DCEDA7F145}"/>
                    </a:ext>
                  </a:extLst>
                </p:cNvPr>
                <p:cNvSpPr>
                  <a:spLocks noChangeAspect="1" noChangeShapeType="1"/>
                </p:cNvSpPr>
                <p:nvPr/>
              </p:nvSpPr>
              <p:spPr bwMode="auto">
                <a:xfrm flipV="1">
                  <a:off x="2018" y="1224"/>
                  <a:ext cx="3448" cy="882"/>
                </a:xfrm>
                <a:prstGeom prst="line">
                  <a:avLst/>
                </a:prstGeom>
                <a:noFill/>
                <a:ln w="12700">
                  <a:solidFill>
                    <a:srgbClr val="1D9A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41" name="Group 193">
                <a:extLst>
                  <a:ext uri="{FF2B5EF4-FFF2-40B4-BE49-F238E27FC236}">
                    <a16:creationId xmlns:a16="http://schemas.microsoft.com/office/drawing/2014/main" id="{7C3DF42A-1746-4874-9B0A-347AC0AE53FD}"/>
                  </a:ext>
                </a:extLst>
              </p:cNvPr>
              <p:cNvGrpSpPr>
                <a:grpSpLocks noChangeAspect="1"/>
              </p:cNvGrpSpPr>
              <p:nvPr/>
            </p:nvGrpSpPr>
            <p:grpSpPr bwMode="auto">
              <a:xfrm>
                <a:off x="3000" y="2744"/>
                <a:ext cx="2625" cy="694"/>
                <a:chOff x="2018" y="1380"/>
                <a:chExt cx="3448" cy="912"/>
              </a:xfrm>
            </p:grpSpPr>
            <p:sp>
              <p:nvSpPr>
                <p:cNvPr id="94256" name="Line 64">
                  <a:extLst>
                    <a:ext uri="{FF2B5EF4-FFF2-40B4-BE49-F238E27FC236}">
                      <a16:creationId xmlns:a16="http://schemas.microsoft.com/office/drawing/2014/main" id="{89E9642D-0588-43C1-8AB5-21B39AF77B77}"/>
                    </a:ext>
                  </a:extLst>
                </p:cNvPr>
                <p:cNvSpPr>
                  <a:spLocks noChangeAspect="1" noChangeShapeType="1"/>
                </p:cNvSpPr>
                <p:nvPr/>
              </p:nvSpPr>
              <p:spPr bwMode="auto">
                <a:xfrm>
                  <a:off x="2018" y="1631"/>
                  <a:ext cx="3448" cy="661"/>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7" name="Line 168">
                  <a:extLst>
                    <a:ext uri="{FF2B5EF4-FFF2-40B4-BE49-F238E27FC236}">
                      <a16:creationId xmlns:a16="http://schemas.microsoft.com/office/drawing/2014/main" id="{F680C2BA-714D-4C75-9962-0783C74A7A8E}"/>
                    </a:ext>
                  </a:extLst>
                </p:cNvPr>
                <p:cNvSpPr>
                  <a:spLocks noChangeAspect="1" noChangeShapeType="1"/>
                </p:cNvSpPr>
                <p:nvPr/>
              </p:nvSpPr>
              <p:spPr bwMode="auto">
                <a:xfrm flipV="1">
                  <a:off x="2018" y="1380"/>
                  <a:ext cx="3448" cy="661"/>
                </a:xfrm>
                <a:prstGeom prst="line">
                  <a:avLst/>
                </a:prstGeom>
                <a:noFill/>
                <a:ln w="12700">
                  <a:solidFill>
                    <a:srgbClr val="0080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42" name="Group 194">
                <a:extLst>
                  <a:ext uri="{FF2B5EF4-FFF2-40B4-BE49-F238E27FC236}">
                    <a16:creationId xmlns:a16="http://schemas.microsoft.com/office/drawing/2014/main" id="{4901FD4F-42E0-4C6F-A522-18E5F1AC82B7}"/>
                  </a:ext>
                </a:extLst>
              </p:cNvPr>
              <p:cNvGrpSpPr>
                <a:grpSpLocks noChangeAspect="1"/>
              </p:cNvGrpSpPr>
              <p:nvPr/>
            </p:nvGrpSpPr>
            <p:grpSpPr bwMode="auto">
              <a:xfrm>
                <a:off x="3000" y="2860"/>
                <a:ext cx="2625" cy="459"/>
                <a:chOff x="2018" y="1535"/>
                <a:chExt cx="3448" cy="602"/>
              </a:xfrm>
            </p:grpSpPr>
            <p:sp>
              <p:nvSpPr>
                <p:cNvPr id="94254" name="Line 67">
                  <a:extLst>
                    <a:ext uri="{FF2B5EF4-FFF2-40B4-BE49-F238E27FC236}">
                      <a16:creationId xmlns:a16="http://schemas.microsoft.com/office/drawing/2014/main" id="{3005773D-A781-483F-AB02-A59AC46B9A63}"/>
                    </a:ext>
                  </a:extLst>
                </p:cNvPr>
                <p:cNvSpPr>
                  <a:spLocks noChangeAspect="1" noChangeShapeType="1"/>
                </p:cNvSpPr>
                <p:nvPr/>
              </p:nvSpPr>
              <p:spPr bwMode="auto">
                <a:xfrm>
                  <a:off x="2018" y="1698"/>
                  <a:ext cx="3448" cy="439"/>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5" name="Line 169">
                  <a:extLst>
                    <a:ext uri="{FF2B5EF4-FFF2-40B4-BE49-F238E27FC236}">
                      <a16:creationId xmlns:a16="http://schemas.microsoft.com/office/drawing/2014/main" id="{E9EB30D2-1181-4756-8895-269401E5D228}"/>
                    </a:ext>
                  </a:extLst>
                </p:cNvPr>
                <p:cNvSpPr>
                  <a:spLocks noChangeAspect="1" noChangeShapeType="1"/>
                </p:cNvSpPr>
                <p:nvPr/>
              </p:nvSpPr>
              <p:spPr bwMode="auto">
                <a:xfrm flipV="1">
                  <a:off x="2018" y="1535"/>
                  <a:ext cx="3448" cy="439"/>
                </a:xfrm>
                <a:prstGeom prst="line">
                  <a:avLst/>
                </a:prstGeom>
                <a:noFill/>
                <a:ln w="12700">
                  <a:solidFill>
                    <a:srgbClr val="001D9A"/>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4243" name="Group 195">
                <a:extLst>
                  <a:ext uri="{FF2B5EF4-FFF2-40B4-BE49-F238E27FC236}">
                    <a16:creationId xmlns:a16="http://schemas.microsoft.com/office/drawing/2014/main" id="{DD78AEFC-32CE-44E5-A79E-28E297F3D28D}"/>
                  </a:ext>
                </a:extLst>
              </p:cNvPr>
              <p:cNvGrpSpPr>
                <a:grpSpLocks noChangeAspect="1"/>
              </p:cNvGrpSpPr>
              <p:nvPr/>
            </p:nvGrpSpPr>
            <p:grpSpPr bwMode="auto">
              <a:xfrm>
                <a:off x="3000" y="2981"/>
                <a:ext cx="2625" cy="218"/>
                <a:chOff x="2018" y="1693"/>
                <a:chExt cx="3448" cy="286"/>
              </a:xfrm>
            </p:grpSpPr>
            <p:sp>
              <p:nvSpPr>
                <p:cNvPr id="94252" name="Line 70">
                  <a:extLst>
                    <a:ext uri="{FF2B5EF4-FFF2-40B4-BE49-F238E27FC236}">
                      <a16:creationId xmlns:a16="http://schemas.microsoft.com/office/drawing/2014/main" id="{6C0A8A85-B15C-402D-9911-3A9577D51144}"/>
                    </a:ext>
                  </a:extLst>
                </p:cNvPr>
                <p:cNvSpPr>
                  <a:spLocks noChangeAspect="1" noChangeShapeType="1"/>
                </p:cNvSpPr>
                <p:nvPr/>
              </p:nvSpPr>
              <p:spPr bwMode="auto">
                <a:xfrm>
                  <a:off x="2018" y="1767"/>
                  <a:ext cx="3448" cy="212"/>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3" name="Line 170">
                  <a:extLst>
                    <a:ext uri="{FF2B5EF4-FFF2-40B4-BE49-F238E27FC236}">
                      <a16:creationId xmlns:a16="http://schemas.microsoft.com/office/drawing/2014/main" id="{24187337-07A5-4175-81FB-68BAD4C96BD5}"/>
                    </a:ext>
                  </a:extLst>
                </p:cNvPr>
                <p:cNvSpPr>
                  <a:spLocks noChangeAspect="1" noChangeShapeType="1"/>
                </p:cNvSpPr>
                <p:nvPr/>
              </p:nvSpPr>
              <p:spPr bwMode="auto">
                <a:xfrm flipV="1">
                  <a:off x="2018" y="1693"/>
                  <a:ext cx="3448" cy="212"/>
                </a:xfrm>
                <a:prstGeom prst="line">
                  <a:avLst/>
                </a:prstGeom>
                <a:noFill/>
                <a:ln w="12700">
                  <a:solidFill>
                    <a:srgbClr val="9A0084"/>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4244" name="Line 50">
                <a:extLst>
                  <a:ext uri="{FF2B5EF4-FFF2-40B4-BE49-F238E27FC236}">
                    <a16:creationId xmlns:a16="http://schemas.microsoft.com/office/drawing/2014/main" id="{75CF7A6D-6465-4CB0-A3D3-9048E99B771F}"/>
                  </a:ext>
                </a:extLst>
              </p:cNvPr>
              <p:cNvSpPr>
                <a:spLocks noChangeAspect="1" noChangeShapeType="1"/>
              </p:cNvSpPr>
              <p:nvPr/>
            </p:nvSpPr>
            <p:spPr bwMode="auto">
              <a:xfrm flipH="1">
                <a:off x="3852" y="2543"/>
                <a:ext cx="0" cy="1087"/>
              </a:xfrm>
              <a:prstGeom prst="line">
                <a:avLst/>
              </a:prstGeom>
              <a:noFill/>
              <a:ln w="6350" cap="rnd">
                <a:solidFill>
                  <a:srgbClr val="F60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45" name="Line 5">
                <a:extLst>
                  <a:ext uri="{FF2B5EF4-FFF2-40B4-BE49-F238E27FC236}">
                    <a16:creationId xmlns:a16="http://schemas.microsoft.com/office/drawing/2014/main" id="{06E6F2B0-A999-49B2-A284-76BFF31949ED}"/>
                  </a:ext>
                </a:extLst>
              </p:cNvPr>
              <p:cNvSpPr>
                <a:spLocks noChangeAspect="1" noChangeShapeType="1"/>
              </p:cNvSpPr>
              <p:nvPr/>
            </p:nvSpPr>
            <p:spPr bwMode="auto">
              <a:xfrm flipH="1">
                <a:off x="3815" y="2625"/>
                <a:ext cx="0" cy="933"/>
              </a:xfrm>
              <a:prstGeom prst="line">
                <a:avLst/>
              </a:prstGeom>
              <a:noFill/>
              <a:ln w="6350" cap="rnd">
                <a:solidFill>
                  <a:srgbClr val="B069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46" name="Line 4">
                <a:extLst>
                  <a:ext uri="{FF2B5EF4-FFF2-40B4-BE49-F238E27FC236}">
                    <a16:creationId xmlns:a16="http://schemas.microsoft.com/office/drawing/2014/main" id="{2FB96D9F-45B5-49D3-8519-2B9973785F47}"/>
                  </a:ext>
                </a:extLst>
              </p:cNvPr>
              <p:cNvSpPr>
                <a:spLocks noChangeAspect="1" noChangeShapeType="1"/>
              </p:cNvSpPr>
              <p:nvPr/>
            </p:nvSpPr>
            <p:spPr bwMode="auto">
              <a:xfrm flipH="1">
                <a:off x="3802" y="2702"/>
                <a:ext cx="0" cy="776"/>
              </a:xfrm>
              <a:prstGeom prst="line">
                <a:avLst/>
              </a:prstGeom>
              <a:noFill/>
              <a:ln w="6350" cap="rnd">
                <a:solidFill>
                  <a:srgbClr val="A4A0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47" name="Line 3">
                <a:extLst>
                  <a:ext uri="{FF2B5EF4-FFF2-40B4-BE49-F238E27FC236}">
                    <a16:creationId xmlns:a16="http://schemas.microsoft.com/office/drawing/2014/main" id="{DDA918CC-763F-44E7-90E6-1FBA8AE9BC00}"/>
                  </a:ext>
                </a:extLst>
              </p:cNvPr>
              <p:cNvSpPr>
                <a:spLocks noChangeAspect="1" noChangeShapeType="1"/>
              </p:cNvSpPr>
              <p:nvPr/>
            </p:nvSpPr>
            <p:spPr bwMode="auto">
              <a:xfrm flipH="1">
                <a:off x="3803" y="2781"/>
                <a:ext cx="1" cy="621"/>
              </a:xfrm>
              <a:prstGeom prst="line">
                <a:avLst/>
              </a:prstGeom>
              <a:noFill/>
              <a:ln w="6350" cap="rnd">
                <a:solidFill>
                  <a:srgbClr val="1D9A00"/>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48" name="Line 2">
                <a:extLst>
                  <a:ext uri="{FF2B5EF4-FFF2-40B4-BE49-F238E27FC236}">
                    <a16:creationId xmlns:a16="http://schemas.microsoft.com/office/drawing/2014/main" id="{AC58D23E-D50E-4FF3-BB82-4BE6C45CC3A9}"/>
                  </a:ext>
                </a:extLst>
              </p:cNvPr>
              <p:cNvSpPr>
                <a:spLocks noChangeAspect="1" noChangeShapeType="1"/>
              </p:cNvSpPr>
              <p:nvPr/>
            </p:nvSpPr>
            <p:spPr bwMode="auto">
              <a:xfrm flipH="1">
                <a:off x="3815" y="2857"/>
                <a:ext cx="0" cy="466"/>
              </a:xfrm>
              <a:prstGeom prst="line">
                <a:avLst/>
              </a:prstGeom>
              <a:noFill/>
              <a:ln w="6350" cap="rnd">
                <a:solidFill>
                  <a:srgbClr val="0080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49" name="Line 49">
                <a:extLst>
                  <a:ext uri="{FF2B5EF4-FFF2-40B4-BE49-F238E27FC236}">
                    <a16:creationId xmlns:a16="http://schemas.microsoft.com/office/drawing/2014/main" id="{6BDA5313-AF87-414A-9BAE-A3336887DDDB}"/>
                  </a:ext>
                </a:extLst>
              </p:cNvPr>
              <p:cNvSpPr>
                <a:spLocks noChangeAspect="1" noChangeShapeType="1"/>
              </p:cNvSpPr>
              <p:nvPr/>
            </p:nvSpPr>
            <p:spPr bwMode="auto">
              <a:xfrm flipH="1">
                <a:off x="3832" y="2935"/>
                <a:ext cx="0" cy="310"/>
              </a:xfrm>
              <a:prstGeom prst="line">
                <a:avLst/>
              </a:prstGeom>
              <a:noFill/>
              <a:ln w="6350" cap="rnd">
                <a:solidFill>
                  <a:srgbClr val="001D9A"/>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0" name="Line 48">
                <a:extLst>
                  <a:ext uri="{FF2B5EF4-FFF2-40B4-BE49-F238E27FC236}">
                    <a16:creationId xmlns:a16="http://schemas.microsoft.com/office/drawing/2014/main" id="{5E309F43-85AE-4840-A1B5-FCA361DEE984}"/>
                  </a:ext>
                </a:extLst>
              </p:cNvPr>
              <p:cNvSpPr>
                <a:spLocks noChangeAspect="1" noChangeShapeType="1"/>
              </p:cNvSpPr>
              <p:nvPr/>
            </p:nvSpPr>
            <p:spPr bwMode="auto">
              <a:xfrm flipH="1">
                <a:off x="3846" y="3009"/>
                <a:ext cx="0" cy="158"/>
              </a:xfrm>
              <a:prstGeom prst="line">
                <a:avLst/>
              </a:prstGeom>
              <a:noFill/>
              <a:ln w="6350" cap="rnd">
                <a:solidFill>
                  <a:srgbClr val="9A0084"/>
                </a:solidFill>
                <a:prstDash val="sysDot"/>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251" name="Oval 196">
                <a:extLst>
                  <a:ext uri="{FF2B5EF4-FFF2-40B4-BE49-F238E27FC236}">
                    <a16:creationId xmlns:a16="http://schemas.microsoft.com/office/drawing/2014/main" id="{44652321-C8DF-4731-A0A3-24C84473D2D0}"/>
                  </a:ext>
                </a:extLst>
              </p:cNvPr>
              <p:cNvSpPr>
                <a:spLocks noChangeAspect="1" noChangeArrowheads="1"/>
              </p:cNvSpPr>
              <p:nvPr/>
            </p:nvSpPr>
            <p:spPr bwMode="auto">
              <a:xfrm>
                <a:off x="3834" y="3073"/>
                <a:ext cx="35" cy="35"/>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sp>
        <p:nvSpPr>
          <p:cNvPr id="135" name="フリーフォーム 60">
            <a:extLst>
              <a:ext uri="{FF2B5EF4-FFF2-40B4-BE49-F238E27FC236}">
                <a16:creationId xmlns:a16="http://schemas.microsoft.com/office/drawing/2014/main" id="{E69339FB-AA58-486E-8147-F027F86E314F}"/>
              </a:ext>
            </a:extLst>
          </p:cNvPr>
          <p:cNvSpPr/>
          <p:nvPr/>
        </p:nvSpPr>
        <p:spPr>
          <a:xfrm>
            <a:off x="4103756" y="2246850"/>
            <a:ext cx="480894" cy="743832"/>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50800" cap="rnd">
            <a:solidFill>
              <a:srgbClr val="7030A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6" name="フリーフォーム 82">
            <a:extLst>
              <a:ext uri="{FF2B5EF4-FFF2-40B4-BE49-F238E27FC236}">
                <a16:creationId xmlns:a16="http://schemas.microsoft.com/office/drawing/2014/main" id="{0331A8B8-4F73-411F-AF8F-05CD26FC2E83}"/>
              </a:ext>
            </a:extLst>
          </p:cNvPr>
          <p:cNvSpPr/>
          <p:nvPr/>
        </p:nvSpPr>
        <p:spPr>
          <a:xfrm>
            <a:off x="9346807" y="2238239"/>
            <a:ext cx="73454" cy="763664"/>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8043"/>
              <a:gd name="connsiteY0" fmla="*/ 1071562 h 1071562"/>
              <a:gd name="connsiteX1" fmla="*/ 683409 w 688043"/>
              <a:gd name="connsiteY1" fmla="*/ 909611 h 1071562"/>
              <a:gd name="connsiteX2" fmla="*/ 619125 w 688043"/>
              <a:gd name="connsiteY2" fmla="*/ 766762 h 1071562"/>
              <a:gd name="connsiteX3" fmla="*/ 552450 w 688043"/>
              <a:gd name="connsiteY3" fmla="*/ 614362 h 1071562"/>
              <a:gd name="connsiteX4" fmla="*/ 454818 w 688043"/>
              <a:gd name="connsiteY4" fmla="*/ 461962 h 1071562"/>
              <a:gd name="connsiteX5" fmla="*/ 330993 w 688043"/>
              <a:gd name="connsiteY5" fmla="*/ 307181 h 1071562"/>
              <a:gd name="connsiteX6" fmla="*/ 178593 w 688043"/>
              <a:gd name="connsiteY6" fmla="*/ 154781 h 1071562"/>
              <a:gd name="connsiteX7" fmla="*/ 0 w 688043"/>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4855"/>
              <a:gd name="connsiteY0" fmla="*/ 1071562 h 1071562"/>
              <a:gd name="connsiteX1" fmla="*/ 678649 w 684855"/>
              <a:gd name="connsiteY1" fmla="*/ 912001 h 1071562"/>
              <a:gd name="connsiteX2" fmla="*/ 619125 w 684855"/>
              <a:gd name="connsiteY2" fmla="*/ 766762 h 1071562"/>
              <a:gd name="connsiteX3" fmla="*/ 552450 w 684855"/>
              <a:gd name="connsiteY3" fmla="*/ 614362 h 1071562"/>
              <a:gd name="connsiteX4" fmla="*/ 454818 w 684855"/>
              <a:gd name="connsiteY4" fmla="*/ 461962 h 1071562"/>
              <a:gd name="connsiteX5" fmla="*/ 330993 w 684855"/>
              <a:gd name="connsiteY5" fmla="*/ 307181 h 1071562"/>
              <a:gd name="connsiteX6" fmla="*/ 178593 w 684855"/>
              <a:gd name="connsiteY6" fmla="*/ 154781 h 1071562"/>
              <a:gd name="connsiteX7" fmla="*/ 0 w 684855"/>
              <a:gd name="connsiteY7" fmla="*/ 0 h 1071562"/>
              <a:gd name="connsiteX0" fmla="*/ 683418 w 683418"/>
              <a:gd name="connsiteY0" fmla="*/ 1071562 h 1071562"/>
              <a:gd name="connsiteX1" fmla="*/ 678649 w 683418"/>
              <a:gd name="connsiteY1" fmla="*/ 912001 h 1071562"/>
              <a:gd name="connsiteX2" fmla="*/ 657191 w 683418"/>
              <a:gd name="connsiteY2" fmla="*/ 759591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45295 w 683418"/>
              <a:gd name="connsiteY2" fmla="*/ 76437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613981 w 683418"/>
              <a:gd name="connsiteY6" fmla="*/ 147610 h 1071562"/>
              <a:gd name="connsiteX7" fmla="*/ 0 w 683418"/>
              <a:gd name="connsiteY7" fmla="*/ 0 h 1071562"/>
              <a:gd name="connsiteX0" fmla="*/ 96385 w 119344"/>
              <a:gd name="connsiteY0" fmla="*/ 1081123 h 1081123"/>
              <a:gd name="connsiteX1" fmla="*/ 91616 w 119344"/>
              <a:gd name="connsiteY1" fmla="*/ 921562 h 1081123"/>
              <a:gd name="connsiteX2" fmla="*/ 63020 w 119344"/>
              <a:gd name="connsiteY2" fmla="*/ 771543 h 1081123"/>
              <a:gd name="connsiteX3" fmla="*/ 29654 w 119344"/>
              <a:gd name="connsiteY3" fmla="*/ 621533 h 1081123"/>
              <a:gd name="connsiteX4" fmla="*/ 8155 w 119344"/>
              <a:gd name="connsiteY4" fmla="*/ 469133 h 1081123"/>
              <a:gd name="connsiteX5" fmla="*/ 910 w 119344"/>
              <a:gd name="connsiteY5" fmla="*/ 319132 h 1081123"/>
              <a:gd name="connsiteX6" fmla="*/ 26948 w 119344"/>
              <a:gd name="connsiteY6" fmla="*/ 157171 h 1081123"/>
              <a:gd name="connsiteX7" fmla="*/ 100545 w 119344"/>
              <a:gd name="connsiteY7" fmla="*/ 0 h 1081123"/>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7499"/>
              <a:gd name="connsiteY0" fmla="*/ 1128113 h 1128113"/>
              <a:gd name="connsiteX1" fmla="*/ 91616 w 117499"/>
              <a:gd name="connsiteY1" fmla="*/ 968552 h 1128113"/>
              <a:gd name="connsiteX2" fmla="*/ 63020 w 117499"/>
              <a:gd name="connsiteY2" fmla="*/ 818533 h 1128113"/>
              <a:gd name="connsiteX3" fmla="*/ 29654 w 117499"/>
              <a:gd name="connsiteY3" fmla="*/ 668523 h 1128113"/>
              <a:gd name="connsiteX4" fmla="*/ 8155 w 117499"/>
              <a:gd name="connsiteY4" fmla="*/ 516123 h 1128113"/>
              <a:gd name="connsiteX5" fmla="*/ 910 w 117499"/>
              <a:gd name="connsiteY5" fmla="*/ 366122 h 1128113"/>
              <a:gd name="connsiteX6" fmla="*/ 26948 w 117499"/>
              <a:gd name="connsiteY6" fmla="*/ 204161 h 1128113"/>
              <a:gd name="connsiteX7" fmla="*/ 100545 w 117499"/>
              <a:gd name="connsiteY7" fmla="*/ 44599 h 1128113"/>
              <a:gd name="connsiteX0" fmla="*/ 96385 w 137756"/>
              <a:gd name="connsiteY0" fmla="*/ 1140739 h 1140739"/>
              <a:gd name="connsiteX1" fmla="*/ 91616 w 137756"/>
              <a:gd name="connsiteY1" fmla="*/ 981178 h 1140739"/>
              <a:gd name="connsiteX2" fmla="*/ 63020 w 137756"/>
              <a:gd name="connsiteY2" fmla="*/ 831159 h 1140739"/>
              <a:gd name="connsiteX3" fmla="*/ 29654 w 137756"/>
              <a:gd name="connsiteY3" fmla="*/ 681149 h 1140739"/>
              <a:gd name="connsiteX4" fmla="*/ 8155 w 137756"/>
              <a:gd name="connsiteY4" fmla="*/ 528749 h 1140739"/>
              <a:gd name="connsiteX5" fmla="*/ 910 w 137756"/>
              <a:gd name="connsiteY5" fmla="*/ 378748 h 1140739"/>
              <a:gd name="connsiteX6" fmla="*/ 26948 w 137756"/>
              <a:gd name="connsiteY6" fmla="*/ 216787 h 1140739"/>
              <a:gd name="connsiteX7" fmla="*/ 100545 w 137756"/>
              <a:gd name="connsiteY7" fmla="*/ 57225 h 1140739"/>
              <a:gd name="connsiteX0" fmla="*/ 96385 w 135767"/>
              <a:gd name="connsiteY0" fmla="*/ 1143693 h 1143693"/>
              <a:gd name="connsiteX1" fmla="*/ 91616 w 135767"/>
              <a:gd name="connsiteY1" fmla="*/ 984132 h 1143693"/>
              <a:gd name="connsiteX2" fmla="*/ 63020 w 135767"/>
              <a:gd name="connsiteY2" fmla="*/ 834113 h 1143693"/>
              <a:gd name="connsiteX3" fmla="*/ 29654 w 135767"/>
              <a:gd name="connsiteY3" fmla="*/ 684103 h 1143693"/>
              <a:gd name="connsiteX4" fmla="*/ 8155 w 135767"/>
              <a:gd name="connsiteY4" fmla="*/ 531703 h 1143693"/>
              <a:gd name="connsiteX5" fmla="*/ 910 w 135767"/>
              <a:gd name="connsiteY5" fmla="*/ 381702 h 1143693"/>
              <a:gd name="connsiteX6" fmla="*/ 26948 w 135767"/>
              <a:gd name="connsiteY6" fmla="*/ 219741 h 1143693"/>
              <a:gd name="connsiteX7" fmla="*/ 100545 w 135767"/>
              <a:gd name="connsiteY7" fmla="*/ 60179 h 1143693"/>
              <a:gd name="connsiteX0" fmla="*/ 96385 w 112151"/>
              <a:gd name="connsiteY0" fmla="*/ 1105160 h 1105160"/>
              <a:gd name="connsiteX1" fmla="*/ 91616 w 112151"/>
              <a:gd name="connsiteY1" fmla="*/ 945599 h 1105160"/>
              <a:gd name="connsiteX2" fmla="*/ 63020 w 112151"/>
              <a:gd name="connsiteY2" fmla="*/ 795580 h 1105160"/>
              <a:gd name="connsiteX3" fmla="*/ 29654 w 112151"/>
              <a:gd name="connsiteY3" fmla="*/ 645570 h 1105160"/>
              <a:gd name="connsiteX4" fmla="*/ 8155 w 112151"/>
              <a:gd name="connsiteY4" fmla="*/ 493170 h 1105160"/>
              <a:gd name="connsiteX5" fmla="*/ 910 w 112151"/>
              <a:gd name="connsiteY5" fmla="*/ 343169 h 1105160"/>
              <a:gd name="connsiteX6" fmla="*/ 26948 w 112151"/>
              <a:gd name="connsiteY6" fmla="*/ 181208 h 1105160"/>
              <a:gd name="connsiteX7" fmla="*/ 100545 w 112151"/>
              <a:gd name="connsiteY7" fmla="*/ 21646 h 1105160"/>
              <a:gd name="connsiteX0" fmla="*/ 96385 w 104346"/>
              <a:gd name="connsiteY0" fmla="*/ 1089720 h 1089720"/>
              <a:gd name="connsiteX1" fmla="*/ 91616 w 104346"/>
              <a:gd name="connsiteY1" fmla="*/ 930159 h 1089720"/>
              <a:gd name="connsiteX2" fmla="*/ 63020 w 104346"/>
              <a:gd name="connsiteY2" fmla="*/ 780140 h 1089720"/>
              <a:gd name="connsiteX3" fmla="*/ 29654 w 104346"/>
              <a:gd name="connsiteY3" fmla="*/ 630130 h 1089720"/>
              <a:gd name="connsiteX4" fmla="*/ 8155 w 104346"/>
              <a:gd name="connsiteY4" fmla="*/ 477730 h 1089720"/>
              <a:gd name="connsiteX5" fmla="*/ 910 w 104346"/>
              <a:gd name="connsiteY5" fmla="*/ 327729 h 1089720"/>
              <a:gd name="connsiteX6" fmla="*/ 26948 w 104346"/>
              <a:gd name="connsiteY6" fmla="*/ 165768 h 1089720"/>
              <a:gd name="connsiteX7" fmla="*/ 100545 w 104346"/>
              <a:gd name="connsiteY7" fmla="*/ 6206 h 1089720"/>
              <a:gd name="connsiteX0" fmla="*/ 96385 w 103699"/>
              <a:gd name="connsiteY0" fmla="*/ 1086799 h 1086799"/>
              <a:gd name="connsiteX1" fmla="*/ 91616 w 103699"/>
              <a:gd name="connsiteY1" fmla="*/ 927238 h 1086799"/>
              <a:gd name="connsiteX2" fmla="*/ 63020 w 103699"/>
              <a:gd name="connsiteY2" fmla="*/ 777219 h 1086799"/>
              <a:gd name="connsiteX3" fmla="*/ 29654 w 103699"/>
              <a:gd name="connsiteY3" fmla="*/ 627209 h 1086799"/>
              <a:gd name="connsiteX4" fmla="*/ 8155 w 103699"/>
              <a:gd name="connsiteY4" fmla="*/ 474809 h 1086799"/>
              <a:gd name="connsiteX5" fmla="*/ 910 w 103699"/>
              <a:gd name="connsiteY5" fmla="*/ 324808 h 1086799"/>
              <a:gd name="connsiteX6" fmla="*/ 26948 w 103699"/>
              <a:gd name="connsiteY6" fmla="*/ 162847 h 1086799"/>
              <a:gd name="connsiteX7" fmla="*/ 100545 w 103699"/>
              <a:gd name="connsiteY7" fmla="*/ 3285 h 1086799"/>
              <a:gd name="connsiteX0" fmla="*/ 96696 w 104184"/>
              <a:gd name="connsiteY0" fmla="*/ 1086799 h 1086799"/>
              <a:gd name="connsiteX1" fmla="*/ 91927 w 104184"/>
              <a:gd name="connsiteY1" fmla="*/ 927238 h 1086799"/>
              <a:gd name="connsiteX2" fmla="*/ 63331 w 104184"/>
              <a:gd name="connsiteY2" fmla="*/ 777219 h 1086799"/>
              <a:gd name="connsiteX3" fmla="*/ 29965 w 104184"/>
              <a:gd name="connsiteY3" fmla="*/ 627209 h 1086799"/>
              <a:gd name="connsiteX4" fmla="*/ 8466 w 104184"/>
              <a:gd name="connsiteY4" fmla="*/ 474809 h 1086799"/>
              <a:gd name="connsiteX5" fmla="*/ 1221 w 104184"/>
              <a:gd name="connsiteY5" fmla="*/ 324808 h 1086799"/>
              <a:gd name="connsiteX6" fmla="*/ 32017 w 104184"/>
              <a:gd name="connsiteY6" fmla="*/ 162847 h 1086799"/>
              <a:gd name="connsiteX7" fmla="*/ 100856 w 104184"/>
              <a:gd name="connsiteY7" fmla="*/ 3285 h 1086799"/>
              <a:gd name="connsiteX0" fmla="*/ 92713 w 100172"/>
              <a:gd name="connsiteY0" fmla="*/ 1086799 h 1086799"/>
              <a:gd name="connsiteX1" fmla="*/ 87944 w 100172"/>
              <a:gd name="connsiteY1" fmla="*/ 927238 h 1086799"/>
              <a:gd name="connsiteX2" fmla="*/ 59348 w 100172"/>
              <a:gd name="connsiteY2" fmla="*/ 777219 h 1086799"/>
              <a:gd name="connsiteX3" fmla="*/ 25982 w 100172"/>
              <a:gd name="connsiteY3" fmla="*/ 627209 h 1086799"/>
              <a:gd name="connsiteX4" fmla="*/ 4483 w 100172"/>
              <a:gd name="connsiteY4" fmla="*/ 474809 h 1086799"/>
              <a:gd name="connsiteX5" fmla="*/ 1997 w 100172"/>
              <a:gd name="connsiteY5" fmla="*/ 324808 h 1086799"/>
              <a:gd name="connsiteX6" fmla="*/ 28034 w 100172"/>
              <a:gd name="connsiteY6" fmla="*/ 162847 h 1086799"/>
              <a:gd name="connsiteX7" fmla="*/ 96873 w 100172"/>
              <a:gd name="connsiteY7" fmla="*/ 3285 h 1086799"/>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2713 w 100172"/>
              <a:gd name="connsiteY0" fmla="*/ 1086766 h 1086766"/>
              <a:gd name="connsiteX1" fmla="*/ 87944 w 100172"/>
              <a:gd name="connsiteY1" fmla="*/ 927205 h 1086766"/>
              <a:gd name="connsiteX2" fmla="*/ 59348 w 100172"/>
              <a:gd name="connsiteY2" fmla="*/ 777186 h 1086766"/>
              <a:gd name="connsiteX3" fmla="*/ 25982 w 100172"/>
              <a:gd name="connsiteY3" fmla="*/ 627176 h 1086766"/>
              <a:gd name="connsiteX4" fmla="*/ 4483 w 100172"/>
              <a:gd name="connsiteY4" fmla="*/ 474776 h 1086766"/>
              <a:gd name="connsiteX5" fmla="*/ 1997 w 100172"/>
              <a:gd name="connsiteY5" fmla="*/ 315214 h 1086766"/>
              <a:gd name="connsiteX6" fmla="*/ 28034 w 100172"/>
              <a:gd name="connsiteY6" fmla="*/ 162814 h 1086766"/>
              <a:gd name="connsiteX7" fmla="*/ 96873 w 100172"/>
              <a:gd name="connsiteY7" fmla="*/ 3252 h 1086766"/>
              <a:gd name="connsiteX0" fmla="*/ 94618 w 102092"/>
              <a:gd name="connsiteY0" fmla="*/ 1086766 h 1086766"/>
              <a:gd name="connsiteX1" fmla="*/ 89849 w 102092"/>
              <a:gd name="connsiteY1" fmla="*/ 92720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 name="connsiteX0" fmla="*/ 94618 w 102092"/>
              <a:gd name="connsiteY0" fmla="*/ 1086766 h 1086766"/>
              <a:gd name="connsiteX1" fmla="*/ 87470 w 102092"/>
              <a:gd name="connsiteY1" fmla="*/ 92481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2" h="1086766">
                <a:moveTo>
                  <a:pt x="94618" y="1086766"/>
                </a:moveTo>
                <a:cubicBezTo>
                  <a:pt x="94022" y="1035966"/>
                  <a:pt x="93031" y="976412"/>
                  <a:pt x="87470" y="924815"/>
                </a:cubicBezTo>
                <a:cubicBezTo>
                  <a:pt x="81909" y="873218"/>
                  <a:pt x="71183" y="826792"/>
                  <a:pt x="61253" y="777186"/>
                </a:cubicBezTo>
                <a:cubicBezTo>
                  <a:pt x="51323" y="727580"/>
                  <a:pt x="37031" y="677578"/>
                  <a:pt x="27887" y="627176"/>
                </a:cubicBezTo>
                <a:cubicBezTo>
                  <a:pt x="18743" y="576774"/>
                  <a:pt x="10782" y="526770"/>
                  <a:pt x="6388" y="474776"/>
                </a:cubicBezTo>
                <a:cubicBezTo>
                  <a:pt x="1994" y="422782"/>
                  <a:pt x="-2402" y="367208"/>
                  <a:pt x="1523" y="315214"/>
                </a:cubicBezTo>
                <a:cubicBezTo>
                  <a:pt x="5448" y="263220"/>
                  <a:pt x="13730" y="214808"/>
                  <a:pt x="29939" y="162814"/>
                </a:cubicBezTo>
                <a:cubicBezTo>
                  <a:pt x="46148" y="110820"/>
                  <a:pt x="118264" y="-22426"/>
                  <a:pt x="98778" y="3252"/>
                </a:cubicBezTo>
              </a:path>
            </a:pathLst>
          </a:custGeom>
          <a:noFill/>
          <a:ln w="50800" cap="rnd">
            <a:solidFill>
              <a:srgbClr val="FF7C8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35"/>
                                        </p:tgtEl>
                                        <p:attrNameLst>
                                          <p:attrName>style.visibility</p:attrName>
                                        </p:attrNameLst>
                                      </p:cBhvr>
                                      <p:to>
                                        <p:strVal val="visible"/>
                                      </p:to>
                                    </p:set>
                                    <p:animEffect transition="in" filter="wipe(down)">
                                      <p:cBhvr>
                                        <p:cTn id="7" dur="500"/>
                                        <p:tgtEl>
                                          <p:spTgt spid="135"/>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wipe(down)">
                                      <p:cBhvr>
                                        <p:cTn id="1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リアルタイム</a:t>
            </a:r>
            <a:r>
              <a:rPr kumimoji="1" lang="ja-JP" altLang="en-US" dirty="0"/>
              <a:t>光学エフェクトの変遷</a:t>
            </a:r>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r>
              <a:rPr kumimoji="1" lang="ja-JP" altLang="en-US" dirty="0"/>
              <a:t>ボケ表現の進化</a:t>
            </a:r>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4</a:t>
            </a:fld>
            <a:endParaRPr kumimoji="1" lang="ja-JP" altLang="en-US"/>
          </a:p>
        </p:txBody>
      </p:sp>
    </p:spTree>
    <p:extLst>
      <p:ext uri="{BB962C8B-B14F-4D97-AF65-F5344CB8AC3E}">
        <p14:creationId xmlns:p14="http://schemas.microsoft.com/office/powerpoint/2010/main" val="384658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A56A7A8-8DA0-4160-B244-AD36E9F52FA6}"/>
              </a:ext>
            </a:extLst>
          </p:cNvPr>
          <p:cNvSpPr>
            <a:spLocks noGrp="1" noChangeArrowheads="1"/>
          </p:cNvSpPr>
          <p:nvPr>
            <p:ph type="title"/>
          </p:nvPr>
        </p:nvSpPr>
        <p:spPr>
          <a:xfrm>
            <a:off x="609769" y="213360"/>
            <a:ext cx="10972464" cy="870970"/>
          </a:xfrm>
          <a:effectLst>
            <a:outerShdw blurRad="50800" dist="38100" dir="2700000" algn="tl" rotWithShape="0">
              <a:prstClr val="black">
                <a:alpha val="40000"/>
              </a:prstClr>
            </a:outerShdw>
          </a:effectLst>
        </p:spPr>
        <p:txBody>
          <a:bodyPr>
            <a:normAutofit/>
          </a:bodyPr>
          <a:lstStyle/>
          <a:p>
            <a:r>
              <a:rPr lang="ja-JP" altLang="en-US" dirty="0"/>
              <a:t>縦収差図の一種</a:t>
            </a:r>
          </a:p>
        </p:txBody>
      </p:sp>
      <p:sp>
        <p:nvSpPr>
          <p:cNvPr id="6" name="コンテンツ プレースホルダー 5">
            <a:extLst>
              <a:ext uri="{FF2B5EF4-FFF2-40B4-BE49-F238E27FC236}">
                <a16:creationId xmlns:a16="http://schemas.microsoft.com/office/drawing/2014/main" id="{F434FF1E-E3A1-489B-C11D-A367346D9DBA}"/>
              </a:ext>
            </a:extLst>
          </p:cNvPr>
          <p:cNvSpPr>
            <a:spLocks noGrp="1"/>
          </p:cNvSpPr>
          <p:nvPr>
            <p:ph idx="1"/>
          </p:nvPr>
        </p:nvSpPr>
        <p:spPr/>
        <p:txBody>
          <a:bodyPr/>
          <a:lstStyle/>
          <a:p>
            <a:r>
              <a:rPr lang="ja-JP" altLang="en-US" dirty="0"/>
              <a:t>球面収差の様子を示すグラフ</a:t>
            </a:r>
            <a:endParaRPr lang="en-US" altLang="ja-JP" dirty="0"/>
          </a:p>
          <a:p>
            <a:r>
              <a:rPr lang="ja-JP" altLang="en-US" dirty="0"/>
              <a:t>収差曲線</a:t>
            </a:r>
            <a:r>
              <a:rPr lang="en-US" altLang="ja-JP" dirty="0"/>
              <a:t>(</a:t>
            </a:r>
            <a:r>
              <a:rPr lang="ja-JP" altLang="en-US" dirty="0"/>
              <a:t>縦収差曲線</a:t>
            </a:r>
            <a:r>
              <a:rPr lang="en-US" altLang="ja-JP" dirty="0"/>
              <a:t>)</a:t>
            </a:r>
            <a:r>
              <a:rPr lang="ja-JP" altLang="en-US" dirty="0"/>
              <a:t>とも</a:t>
            </a:r>
          </a:p>
        </p:txBody>
      </p:sp>
      <p:grpSp>
        <p:nvGrpSpPr>
          <p:cNvPr id="4" name="グループ化 3">
            <a:extLst>
              <a:ext uri="{FF2B5EF4-FFF2-40B4-BE49-F238E27FC236}">
                <a16:creationId xmlns:a16="http://schemas.microsoft.com/office/drawing/2014/main" id="{2A505B2A-5525-04FD-D933-91DE9A9FAAF0}"/>
              </a:ext>
            </a:extLst>
          </p:cNvPr>
          <p:cNvGrpSpPr/>
          <p:nvPr/>
        </p:nvGrpSpPr>
        <p:grpSpPr>
          <a:xfrm>
            <a:off x="4412421" y="2361171"/>
            <a:ext cx="7466718" cy="4496829"/>
            <a:chOff x="1829305" y="1599697"/>
            <a:chExt cx="7466718" cy="4496829"/>
          </a:xfrm>
        </p:grpSpPr>
        <p:sp>
          <p:nvSpPr>
            <p:cNvPr id="96262" name="Line 27">
              <a:extLst>
                <a:ext uri="{FF2B5EF4-FFF2-40B4-BE49-F238E27FC236}">
                  <a16:creationId xmlns:a16="http://schemas.microsoft.com/office/drawing/2014/main" id="{CAFAEFAB-6ECF-4F92-ADEE-F97B0FE66DB7}"/>
                </a:ext>
              </a:extLst>
            </p:cNvPr>
            <p:cNvSpPr>
              <a:spLocks noChangeAspect="1" noChangeShapeType="1"/>
            </p:cNvSpPr>
            <p:nvPr/>
          </p:nvSpPr>
          <p:spPr bwMode="auto">
            <a:xfrm>
              <a:off x="2286211" y="3758243"/>
              <a:ext cx="3428475" cy="0"/>
            </a:xfrm>
            <a:prstGeom prst="line">
              <a:avLst/>
            </a:prstGeom>
            <a:noFill/>
            <a:ln w="12700">
              <a:solidFill>
                <a:srgbClr val="000000"/>
              </a:solidFill>
              <a:round/>
              <a:headEnd type="triangle" w="med" len="lg"/>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3" name="Line 12">
              <a:extLst>
                <a:ext uri="{FF2B5EF4-FFF2-40B4-BE49-F238E27FC236}">
                  <a16:creationId xmlns:a16="http://schemas.microsoft.com/office/drawing/2014/main" id="{4379A32A-BF86-4C3B-A4B0-D12DF852C936}"/>
                </a:ext>
              </a:extLst>
            </p:cNvPr>
            <p:cNvSpPr>
              <a:spLocks noChangeShapeType="1"/>
            </p:cNvSpPr>
            <p:nvPr/>
          </p:nvSpPr>
          <p:spPr bwMode="auto">
            <a:xfrm flipV="1">
              <a:off x="4379244" y="1599697"/>
              <a:ext cx="0" cy="2146787"/>
            </a:xfrm>
            <a:prstGeom prst="line">
              <a:avLst/>
            </a:prstGeom>
            <a:noFill/>
            <a:ln w="12700">
              <a:solidFill>
                <a:srgbClr val="000000"/>
              </a:solidFill>
              <a:round/>
              <a:headEnd/>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4" name="Line 12">
              <a:extLst>
                <a:ext uri="{FF2B5EF4-FFF2-40B4-BE49-F238E27FC236}">
                  <a16:creationId xmlns:a16="http://schemas.microsoft.com/office/drawing/2014/main" id="{26F4DCD1-7F75-47F0-B5F0-839441F1D22C}"/>
                </a:ext>
              </a:extLst>
            </p:cNvPr>
            <p:cNvSpPr>
              <a:spLocks noChangeShapeType="1"/>
            </p:cNvSpPr>
            <p:nvPr/>
          </p:nvSpPr>
          <p:spPr bwMode="auto">
            <a:xfrm flipV="1">
              <a:off x="7792601" y="1609776"/>
              <a:ext cx="0" cy="2146787"/>
            </a:xfrm>
            <a:prstGeom prst="line">
              <a:avLst/>
            </a:prstGeom>
            <a:noFill/>
            <a:ln w="12700">
              <a:solidFill>
                <a:srgbClr val="000000"/>
              </a:solidFill>
              <a:round/>
              <a:headEnd/>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5" name="Line 27">
              <a:extLst>
                <a:ext uri="{FF2B5EF4-FFF2-40B4-BE49-F238E27FC236}">
                  <a16:creationId xmlns:a16="http://schemas.microsoft.com/office/drawing/2014/main" id="{BB0ECF43-FBA4-4CE3-84F2-2EB7FD6D5634}"/>
                </a:ext>
              </a:extLst>
            </p:cNvPr>
            <p:cNvSpPr>
              <a:spLocks noChangeAspect="1" noChangeShapeType="1"/>
            </p:cNvSpPr>
            <p:nvPr/>
          </p:nvSpPr>
          <p:spPr bwMode="auto">
            <a:xfrm>
              <a:off x="6099361" y="3758243"/>
              <a:ext cx="3121072" cy="0"/>
            </a:xfrm>
            <a:prstGeom prst="line">
              <a:avLst/>
            </a:prstGeom>
            <a:noFill/>
            <a:ln w="12700">
              <a:solidFill>
                <a:srgbClr val="000000"/>
              </a:solidFill>
              <a:round/>
              <a:headEnd type="triangle" w="med" len="lg"/>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grpSp>
          <p:nvGrpSpPr>
            <p:cNvPr id="96266" name="Group 6">
              <a:extLst>
                <a:ext uri="{FF2B5EF4-FFF2-40B4-BE49-F238E27FC236}">
                  <a16:creationId xmlns:a16="http://schemas.microsoft.com/office/drawing/2014/main" id="{4C4AA4AC-8DC3-4271-888A-8896CA470CB2}"/>
                </a:ext>
              </a:extLst>
            </p:cNvPr>
            <p:cNvGrpSpPr>
              <a:grpSpLocks/>
            </p:cNvGrpSpPr>
            <p:nvPr/>
          </p:nvGrpSpPr>
          <p:grpSpPr bwMode="auto">
            <a:xfrm>
              <a:off x="3196664" y="1849988"/>
              <a:ext cx="1222896" cy="3791312"/>
              <a:chOff x="4376" y="1065"/>
              <a:chExt cx="453" cy="1351"/>
            </a:xfrm>
          </p:grpSpPr>
          <p:sp>
            <p:nvSpPr>
              <p:cNvPr id="96285" name="Oval 328">
                <a:extLst>
                  <a:ext uri="{FF2B5EF4-FFF2-40B4-BE49-F238E27FC236}">
                    <a16:creationId xmlns:a16="http://schemas.microsoft.com/office/drawing/2014/main" id="{624FF9AA-C7CD-4FA3-81AA-42CA3DF4157F}"/>
                  </a:ext>
                </a:extLst>
              </p:cNvPr>
              <p:cNvSpPr>
                <a:spLocks noChangeAspect="1" noChangeArrowheads="1"/>
              </p:cNvSpPr>
              <p:nvPr/>
            </p:nvSpPr>
            <p:spPr bwMode="auto">
              <a:xfrm>
                <a:off x="4787" y="1720"/>
                <a:ext cx="42" cy="42"/>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grpSp>
            <p:nvGrpSpPr>
              <p:cNvPr id="96286" name="Group 327">
                <a:extLst>
                  <a:ext uri="{FF2B5EF4-FFF2-40B4-BE49-F238E27FC236}">
                    <a16:creationId xmlns:a16="http://schemas.microsoft.com/office/drawing/2014/main" id="{551CB801-1A7F-4E6E-AD04-3E6E809F8196}"/>
                  </a:ext>
                </a:extLst>
              </p:cNvPr>
              <p:cNvGrpSpPr>
                <a:grpSpLocks/>
              </p:cNvGrpSpPr>
              <p:nvPr/>
            </p:nvGrpSpPr>
            <p:grpSpPr bwMode="auto">
              <a:xfrm>
                <a:off x="4376" y="1065"/>
                <a:ext cx="426" cy="1351"/>
                <a:chOff x="3671" y="1489"/>
                <a:chExt cx="450" cy="1430"/>
              </a:xfrm>
            </p:grpSpPr>
            <p:sp>
              <p:nvSpPr>
                <p:cNvPr id="96288" name="Line 320">
                  <a:extLst>
                    <a:ext uri="{FF2B5EF4-FFF2-40B4-BE49-F238E27FC236}">
                      <a16:creationId xmlns:a16="http://schemas.microsoft.com/office/drawing/2014/main" id="{31775129-8CEA-41A5-B545-7D54C8B7992E}"/>
                    </a:ext>
                  </a:extLst>
                </p:cNvPr>
                <p:cNvSpPr>
                  <a:spLocks noChangeAspect="1" noChangeShapeType="1"/>
                </p:cNvSpPr>
                <p:nvPr/>
              </p:nvSpPr>
              <p:spPr bwMode="auto">
                <a:xfrm>
                  <a:off x="4120" y="2103"/>
                  <a:ext cx="1" cy="204"/>
                </a:xfrm>
                <a:prstGeom prst="line">
                  <a:avLst/>
                </a:prstGeom>
                <a:noFill/>
                <a:ln w="63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9" name="Line 321">
                  <a:extLst>
                    <a:ext uri="{FF2B5EF4-FFF2-40B4-BE49-F238E27FC236}">
                      <a16:creationId xmlns:a16="http://schemas.microsoft.com/office/drawing/2014/main" id="{EFFB19C8-9F82-4C4A-8B92-F093D4836057}"/>
                    </a:ext>
                  </a:extLst>
                </p:cNvPr>
                <p:cNvSpPr>
                  <a:spLocks noChangeAspect="1" noChangeShapeType="1"/>
                </p:cNvSpPr>
                <p:nvPr/>
              </p:nvSpPr>
              <p:spPr bwMode="auto">
                <a:xfrm>
                  <a:off x="4085" y="2001"/>
                  <a:ext cx="0" cy="408"/>
                </a:xfrm>
                <a:prstGeom prst="line">
                  <a:avLst/>
                </a:prstGeom>
                <a:noFill/>
                <a:ln w="63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0" name="Line 322">
                  <a:extLst>
                    <a:ext uri="{FF2B5EF4-FFF2-40B4-BE49-F238E27FC236}">
                      <a16:creationId xmlns:a16="http://schemas.microsoft.com/office/drawing/2014/main" id="{5E503CC4-5BEB-4104-B72F-B27645C54D3C}"/>
                    </a:ext>
                  </a:extLst>
                </p:cNvPr>
                <p:cNvSpPr>
                  <a:spLocks noChangeAspect="1" noChangeShapeType="1"/>
                </p:cNvSpPr>
                <p:nvPr/>
              </p:nvSpPr>
              <p:spPr bwMode="auto">
                <a:xfrm>
                  <a:off x="4039" y="1899"/>
                  <a:ext cx="1" cy="612"/>
                </a:xfrm>
                <a:prstGeom prst="line">
                  <a:avLst/>
                </a:prstGeom>
                <a:noFill/>
                <a:ln w="63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1" name="Line 323">
                  <a:extLst>
                    <a:ext uri="{FF2B5EF4-FFF2-40B4-BE49-F238E27FC236}">
                      <a16:creationId xmlns:a16="http://schemas.microsoft.com/office/drawing/2014/main" id="{DDBAF6E8-3E3A-4DC9-8E99-A0B3BEE6057A}"/>
                    </a:ext>
                  </a:extLst>
                </p:cNvPr>
                <p:cNvSpPr>
                  <a:spLocks noChangeAspect="1" noChangeShapeType="1"/>
                </p:cNvSpPr>
                <p:nvPr/>
              </p:nvSpPr>
              <p:spPr bwMode="auto">
                <a:xfrm>
                  <a:off x="3975" y="1797"/>
                  <a:ext cx="1" cy="817"/>
                </a:xfrm>
                <a:prstGeom prst="line">
                  <a:avLst/>
                </a:prstGeom>
                <a:noFill/>
                <a:ln w="63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2" name="Line 324">
                  <a:extLst>
                    <a:ext uri="{FF2B5EF4-FFF2-40B4-BE49-F238E27FC236}">
                      <a16:creationId xmlns:a16="http://schemas.microsoft.com/office/drawing/2014/main" id="{3E78EF31-BC36-4DB7-981A-2012FFC39D72}"/>
                    </a:ext>
                  </a:extLst>
                </p:cNvPr>
                <p:cNvSpPr>
                  <a:spLocks noChangeAspect="1" noChangeShapeType="1"/>
                </p:cNvSpPr>
                <p:nvPr/>
              </p:nvSpPr>
              <p:spPr bwMode="auto">
                <a:xfrm>
                  <a:off x="3892" y="1695"/>
                  <a:ext cx="1" cy="1020"/>
                </a:xfrm>
                <a:prstGeom prst="line">
                  <a:avLst/>
                </a:prstGeom>
                <a:noFill/>
                <a:ln w="63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3" name="Line 325">
                  <a:extLst>
                    <a:ext uri="{FF2B5EF4-FFF2-40B4-BE49-F238E27FC236}">
                      <a16:creationId xmlns:a16="http://schemas.microsoft.com/office/drawing/2014/main" id="{6969C5A3-A79F-4E62-8ED5-7344B40A81CC}"/>
                    </a:ext>
                  </a:extLst>
                </p:cNvPr>
                <p:cNvSpPr>
                  <a:spLocks noChangeAspect="1" noChangeShapeType="1"/>
                </p:cNvSpPr>
                <p:nvPr/>
              </p:nvSpPr>
              <p:spPr bwMode="auto">
                <a:xfrm>
                  <a:off x="3790" y="1593"/>
                  <a:ext cx="1" cy="1225"/>
                </a:xfrm>
                <a:prstGeom prst="line">
                  <a:avLst/>
                </a:prstGeom>
                <a:noFill/>
                <a:ln w="63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4" name="Line 326">
                  <a:extLst>
                    <a:ext uri="{FF2B5EF4-FFF2-40B4-BE49-F238E27FC236}">
                      <a16:creationId xmlns:a16="http://schemas.microsoft.com/office/drawing/2014/main" id="{9B9C482E-6826-4124-9361-CCE94EFC9503}"/>
                    </a:ext>
                  </a:extLst>
                </p:cNvPr>
                <p:cNvSpPr>
                  <a:spLocks noChangeAspect="1" noChangeShapeType="1"/>
                </p:cNvSpPr>
                <p:nvPr/>
              </p:nvSpPr>
              <p:spPr bwMode="auto">
                <a:xfrm>
                  <a:off x="3671" y="1489"/>
                  <a:ext cx="1" cy="1430"/>
                </a:xfrm>
                <a:prstGeom prst="line">
                  <a:avLst/>
                </a:prstGeom>
                <a:noFill/>
                <a:ln w="63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grpSp>
          <p:sp>
            <p:nvSpPr>
              <p:cNvPr id="9" name="フリーフォーム 8">
                <a:extLst>
                  <a:ext uri="{FF2B5EF4-FFF2-40B4-BE49-F238E27FC236}">
                    <a16:creationId xmlns:a16="http://schemas.microsoft.com/office/drawing/2014/main" id="{448634D4-FB8B-46D5-9EE6-2F127DB9A32A}"/>
                  </a:ext>
                </a:extLst>
              </p:cNvPr>
              <p:cNvSpPr/>
              <p:nvPr/>
            </p:nvSpPr>
            <p:spPr>
              <a:xfrm>
                <a:off x="4383" y="1066"/>
                <a:ext cx="425" cy="675"/>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63500" cap="rnd">
                <a:solidFill>
                  <a:srgbClr val="7030A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grpSp>
        <p:grpSp>
          <p:nvGrpSpPr>
            <p:cNvPr id="96267" name="Group 17">
              <a:extLst>
                <a:ext uri="{FF2B5EF4-FFF2-40B4-BE49-F238E27FC236}">
                  <a16:creationId xmlns:a16="http://schemas.microsoft.com/office/drawing/2014/main" id="{ABA92BFC-E51F-4F31-A678-96746B09C24C}"/>
                </a:ext>
              </a:extLst>
            </p:cNvPr>
            <p:cNvGrpSpPr>
              <a:grpSpLocks/>
            </p:cNvGrpSpPr>
            <p:nvPr/>
          </p:nvGrpSpPr>
          <p:grpSpPr bwMode="auto">
            <a:xfrm>
              <a:off x="7623977" y="1849988"/>
              <a:ext cx="224073" cy="3794672"/>
              <a:chOff x="3809" y="1054"/>
              <a:chExt cx="83" cy="1352"/>
            </a:xfrm>
            <a:effectLst/>
          </p:grpSpPr>
          <p:sp>
            <p:nvSpPr>
              <p:cNvPr id="96276" name="Line 50">
                <a:extLst>
                  <a:ext uri="{FF2B5EF4-FFF2-40B4-BE49-F238E27FC236}">
                    <a16:creationId xmlns:a16="http://schemas.microsoft.com/office/drawing/2014/main" id="{737AD208-AD1D-445C-ABD0-339D08B7857E}"/>
                  </a:ext>
                </a:extLst>
              </p:cNvPr>
              <p:cNvSpPr>
                <a:spLocks noChangeAspect="1" noChangeShapeType="1"/>
              </p:cNvSpPr>
              <p:nvPr/>
            </p:nvSpPr>
            <p:spPr bwMode="auto">
              <a:xfrm flipH="1">
                <a:off x="3872" y="1056"/>
                <a:ext cx="0" cy="1350"/>
              </a:xfrm>
              <a:prstGeom prst="line">
                <a:avLst/>
              </a:prstGeom>
              <a:noFill/>
              <a:ln w="63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7" name="Line 5">
                <a:extLst>
                  <a:ext uri="{FF2B5EF4-FFF2-40B4-BE49-F238E27FC236}">
                    <a16:creationId xmlns:a16="http://schemas.microsoft.com/office/drawing/2014/main" id="{75317362-C67F-463F-81E6-D0B1F6311ED2}"/>
                  </a:ext>
                </a:extLst>
              </p:cNvPr>
              <p:cNvSpPr>
                <a:spLocks noChangeAspect="1" noChangeShapeType="1"/>
              </p:cNvSpPr>
              <p:nvPr/>
            </p:nvSpPr>
            <p:spPr bwMode="auto">
              <a:xfrm flipH="1">
                <a:off x="3826" y="1158"/>
                <a:ext cx="0" cy="1158"/>
              </a:xfrm>
              <a:prstGeom prst="line">
                <a:avLst/>
              </a:prstGeom>
              <a:noFill/>
              <a:ln w="63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8" name="Line 4">
                <a:extLst>
                  <a:ext uri="{FF2B5EF4-FFF2-40B4-BE49-F238E27FC236}">
                    <a16:creationId xmlns:a16="http://schemas.microsoft.com/office/drawing/2014/main" id="{E659DC81-3B83-48EE-9589-69712B0568DF}"/>
                  </a:ext>
                </a:extLst>
              </p:cNvPr>
              <p:cNvSpPr>
                <a:spLocks noChangeAspect="1" noChangeShapeType="1"/>
              </p:cNvSpPr>
              <p:nvPr/>
            </p:nvSpPr>
            <p:spPr bwMode="auto">
              <a:xfrm flipH="1">
                <a:off x="3809" y="1253"/>
                <a:ext cx="0" cy="964"/>
              </a:xfrm>
              <a:prstGeom prst="line">
                <a:avLst/>
              </a:prstGeom>
              <a:noFill/>
              <a:ln w="63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9" name="Line 3">
                <a:extLst>
                  <a:ext uri="{FF2B5EF4-FFF2-40B4-BE49-F238E27FC236}">
                    <a16:creationId xmlns:a16="http://schemas.microsoft.com/office/drawing/2014/main" id="{BEB14059-2CDA-43B7-A754-B6C619CC7D84}"/>
                  </a:ext>
                </a:extLst>
              </p:cNvPr>
              <p:cNvSpPr>
                <a:spLocks noChangeAspect="1" noChangeShapeType="1"/>
              </p:cNvSpPr>
              <p:nvPr/>
            </p:nvSpPr>
            <p:spPr bwMode="auto">
              <a:xfrm flipH="1">
                <a:off x="3811" y="1351"/>
                <a:ext cx="1" cy="772"/>
              </a:xfrm>
              <a:prstGeom prst="line">
                <a:avLst/>
              </a:prstGeom>
              <a:noFill/>
              <a:ln w="63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0" name="Line 2">
                <a:extLst>
                  <a:ext uri="{FF2B5EF4-FFF2-40B4-BE49-F238E27FC236}">
                    <a16:creationId xmlns:a16="http://schemas.microsoft.com/office/drawing/2014/main" id="{CEEFCE92-80EE-4AFF-B144-70513F1D348F}"/>
                  </a:ext>
                </a:extLst>
              </p:cNvPr>
              <p:cNvSpPr>
                <a:spLocks noChangeAspect="1" noChangeShapeType="1"/>
              </p:cNvSpPr>
              <p:nvPr/>
            </p:nvSpPr>
            <p:spPr bwMode="auto">
              <a:xfrm flipH="1">
                <a:off x="3826" y="1446"/>
                <a:ext cx="0" cy="578"/>
              </a:xfrm>
              <a:prstGeom prst="line">
                <a:avLst/>
              </a:prstGeom>
              <a:noFill/>
              <a:ln w="63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1" name="Line 49">
                <a:extLst>
                  <a:ext uri="{FF2B5EF4-FFF2-40B4-BE49-F238E27FC236}">
                    <a16:creationId xmlns:a16="http://schemas.microsoft.com/office/drawing/2014/main" id="{807728B1-20A7-423C-AA85-E9A0EF8FE060}"/>
                  </a:ext>
                </a:extLst>
              </p:cNvPr>
              <p:cNvSpPr>
                <a:spLocks noChangeAspect="1" noChangeShapeType="1"/>
              </p:cNvSpPr>
              <p:nvPr/>
            </p:nvSpPr>
            <p:spPr bwMode="auto">
              <a:xfrm flipH="1">
                <a:off x="3847" y="1542"/>
                <a:ext cx="0" cy="386"/>
              </a:xfrm>
              <a:prstGeom prst="line">
                <a:avLst/>
              </a:prstGeom>
              <a:noFill/>
              <a:ln w="63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2" name="Line 48">
                <a:extLst>
                  <a:ext uri="{FF2B5EF4-FFF2-40B4-BE49-F238E27FC236}">
                    <a16:creationId xmlns:a16="http://schemas.microsoft.com/office/drawing/2014/main" id="{82328653-ADB9-49ED-B59E-5F0557B5C063}"/>
                  </a:ext>
                </a:extLst>
              </p:cNvPr>
              <p:cNvSpPr>
                <a:spLocks noChangeAspect="1" noChangeShapeType="1"/>
              </p:cNvSpPr>
              <p:nvPr/>
            </p:nvSpPr>
            <p:spPr bwMode="auto">
              <a:xfrm flipH="1">
                <a:off x="3864" y="1634"/>
                <a:ext cx="0" cy="197"/>
              </a:xfrm>
              <a:prstGeom prst="line">
                <a:avLst/>
              </a:prstGeom>
              <a:noFill/>
              <a:ln w="63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3" name="Oval 196">
                <a:extLst>
                  <a:ext uri="{FF2B5EF4-FFF2-40B4-BE49-F238E27FC236}">
                    <a16:creationId xmlns:a16="http://schemas.microsoft.com/office/drawing/2014/main" id="{A2D06B67-4CA6-4784-AFDA-72E3115C3F0D}"/>
                  </a:ext>
                </a:extLst>
              </p:cNvPr>
              <p:cNvSpPr>
                <a:spLocks noChangeAspect="1" noChangeArrowheads="1"/>
              </p:cNvSpPr>
              <p:nvPr/>
            </p:nvSpPr>
            <p:spPr bwMode="auto">
              <a:xfrm>
                <a:off x="3849" y="1714"/>
                <a:ext cx="43" cy="43"/>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sp>
            <p:nvSpPr>
              <p:cNvPr id="83" name="フリーフォーム 82">
                <a:extLst>
                  <a:ext uri="{FF2B5EF4-FFF2-40B4-BE49-F238E27FC236}">
                    <a16:creationId xmlns:a16="http://schemas.microsoft.com/office/drawing/2014/main" id="{F45EB5F9-6F7D-4A26-9F4E-7F5B1C9737D5}"/>
                  </a:ext>
                </a:extLst>
              </p:cNvPr>
              <p:cNvSpPr/>
              <p:nvPr/>
            </p:nvSpPr>
            <p:spPr>
              <a:xfrm>
                <a:off x="3809" y="1054"/>
                <a:ext cx="64" cy="682"/>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8043"/>
                  <a:gd name="connsiteY0" fmla="*/ 1071562 h 1071562"/>
                  <a:gd name="connsiteX1" fmla="*/ 683409 w 688043"/>
                  <a:gd name="connsiteY1" fmla="*/ 909611 h 1071562"/>
                  <a:gd name="connsiteX2" fmla="*/ 619125 w 688043"/>
                  <a:gd name="connsiteY2" fmla="*/ 766762 h 1071562"/>
                  <a:gd name="connsiteX3" fmla="*/ 552450 w 688043"/>
                  <a:gd name="connsiteY3" fmla="*/ 614362 h 1071562"/>
                  <a:gd name="connsiteX4" fmla="*/ 454818 w 688043"/>
                  <a:gd name="connsiteY4" fmla="*/ 461962 h 1071562"/>
                  <a:gd name="connsiteX5" fmla="*/ 330993 w 688043"/>
                  <a:gd name="connsiteY5" fmla="*/ 307181 h 1071562"/>
                  <a:gd name="connsiteX6" fmla="*/ 178593 w 688043"/>
                  <a:gd name="connsiteY6" fmla="*/ 154781 h 1071562"/>
                  <a:gd name="connsiteX7" fmla="*/ 0 w 688043"/>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4855"/>
                  <a:gd name="connsiteY0" fmla="*/ 1071562 h 1071562"/>
                  <a:gd name="connsiteX1" fmla="*/ 678649 w 684855"/>
                  <a:gd name="connsiteY1" fmla="*/ 912001 h 1071562"/>
                  <a:gd name="connsiteX2" fmla="*/ 619125 w 684855"/>
                  <a:gd name="connsiteY2" fmla="*/ 766762 h 1071562"/>
                  <a:gd name="connsiteX3" fmla="*/ 552450 w 684855"/>
                  <a:gd name="connsiteY3" fmla="*/ 614362 h 1071562"/>
                  <a:gd name="connsiteX4" fmla="*/ 454818 w 684855"/>
                  <a:gd name="connsiteY4" fmla="*/ 461962 h 1071562"/>
                  <a:gd name="connsiteX5" fmla="*/ 330993 w 684855"/>
                  <a:gd name="connsiteY5" fmla="*/ 307181 h 1071562"/>
                  <a:gd name="connsiteX6" fmla="*/ 178593 w 684855"/>
                  <a:gd name="connsiteY6" fmla="*/ 154781 h 1071562"/>
                  <a:gd name="connsiteX7" fmla="*/ 0 w 684855"/>
                  <a:gd name="connsiteY7" fmla="*/ 0 h 1071562"/>
                  <a:gd name="connsiteX0" fmla="*/ 683418 w 683418"/>
                  <a:gd name="connsiteY0" fmla="*/ 1071562 h 1071562"/>
                  <a:gd name="connsiteX1" fmla="*/ 678649 w 683418"/>
                  <a:gd name="connsiteY1" fmla="*/ 912001 h 1071562"/>
                  <a:gd name="connsiteX2" fmla="*/ 657191 w 683418"/>
                  <a:gd name="connsiteY2" fmla="*/ 759591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45295 w 683418"/>
                  <a:gd name="connsiteY2" fmla="*/ 76437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613981 w 683418"/>
                  <a:gd name="connsiteY6" fmla="*/ 147610 h 1071562"/>
                  <a:gd name="connsiteX7" fmla="*/ 0 w 683418"/>
                  <a:gd name="connsiteY7" fmla="*/ 0 h 1071562"/>
                  <a:gd name="connsiteX0" fmla="*/ 96385 w 119344"/>
                  <a:gd name="connsiteY0" fmla="*/ 1081123 h 1081123"/>
                  <a:gd name="connsiteX1" fmla="*/ 91616 w 119344"/>
                  <a:gd name="connsiteY1" fmla="*/ 921562 h 1081123"/>
                  <a:gd name="connsiteX2" fmla="*/ 63020 w 119344"/>
                  <a:gd name="connsiteY2" fmla="*/ 771543 h 1081123"/>
                  <a:gd name="connsiteX3" fmla="*/ 29654 w 119344"/>
                  <a:gd name="connsiteY3" fmla="*/ 621533 h 1081123"/>
                  <a:gd name="connsiteX4" fmla="*/ 8155 w 119344"/>
                  <a:gd name="connsiteY4" fmla="*/ 469133 h 1081123"/>
                  <a:gd name="connsiteX5" fmla="*/ 910 w 119344"/>
                  <a:gd name="connsiteY5" fmla="*/ 319132 h 1081123"/>
                  <a:gd name="connsiteX6" fmla="*/ 26948 w 119344"/>
                  <a:gd name="connsiteY6" fmla="*/ 157171 h 1081123"/>
                  <a:gd name="connsiteX7" fmla="*/ 100545 w 119344"/>
                  <a:gd name="connsiteY7" fmla="*/ 0 h 1081123"/>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7499"/>
                  <a:gd name="connsiteY0" fmla="*/ 1128113 h 1128113"/>
                  <a:gd name="connsiteX1" fmla="*/ 91616 w 117499"/>
                  <a:gd name="connsiteY1" fmla="*/ 968552 h 1128113"/>
                  <a:gd name="connsiteX2" fmla="*/ 63020 w 117499"/>
                  <a:gd name="connsiteY2" fmla="*/ 818533 h 1128113"/>
                  <a:gd name="connsiteX3" fmla="*/ 29654 w 117499"/>
                  <a:gd name="connsiteY3" fmla="*/ 668523 h 1128113"/>
                  <a:gd name="connsiteX4" fmla="*/ 8155 w 117499"/>
                  <a:gd name="connsiteY4" fmla="*/ 516123 h 1128113"/>
                  <a:gd name="connsiteX5" fmla="*/ 910 w 117499"/>
                  <a:gd name="connsiteY5" fmla="*/ 366122 h 1128113"/>
                  <a:gd name="connsiteX6" fmla="*/ 26948 w 117499"/>
                  <a:gd name="connsiteY6" fmla="*/ 204161 h 1128113"/>
                  <a:gd name="connsiteX7" fmla="*/ 100545 w 117499"/>
                  <a:gd name="connsiteY7" fmla="*/ 44599 h 1128113"/>
                  <a:gd name="connsiteX0" fmla="*/ 96385 w 137756"/>
                  <a:gd name="connsiteY0" fmla="*/ 1140739 h 1140739"/>
                  <a:gd name="connsiteX1" fmla="*/ 91616 w 137756"/>
                  <a:gd name="connsiteY1" fmla="*/ 981178 h 1140739"/>
                  <a:gd name="connsiteX2" fmla="*/ 63020 w 137756"/>
                  <a:gd name="connsiteY2" fmla="*/ 831159 h 1140739"/>
                  <a:gd name="connsiteX3" fmla="*/ 29654 w 137756"/>
                  <a:gd name="connsiteY3" fmla="*/ 681149 h 1140739"/>
                  <a:gd name="connsiteX4" fmla="*/ 8155 w 137756"/>
                  <a:gd name="connsiteY4" fmla="*/ 528749 h 1140739"/>
                  <a:gd name="connsiteX5" fmla="*/ 910 w 137756"/>
                  <a:gd name="connsiteY5" fmla="*/ 378748 h 1140739"/>
                  <a:gd name="connsiteX6" fmla="*/ 26948 w 137756"/>
                  <a:gd name="connsiteY6" fmla="*/ 216787 h 1140739"/>
                  <a:gd name="connsiteX7" fmla="*/ 100545 w 137756"/>
                  <a:gd name="connsiteY7" fmla="*/ 57225 h 1140739"/>
                  <a:gd name="connsiteX0" fmla="*/ 96385 w 135767"/>
                  <a:gd name="connsiteY0" fmla="*/ 1143693 h 1143693"/>
                  <a:gd name="connsiteX1" fmla="*/ 91616 w 135767"/>
                  <a:gd name="connsiteY1" fmla="*/ 984132 h 1143693"/>
                  <a:gd name="connsiteX2" fmla="*/ 63020 w 135767"/>
                  <a:gd name="connsiteY2" fmla="*/ 834113 h 1143693"/>
                  <a:gd name="connsiteX3" fmla="*/ 29654 w 135767"/>
                  <a:gd name="connsiteY3" fmla="*/ 684103 h 1143693"/>
                  <a:gd name="connsiteX4" fmla="*/ 8155 w 135767"/>
                  <a:gd name="connsiteY4" fmla="*/ 531703 h 1143693"/>
                  <a:gd name="connsiteX5" fmla="*/ 910 w 135767"/>
                  <a:gd name="connsiteY5" fmla="*/ 381702 h 1143693"/>
                  <a:gd name="connsiteX6" fmla="*/ 26948 w 135767"/>
                  <a:gd name="connsiteY6" fmla="*/ 219741 h 1143693"/>
                  <a:gd name="connsiteX7" fmla="*/ 100545 w 135767"/>
                  <a:gd name="connsiteY7" fmla="*/ 60179 h 1143693"/>
                  <a:gd name="connsiteX0" fmla="*/ 96385 w 112151"/>
                  <a:gd name="connsiteY0" fmla="*/ 1105160 h 1105160"/>
                  <a:gd name="connsiteX1" fmla="*/ 91616 w 112151"/>
                  <a:gd name="connsiteY1" fmla="*/ 945599 h 1105160"/>
                  <a:gd name="connsiteX2" fmla="*/ 63020 w 112151"/>
                  <a:gd name="connsiteY2" fmla="*/ 795580 h 1105160"/>
                  <a:gd name="connsiteX3" fmla="*/ 29654 w 112151"/>
                  <a:gd name="connsiteY3" fmla="*/ 645570 h 1105160"/>
                  <a:gd name="connsiteX4" fmla="*/ 8155 w 112151"/>
                  <a:gd name="connsiteY4" fmla="*/ 493170 h 1105160"/>
                  <a:gd name="connsiteX5" fmla="*/ 910 w 112151"/>
                  <a:gd name="connsiteY5" fmla="*/ 343169 h 1105160"/>
                  <a:gd name="connsiteX6" fmla="*/ 26948 w 112151"/>
                  <a:gd name="connsiteY6" fmla="*/ 181208 h 1105160"/>
                  <a:gd name="connsiteX7" fmla="*/ 100545 w 112151"/>
                  <a:gd name="connsiteY7" fmla="*/ 21646 h 1105160"/>
                  <a:gd name="connsiteX0" fmla="*/ 96385 w 104346"/>
                  <a:gd name="connsiteY0" fmla="*/ 1089720 h 1089720"/>
                  <a:gd name="connsiteX1" fmla="*/ 91616 w 104346"/>
                  <a:gd name="connsiteY1" fmla="*/ 930159 h 1089720"/>
                  <a:gd name="connsiteX2" fmla="*/ 63020 w 104346"/>
                  <a:gd name="connsiteY2" fmla="*/ 780140 h 1089720"/>
                  <a:gd name="connsiteX3" fmla="*/ 29654 w 104346"/>
                  <a:gd name="connsiteY3" fmla="*/ 630130 h 1089720"/>
                  <a:gd name="connsiteX4" fmla="*/ 8155 w 104346"/>
                  <a:gd name="connsiteY4" fmla="*/ 477730 h 1089720"/>
                  <a:gd name="connsiteX5" fmla="*/ 910 w 104346"/>
                  <a:gd name="connsiteY5" fmla="*/ 327729 h 1089720"/>
                  <a:gd name="connsiteX6" fmla="*/ 26948 w 104346"/>
                  <a:gd name="connsiteY6" fmla="*/ 165768 h 1089720"/>
                  <a:gd name="connsiteX7" fmla="*/ 100545 w 104346"/>
                  <a:gd name="connsiteY7" fmla="*/ 6206 h 1089720"/>
                  <a:gd name="connsiteX0" fmla="*/ 96385 w 103699"/>
                  <a:gd name="connsiteY0" fmla="*/ 1086799 h 1086799"/>
                  <a:gd name="connsiteX1" fmla="*/ 91616 w 103699"/>
                  <a:gd name="connsiteY1" fmla="*/ 927238 h 1086799"/>
                  <a:gd name="connsiteX2" fmla="*/ 63020 w 103699"/>
                  <a:gd name="connsiteY2" fmla="*/ 777219 h 1086799"/>
                  <a:gd name="connsiteX3" fmla="*/ 29654 w 103699"/>
                  <a:gd name="connsiteY3" fmla="*/ 627209 h 1086799"/>
                  <a:gd name="connsiteX4" fmla="*/ 8155 w 103699"/>
                  <a:gd name="connsiteY4" fmla="*/ 474809 h 1086799"/>
                  <a:gd name="connsiteX5" fmla="*/ 910 w 103699"/>
                  <a:gd name="connsiteY5" fmla="*/ 324808 h 1086799"/>
                  <a:gd name="connsiteX6" fmla="*/ 26948 w 103699"/>
                  <a:gd name="connsiteY6" fmla="*/ 162847 h 1086799"/>
                  <a:gd name="connsiteX7" fmla="*/ 100545 w 103699"/>
                  <a:gd name="connsiteY7" fmla="*/ 3285 h 1086799"/>
                  <a:gd name="connsiteX0" fmla="*/ 96696 w 104184"/>
                  <a:gd name="connsiteY0" fmla="*/ 1086799 h 1086799"/>
                  <a:gd name="connsiteX1" fmla="*/ 91927 w 104184"/>
                  <a:gd name="connsiteY1" fmla="*/ 927238 h 1086799"/>
                  <a:gd name="connsiteX2" fmla="*/ 63331 w 104184"/>
                  <a:gd name="connsiteY2" fmla="*/ 777219 h 1086799"/>
                  <a:gd name="connsiteX3" fmla="*/ 29965 w 104184"/>
                  <a:gd name="connsiteY3" fmla="*/ 627209 h 1086799"/>
                  <a:gd name="connsiteX4" fmla="*/ 8466 w 104184"/>
                  <a:gd name="connsiteY4" fmla="*/ 474809 h 1086799"/>
                  <a:gd name="connsiteX5" fmla="*/ 1221 w 104184"/>
                  <a:gd name="connsiteY5" fmla="*/ 324808 h 1086799"/>
                  <a:gd name="connsiteX6" fmla="*/ 32017 w 104184"/>
                  <a:gd name="connsiteY6" fmla="*/ 162847 h 1086799"/>
                  <a:gd name="connsiteX7" fmla="*/ 100856 w 104184"/>
                  <a:gd name="connsiteY7" fmla="*/ 3285 h 1086799"/>
                  <a:gd name="connsiteX0" fmla="*/ 92713 w 100172"/>
                  <a:gd name="connsiteY0" fmla="*/ 1086799 h 1086799"/>
                  <a:gd name="connsiteX1" fmla="*/ 87944 w 100172"/>
                  <a:gd name="connsiteY1" fmla="*/ 927238 h 1086799"/>
                  <a:gd name="connsiteX2" fmla="*/ 59348 w 100172"/>
                  <a:gd name="connsiteY2" fmla="*/ 777219 h 1086799"/>
                  <a:gd name="connsiteX3" fmla="*/ 25982 w 100172"/>
                  <a:gd name="connsiteY3" fmla="*/ 627209 h 1086799"/>
                  <a:gd name="connsiteX4" fmla="*/ 4483 w 100172"/>
                  <a:gd name="connsiteY4" fmla="*/ 474809 h 1086799"/>
                  <a:gd name="connsiteX5" fmla="*/ 1997 w 100172"/>
                  <a:gd name="connsiteY5" fmla="*/ 324808 h 1086799"/>
                  <a:gd name="connsiteX6" fmla="*/ 28034 w 100172"/>
                  <a:gd name="connsiteY6" fmla="*/ 162847 h 1086799"/>
                  <a:gd name="connsiteX7" fmla="*/ 96873 w 100172"/>
                  <a:gd name="connsiteY7" fmla="*/ 3285 h 1086799"/>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2713 w 100172"/>
                  <a:gd name="connsiteY0" fmla="*/ 1086766 h 1086766"/>
                  <a:gd name="connsiteX1" fmla="*/ 87944 w 100172"/>
                  <a:gd name="connsiteY1" fmla="*/ 927205 h 1086766"/>
                  <a:gd name="connsiteX2" fmla="*/ 59348 w 100172"/>
                  <a:gd name="connsiteY2" fmla="*/ 777186 h 1086766"/>
                  <a:gd name="connsiteX3" fmla="*/ 25982 w 100172"/>
                  <a:gd name="connsiteY3" fmla="*/ 627176 h 1086766"/>
                  <a:gd name="connsiteX4" fmla="*/ 4483 w 100172"/>
                  <a:gd name="connsiteY4" fmla="*/ 474776 h 1086766"/>
                  <a:gd name="connsiteX5" fmla="*/ 1997 w 100172"/>
                  <a:gd name="connsiteY5" fmla="*/ 315214 h 1086766"/>
                  <a:gd name="connsiteX6" fmla="*/ 28034 w 100172"/>
                  <a:gd name="connsiteY6" fmla="*/ 162814 h 1086766"/>
                  <a:gd name="connsiteX7" fmla="*/ 96873 w 100172"/>
                  <a:gd name="connsiteY7" fmla="*/ 3252 h 1086766"/>
                  <a:gd name="connsiteX0" fmla="*/ 94618 w 102092"/>
                  <a:gd name="connsiteY0" fmla="*/ 1086766 h 1086766"/>
                  <a:gd name="connsiteX1" fmla="*/ 89849 w 102092"/>
                  <a:gd name="connsiteY1" fmla="*/ 92720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 name="connsiteX0" fmla="*/ 94618 w 102092"/>
                  <a:gd name="connsiteY0" fmla="*/ 1086766 h 1086766"/>
                  <a:gd name="connsiteX1" fmla="*/ 87470 w 102092"/>
                  <a:gd name="connsiteY1" fmla="*/ 92481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2" h="1086766">
                    <a:moveTo>
                      <a:pt x="94618" y="1086766"/>
                    </a:moveTo>
                    <a:cubicBezTo>
                      <a:pt x="94022" y="1035966"/>
                      <a:pt x="93031" y="976412"/>
                      <a:pt x="87470" y="924815"/>
                    </a:cubicBezTo>
                    <a:cubicBezTo>
                      <a:pt x="81909" y="873218"/>
                      <a:pt x="71183" y="826792"/>
                      <a:pt x="61253" y="777186"/>
                    </a:cubicBezTo>
                    <a:cubicBezTo>
                      <a:pt x="51323" y="727580"/>
                      <a:pt x="37031" y="677578"/>
                      <a:pt x="27887" y="627176"/>
                    </a:cubicBezTo>
                    <a:cubicBezTo>
                      <a:pt x="18743" y="576774"/>
                      <a:pt x="10782" y="526770"/>
                      <a:pt x="6388" y="474776"/>
                    </a:cubicBezTo>
                    <a:cubicBezTo>
                      <a:pt x="1994" y="422782"/>
                      <a:pt x="-2402" y="367208"/>
                      <a:pt x="1523" y="315214"/>
                    </a:cubicBezTo>
                    <a:cubicBezTo>
                      <a:pt x="5448" y="263220"/>
                      <a:pt x="13730" y="214808"/>
                      <a:pt x="29939" y="162814"/>
                    </a:cubicBezTo>
                    <a:cubicBezTo>
                      <a:pt x="46148" y="110820"/>
                      <a:pt x="118264" y="-22426"/>
                      <a:pt x="98778" y="3252"/>
                    </a:cubicBezTo>
                  </a:path>
                </a:pathLst>
              </a:custGeom>
              <a:noFill/>
              <a:ln w="63500" cap="rnd">
                <a:solidFill>
                  <a:srgbClr val="FF7C8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grpSp>
        <p:sp>
          <p:nvSpPr>
            <p:cNvPr id="96268" name="正方形/長方形 28">
              <a:extLst>
                <a:ext uri="{FF2B5EF4-FFF2-40B4-BE49-F238E27FC236}">
                  <a16:creationId xmlns:a16="http://schemas.microsoft.com/office/drawing/2014/main" id="{73675581-3BBB-46FF-A502-A505ECD6691A}"/>
                </a:ext>
              </a:extLst>
            </p:cNvPr>
            <p:cNvSpPr>
              <a:spLocks noChangeArrowheads="1"/>
            </p:cNvSpPr>
            <p:nvPr/>
          </p:nvSpPr>
          <p:spPr bwMode="auto">
            <a:xfrm>
              <a:off x="4428073" y="1790976"/>
              <a:ext cx="477823" cy="11198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905">
                  <a:latin typeface="游ゴシック Medium" panose="020B0500000000000000" pitchFamily="50" charset="-128"/>
                  <a:ea typeface="游ゴシック Medium" panose="020B0500000000000000" pitchFamily="50" charset="-128"/>
                </a:rPr>
                <a:t>Y: </a:t>
              </a:r>
              <a:r>
                <a:rPr lang="ja-JP" altLang="en-US" sz="1905">
                  <a:latin typeface="游ゴシック Medium" panose="020B0500000000000000" pitchFamily="50" charset="-128"/>
                  <a:ea typeface="游ゴシック Medium" panose="020B0500000000000000" pitchFamily="50" charset="-128"/>
                </a:rPr>
                <a:t>入射高</a:t>
              </a:r>
            </a:p>
          </p:txBody>
        </p:sp>
        <p:sp>
          <p:nvSpPr>
            <p:cNvPr id="96269" name="正方形/長方形 28">
              <a:extLst>
                <a:ext uri="{FF2B5EF4-FFF2-40B4-BE49-F238E27FC236}">
                  <a16:creationId xmlns:a16="http://schemas.microsoft.com/office/drawing/2014/main" id="{D5A7C73A-2BD8-45EA-9E67-521837FB4966}"/>
                </a:ext>
              </a:extLst>
            </p:cNvPr>
            <p:cNvSpPr>
              <a:spLocks noChangeArrowheads="1"/>
            </p:cNvSpPr>
            <p:nvPr/>
          </p:nvSpPr>
          <p:spPr bwMode="auto">
            <a:xfrm>
              <a:off x="7856019" y="1791926"/>
              <a:ext cx="477823" cy="11198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905">
                  <a:latin typeface="游ゴシック Medium" panose="020B0500000000000000" pitchFamily="50" charset="-128"/>
                  <a:ea typeface="游ゴシック Medium" panose="020B0500000000000000" pitchFamily="50" charset="-128"/>
                </a:rPr>
                <a:t>Y: </a:t>
              </a:r>
              <a:r>
                <a:rPr lang="ja-JP" altLang="en-US" sz="1905">
                  <a:latin typeface="游ゴシック Medium" panose="020B0500000000000000" pitchFamily="50" charset="-128"/>
                  <a:ea typeface="游ゴシック Medium" panose="020B0500000000000000" pitchFamily="50" charset="-128"/>
                </a:rPr>
                <a:t>入射高</a:t>
              </a:r>
            </a:p>
          </p:txBody>
        </p:sp>
        <p:grpSp>
          <p:nvGrpSpPr>
            <p:cNvPr id="96270" name="Group 26">
              <a:extLst>
                <a:ext uri="{FF2B5EF4-FFF2-40B4-BE49-F238E27FC236}">
                  <a16:creationId xmlns:a16="http://schemas.microsoft.com/office/drawing/2014/main" id="{997CDE13-4F74-4F96-9A90-B1D0CBE08247}"/>
                </a:ext>
              </a:extLst>
            </p:cNvPr>
            <p:cNvGrpSpPr>
              <a:grpSpLocks/>
            </p:cNvGrpSpPr>
            <p:nvPr/>
          </p:nvGrpSpPr>
          <p:grpSpPr bwMode="auto">
            <a:xfrm>
              <a:off x="1829305" y="3688114"/>
              <a:ext cx="7466718" cy="2408412"/>
              <a:chOff x="1452" y="2268"/>
              <a:chExt cx="3266" cy="1315"/>
            </a:xfrm>
          </p:grpSpPr>
          <p:sp>
            <p:nvSpPr>
              <p:cNvPr id="96274" name="Rectangle 27">
                <a:extLst>
                  <a:ext uri="{FF2B5EF4-FFF2-40B4-BE49-F238E27FC236}">
                    <a16:creationId xmlns:a16="http://schemas.microsoft.com/office/drawing/2014/main" id="{52440E5A-E91D-4024-94CA-8B0B03B3C0D8}"/>
                  </a:ext>
                </a:extLst>
              </p:cNvPr>
              <p:cNvSpPr>
                <a:spLocks noChangeArrowheads="1"/>
              </p:cNvSpPr>
              <p:nvPr/>
            </p:nvSpPr>
            <p:spPr bwMode="auto">
              <a:xfrm>
                <a:off x="1452" y="2268"/>
                <a:ext cx="3266" cy="522"/>
              </a:xfrm>
              <a:prstGeom prst="rect">
                <a:avLst/>
              </a:prstGeom>
              <a:gradFill rotWithShape="1">
                <a:gsLst>
                  <a:gs pos="0">
                    <a:schemeClr val="bg1">
                      <a:alpha val="0"/>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sp>
            <p:nvSpPr>
              <p:cNvPr id="96275" name="Rectangle 28">
                <a:extLst>
                  <a:ext uri="{FF2B5EF4-FFF2-40B4-BE49-F238E27FC236}">
                    <a16:creationId xmlns:a16="http://schemas.microsoft.com/office/drawing/2014/main" id="{F4DBD006-B6F6-4757-81D9-94652939A633}"/>
                  </a:ext>
                </a:extLst>
              </p:cNvPr>
              <p:cNvSpPr>
                <a:spLocks noChangeArrowheads="1"/>
              </p:cNvSpPr>
              <p:nvPr/>
            </p:nvSpPr>
            <p:spPr bwMode="auto">
              <a:xfrm>
                <a:off x="1452" y="2790"/>
                <a:ext cx="3266" cy="7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grpSp>
        <p:sp>
          <p:nvSpPr>
            <p:cNvPr id="96273" name="Text Box 74">
              <a:extLst>
                <a:ext uri="{FF2B5EF4-FFF2-40B4-BE49-F238E27FC236}">
                  <a16:creationId xmlns:a16="http://schemas.microsoft.com/office/drawing/2014/main" id="{3D25CF98-2B3A-40F8-9187-C98C562C5F22}"/>
                </a:ext>
              </a:extLst>
            </p:cNvPr>
            <p:cNvSpPr txBox="1">
              <a:spLocks noChangeArrowheads="1"/>
            </p:cNvSpPr>
            <p:nvPr/>
          </p:nvSpPr>
          <p:spPr bwMode="auto">
            <a:xfrm>
              <a:off x="4469618" y="3733045"/>
              <a:ext cx="3078086"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en-US" altLang="ja-JP" sz="1905">
                  <a:latin typeface="游ゴシック Medium" panose="020B0500000000000000" pitchFamily="50" charset="-128"/>
                  <a:ea typeface="游ゴシック Medium" panose="020B0500000000000000" pitchFamily="50" charset="-128"/>
                </a:rPr>
                <a:t>X: </a:t>
              </a:r>
              <a:r>
                <a:rPr lang="ja-JP" altLang="en-US" sz="1905">
                  <a:latin typeface="游ゴシック Medium" panose="020B0500000000000000" pitchFamily="50" charset="-128"/>
                  <a:ea typeface="游ゴシック Medium" panose="020B0500000000000000" pitchFamily="50" charset="-128"/>
                </a:rPr>
                <a:t>収差</a:t>
              </a:r>
              <a:r>
                <a:rPr lang="en-US" altLang="ja-JP" sz="1905">
                  <a:latin typeface="游ゴシック Medium" panose="020B0500000000000000" pitchFamily="50" charset="-128"/>
                  <a:ea typeface="游ゴシック Medium" panose="020B0500000000000000" pitchFamily="50" charset="-128"/>
                </a:rPr>
                <a:t>(</a:t>
              </a:r>
              <a:r>
                <a:rPr lang="ja-JP" altLang="en-US" sz="1905">
                  <a:latin typeface="游ゴシック Medium" panose="020B0500000000000000" pitchFamily="50" charset="-128"/>
                  <a:ea typeface="游ゴシック Medium" panose="020B0500000000000000" pitchFamily="50" charset="-128"/>
                </a:rPr>
                <a:t>焦点距離のずれ</a:t>
              </a:r>
              <a:r>
                <a:rPr lang="en-US" altLang="ja-JP" sz="1905">
                  <a:latin typeface="游ゴシック Medium" panose="020B0500000000000000" pitchFamily="50" charset="-128"/>
                  <a:ea typeface="游ゴシック Medium" panose="020B0500000000000000" pitchFamily="50" charset="-128"/>
                </a:rPr>
                <a:t>)</a:t>
              </a:r>
              <a:r>
                <a:rPr lang="ja-JP" altLang="en-US" sz="1905">
                  <a:latin typeface="游ゴシック Medium" panose="020B0500000000000000" pitchFamily="50" charset="-128"/>
                  <a:ea typeface="游ゴシック Medium" panose="020B0500000000000000" pitchFamily="50" charset="-128"/>
                </a:rPr>
                <a:t>量</a:t>
              </a:r>
              <a:endParaRPr lang="en-US" altLang="ja-JP" sz="1905">
                <a:latin typeface="游ゴシック Medium" panose="020B0500000000000000" pitchFamily="50" charset="-128"/>
                <a:ea typeface="游ゴシック Medium" panose="020B0500000000000000" pitchFamily="50" charset="-128"/>
              </a:endParaRPr>
            </a:p>
          </p:txBody>
        </p:sp>
        <p:sp>
          <p:nvSpPr>
            <p:cNvPr id="2" name="Text Box 4">
              <a:extLst>
                <a:ext uri="{FF2B5EF4-FFF2-40B4-BE49-F238E27FC236}">
                  <a16:creationId xmlns:a16="http://schemas.microsoft.com/office/drawing/2014/main" id="{E0830ECB-FF46-CFE8-E736-482CD28FEB11}"/>
                </a:ext>
              </a:extLst>
            </p:cNvPr>
            <p:cNvSpPr txBox="1">
              <a:spLocks noChangeArrowheads="1"/>
            </p:cNvSpPr>
            <p:nvPr/>
          </p:nvSpPr>
          <p:spPr bwMode="auto">
            <a:xfrm>
              <a:off x="3436783" y="4640913"/>
              <a:ext cx="1336025"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693" dirty="0">
                  <a:solidFill>
                    <a:srgbClr val="8000FF"/>
                  </a:solidFill>
                  <a:latin typeface="游ゴシック Medium" panose="020B0500000000000000" pitchFamily="50" charset="-128"/>
                  <a:ea typeface="游ゴシック Medium" panose="020B0500000000000000" pitchFamily="50" charset="-128"/>
                </a:rPr>
                <a:t>球面レンズ</a:t>
              </a:r>
            </a:p>
          </p:txBody>
        </p:sp>
        <p:sp>
          <p:nvSpPr>
            <p:cNvPr id="3" name="Text Box 5">
              <a:extLst>
                <a:ext uri="{FF2B5EF4-FFF2-40B4-BE49-F238E27FC236}">
                  <a16:creationId xmlns:a16="http://schemas.microsoft.com/office/drawing/2014/main" id="{2461E3F3-7D61-6D1C-5BDD-3B8103CE0059}"/>
                </a:ext>
              </a:extLst>
            </p:cNvPr>
            <p:cNvSpPr txBox="1">
              <a:spLocks noChangeArrowheads="1"/>
            </p:cNvSpPr>
            <p:nvPr/>
          </p:nvSpPr>
          <p:spPr bwMode="auto">
            <a:xfrm>
              <a:off x="6730598" y="4640913"/>
              <a:ext cx="2132315"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693" dirty="0">
                  <a:solidFill>
                    <a:srgbClr val="FF8080"/>
                  </a:solidFill>
                  <a:latin typeface="游ゴシック Medium" panose="020B0500000000000000" pitchFamily="50" charset="-128"/>
                  <a:ea typeface="游ゴシック Medium" panose="020B0500000000000000" pitchFamily="50" charset="-128"/>
                </a:rPr>
                <a:t>ダブレットレンズ等</a:t>
              </a:r>
            </a:p>
          </p:txBody>
        </p:sp>
      </p:grpSp>
    </p:spTree>
    <p:extLst>
      <p:ext uri="{BB962C8B-B14F-4D97-AF65-F5344CB8AC3E}">
        <p14:creationId xmlns:p14="http://schemas.microsoft.com/office/powerpoint/2010/main" val="376702580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9BB5106A-07D1-4552-B585-F1B9A3508213}"/>
              </a:ext>
            </a:extLst>
          </p:cNvPr>
          <p:cNvSpPr>
            <a:spLocks noGrp="1" noChangeArrowheads="1"/>
          </p:cNvSpPr>
          <p:nvPr>
            <p:ph type="title"/>
          </p:nvPr>
        </p:nvSpPr>
        <p:spPr>
          <a:xfrm>
            <a:off x="609769" y="213360"/>
            <a:ext cx="10972464" cy="870970"/>
          </a:xfrm>
        </p:spPr>
        <p:txBody>
          <a:bodyPr>
            <a:normAutofit/>
          </a:bodyPr>
          <a:lstStyle/>
          <a:p>
            <a:r>
              <a:rPr lang="ja-JP" altLang="en-US"/>
              <a:t>ボケ味に影響する特に重要な収差</a:t>
            </a:r>
            <a:endParaRPr lang="ja-JP" altLang="en-US" dirty="0"/>
          </a:p>
        </p:txBody>
      </p:sp>
      <p:sp>
        <p:nvSpPr>
          <p:cNvPr id="19459" name="Rectangle 3">
            <a:extLst>
              <a:ext uri="{FF2B5EF4-FFF2-40B4-BE49-F238E27FC236}">
                <a16:creationId xmlns:a16="http://schemas.microsoft.com/office/drawing/2014/main" id="{7BF23042-E97D-41A7-A0C0-3CB39208A43D}"/>
              </a:ext>
            </a:extLst>
          </p:cNvPr>
          <p:cNvSpPr>
            <a:spLocks noGrp="1" noChangeArrowheads="1"/>
          </p:cNvSpPr>
          <p:nvPr>
            <p:ph idx="1"/>
          </p:nvPr>
        </p:nvSpPr>
        <p:spPr>
          <a:xfrm>
            <a:off x="609769" y="1234440"/>
            <a:ext cx="10972464" cy="5120640"/>
          </a:xfrm>
        </p:spPr>
        <p:txBody>
          <a:bodyPr>
            <a:normAutofit lnSpcReduction="10000"/>
          </a:bodyPr>
          <a:lstStyle/>
          <a:p>
            <a:r>
              <a:rPr lang="ja-JP" altLang="en-US" dirty="0"/>
              <a:t>単色収差</a:t>
            </a:r>
            <a:r>
              <a:rPr lang="en-US" altLang="ja-JP" dirty="0"/>
              <a:t>(</a:t>
            </a:r>
            <a:r>
              <a:rPr lang="ja-JP" altLang="en-US" dirty="0"/>
              <a:t>ザイデルの</a:t>
            </a:r>
            <a:r>
              <a:rPr lang="en-US" altLang="ja-JP" dirty="0"/>
              <a:t>5</a:t>
            </a:r>
            <a:r>
              <a:rPr lang="ja-JP" altLang="en-US" dirty="0"/>
              <a:t>収差</a:t>
            </a:r>
            <a:r>
              <a:rPr lang="en-US" altLang="ja-JP" dirty="0"/>
              <a:t>)</a:t>
            </a:r>
            <a:endParaRPr lang="ja-JP" altLang="en-US" dirty="0"/>
          </a:p>
          <a:p>
            <a:pPr lvl="1"/>
            <a:r>
              <a:rPr lang="ja-JP" altLang="en-US" dirty="0">
                <a:solidFill>
                  <a:srgbClr val="FF5050"/>
                </a:solidFill>
              </a:rPr>
              <a:t>球面収差</a:t>
            </a:r>
            <a:r>
              <a:rPr lang="en-US" altLang="ja-JP" dirty="0">
                <a:solidFill>
                  <a:srgbClr val="FF5050"/>
                </a:solidFill>
              </a:rPr>
              <a:t>(Spherical Aberration: SA)</a:t>
            </a:r>
          </a:p>
          <a:p>
            <a:pPr lvl="1"/>
            <a:r>
              <a:rPr lang="ja-JP" altLang="en-US" dirty="0"/>
              <a:t>コマ収差</a:t>
            </a:r>
            <a:endParaRPr lang="en-US" altLang="ja-JP" dirty="0"/>
          </a:p>
          <a:p>
            <a:pPr lvl="1"/>
            <a:r>
              <a:rPr lang="ja-JP" altLang="en-US" dirty="0"/>
              <a:t>像面湾曲</a:t>
            </a:r>
            <a:endParaRPr lang="en-US" altLang="ja-JP" dirty="0"/>
          </a:p>
          <a:p>
            <a:pPr lvl="1"/>
            <a:r>
              <a:rPr lang="ja-JP" altLang="en-US" dirty="0"/>
              <a:t>非点収差</a:t>
            </a:r>
            <a:r>
              <a:rPr lang="en-US" altLang="ja-JP" dirty="0"/>
              <a:t>(</a:t>
            </a:r>
            <a:r>
              <a:rPr lang="ja-JP" altLang="en-US" dirty="0"/>
              <a:t>レンズによる乱視</a:t>
            </a:r>
            <a:r>
              <a:rPr lang="en-US" altLang="ja-JP" dirty="0"/>
              <a:t>)</a:t>
            </a:r>
          </a:p>
          <a:p>
            <a:pPr lvl="1"/>
            <a:r>
              <a:rPr lang="ja-JP" altLang="en-US" dirty="0"/>
              <a:t>歪曲収差</a:t>
            </a:r>
            <a:endParaRPr lang="en-US" altLang="ja-JP" dirty="0"/>
          </a:p>
          <a:p>
            <a:pPr lvl="4"/>
            <a:endParaRPr lang="en-US" altLang="ja-JP" dirty="0"/>
          </a:p>
          <a:p>
            <a:r>
              <a:rPr lang="ja-JP" altLang="en-US" dirty="0"/>
              <a:t>色収差</a:t>
            </a:r>
            <a:r>
              <a:rPr lang="en-US" altLang="ja-JP" dirty="0"/>
              <a:t>(Chromatic aberrations: CA)</a:t>
            </a:r>
          </a:p>
          <a:p>
            <a:pPr lvl="1"/>
            <a:r>
              <a:rPr lang="ja-JP" altLang="en-US" dirty="0"/>
              <a:t>倍率色収差</a:t>
            </a:r>
            <a:r>
              <a:rPr lang="en-US" altLang="ja-JP" dirty="0"/>
              <a:t> (CA of Magnification)</a:t>
            </a:r>
          </a:p>
          <a:p>
            <a:pPr lvl="1"/>
            <a:r>
              <a:rPr lang="ja-JP" altLang="en-US" dirty="0">
                <a:solidFill>
                  <a:srgbClr val="FF5050"/>
                </a:solidFill>
              </a:rPr>
              <a:t>軸上色収差</a:t>
            </a:r>
            <a:r>
              <a:rPr lang="en-US" altLang="ja-JP" dirty="0">
                <a:solidFill>
                  <a:srgbClr val="FF5050"/>
                </a:solidFill>
              </a:rPr>
              <a:t> (Axial / Longitudinal CA)</a:t>
            </a:r>
          </a:p>
        </p:txBody>
      </p:sp>
    </p:spTree>
    <p:extLst>
      <p:ext uri="{BB962C8B-B14F-4D97-AF65-F5344CB8AC3E}">
        <p14:creationId xmlns:p14="http://schemas.microsoft.com/office/powerpoint/2010/main" val="151274964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6C7D8A9-A312-4131-8152-2991AD1276CB}"/>
              </a:ext>
            </a:extLst>
          </p:cNvPr>
          <p:cNvSpPr>
            <a:spLocks noGrp="1" noChangeArrowheads="1"/>
          </p:cNvSpPr>
          <p:nvPr>
            <p:ph type="title"/>
          </p:nvPr>
        </p:nvSpPr>
        <p:spPr>
          <a:xfrm>
            <a:off x="609769" y="213360"/>
            <a:ext cx="10972464" cy="870970"/>
          </a:xfrm>
        </p:spPr>
        <p:txBody>
          <a:bodyPr/>
          <a:lstStyle/>
          <a:p>
            <a:r>
              <a:rPr lang="ja-JP" altLang="en-US" dirty="0"/>
              <a:t>軸上色収差</a:t>
            </a:r>
          </a:p>
        </p:txBody>
      </p:sp>
      <p:sp>
        <p:nvSpPr>
          <p:cNvPr id="41987" name="Rectangle 3">
            <a:extLst>
              <a:ext uri="{FF2B5EF4-FFF2-40B4-BE49-F238E27FC236}">
                <a16:creationId xmlns:a16="http://schemas.microsoft.com/office/drawing/2014/main" id="{83E91F8E-618A-4B67-88D8-09DCEF32F3DE}"/>
              </a:ext>
            </a:extLst>
          </p:cNvPr>
          <p:cNvSpPr>
            <a:spLocks noGrp="1" noChangeArrowheads="1"/>
          </p:cNvSpPr>
          <p:nvPr>
            <p:ph idx="1"/>
          </p:nvPr>
        </p:nvSpPr>
        <p:spPr>
          <a:xfrm>
            <a:off x="609769" y="1234440"/>
            <a:ext cx="10972464" cy="5120640"/>
          </a:xfrm>
        </p:spPr>
        <p:txBody>
          <a:bodyPr/>
          <a:lstStyle/>
          <a:p>
            <a:r>
              <a:rPr lang="ja-JP" altLang="en-US" dirty="0"/>
              <a:t>光の波長</a:t>
            </a:r>
            <a:r>
              <a:rPr lang="en-US" altLang="ja-JP" dirty="0"/>
              <a:t>(</a:t>
            </a:r>
            <a:r>
              <a:rPr lang="ja-JP" altLang="en-US" dirty="0"/>
              <a:t>色</a:t>
            </a:r>
            <a:r>
              <a:rPr lang="en-US" altLang="ja-JP" dirty="0"/>
              <a:t>)</a:t>
            </a:r>
            <a:r>
              <a:rPr lang="ja-JP" altLang="en-US" dirty="0"/>
              <a:t>の違いで生じる収差の一種</a:t>
            </a:r>
            <a:endParaRPr lang="en-US" altLang="ja-JP" dirty="0"/>
          </a:p>
          <a:p>
            <a:r>
              <a:rPr lang="ja-JP" altLang="en-US" dirty="0"/>
              <a:t>波長によって屈折率が異なることに起因</a:t>
            </a:r>
            <a:endParaRPr lang="en-US" altLang="ja-JP" dirty="0"/>
          </a:p>
        </p:txBody>
      </p:sp>
      <p:pic>
        <p:nvPicPr>
          <p:cNvPr id="104453" name="図 4">
            <a:extLst>
              <a:ext uri="{FF2B5EF4-FFF2-40B4-BE49-F238E27FC236}">
                <a16:creationId xmlns:a16="http://schemas.microsoft.com/office/drawing/2014/main" id="{FCC72845-3B87-4228-9DBD-A55D0A058B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4513" y="2983771"/>
            <a:ext cx="4584179" cy="27615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4">
            <a:extLst>
              <a:ext uri="{FF2B5EF4-FFF2-40B4-BE49-F238E27FC236}">
                <a16:creationId xmlns:a16="http://schemas.microsoft.com/office/drawing/2014/main" id="{816E9FFC-383E-4F7E-B8DB-57198E24E12D}"/>
              </a:ext>
            </a:extLst>
          </p:cNvPr>
          <p:cNvSpPr>
            <a:spLocks noChangeArrowheads="1"/>
          </p:cNvSpPr>
          <p:nvPr/>
        </p:nvSpPr>
        <p:spPr bwMode="auto">
          <a:xfrm>
            <a:off x="4783685" y="5810768"/>
            <a:ext cx="6345007" cy="5539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None/>
            </a:pPr>
            <a:r>
              <a:rPr lang="en-US" altLang="ja-JP" sz="1600" dirty="0">
                <a:latin typeface="游ゴシック Medium" panose="020B0500000000000000" pitchFamily="50" charset="-128"/>
                <a:ea typeface="游ゴシック Medium" panose="020B0500000000000000" pitchFamily="50" charset="-128"/>
              </a:rPr>
              <a:t>Cited From: Wikipedia, the free encyclopedia</a:t>
            </a:r>
          </a:p>
          <a:p>
            <a:pPr algn="r">
              <a:spcBef>
                <a:spcPct val="0"/>
              </a:spcBef>
              <a:buFontTx/>
              <a:buNone/>
            </a:pPr>
            <a:r>
              <a:rPr lang="en-US" altLang="ja-JP" sz="1400" dirty="0">
                <a:latin typeface="游ゴシック Medium" panose="020B0500000000000000" pitchFamily="50" charset="-128"/>
                <a:ea typeface="游ゴシック Medium" panose="020B0500000000000000" pitchFamily="50" charset="-128"/>
                <a:hlinkClick r:id="rId4"/>
              </a:rPr>
              <a:t>https://en.wikipedia.org/wiki/File:Chromatic_aberration_lens_diagram.svg</a:t>
            </a:r>
            <a:endParaRPr lang="en-US" altLang="ja-JP" sz="1400" dirty="0">
              <a:latin typeface="游ゴシック Medium" panose="020B0500000000000000" pitchFamily="50" charset="-128"/>
              <a:ea typeface="游ゴシック Medium" panose="020B0500000000000000" pitchFamily="50" charset="-128"/>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B9180-54E3-6F7D-B5AA-A72C6F94E614}"/>
              </a:ext>
            </a:extLst>
          </p:cNvPr>
          <p:cNvSpPr>
            <a:spLocks noGrp="1"/>
          </p:cNvSpPr>
          <p:nvPr>
            <p:ph type="title"/>
          </p:nvPr>
        </p:nvSpPr>
        <p:spPr/>
        <p:txBody>
          <a:bodyPr/>
          <a:lstStyle/>
          <a:p>
            <a:r>
              <a:rPr lang="ja-JP" altLang="en-US" dirty="0"/>
              <a:t>軸上色収差の原理</a:t>
            </a:r>
            <a:endParaRPr kumimoji="1" lang="ja-JP" altLang="en-US" dirty="0"/>
          </a:p>
        </p:txBody>
      </p:sp>
      <p:grpSp>
        <p:nvGrpSpPr>
          <p:cNvPr id="4" name="グループ化 33">
            <a:extLst>
              <a:ext uri="{FF2B5EF4-FFF2-40B4-BE49-F238E27FC236}">
                <a16:creationId xmlns:a16="http://schemas.microsoft.com/office/drawing/2014/main" id="{E6111DAC-F943-A6F5-3AF5-62F2D6323EFC}"/>
              </a:ext>
            </a:extLst>
          </p:cNvPr>
          <p:cNvGrpSpPr>
            <a:grpSpLocks/>
          </p:cNvGrpSpPr>
          <p:nvPr/>
        </p:nvGrpSpPr>
        <p:grpSpPr bwMode="auto">
          <a:xfrm>
            <a:off x="4572420" y="1409880"/>
            <a:ext cx="673601" cy="2973249"/>
            <a:chOff x="3976747" y="2086894"/>
            <a:chExt cx="440641" cy="2447006"/>
          </a:xfrm>
        </p:grpSpPr>
        <p:sp>
          <p:nvSpPr>
            <p:cNvPr id="5" name="円/楕円 34">
              <a:extLst>
                <a:ext uri="{FF2B5EF4-FFF2-40B4-BE49-F238E27FC236}">
                  <a16:creationId xmlns:a16="http://schemas.microsoft.com/office/drawing/2014/main" id="{D336A0BC-6363-70E8-065D-51EAC7988EFA}"/>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6" name="グループ化 36">
              <a:extLst>
                <a:ext uri="{FF2B5EF4-FFF2-40B4-BE49-F238E27FC236}">
                  <a16:creationId xmlns:a16="http://schemas.microsoft.com/office/drawing/2014/main" id="{7BE4EE29-2F7E-9AE7-67C6-41A57F8DADE7}"/>
                </a:ext>
              </a:extLst>
            </p:cNvPr>
            <p:cNvGrpSpPr>
              <a:grpSpLocks/>
            </p:cNvGrpSpPr>
            <p:nvPr/>
          </p:nvGrpSpPr>
          <p:grpSpPr bwMode="auto">
            <a:xfrm>
              <a:off x="3976747" y="2086894"/>
              <a:ext cx="440641" cy="2447006"/>
              <a:chOff x="10070197" y="719807"/>
              <a:chExt cx="735854" cy="2088232"/>
            </a:xfrm>
          </p:grpSpPr>
          <p:sp>
            <p:nvSpPr>
              <p:cNvPr id="7" name="円弧 4">
                <a:extLst>
                  <a:ext uri="{FF2B5EF4-FFF2-40B4-BE49-F238E27FC236}">
                    <a16:creationId xmlns:a16="http://schemas.microsoft.com/office/drawing/2014/main" id="{9DF55C31-33AB-DDDB-7F66-6CA0D1A58112}"/>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円弧 4">
                <a:extLst>
                  <a:ext uri="{FF2B5EF4-FFF2-40B4-BE49-F238E27FC236}">
                    <a16:creationId xmlns:a16="http://schemas.microsoft.com/office/drawing/2014/main" id="{6975E417-C791-9CAD-B2E7-0CFEC09796D4}"/>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9" name="Line 4">
            <a:extLst>
              <a:ext uri="{FF2B5EF4-FFF2-40B4-BE49-F238E27FC236}">
                <a16:creationId xmlns:a16="http://schemas.microsoft.com/office/drawing/2014/main" id="{A02BE9C8-6953-E105-038C-A0B5FB9C89BC}"/>
              </a:ext>
            </a:extLst>
          </p:cNvPr>
          <p:cNvSpPr>
            <a:spLocks noChangeAspect="1" noChangeShapeType="1"/>
          </p:cNvSpPr>
          <p:nvPr/>
        </p:nvSpPr>
        <p:spPr bwMode="auto">
          <a:xfrm>
            <a:off x="1906576" y="2894825"/>
            <a:ext cx="8916387" cy="1679"/>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 name="Group 5">
            <a:extLst>
              <a:ext uri="{FF2B5EF4-FFF2-40B4-BE49-F238E27FC236}">
                <a16:creationId xmlns:a16="http://schemas.microsoft.com/office/drawing/2014/main" id="{7D5028CB-D7FA-C2FB-838C-3FBB63C3651B}"/>
              </a:ext>
            </a:extLst>
          </p:cNvPr>
          <p:cNvGrpSpPr>
            <a:grpSpLocks/>
          </p:cNvGrpSpPr>
          <p:nvPr/>
        </p:nvGrpSpPr>
        <p:grpSpPr bwMode="auto">
          <a:xfrm>
            <a:off x="2212300" y="1695446"/>
            <a:ext cx="2551618" cy="2403796"/>
            <a:chOff x="431" y="1061"/>
            <a:chExt cx="1519" cy="1431"/>
          </a:xfrm>
        </p:grpSpPr>
        <p:sp>
          <p:nvSpPr>
            <p:cNvPr id="11" name="Line 6">
              <a:extLst>
                <a:ext uri="{FF2B5EF4-FFF2-40B4-BE49-F238E27FC236}">
                  <a16:creationId xmlns:a16="http://schemas.microsoft.com/office/drawing/2014/main" id="{A4ACCECE-F6C6-9530-CB81-9E98BFE2EEF8}"/>
                </a:ext>
              </a:extLst>
            </p:cNvPr>
            <p:cNvSpPr>
              <a:spLocks noChangeAspect="1" noChangeShapeType="1"/>
            </p:cNvSpPr>
            <p:nvPr/>
          </p:nvSpPr>
          <p:spPr bwMode="auto">
            <a:xfrm>
              <a:off x="431" y="106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7">
              <a:extLst>
                <a:ext uri="{FF2B5EF4-FFF2-40B4-BE49-F238E27FC236}">
                  <a16:creationId xmlns:a16="http://schemas.microsoft.com/office/drawing/2014/main" id="{DE4A56B5-49E4-2B87-97CF-090B70B8EA45}"/>
                </a:ext>
              </a:extLst>
            </p:cNvPr>
            <p:cNvSpPr>
              <a:spLocks noChangeAspect="1" noChangeShapeType="1"/>
            </p:cNvSpPr>
            <p:nvPr/>
          </p:nvSpPr>
          <p:spPr bwMode="auto">
            <a:xfrm flipV="1">
              <a:off x="431" y="249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3" name="Group 8">
            <a:extLst>
              <a:ext uri="{FF2B5EF4-FFF2-40B4-BE49-F238E27FC236}">
                <a16:creationId xmlns:a16="http://schemas.microsoft.com/office/drawing/2014/main" id="{0568DF17-2460-0C53-8333-82099CDA3ED7}"/>
              </a:ext>
            </a:extLst>
          </p:cNvPr>
          <p:cNvGrpSpPr>
            <a:grpSpLocks/>
          </p:cNvGrpSpPr>
          <p:nvPr/>
        </p:nvGrpSpPr>
        <p:grpSpPr bwMode="auto">
          <a:xfrm>
            <a:off x="2212300" y="1754238"/>
            <a:ext cx="2551618" cy="2286211"/>
            <a:chOff x="431" y="1096"/>
            <a:chExt cx="1519" cy="1361"/>
          </a:xfrm>
        </p:grpSpPr>
        <p:sp>
          <p:nvSpPr>
            <p:cNvPr id="14" name="Line 9">
              <a:extLst>
                <a:ext uri="{FF2B5EF4-FFF2-40B4-BE49-F238E27FC236}">
                  <a16:creationId xmlns:a16="http://schemas.microsoft.com/office/drawing/2014/main" id="{E9BBAE96-E922-1B82-0BFC-7A9546BAC896}"/>
                </a:ext>
              </a:extLst>
            </p:cNvPr>
            <p:cNvSpPr>
              <a:spLocks noChangeAspect="1" noChangeShapeType="1"/>
            </p:cNvSpPr>
            <p:nvPr/>
          </p:nvSpPr>
          <p:spPr bwMode="auto">
            <a:xfrm>
              <a:off x="431" y="109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0">
              <a:extLst>
                <a:ext uri="{FF2B5EF4-FFF2-40B4-BE49-F238E27FC236}">
                  <a16:creationId xmlns:a16="http://schemas.microsoft.com/office/drawing/2014/main" id="{FC83643A-7462-3A9A-BB09-5ABDB3166249}"/>
                </a:ext>
              </a:extLst>
            </p:cNvPr>
            <p:cNvSpPr>
              <a:spLocks noChangeAspect="1" noChangeShapeType="1"/>
            </p:cNvSpPr>
            <p:nvPr/>
          </p:nvSpPr>
          <p:spPr bwMode="auto">
            <a:xfrm flipV="1">
              <a:off x="431" y="245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 name="Group 11">
            <a:extLst>
              <a:ext uri="{FF2B5EF4-FFF2-40B4-BE49-F238E27FC236}">
                <a16:creationId xmlns:a16="http://schemas.microsoft.com/office/drawing/2014/main" id="{3C82BC3A-B4F0-042D-AF26-3E52F83A33D5}"/>
              </a:ext>
            </a:extLst>
          </p:cNvPr>
          <p:cNvGrpSpPr>
            <a:grpSpLocks/>
          </p:cNvGrpSpPr>
          <p:nvPr/>
        </p:nvGrpSpPr>
        <p:grpSpPr bwMode="auto">
          <a:xfrm>
            <a:off x="4765599" y="951294"/>
            <a:ext cx="5445917" cy="3888741"/>
            <a:chOff x="1951" y="618"/>
            <a:chExt cx="3242" cy="2315"/>
          </a:xfrm>
        </p:grpSpPr>
        <p:sp>
          <p:nvSpPr>
            <p:cNvPr id="17" name="Line 12">
              <a:extLst>
                <a:ext uri="{FF2B5EF4-FFF2-40B4-BE49-F238E27FC236}">
                  <a16:creationId xmlns:a16="http://schemas.microsoft.com/office/drawing/2014/main" id="{0B80F672-3B47-8774-203E-AAC79358010D}"/>
                </a:ext>
              </a:extLst>
            </p:cNvPr>
            <p:cNvSpPr>
              <a:spLocks noChangeAspect="1" noChangeShapeType="1"/>
            </p:cNvSpPr>
            <p:nvPr/>
          </p:nvSpPr>
          <p:spPr bwMode="auto">
            <a:xfrm>
              <a:off x="2154" y="1197"/>
              <a:ext cx="3039" cy="1736"/>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13">
              <a:extLst>
                <a:ext uri="{FF2B5EF4-FFF2-40B4-BE49-F238E27FC236}">
                  <a16:creationId xmlns:a16="http://schemas.microsoft.com/office/drawing/2014/main" id="{623FDDA1-CD24-5622-E861-8FE56304C2A7}"/>
                </a:ext>
              </a:extLst>
            </p:cNvPr>
            <p:cNvSpPr>
              <a:spLocks noChangeAspect="1" noChangeShapeType="1"/>
            </p:cNvSpPr>
            <p:nvPr/>
          </p:nvSpPr>
          <p:spPr bwMode="auto">
            <a:xfrm>
              <a:off x="1951" y="1096"/>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4">
              <a:extLst>
                <a:ext uri="{FF2B5EF4-FFF2-40B4-BE49-F238E27FC236}">
                  <a16:creationId xmlns:a16="http://schemas.microsoft.com/office/drawing/2014/main" id="{D5504632-9941-C428-1A48-9D770937E125}"/>
                </a:ext>
              </a:extLst>
            </p:cNvPr>
            <p:cNvSpPr>
              <a:spLocks noChangeAspect="1" noChangeShapeType="1"/>
            </p:cNvSpPr>
            <p:nvPr/>
          </p:nvSpPr>
          <p:spPr bwMode="auto">
            <a:xfrm flipV="1">
              <a:off x="2154" y="618"/>
              <a:ext cx="3039" cy="1737"/>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5">
              <a:extLst>
                <a:ext uri="{FF2B5EF4-FFF2-40B4-BE49-F238E27FC236}">
                  <a16:creationId xmlns:a16="http://schemas.microsoft.com/office/drawing/2014/main" id="{B777A78E-04FD-B47B-DD50-93EF68FCB1CD}"/>
                </a:ext>
              </a:extLst>
            </p:cNvPr>
            <p:cNvSpPr>
              <a:spLocks noChangeAspect="1" noChangeShapeType="1"/>
            </p:cNvSpPr>
            <p:nvPr/>
          </p:nvSpPr>
          <p:spPr bwMode="auto">
            <a:xfrm flipV="1">
              <a:off x="1951" y="2355"/>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1" name="Group 16">
            <a:extLst>
              <a:ext uri="{FF2B5EF4-FFF2-40B4-BE49-F238E27FC236}">
                <a16:creationId xmlns:a16="http://schemas.microsoft.com/office/drawing/2014/main" id="{5C5FFEF7-4CD9-0A50-43D3-407E37F3B122}"/>
              </a:ext>
            </a:extLst>
          </p:cNvPr>
          <p:cNvGrpSpPr>
            <a:grpSpLocks/>
          </p:cNvGrpSpPr>
          <p:nvPr/>
        </p:nvGrpSpPr>
        <p:grpSpPr bwMode="auto">
          <a:xfrm>
            <a:off x="2212300" y="1724002"/>
            <a:ext cx="2551618" cy="2346683"/>
            <a:chOff x="431" y="1078"/>
            <a:chExt cx="1519" cy="1397"/>
          </a:xfrm>
        </p:grpSpPr>
        <p:sp>
          <p:nvSpPr>
            <p:cNvPr id="22" name="Line 17">
              <a:extLst>
                <a:ext uri="{FF2B5EF4-FFF2-40B4-BE49-F238E27FC236}">
                  <a16:creationId xmlns:a16="http://schemas.microsoft.com/office/drawing/2014/main" id="{713B6764-7F35-0AC4-D0C0-C4965117A767}"/>
                </a:ext>
              </a:extLst>
            </p:cNvPr>
            <p:cNvSpPr>
              <a:spLocks noChangeAspect="1" noChangeShapeType="1"/>
            </p:cNvSpPr>
            <p:nvPr/>
          </p:nvSpPr>
          <p:spPr bwMode="auto">
            <a:xfrm>
              <a:off x="431" y="1078"/>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18">
              <a:extLst>
                <a:ext uri="{FF2B5EF4-FFF2-40B4-BE49-F238E27FC236}">
                  <a16:creationId xmlns:a16="http://schemas.microsoft.com/office/drawing/2014/main" id="{F1A2B8EA-1C98-26D8-3354-B18E5A054212}"/>
                </a:ext>
              </a:extLst>
            </p:cNvPr>
            <p:cNvSpPr>
              <a:spLocks noChangeAspect="1" noChangeShapeType="1"/>
            </p:cNvSpPr>
            <p:nvPr/>
          </p:nvSpPr>
          <p:spPr bwMode="auto">
            <a:xfrm flipV="1">
              <a:off x="431" y="2474"/>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 name="Group 19">
            <a:extLst>
              <a:ext uri="{FF2B5EF4-FFF2-40B4-BE49-F238E27FC236}">
                <a16:creationId xmlns:a16="http://schemas.microsoft.com/office/drawing/2014/main" id="{B10B88F0-82A7-B5A0-92D2-E89299EA46FC}"/>
              </a:ext>
            </a:extLst>
          </p:cNvPr>
          <p:cNvGrpSpPr>
            <a:grpSpLocks/>
          </p:cNvGrpSpPr>
          <p:nvPr/>
        </p:nvGrpSpPr>
        <p:grpSpPr bwMode="auto">
          <a:xfrm>
            <a:off x="4765599" y="1409880"/>
            <a:ext cx="5445917" cy="2973249"/>
            <a:chOff x="1951" y="891"/>
            <a:chExt cx="3242" cy="1770"/>
          </a:xfrm>
        </p:grpSpPr>
        <p:sp>
          <p:nvSpPr>
            <p:cNvPr id="25" name="Line 20">
              <a:extLst>
                <a:ext uri="{FF2B5EF4-FFF2-40B4-BE49-F238E27FC236}">
                  <a16:creationId xmlns:a16="http://schemas.microsoft.com/office/drawing/2014/main" id="{1B46F8D3-5587-FC5B-6397-E54F63419122}"/>
                </a:ext>
              </a:extLst>
            </p:cNvPr>
            <p:cNvSpPr>
              <a:spLocks noChangeAspect="1" noChangeShapeType="1"/>
            </p:cNvSpPr>
            <p:nvPr/>
          </p:nvSpPr>
          <p:spPr bwMode="auto">
            <a:xfrm>
              <a:off x="2154" y="1163"/>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21">
              <a:extLst>
                <a:ext uri="{FF2B5EF4-FFF2-40B4-BE49-F238E27FC236}">
                  <a16:creationId xmlns:a16="http://schemas.microsoft.com/office/drawing/2014/main" id="{97442B29-C05B-1BF4-8A95-424A4CBCC9AA}"/>
                </a:ext>
              </a:extLst>
            </p:cNvPr>
            <p:cNvSpPr>
              <a:spLocks noChangeAspect="1" noChangeShapeType="1"/>
            </p:cNvSpPr>
            <p:nvPr/>
          </p:nvSpPr>
          <p:spPr bwMode="auto">
            <a:xfrm>
              <a:off x="1951" y="1078"/>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22">
              <a:extLst>
                <a:ext uri="{FF2B5EF4-FFF2-40B4-BE49-F238E27FC236}">
                  <a16:creationId xmlns:a16="http://schemas.microsoft.com/office/drawing/2014/main" id="{B096F2DE-E9FF-66E5-4A3A-1E276FC15E04}"/>
                </a:ext>
              </a:extLst>
            </p:cNvPr>
            <p:cNvSpPr>
              <a:spLocks noChangeAspect="1" noChangeShapeType="1"/>
            </p:cNvSpPr>
            <p:nvPr/>
          </p:nvSpPr>
          <p:spPr bwMode="auto">
            <a:xfrm flipV="1">
              <a:off x="2154" y="891"/>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23">
              <a:extLst>
                <a:ext uri="{FF2B5EF4-FFF2-40B4-BE49-F238E27FC236}">
                  <a16:creationId xmlns:a16="http://schemas.microsoft.com/office/drawing/2014/main" id="{861DD267-9112-8D85-13A3-EA1AEFE8C1C7}"/>
                </a:ext>
              </a:extLst>
            </p:cNvPr>
            <p:cNvSpPr>
              <a:spLocks noChangeAspect="1" noChangeShapeType="1"/>
            </p:cNvSpPr>
            <p:nvPr/>
          </p:nvSpPr>
          <p:spPr bwMode="auto">
            <a:xfrm flipV="1">
              <a:off x="1951" y="2389"/>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9" name="Group 24">
            <a:extLst>
              <a:ext uri="{FF2B5EF4-FFF2-40B4-BE49-F238E27FC236}">
                <a16:creationId xmlns:a16="http://schemas.microsoft.com/office/drawing/2014/main" id="{380AE842-5742-1D68-311E-99E7AA85B8D6}"/>
              </a:ext>
            </a:extLst>
          </p:cNvPr>
          <p:cNvGrpSpPr>
            <a:grpSpLocks/>
          </p:cNvGrpSpPr>
          <p:nvPr/>
        </p:nvGrpSpPr>
        <p:grpSpPr bwMode="auto">
          <a:xfrm>
            <a:off x="4765599" y="1695446"/>
            <a:ext cx="5445917" cy="2402116"/>
            <a:chOff x="1951" y="1061"/>
            <a:chExt cx="3242" cy="1430"/>
          </a:xfrm>
        </p:grpSpPr>
        <p:sp>
          <p:nvSpPr>
            <p:cNvPr id="30" name="Line 25">
              <a:extLst>
                <a:ext uri="{FF2B5EF4-FFF2-40B4-BE49-F238E27FC236}">
                  <a16:creationId xmlns:a16="http://schemas.microsoft.com/office/drawing/2014/main" id="{E52AC4C6-9E4C-9F0E-B093-3D65852D64A3}"/>
                </a:ext>
              </a:extLst>
            </p:cNvPr>
            <p:cNvSpPr>
              <a:spLocks noChangeAspect="1" noChangeShapeType="1"/>
            </p:cNvSpPr>
            <p:nvPr/>
          </p:nvSpPr>
          <p:spPr bwMode="auto">
            <a:xfrm>
              <a:off x="2154" y="1129"/>
              <a:ext cx="3039" cy="1259"/>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26">
              <a:extLst>
                <a:ext uri="{FF2B5EF4-FFF2-40B4-BE49-F238E27FC236}">
                  <a16:creationId xmlns:a16="http://schemas.microsoft.com/office/drawing/2014/main" id="{AB080623-018F-7FED-E92D-36922F856975}"/>
                </a:ext>
              </a:extLst>
            </p:cNvPr>
            <p:cNvSpPr>
              <a:spLocks noChangeAspect="1" noChangeShapeType="1"/>
            </p:cNvSpPr>
            <p:nvPr/>
          </p:nvSpPr>
          <p:spPr bwMode="auto">
            <a:xfrm>
              <a:off x="1951" y="1061"/>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27">
              <a:extLst>
                <a:ext uri="{FF2B5EF4-FFF2-40B4-BE49-F238E27FC236}">
                  <a16:creationId xmlns:a16="http://schemas.microsoft.com/office/drawing/2014/main" id="{FA8F97A9-3267-7E5C-CF92-46857F9E3606}"/>
                </a:ext>
              </a:extLst>
            </p:cNvPr>
            <p:cNvSpPr>
              <a:spLocks noChangeAspect="1" noChangeShapeType="1"/>
            </p:cNvSpPr>
            <p:nvPr/>
          </p:nvSpPr>
          <p:spPr bwMode="auto">
            <a:xfrm flipV="1">
              <a:off x="2154" y="1163"/>
              <a:ext cx="3039" cy="1260"/>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28">
              <a:extLst>
                <a:ext uri="{FF2B5EF4-FFF2-40B4-BE49-F238E27FC236}">
                  <a16:creationId xmlns:a16="http://schemas.microsoft.com/office/drawing/2014/main" id="{70854A56-779F-6EB9-12FF-3AD9DCCF7625}"/>
                </a:ext>
              </a:extLst>
            </p:cNvPr>
            <p:cNvSpPr>
              <a:spLocks noChangeAspect="1" noChangeShapeType="1"/>
            </p:cNvSpPr>
            <p:nvPr/>
          </p:nvSpPr>
          <p:spPr bwMode="auto">
            <a:xfrm flipV="1">
              <a:off x="1951" y="2423"/>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4" name="Line 29">
            <a:extLst>
              <a:ext uri="{FF2B5EF4-FFF2-40B4-BE49-F238E27FC236}">
                <a16:creationId xmlns:a16="http://schemas.microsoft.com/office/drawing/2014/main" id="{1986952A-B7BE-9AB6-F8F4-559C8A4E0EB9}"/>
              </a:ext>
            </a:extLst>
          </p:cNvPr>
          <p:cNvSpPr>
            <a:spLocks noChangeAspect="1" noChangeShapeType="1"/>
          </p:cNvSpPr>
          <p:nvPr/>
        </p:nvSpPr>
        <p:spPr bwMode="auto">
          <a:xfrm>
            <a:off x="6806557" y="1865105"/>
            <a:ext cx="5040" cy="2783432"/>
          </a:xfrm>
          <a:prstGeom prst="line">
            <a:avLst/>
          </a:prstGeom>
          <a:noFill/>
          <a:ln w="19050" cap="rnd">
            <a:solidFill>
              <a:srgbClr val="001D9A"/>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Line 30">
            <a:extLst>
              <a:ext uri="{FF2B5EF4-FFF2-40B4-BE49-F238E27FC236}">
                <a16:creationId xmlns:a16="http://schemas.microsoft.com/office/drawing/2014/main" id="{C1C0D9AB-3F7B-9B84-1DF2-CE2FE69A08CD}"/>
              </a:ext>
            </a:extLst>
          </p:cNvPr>
          <p:cNvSpPr>
            <a:spLocks noChangeAspect="1" noChangeShapeType="1"/>
          </p:cNvSpPr>
          <p:nvPr/>
        </p:nvSpPr>
        <p:spPr bwMode="auto">
          <a:xfrm>
            <a:off x="7194591" y="1865105"/>
            <a:ext cx="5039" cy="3164746"/>
          </a:xfrm>
          <a:prstGeom prst="line">
            <a:avLst/>
          </a:prstGeom>
          <a:noFill/>
          <a:ln w="19050" cap="rnd">
            <a:solidFill>
              <a:srgbClr val="1D9A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 name="Line 31">
            <a:extLst>
              <a:ext uri="{FF2B5EF4-FFF2-40B4-BE49-F238E27FC236}">
                <a16:creationId xmlns:a16="http://schemas.microsoft.com/office/drawing/2014/main" id="{20ADAAF8-74A7-6D45-B6F2-E1E0697898B4}"/>
              </a:ext>
            </a:extLst>
          </p:cNvPr>
          <p:cNvSpPr>
            <a:spLocks noChangeAspect="1" noChangeShapeType="1"/>
          </p:cNvSpPr>
          <p:nvPr/>
        </p:nvSpPr>
        <p:spPr bwMode="auto">
          <a:xfrm>
            <a:off x="7727088" y="1865106"/>
            <a:ext cx="6719" cy="3544381"/>
          </a:xfrm>
          <a:prstGeom prst="line">
            <a:avLst/>
          </a:prstGeom>
          <a:noFill/>
          <a:ln w="19050" cap="rnd">
            <a:solidFill>
              <a:srgbClr val="F6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Text Box 32">
            <a:extLst>
              <a:ext uri="{FF2B5EF4-FFF2-40B4-BE49-F238E27FC236}">
                <a16:creationId xmlns:a16="http://schemas.microsoft.com/office/drawing/2014/main" id="{9AB2E218-FE9E-71C7-64DD-C47132E6DBEB}"/>
              </a:ext>
            </a:extLst>
          </p:cNvPr>
          <p:cNvSpPr txBox="1">
            <a:spLocks noChangeArrowheads="1"/>
          </p:cNvSpPr>
          <p:nvPr/>
        </p:nvSpPr>
        <p:spPr bwMode="auto">
          <a:xfrm>
            <a:off x="4612666" y="5562350"/>
            <a:ext cx="3405099" cy="4179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2116" dirty="0">
                <a:latin typeface="游ゴシック Medium" panose="020B0500000000000000" pitchFamily="50" charset="-128"/>
                <a:ea typeface="游ゴシック Medium" panose="020B0500000000000000" pitchFamily="50" charset="-128"/>
              </a:rPr>
              <a:t>それぞれの波長の焦点距離</a:t>
            </a:r>
          </a:p>
        </p:txBody>
      </p:sp>
      <p:sp>
        <p:nvSpPr>
          <p:cNvPr id="38" name="正方形/長方形 28">
            <a:extLst>
              <a:ext uri="{FF2B5EF4-FFF2-40B4-BE49-F238E27FC236}">
                <a16:creationId xmlns:a16="http://schemas.microsoft.com/office/drawing/2014/main" id="{F9DBA1AD-C10D-8D9B-221C-6AD8FF91BF5E}"/>
              </a:ext>
            </a:extLst>
          </p:cNvPr>
          <p:cNvSpPr>
            <a:spLocks noChangeArrowheads="1"/>
          </p:cNvSpPr>
          <p:nvPr/>
        </p:nvSpPr>
        <p:spPr bwMode="auto">
          <a:xfrm>
            <a:off x="1684083" y="1498909"/>
            <a:ext cx="477823" cy="12766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入射高</a:t>
            </a:r>
          </a:p>
        </p:txBody>
      </p:sp>
      <p:sp>
        <p:nvSpPr>
          <p:cNvPr id="39" name="Line 12">
            <a:extLst>
              <a:ext uri="{FF2B5EF4-FFF2-40B4-BE49-F238E27FC236}">
                <a16:creationId xmlns:a16="http://schemas.microsoft.com/office/drawing/2014/main" id="{10EEE428-1201-AC28-270E-C73C1E5F30EC}"/>
              </a:ext>
            </a:extLst>
          </p:cNvPr>
          <p:cNvSpPr>
            <a:spLocks noChangeAspect="1" noChangeShapeType="1"/>
          </p:cNvSpPr>
          <p:nvPr/>
        </p:nvSpPr>
        <p:spPr bwMode="auto">
          <a:xfrm flipV="1">
            <a:off x="2210619" y="1752559"/>
            <a:ext cx="0" cy="1157383"/>
          </a:xfrm>
          <a:prstGeom prst="line">
            <a:avLst/>
          </a:prstGeom>
          <a:noFill/>
          <a:ln w="12700">
            <a:solidFill>
              <a:srgbClr val="000000"/>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左中かっこ 39">
            <a:extLst>
              <a:ext uri="{FF2B5EF4-FFF2-40B4-BE49-F238E27FC236}">
                <a16:creationId xmlns:a16="http://schemas.microsoft.com/office/drawing/2014/main" id="{9D4CFE56-7F07-5155-968F-17C25F85623D}"/>
              </a:ext>
            </a:extLst>
          </p:cNvPr>
          <p:cNvSpPr>
            <a:spLocks/>
          </p:cNvSpPr>
          <p:nvPr/>
        </p:nvSpPr>
        <p:spPr bwMode="auto">
          <a:xfrm rot="5400000" flipH="1">
            <a:off x="6083403" y="3918663"/>
            <a:ext cx="436748" cy="2850623"/>
          </a:xfrm>
          <a:prstGeom prst="leftBrace">
            <a:avLst>
              <a:gd name="adj1" fmla="val 79955"/>
              <a:gd name="adj2" fmla="val 50000"/>
            </a:avLst>
          </a:prstGeom>
          <a:noFill/>
          <a:ln w="6350" algn="ctr">
            <a:solidFill>
              <a:srgbClr val="F60000"/>
            </a:solidFill>
            <a:miter lim="800000"/>
            <a:headEnd/>
            <a:tailEnd type="none" w="med" len="lg"/>
          </a:ln>
          <a:effectLst/>
        </p:spPr>
        <p:txBody>
          <a:bodyPr rot="10800000" vert="eaVert"/>
          <a:lstStyle/>
          <a:p>
            <a:pPr algn="ctr">
              <a:defRPr/>
            </a:pPr>
            <a:endParaRPr lang="ja-JP" altLang="en-US" dirty="0">
              <a:latin typeface="+mn-lt"/>
              <a:ea typeface="+mn-ea"/>
            </a:endParaRPr>
          </a:p>
        </p:txBody>
      </p:sp>
      <p:sp>
        <p:nvSpPr>
          <p:cNvPr id="41" name="左中かっこ 66">
            <a:extLst>
              <a:ext uri="{FF2B5EF4-FFF2-40B4-BE49-F238E27FC236}">
                <a16:creationId xmlns:a16="http://schemas.microsoft.com/office/drawing/2014/main" id="{35FE1236-3462-D608-3D83-96584E2B3E72}"/>
              </a:ext>
            </a:extLst>
          </p:cNvPr>
          <p:cNvSpPr>
            <a:spLocks/>
          </p:cNvSpPr>
          <p:nvPr/>
        </p:nvSpPr>
        <p:spPr bwMode="auto">
          <a:xfrm rot="5400000" flipH="1">
            <a:off x="5816314" y="3784279"/>
            <a:ext cx="436748" cy="2316446"/>
          </a:xfrm>
          <a:prstGeom prst="leftBrace">
            <a:avLst>
              <a:gd name="adj1" fmla="val 64972"/>
              <a:gd name="adj2" fmla="val 50000"/>
            </a:avLst>
          </a:prstGeom>
          <a:noFill/>
          <a:ln w="6350" algn="ctr">
            <a:solidFill>
              <a:srgbClr val="1D9A00"/>
            </a:solidFill>
            <a:miter lim="800000"/>
            <a:headEnd/>
            <a:tailEnd type="none" w="med" len="lg"/>
          </a:ln>
          <a:effectLst/>
        </p:spPr>
        <p:txBody>
          <a:bodyPr rot="10800000" vert="eaVert"/>
          <a:lstStyle/>
          <a:p>
            <a:pPr algn="ctr">
              <a:defRPr/>
            </a:pPr>
            <a:endParaRPr lang="ja-JP" altLang="en-US" dirty="0">
              <a:latin typeface="+mn-lt"/>
              <a:ea typeface="+mn-ea"/>
            </a:endParaRPr>
          </a:p>
        </p:txBody>
      </p:sp>
      <p:sp>
        <p:nvSpPr>
          <p:cNvPr id="42" name="左中かっこ 66">
            <a:extLst>
              <a:ext uri="{FF2B5EF4-FFF2-40B4-BE49-F238E27FC236}">
                <a16:creationId xmlns:a16="http://schemas.microsoft.com/office/drawing/2014/main" id="{6273CD20-CFD5-AC41-166D-15E3FB794895}"/>
              </a:ext>
            </a:extLst>
          </p:cNvPr>
          <p:cNvSpPr>
            <a:spLocks/>
          </p:cNvSpPr>
          <p:nvPr/>
        </p:nvSpPr>
        <p:spPr bwMode="auto">
          <a:xfrm rot="5400000" flipH="1">
            <a:off x="5625657" y="3595301"/>
            <a:ext cx="436748" cy="1935131"/>
          </a:xfrm>
          <a:prstGeom prst="leftBrace">
            <a:avLst>
              <a:gd name="adj1" fmla="val 54277"/>
              <a:gd name="adj2" fmla="val 50000"/>
            </a:avLst>
          </a:prstGeom>
          <a:noFill/>
          <a:ln w="6350" algn="ctr">
            <a:solidFill>
              <a:srgbClr val="001D9A"/>
            </a:solidFill>
            <a:miter lim="800000"/>
            <a:headEnd/>
            <a:tailEnd type="none" w="med" len="lg"/>
          </a:ln>
          <a:effectLst/>
        </p:spPr>
        <p:txBody>
          <a:bodyPr rot="10800000" vert="eaVert"/>
          <a:lstStyle/>
          <a:p>
            <a:pPr algn="ctr">
              <a:defRPr/>
            </a:pPr>
            <a:endParaRPr lang="ja-JP" altLang="en-US" dirty="0">
              <a:latin typeface="+mn-lt"/>
              <a:ea typeface="+mn-ea"/>
            </a:endParaRPr>
          </a:p>
        </p:txBody>
      </p:sp>
    </p:spTree>
    <p:extLst>
      <p:ext uri="{BB962C8B-B14F-4D97-AF65-F5344CB8AC3E}">
        <p14:creationId xmlns:p14="http://schemas.microsoft.com/office/powerpoint/2010/main" val="12253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par>
                          <p:cTn id="22" fill="hold">
                            <p:stCondLst>
                              <p:cond delay="1500"/>
                            </p:stCondLst>
                            <p:childTnLst>
                              <p:par>
                                <p:cTn id="23" presetID="10" presetClass="entr" presetSubtype="0" fill="hold" nodeType="afterEffect">
                                  <p:stCondLst>
                                    <p:cond delay="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3500"/>
                            </p:stCondLst>
                            <p:childTnLst>
                              <p:par>
                                <p:cTn id="38" presetID="10" presetClass="entr" presetSubtype="0" fill="hold" nodeType="afterEffect">
                                  <p:stCondLst>
                                    <p:cond delay="5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グループ化 66">
            <a:extLst>
              <a:ext uri="{FF2B5EF4-FFF2-40B4-BE49-F238E27FC236}">
                <a16:creationId xmlns:a16="http://schemas.microsoft.com/office/drawing/2014/main" id="{5357C56C-E9F9-485F-905A-63458D76D6CE}"/>
              </a:ext>
            </a:extLst>
          </p:cNvPr>
          <p:cNvGrpSpPr>
            <a:grpSpLocks/>
          </p:cNvGrpSpPr>
          <p:nvPr/>
        </p:nvGrpSpPr>
        <p:grpSpPr bwMode="auto">
          <a:xfrm>
            <a:off x="4572420" y="1409880"/>
            <a:ext cx="673601" cy="2973249"/>
            <a:chOff x="3976747" y="2086894"/>
            <a:chExt cx="440641" cy="2447006"/>
          </a:xfrm>
        </p:grpSpPr>
        <p:sp>
          <p:nvSpPr>
            <p:cNvPr id="108611" name="円/楕円 67">
              <a:extLst>
                <a:ext uri="{FF2B5EF4-FFF2-40B4-BE49-F238E27FC236}">
                  <a16:creationId xmlns:a16="http://schemas.microsoft.com/office/drawing/2014/main" id="{C6104409-DDF3-46A9-8F91-16ACB8E41E62}"/>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08612" name="グループ化 68">
              <a:extLst>
                <a:ext uri="{FF2B5EF4-FFF2-40B4-BE49-F238E27FC236}">
                  <a16:creationId xmlns:a16="http://schemas.microsoft.com/office/drawing/2014/main" id="{C71528A5-D600-41C2-B984-AE420140F057}"/>
                </a:ext>
              </a:extLst>
            </p:cNvPr>
            <p:cNvGrpSpPr>
              <a:grpSpLocks/>
            </p:cNvGrpSpPr>
            <p:nvPr/>
          </p:nvGrpSpPr>
          <p:grpSpPr bwMode="auto">
            <a:xfrm>
              <a:off x="3976747" y="2086894"/>
              <a:ext cx="440641" cy="2447006"/>
              <a:chOff x="10070197" y="719807"/>
              <a:chExt cx="735854" cy="2088232"/>
            </a:xfrm>
          </p:grpSpPr>
          <p:sp>
            <p:nvSpPr>
              <p:cNvPr id="108613" name="円弧 4">
                <a:extLst>
                  <a:ext uri="{FF2B5EF4-FFF2-40B4-BE49-F238E27FC236}">
                    <a16:creationId xmlns:a16="http://schemas.microsoft.com/office/drawing/2014/main" id="{0C0BA131-3CF7-4BB7-9BEE-DAD9C5EBD6E1}"/>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614" name="円弧 4">
                <a:extLst>
                  <a:ext uri="{FF2B5EF4-FFF2-40B4-BE49-F238E27FC236}">
                    <a16:creationId xmlns:a16="http://schemas.microsoft.com/office/drawing/2014/main" id="{6FB49C93-5E70-4E2D-863B-AE97F4BEB4CE}"/>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4035" name="Rectangle 2">
            <a:extLst>
              <a:ext uri="{FF2B5EF4-FFF2-40B4-BE49-F238E27FC236}">
                <a16:creationId xmlns:a16="http://schemas.microsoft.com/office/drawing/2014/main" id="{27209C23-DCEA-4D95-9D84-FB36A08D8188}"/>
              </a:ext>
            </a:extLst>
          </p:cNvPr>
          <p:cNvSpPr>
            <a:spLocks noGrp="1" noChangeArrowheads="1"/>
          </p:cNvSpPr>
          <p:nvPr>
            <p:ph type="title"/>
          </p:nvPr>
        </p:nvSpPr>
        <p:spPr>
          <a:xfrm>
            <a:off x="609769" y="213360"/>
            <a:ext cx="10972464" cy="870970"/>
          </a:xfrm>
        </p:spPr>
        <p:txBody>
          <a:bodyPr/>
          <a:lstStyle/>
          <a:p>
            <a:r>
              <a:rPr lang="ja-JP" altLang="en-US" dirty="0"/>
              <a:t>軸上色収差によるボケ</a:t>
            </a:r>
          </a:p>
        </p:txBody>
      </p:sp>
      <p:grpSp>
        <p:nvGrpSpPr>
          <p:cNvPr id="119" name="Group 26">
            <a:extLst>
              <a:ext uri="{FF2B5EF4-FFF2-40B4-BE49-F238E27FC236}">
                <a16:creationId xmlns:a16="http://schemas.microsoft.com/office/drawing/2014/main" id="{9E3D45B3-4869-41AB-908C-25B01D1E3425}"/>
              </a:ext>
            </a:extLst>
          </p:cNvPr>
          <p:cNvGrpSpPr>
            <a:grpSpLocks noChangeAspect="1"/>
          </p:cNvGrpSpPr>
          <p:nvPr/>
        </p:nvGrpSpPr>
        <p:grpSpPr bwMode="auto">
          <a:xfrm>
            <a:off x="3692204" y="5194472"/>
            <a:ext cx="799586" cy="799586"/>
            <a:chOff x="2835" y="3067"/>
            <a:chExt cx="635" cy="635"/>
          </a:xfrm>
        </p:grpSpPr>
        <p:sp>
          <p:nvSpPr>
            <p:cNvPr id="108608" name="Oval 27">
              <a:extLst>
                <a:ext uri="{FF2B5EF4-FFF2-40B4-BE49-F238E27FC236}">
                  <a16:creationId xmlns:a16="http://schemas.microsoft.com/office/drawing/2014/main" id="{32C15189-624F-4DCC-91F3-80B40D037DB4}"/>
                </a:ext>
              </a:extLst>
            </p:cNvPr>
            <p:cNvSpPr>
              <a:spLocks noChangeAspect="1" noChangeArrowheads="1"/>
            </p:cNvSpPr>
            <p:nvPr/>
          </p:nvSpPr>
          <p:spPr bwMode="auto">
            <a:xfrm flipV="1">
              <a:off x="3142" y="3372"/>
              <a:ext cx="23" cy="23"/>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9" name="Oval 28">
              <a:extLst>
                <a:ext uri="{FF2B5EF4-FFF2-40B4-BE49-F238E27FC236}">
                  <a16:creationId xmlns:a16="http://schemas.microsoft.com/office/drawing/2014/main" id="{840EE8D4-1062-4DE8-91E4-5D4E2C9EBEC5}"/>
                </a:ext>
              </a:extLst>
            </p:cNvPr>
            <p:cNvSpPr>
              <a:spLocks noChangeAspect="1" noChangeArrowheads="1"/>
            </p:cNvSpPr>
            <p:nvPr/>
          </p:nvSpPr>
          <p:spPr bwMode="auto">
            <a:xfrm flipV="1">
              <a:off x="2994" y="3225"/>
              <a:ext cx="317" cy="31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10" name="Oval 29">
              <a:extLst>
                <a:ext uri="{FF2B5EF4-FFF2-40B4-BE49-F238E27FC236}">
                  <a16:creationId xmlns:a16="http://schemas.microsoft.com/office/drawing/2014/main" id="{402B21C7-127B-456D-BDFA-8177A0952B2F}"/>
                </a:ext>
              </a:extLst>
            </p:cNvPr>
            <p:cNvSpPr>
              <a:spLocks noChangeAspect="1" noChangeArrowheads="1"/>
            </p:cNvSpPr>
            <p:nvPr/>
          </p:nvSpPr>
          <p:spPr bwMode="auto">
            <a:xfrm flipV="1">
              <a:off x="2835" y="3067"/>
              <a:ext cx="635" cy="635"/>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3" name="Group 30">
            <a:extLst>
              <a:ext uri="{FF2B5EF4-FFF2-40B4-BE49-F238E27FC236}">
                <a16:creationId xmlns:a16="http://schemas.microsoft.com/office/drawing/2014/main" id="{BBF9CCF3-67CC-4A72-8498-78667250DFFE}"/>
              </a:ext>
            </a:extLst>
          </p:cNvPr>
          <p:cNvGrpSpPr>
            <a:grpSpLocks noChangeAspect="1"/>
          </p:cNvGrpSpPr>
          <p:nvPr/>
        </p:nvGrpSpPr>
        <p:grpSpPr bwMode="auto">
          <a:xfrm>
            <a:off x="6359729" y="5024813"/>
            <a:ext cx="1142265" cy="1142265"/>
            <a:chOff x="3470" y="3203"/>
            <a:chExt cx="907" cy="907"/>
          </a:xfrm>
        </p:grpSpPr>
        <p:sp>
          <p:nvSpPr>
            <p:cNvPr id="108605" name="Oval 31">
              <a:extLst>
                <a:ext uri="{FF2B5EF4-FFF2-40B4-BE49-F238E27FC236}">
                  <a16:creationId xmlns:a16="http://schemas.microsoft.com/office/drawing/2014/main" id="{75116D04-543C-42A0-BAB5-E3021CEFAFB8}"/>
                </a:ext>
              </a:extLst>
            </p:cNvPr>
            <p:cNvSpPr>
              <a:spLocks noChangeAspect="1" noChangeArrowheads="1"/>
            </p:cNvSpPr>
            <p:nvPr/>
          </p:nvSpPr>
          <p:spPr bwMode="auto">
            <a:xfrm flipV="1">
              <a:off x="3914" y="3644"/>
              <a:ext cx="23" cy="2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6" name="Oval 32">
              <a:extLst>
                <a:ext uri="{FF2B5EF4-FFF2-40B4-BE49-F238E27FC236}">
                  <a16:creationId xmlns:a16="http://schemas.microsoft.com/office/drawing/2014/main" id="{302C1DBB-4B29-4EDA-AB06-2FFF36AA1001}"/>
                </a:ext>
              </a:extLst>
            </p:cNvPr>
            <p:cNvSpPr>
              <a:spLocks noChangeAspect="1" noChangeArrowheads="1"/>
            </p:cNvSpPr>
            <p:nvPr/>
          </p:nvSpPr>
          <p:spPr bwMode="auto">
            <a:xfrm flipV="1">
              <a:off x="3697" y="3429"/>
              <a:ext cx="453" cy="4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7" name="Oval 33">
              <a:extLst>
                <a:ext uri="{FF2B5EF4-FFF2-40B4-BE49-F238E27FC236}">
                  <a16:creationId xmlns:a16="http://schemas.microsoft.com/office/drawing/2014/main" id="{66615301-445C-40DC-AE8C-DBD8C6F338C9}"/>
                </a:ext>
              </a:extLst>
            </p:cNvPr>
            <p:cNvSpPr>
              <a:spLocks noChangeAspect="1" noChangeArrowheads="1"/>
            </p:cNvSpPr>
            <p:nvPr/>
          </p:nvSpPr>
          <p:spPr bwMode="auto">
            <a:xfrm flipV="1">
              <a:off x="3470" y="3203"/>
              <a:ext cx="907" cy="90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31" name="Group 38">
            <a:extLst>
              <a:ext uri="{FF2B5EF4-FFF2-40B4-BE49-F238E27FC236}">
                <a16:creationId xmlns:a16="http://schemas.microsoft.com/office/drawing/2014/main" id="{1E11E905-2809-4640-BC2C-58B928E7C9F1}"/>
              </a:ext>
            </a:extLst>
          </p:cNvPr>
          <p:cNvGrpSpPr>
            <a:grpSpLocks noChangeAspect="1"/>
          </p:cNvGrpSpPr>
          <p:nvPr/>
        </p:nvGrpSpPr>
        <p:grpSpPr bwMode="auto">
          <a:xfrm>
            <a:off x="5215785" y="5379251"/>
            <a:ext cx="441787" cy="441788"/>
            <a:chOff x="3222" y="1712"/>
            <a:chExt cx="351" cy="351"/>
          </a:xfrm>
        </p:grpSpPr>
        <p:sp>
          <p:nvSpPr>
            <p:cNvPr id="108603" name="Oval 39">
              <a:extLst>
                <a:ext uri="{FF2B5EF4-FFF2-40B4-BE49-F238E27FC236}">
                  <a16:creationId xmlns:a16="http://schemas.microsoft.com/office/drawing/2014/main" id="{4DD7B9EE-C172-44F3-AC23-C04AC278BE2D}"/>
                </a:ext>
              </a:extLst>
            </p:cNvPr>
            <p:cNvSpPr>
              <a:spLocks noChangeAspect="1" noChangeArrowheads="1"/>
            </p:cNvSpPr>
            <p:nvPr/>
          </p:nvSpPr>
          <p:spPr bwMode="auto">
            <a:xfrm flipV="1">
              <a:off x="3385" y="1878"/>
              <a:ext cx="23" cy="2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4" name="Oval 40">
              <a:extLst>
                <a:ext uri="{FF2B5EF4-FFF2-40B4-BE49-F238E27FC236}">
                  <a16:creationId xmlns:a16="http://schemas.microsoft.com/office/drawing/2014/main" id="{B4305AEE-2A12-4C29-B98F-5AA5B7807AE7}"/>
                </a:ext>
              </a:extLst>
            </p:cNvPr>
            <p:cNvSpPr>
              <a:spLocks noChangeAspect="1" noChangeArrowheads="1"/>
            </p:cNvSpPr>
            <p:nvPr/>
          </p:nvSpPr>
          <p:spPr bwMode="auto">
            <a:xfrm flipV="1">
              <a:off x="3222" y="1712"/>
              <a:ext cx="351" cy="35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34" name="Group 41">
            <a:extLst>
              <a:ext uri="{FF2B5EF4-FFF2-40B4-BE49-F238E27FC236}">
                <a16:creationId xmlns:a16="http://schemas.microsoft.com/office/drawing/2014/main" id="{05A1AE9E-FFDA-48FE-B875-BA6EECC01F27}"/>
              </a:ext>
            </a:extLst>
          </p:cNvPr>
          <p:cNvGrpSpPr>
            <a:grpSpLocks noChangeAspect="1"/>
          </p:cNvGrpSpPr>
          <p:nvPr/>
        </p:nvGrpSpPr>
        <p:grpSpPr bwMode="auto">
          <a:xfrm>
            <a:off x="7579265" y="4732527"/>
            <a:ext cx="1713398" cy="1713398"/>
            <a:chOff x="3380" y="1207"/>
            <a:chExt cx="1360" cy="1360"/>
          </a:xfrm>
        </p:grpSpPr>
        <p:sp>
          <p:nvSpPr>
            <p:cNvPr id="108600" name="Oval 42">
              <a:extLst>
                <a:ext uri="{FF2B5EF4-FFF2-40B4-BE49-F238E27FC236}">
                  <a16:creationId xmlns:a16="http://schemas.microsoft.com/office/drawing/2014/main" id="{5AE3BDF9-3163-4EB8-B86F-252475512415}"/>
                </a:ext>
              </a:extLst>
            </p:cNvPr>
            <p:cNvSpPr>
              <a:spLocks noChangeAspect="1" noChangeArrowheads="1"/>
            </p:cNvSpPr>
            <p:nvPr/>
          </p:nvSpPr>
          <p:spPr bwMode="auto">
            <a:xfrm flipV="1">
              <a:off x="3872" y="1697"/>
              <a:ext cx="372" cy="38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1" name="Oval 43">
              <a:extLst>
                <a:ext uri="{FF2B5EF4-FFF2-40B4-BE49-F238E27FC236}">
                  <a16:creationId xmlns:a16="http://schemas.microsoft.com/office/drawing/2014/main" id="{C843BC40-70DC-4139-B61F-D1FBE401888F}"/>
                </a:ext>
              </a:extLst>
            </p:cNvPr>
            <p:cNvSpPr>
              <a:spLocks noChangeAspect="1" noChangeArrowheads="1"/>
            </p:cNvSpPr>
            <p:nvPr/>
          </p:nvSpPr>
          <p:spPr bwMode="auto">
            <a:xfrm flipV="1">
              <a:off x="3616" y="1446"/>
              <a:ext cx="887" cy="885"/>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602" name="Oval 44">
              <a:extLst>
                <a:ext uri="{FF2B5EF4-FFF2-40B4-BE49-F238E27FC236}">
                  <a16:creationId xmlns:a16="http://schemas.microsoft.com/office/drawing/2014/main" id="{E9D6B477-E558-43BC-AFBF-37CB6E440795}"/>
                </a:ext>
              </a:extLst>
            </p:cNvPr>
            <p:cNvSpPr>
              <a:spLocks noChangeAspect="1" noChangeArrowheads="1"/>
            </p:cNvSpPr>
            <p:nvPr/>
          </p:nvSpPr>
          <p:spPr bwMode="auto">
            <a:xfrm flipV="1">
              <a:off x="3380" y="1207"/>
              <a:ext cx="1360" cy="136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38" name="Group 45">
            <a:extLst>
              <a:ext uri="{FF2B5EF4-FFF2-40B4-BE49-F238E27FC236}">
                <a16:creationId xmlns:a16="http://schemas.microsoft.com/office/drawing/2014/main" id="{013DE17A-CD7D-4B59-8904-915EDDFB0E51}"/>
              </a:ext>
            </a:extLst>
          </p:cNvPr>
          <p:cNvGrpSpPr>
            <a:grpSpLocks/>
          </p:cNvGrpSpPr>
          <p:nvPr/>
        </p:nvGrpSpPr>
        <p:grpSpPr bwMode="auto">
          <a:xfrm>
            <a:off x="4607697" y="5345655"/>
            <a:ext cx="507300" cy="507300"/>
            <a:chOff x="2789" y="2115"/>
            <a:chExt cx="302" cy="302"/>
          </a:xfrm>
        </p:grpSpPr>
        <p:sp>
          <p:nvSpPr>
            <p:cNvPr id="108597" name="Oval 46">
              <a:extLst>
                <a:ext uri="{FF2B5EF4-FFF2-40B4-BE49-F238E27FC236}">
                  <a16:creationId xmlns:a16="http://schemas.microsoft.com/office/drawing/2014/main" id="{26D2CE1A-9810-43D5-934C-912B0ECEBCBE}"/>
                </a:ext>
              </a:extLst>
            </p:cNvPr>
            <p:cNvSpPr>
              <a:spLocks noChangeAspect="1" noChangeArrowheads="1"/>
            </p:cNvSpPr>
            <p:nvPr/>
          </p:nvSpPr>
          <p:spPr bwMode="auto">
            <a:xfrm flipV="1">
              <a:off x="2917" y="2241"/>
              <a:ext cx="48" cy="51"/>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98" name="Oval 47">
              <a:extLst>
                <a:ext uri="{FF2B5EF4-FFF2-40B4-BE49-F238E27FC236}">
                  <a16:creationId xmlns:a16="http://schemas.microsoft.com/office/drawing/2014/main" id="{F015CFF3-1931-4E61-ACCA-011C5FC140BC}"/>
                </a:ext>
              </a:extLst>
            </p:cNvPr>
            <p:cNvSpPr>
              <a:spLocks noChangeAspect="1" noChangeArrowheads="1"/>
            </p:cNvSpPr>
            <p:nvPr/>
          </p:nvSpPr>
          <p:spPr bwMode="auto">
            <a:xfrm flipV="1">
              <a:off x="2832" y="2158"/>
              <a:ext cx="215" cy="215"/>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99" name="Oval 48">
              <a:extLst>
                <a:ext uri="{FF2B5EF4-FFF2-40B4-BE49-F238E27FC236}">
                  <a16:creationId xmlns:a16="http://schemas.microsoft.com/office/drawing/2014/main" id="{93DF1E5D-F930-47DE-BBBD-30F74B2829BB}"/>
                </a:ext>
              </a:extLst>
            </p:cNvPr>
            <p:cNvSpPr>
              <a:spLocks noChangeAspect="1" noChangeArrowheads="1"/>
            </p:cNvSpPr>
            <p:nvPr/>
          </p:nvSpPr>
          <p:spPr bwMode="auto">
            <a:xfrm flipV="1">
              <a:off x="2789" y="2115"/>
              <a:ext cx="302" cy="302"/>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42" name="Group 49">
            <a:extLst>
              <a:ext uri="{FF2B5EF4-FFF2-40B4-BE49-F238E27FC236}">
                <a16:creationId xmlns:a16="http://schemas.microsoft.com/office/drawing/2014/main" id="{D2FC011B-51BD-495E-8A74-D0B57F70EC5F}"/>
              </a:ext>
            </a:extLst>
          </p:cNvPr>
          <p:cNvGrpSpPr>
            <a:grpSpLocks/>
          </p:cNvGrpSpPr>
          <p:nvPr/>
        </p:nvGrpSpPr>
        <p:grpSpPr bwMode="auto">
          <a:xfrm>
            <a:off x="5749962" y="5345655"/>
            <a:ext cx="534177" cy="534177"/>
            <a:chOff x="3107" y="2115"/>
            <a:chExt cx="318" cy="318"/>
          </a:xfrm>
        </p:grpSpPr>
        <p:sp>
          <p:nvSpPr>
            <p:cNvPr id="108594" name="Oval 50">
              <a:extLst>
                <a:ext uri="{FF2B5EF4-FFF2-40B4-BE49-F238E27FC236}">
                  <a16:creationId xmlns:a16="http://schemas.microsoft.com/office/drawing/2014/main" id="{2016F4FA-41EF-44C5-B09F-2E93E1EC51AF}"/>
                </a:ext>
              </a:extLst>
            </p:cNvPr>
            <p:cNvSpPr>
              <a:spLocks noChangeAspect="1" noChangeArrowheads="1"/>
            </p:cNvSpPr>
            <p:nvPr/>
          </p:nvSpPr>
          <p:spPr bwMode="auto">
            <a:xfrm flipV="1">
              <a:off x="3240" y="2248"/>
              <a:ext cx="50" cy="5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95" name="Oval 51">
              <a:extLst>
                <a:ext uri="{FF2B5EF4-FFF2-40B4-BE49-F238E27FC236}">
                  <a16:creationId xmlns:a16="http://schemas.microsoft.com/office/drawing/2014/main" id="{C4A2DB2F-2173-4BD1-B59F-B7F2E2424886}"/>
                </a:ext>
              </a:extLst>
            </p:cNvPr>
            <p:cNvSpPr>
              <a:spLocks noChangeAspect="1" noChangeArrowheads="1"/>
            </p:cNvSpPr>
            <p:nvPr/>
          </p:nvSpPr>
          <p:spPr bwMode="auto">
            <a:xfrm flipV="1">
              <a:off x="3152" y="2162"/>
              <a:ext cx="225" cy="225"/>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96" name="Oval 52">
              <a:extLst>
                <a:ext uri="{FF2B5EF4-FFF2-40B4-BE49-F238E27FC236}">
                  <a16:creationId xmlns:a16="http://schemas.microsoft.com/office/drawing/2014/main" id="{285D2CCE-2767-4D7D-9561-2FB64C5B5137}"/>
                </a:ext>
              </a:extLst>
            </p:cNvPr>
            <p:cNvSpPr>
              <a:spLocks noChangeAspect="1" noChangeArrowheads="1"/>
            </p:cNvSpPr>
            <p:nvPr/>
          </p:nvSpPr>
          <p:spPr bwMode="auto">
            <a:xfrm flipV="1">
              <a:off x="3107" y="2115"/>
              <a:ext cx="318" cy="318"/>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146" name="Text Box 53">
            <a:extLst>
              <a:ext uri="{FF2B5EF4-FFF2-40B4-BE49-F238E27FC236}">
                <a16:creationId xmlns:a16="http://schemas.microsoft.com/office/drawing/2014/main" id="{5D57F5A8-2574-4D8C-BDBB-D77321492395}"/>
              </a:ext>
            </a:extLst>
          </p:cNvPr>
          <p:cNvSpPr txBox="1">
            <a:spLocks noChangeArrowheads="1"/>
          </p:cNvSpPr>
          <p:nvPr/>
        </p:nvSpPr>
        <p:spPr bwMode="auto">
          <a:xfrm>
            <a:off x="1997285" y="4341133"/>
            <a:ext cx="505779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周辺光のみに着目したスポットダイアグラム</a:t>
            </a:r>
          </a:p>
        </p:txBody>
      </p:sp>
      <p:sp>
        <p:nvSpPr>
          <p:cNvPr id="147" name="Text Box 54">
            <a:extLst>
              <a:ext uri="{FF2B5EF4-FFF2-40B4-BE49-F238E27FC236}">
                <a16:creationId xmlns:a16="http://schemas.microsoft.com/office/drawing/2014/main" id="{2BCF53BC-6FE0-4724-8BF3-8D5CD17FA22D}"/>
              </a:ext>
            </a:extLst>
          </p:cNvPr>
          <p:cNvSpPr txBox="1">
            <a:spLocks noChangeArrowheads="1"/>
          </p:cNvSpPr>
          <p:nvPr/>
        </p:nvSpPr>
        <p:spPr bwMode="auto">
          <a:xfrm>
            <a:off x="3435964" y="6244349"/>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前ボケ</a:t>
            </a:r>
          </a:p>
        </p:txBody>
      </p:sp>
      <p:sp>
        <p:nvSpPr>
          <p:cNvPr id="148" name="Text Box 55">
            <a:extLst>
              <a:ext uri="{FF2B5EF4-FFF2-40B4-BE49-F238E27FC236}">
                <a16:creationId xmlns:a16="http://schemas.microsoft.com/office/drawing/2014/main" id="{7C47609F-B6C0-4BBF-B8C0-AD62C0D7E71E}"/>
              </a:ext>
            </a:extLst>
          </p:cNvPr>
          <p:cNvSpPr txBox="1">
            <a:spLocks noChangeArrowheads="1"/>
          </p:cNvSpPr>
          <p:nvPr/>
        </p:nvSpPr>
        <p:spPr bwMode="auto">
          <a:xfrm>
            <a:off x="6552835" y="6244349"/>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a:latin typeface="游ゴシック Medium" panose="020B0500000000000000" pitchFamily="50" charset="-128"/>
                <a:ea typeface="游ゴシック Medium" panose="020B0500000000000000" pitchFamily="50" charset="-128"/>
              </a:rPr>
              <a:t>後ボケ</a:t>
            </a:r>
          </a:p>
        </p:txBody>
      </p:sp>
      <p:sp>
        <p:nvSpPr>
          <p:cNvPr id="149" name="Line 56">
            <a:extLst>
              <a:ext uri="{FF2B5EF4-FFF2-40B4-BE49-F238E27FC236}">
                <a16:creationId xmlns:a16="http://schemas.microsoft.com/office/drawing/2014/main" id="{BB711B8D-8C62-4FEF-8009-4B74B722B865}"/>
              </a:ext>
            </a:extLst>
          </p:cNvPr>
          <p:cNvSpPr>
            <a:spLocks noChangeAspect="1" noChangeShapeType="1"/>
          </p:cNvSpPr>
          <p:nvPr/>
        </p:nvSpPr>
        <p:spPr bwMode="auto">
          <a:xfrm>
            <a:off x="5961617"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 name="Line 57">
            <a:extLst>
              <a:ext uri="{FF2B5EF4-FFF2-40B4-BE49-F238E27FC236}">
                <a16:creationId xmlns:a16="http://schemas.microsoft.com/office/drawing/2014/main" id="{38C06D7F-D448-41BB-B921-950193626F20}"/>
              </a:ext>
            </a:extLst>
          </p:cNvPr>
          <p:cNvSpPr>
            <a:spLocks noChangeAspect="1" noChangeShapeType="1"/>
          </p:cNvSpPr>
          <p:nvPr/>
        </p:nvSpPr>
        <p:spPr bwMode="auto">
          <a:xfrm>
            <a:off x="6799837"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 name="Line 58">
            <a:extLst>
              <a:ext uri="{FF2B5EF4-FFF2-40B4-BE49-F238E27FC236}">
                <a16:creationId xmlns:a16="http://schemas.microsoft.com/office/drawing/2014/main" id="{E452A4BA-4D64-44E5-8CFD-01F0EB79BB37}"/>
              </a:ext>
            </a:extLst>
          </p:cNvPr>
          <p:cNvSpPr>
            <a:spLocks noChangeAspect="1" noChangeShapeType="1"/>
          </p:cNvSpPr>
          <p:nvPr/>
        </p:nvSpPr>
        <p:spPr bwMode="auto">
          <a:xfrm>
            <a:off x="7129079"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 name="Line 59">
            <a:extLst>
              <a:ext uri="{FF2B5EF4-FFF2-40B4-BE49-F238E27FC236}">
                <a16:creationId xmlns:a16="http://schemas.microsoft.com/office/drawing/2014/main" id="{6533936F-585C-4F38-9856-5B01B90B26A0}"/>
              </a:ext>
            </a:extLst>
          </p:cNvPr>
          <p:cNvSpPr>
            <a:spLocks noChangeAspect="1" noChangeShapeType="1"/>
          </p:cNvSpPr>
          <p:nvPr/>
        </p:nvSpPr>
        <p:spPr bwMode="auto">
          <a:xfrm>
            <a:off x="7186192"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 name="Line 60">
            <a:extLst>
              <a:ext uri="{FF2B5EF4-FFF2-40B4-BE49-F238E27FC236}">
                <a16:creationId xmlns:a16="http://schemas.microsoft.com/office/drawing/2014/main" id="{3DF6FA64-914D-477E-8649-960A25555622}"/>
              </a:ext>
            </a:extLst>
          </p:cNvPr>
          <p:cNvSpPr>
            <a:spLocks noChangeAspect="1" noChangeShapeType="1"/>
          </p:cNvSpPr>
          <p:nvPr/>
        </p:nvSpPr>
        <p:spPr bwMode="auto">
          <a:xfrm>
            <a:off x="7248345"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4" name="Line 61">
            <a:extLst>
              <a:ext uri="{FF2B5EF4-FFF2-40B4-BE49-F238E27FC236}">
                <a16:creationId xmlns:a16="http://schemas.microsoft.com/office/drawing/2014/main" id="{5BAB683B-C2C3-4827-A2C4-B7E87AE0DE2A}"/>
              </a:ext>
            </a:extLst>
          </p:cNvPr>
          <p:cNvSpPr>
            <a:spLocks noChangeAspect="1" noChangeShapeType="1"/>
          </p:cNvSpPr>
          <p:nvPr/>
        </p:nvSpPr>
        <p:spPr bwMode="auto">
          <a:xfrm>
            <a:off x="7728768"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62">
            <a:extLst>
              <a:ext uri="{FF2B5EF4-FFF2-40B4-BE49-F238E27FC236}">
                <a16:creationId xmlns:a16="http://schemas.microsoft.com/office/drawing/2014/main" id="{AC901E6E-9687-44E6-BAF6-44C198F0628B}"/>
              </a:ext>
            </a:extLst>
          </p:cNvPr>
          <p:cNvSpPr>
            <a:spLocks noChangeAspect="1" noChangeShapeType="1"/>
          </p:cNvSpPr>
          <p:nvPr/>
        </p:nvSpPr>
        <p:spPr bwMode="auto">
          <a:xfrm>
            <a:off x="8303260" y="1535864"/>
            <a:ext cx="0" cy="2667525"/>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65" name="Line 4">
            <a:extLst>
              <a:ext uri="{FF2B5EF4-FFF2-40B4-BE49-F238E27FC236}">
                <a16:creationId xmlns:a16="http://schemas.microsoft.com/office/drawing/2014/main" id="{92659ABE-EA0A-49B6-8E6E-19B709836376}"/>
              </a:ext>
            </a:extLst>
          </p:cNvPr>
          <p:cNvSpPr>
            <a:spLocks noChangeAspect="1" noChangeShapeType="1"/>
          </p:cNvSpPr>
          <p:nvPr/>
        </p:nvSpPr>
        <p:spPr bwMode="auto">
          <a:xfrm>
            <a:off x="1906576" y="2894825"/>
            <a:ext cx="8916387" cy="1679"/>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8566" name="Group 5">
            <a:extLst>
              <a:ext uri="{FF2B5EF4-FFF2-40B4-BE49-F238E27FC236}">
                <a16:creationId xmlns:a16="http://schemas.microsoft.com/office/drawing/2014/main" id="{6AD7DE11-B8A0-4968-BE4D-D54FA3F11814}"/>
              </a:ext>
            </a:extLst>
          </p:cNvPr>
          <p:cNvGrpSpPr>
            <a:grpSpLocks/>
          </p:cNvGrpSpPr>
          <p:nvPr/>
        </p:nvGrpSpPr>
        <p:grpSpPr bwMode="auto">
          <a:xfrm>
            <a:off x="2212300" y="1695446"/>
            <a:ext cx="2551618" cy="2403796"/>
            <a:chOff x="431" y="1061"/>
            <a:chExt cx="1519" cy="1431"/>
          </a:xfrm>
        </p:grpSpPr>
        <p:sp>
          <p:nvSpPr>
            <p:cNvPr id="108592" name="Line 6">
              <a:extLst>
                <a:ext uri="{FF2B5EF4-FFF2-40B4-BE49-F238E27FC236}">
                  <a16:creationId xmlns:a16="http://schemas.microsoft.com/office/drawing/2014/main" id="{0468EF32-436D-41DF-9300-64F6971163F0}"/>
                </a:ext>
              </a:extLst>
            </p:cNvPr>
            <p:cNvSpPr>
              <a:spLocks noChangeAspect="1" noChangeShapeType="1"/>
            </p:cNvSpPr>
            <p:nvPr/>
          </p:nvSpPr>
          <p:spPr bwMode="auto">
            <a:xfrm>
              <a:off x="431" y="106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93" name="Line 7">
              <a:extLst>
                <a:ext uri="{FF2B5EF4-FFF2-40B4-BE49-F238E27FC236}">
                  <a16:creationId xmlns:a16="http://schemas.microsoft.com/office/drawing/2014/main" id="{E84D40CD-13B5-410C-A5AD-0AD6756417BE}"/>
                </a:ext>
              </a:extLst>
            </p:cNvPr>
            <p:cNvSpPr>
              <a:spLocks noChangeAspect="1" noChangeShapeType="1"/>
            </p:cNvSpPr>
            <p:nvPr/>
          </p:nvSpPr>
          <p:spPr bwMode="auto">
            <a:xfrm flipV="1">
              <a:off x="431" y="249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8567" name="Group 8">
            <a:extLst>
              <a:ext uri="{FF2B5EF4-FFF2-40B4-BE49-F238E27FC236}">
                <a16:creationId xmlns:a16="http://schemas.microsoft.com/office/drawing/2014/main" id="{F186CCA1-2202-4913-8CED-5DF2437D656A}"/>
              </a:ext>
            </a:extLst>
          </p:cNvPr>
          <p:cNvGrpSpPr>
            <a:grpSpLocks/>
          </p:cNvGrpSpPr>
          <p:nvPr/>
        </p:nvGrpSpPr>
        <p:grpSpPr bwMode="auto">
          <a:xfrm>
            <a:off x="2212300" y="1754238"/>
            <a:ext cx="2551618" cy="2286211"/>
            <a:chOff x="431" y="1096"/>
            <a:chExt cx="1519" cy="1361"/>
          </a:xfrm>
        </p:grpSpPr>
        <p:sp>
          <p:nvSpPr>
            <p:cNvPr id="108590" name="Line 9">
              <a:extLst>
                <a:ext uri="{FF2B5EF4-FFF2-40B4-BE49-F238E27FC236}">
                  <a16:creationId xmlns:a16="http://schemas.microsoft.com/office/drawing/2014/main" id="{723CBA34-E739-417C-A7B4-E0A3113C87D4}"/>
                </a:ext>
              </a:extLst>
            </p:cNvPr>
            <p:cNvSpPr>
              <a:spLocks noChangeAspect="1" noChangeShapeType="1"/>
            </p:cNvSpPr>
            <p:nvPr/>
          </p:nvSpPr>
          <p:spPr bwMode="auto">
            <a:xfrm>
              <a:off x="431" y="109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91" name="Line 10">
              <a:extLst>
                <a:ext uri="{FF2B5EF4-FFF2-40B4-BE49-F238E27FC236}">
                  <a16:creationId xmlns:a16="http://schemas.microsoft.com/office/drawing/2014/main" id="{F61614EB-30CA-4369-BEFF-BF2B2FA01D77}"/>
                </a:ext>
              </a:extLst>
            </p:cNvPr>
            <p:cNvSpPr>
              <a:spLocks noChangeAspect="1" noChangeShapeType="1"/>
            </p:cNvSpPr>
            <p:nvPr/>
          </p:nvSpPr>
          <p:spPr bwMode="auto">
            <a:xfrm flipV="1">
              <a:off x="431" y="245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8568" name="Group 11">
            <a:extLst>
              <a:ext uri="{FF2B5EF4-FFF2-40B4-BE49-F238E27FC236}">
                <a16:creationId xmlns:a16="http://schemas.microsoft.com/office/drawing/2014/main" id="{BA7D9E40-07A7-45A7-A5EA-D2E635EEE12B}"/>
              </a:ext>
            </a:extLst>
          </p:cNvPr>
          <p:cNvGrpSpPr>
            <a:grpSpLocks/>
          </p:cNvGrpSpPr>
          <p:nvPr/>
        </p:nvGrpSpPr>
        <p:grpSpPr bwMode="auto">
          <a:xfrm>
            <a:off x="4765599" y="951294"/>
            <a:ext cx="5445917" cy="3888741"/>
            <a:chOff x="1951" y="618"/>
            <a:chExt cx="3242" cy="2315"/>
          </a:xfrm>
        </p:grpSpPr>
        <p:sp>
          <p:nvSpPr>
            <p:cNvPr id="108586" name="Line 12">
              <a:extLst>
                <a:ext uri="{FF2B5EF4-FFF2-40B4-BE49-F238E27FC236}">
                  <a16:creationId xmlns:a16="http://schemas.microsoft.com/office/drawing/2014/main" id="{0A7F6DF8-20EF-4C44-8BC5-6766BEFB5502}"/>
                </a:ext>
              </a:extLst>
            </p:cNvPr>
            <p:cNvSpPr>
              <a:spLocks noChangeAspect="1" noChangeShapeType="1"/>
            </p:cNvSpPr>
            <p:nvPr/>
          </p:nvSpPr>
          <p:spPr bwMode="auto">
            <a:xfrm>
              <a:off x="2154" y="1197"/>
              <a:ext cx="3039" cy="1736"/>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7" name="Line 13">
              <a:extLst>
                <a:ext uri="{FF2B5EF4-FFF2-40B4-BE49-F238E27FC236}">
                  <a16:creationId xmlns:a16="http://schemas.microsoft.com/office/drawing/2014/main" id="{8B9CFBD3-36D1-49DA-93EF-F675235F1900}"/>
                </a:ext>
              </a:extLst>
            </p:cNvPr>
            <p:cNvSpPr>
              <a:spLocks noChangeAspect="1" noChangeShapeType="1"/>
            </p:cNvSpPr>
            <p:nvPr/>
          </p:nvSpPr>
          <p:spPr bwMode="auto">
            <a:xfrm>
              <a:off x="1951" y="1096"/>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8" name="Line 14">
              <a:extLst>
                <a:ext uri="{FF2B5EF4-FFF2-40B4-BE49-F238E27FC236}">
                  <a16:creationId xmlns:a16="http://schemas.microsoft.com/office/drawing/2014/main" id="{3C21B5C3-FDDA-4217-A1DC-DFFA1BAAAA5E}"/>
                </a:ext>
              </a:extLst>
            </p:cNvPr>
            <p:cNvSpPr>
              <a:spLocks noChangeAspect="1" noChangeShapeType="1"/>
            </p:cNvSpPr>
            <p:nvPr/>
          </p:nvSpPr>
          <p:spPr bwMode="auto">
            <a:xfrm flipV="1">
              <a:off x="2154" y="618"/>
              <a:ext cx="3039" cy="1737"/>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9" name="Line 15">
              <a:extLst>
                <a:ext uri="{FF2B5EF4-FFF2-40B4-BE49-F238E27FC236}">
                  <a16:creationId xmlns:a16="http://schemas.microsoft.com/office/drawing/2014/main" id="{0CB5111A-DAFA-4AA8-B47F-B2491FDC0DD0}"/>
                </a:ext>
              </a:extLst>
            </p:cNvPr>
            <p:cNvSpPr>
              <a:spLocks noChangeAspect="1" noChangeShapeType="1"/>
            </p:cNvSpPr>
            <p:nvPr/>
          </p:nvSpPr>
          <p:spPr bwMode="auto">
            <a:xfrm flipV="1">
              <a:off x="1951" y="2355"/>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8569" name="Group 16">
            <a:extLst>
              <a:ext uri="{FF2B5EF4-FFF2-40B4-BE49-F238E27FC236}">
                <a16:creationId xmlns:a16="http://schemas.microsoft.com/office/drawing/2014/main" id="{DC429F63-7D91-42BA-AA1E-E5E87AE90B27}"/>
              </a:ext>
            </a:extLst>
          </p:cNvPr>
          <p:cNvGrpSpPr>
            <a:grpSpLocks/>
          </p:cNvGrpSpPr>
          <p:nvPr/>
        </p:nvGrpSpPr>
        <p:grpSpPr bwMode="auto">
          <a:xfrm>
            <a:off x="2212300" y="1724002"/>
            <a:ext cx="2551618" cy="2346683"/>
            <a:chOff x="431" y="1078"/>
            <a:chExt cx="1519" cy="1397"/>
          </a:xfrm>
        </p:grpSpPr>
        <p:sp>
          <p:nvSpPr>
            <p:cNvPr id="108584" name="Line 17">
              <a:extLst>
                <a:ext uri="{FF2B5EF4-FFF2-40B4-BE49-F238E27FC236}">
                  <a16:creationId xmlns:a16="http://schemas.microsoft.com/office/drawing/2014/main" id="{C9B7445D-5A7B-4169-9023-99221AB1D206}"/>
                </a:ext>
              </a:extLst>
            </p:cNvPr>
            <p:cNvSpPr>
              <a:spLocks noChangeAspect="1" noChangeShapeType="1"/>
            </p:cNvSpPr>
            <p:nvPr/>
          </p:nvSpPr>
          <p:spPr bwMode="auto">
            <a:xfrm>
              <a:off x="431" y="1078"/>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5" name="Line 18">
              <a:extLst>
                <a:ext uri="{FF2B5EF4-FFF2-40B4-BE49-F238E27FC236}">
                  <a16:creationId xmlns:a16="http://schemas.microsoft.com/office/drawing/2014/main" id="{50B916A5-267F-426B-A60D-62DE534646FC}"/>
                </a:ext>
              </a:extLst>
            </p:cNvPr>
            <p:cNvSpPr>
              <a:spLocks noChangeAspect="1" noChangeShapeType="1"/>
            </p:cNvSpPr>
            <p:nvPr/>
          </p:nvSpPr>
          <p:spPr bwMode="auto">
            <a:xfrm flipV="1">
              <a:off x="431" y="2474"/>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8570" name="Group 19">
            <a:extLst>
              <a:ext uri="{FF2B5EF4-FFF2-40B4-BE49-F238E27FC236}">
                <a16:creationId xmlns:a16="http://schemas.microsoft.com/office/drawing/2014/main" id="{E3987B9E-8A1C-4D5D-A9EB-7002E1B3D124}"/>
              </a:ext>
            </a:extLst>
          </p:cNvPr>
          <p:cNvGrpSpPr>
            <a:grpSpLocks/>
          </p:cNvGrpSpPr>
          <p:nvPr/>
        </p:nvGrpSpPr>
        <p:grpSpPr bwMode="auto">
          <a:xfrm>
            <a:off x="4765599" y="1409880"/>
            <a:ext cx="5445917" cy="2973249"/>
            <a:chOff x="1951" y="891"/>
            <a:chExt cx="3242" cy="1770"/>
          </a:xfrm>
        </p:grpSpPr>
        <p:sp>
          <p:nvSpPr>
            <p:cNvPr id="108580" name="Line 20">
              <a:extLst>
                <a:ext uri="{FF2B5EF4-FFF2-40B4-BE49-F238E27FC236}">
                  <a16:creationId xmlns:a16="http://schemas.microsoft.com/office/drawing/2014/main" id="{08265EF2-F8DD-44E0-B53F-18AC17CF3342}"/>
                </a:ext>
              </a:extLst>
            </p:cNvPr>
            <p:cNvSpPr>
              <a:spLocks noChangeAspect="1" noChangeShapeType="1"/>
            </p:cNvSpPr>
            <p:nvPr/>
          </p:nvSpPr>
          <p:spPr bwMode="auto">
            <a:xfrm>
              <a:off x="2154" y="1163"/>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1" name="Line 21">
              <a:extLst>
                <a:ext uri="{FF2B5EF4-FFF2-40B4-BE49-F238E27FC236}">
                  <a16:creationId xmlns:a16="http://schemas.microsoft.com/office/drawing/2014/main" id="{11300092-A6B0-4F5E-AEE8-CA7FCA8E34DA}"/>
                </a:ext>
              </a:extLst>
            </p:cNvPr>
            <p:cNvSpPr>
              <a:spLocks noChangeAspect="1" noChangeShapeType="1"/>
            </p:cNvSpPr>
            <p:nvPr/>
          </p:nvSpPr>
          <p:spPr bwMode="auto">
            <a:xfrm>
              <a:off x="1951" y="1078"/>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2" name="Line 22">
              <a:extLst>
                <a:ext uri="{FF2B5EF4-FFF2-40B4-BE49-F238E27FC236}">
                  <a16:creationId xmlns:a16="http://schemas.microsoft.com/office/drawing/2014/main" id="{23B214A0-28C1-4573-8CB0-40A849678A61}"/>
                </a:ext>
              </a:extLst>
            </p:cNvPr>
            <p:cNvSpPr>
              <a:spLocks noChangeAspect="1" noChangeShapeType="1"/>
            </p:cNvSpPr>
            <p:nvPr/>
          </p:nvSpPr>
          <p:spPr bwMode="auto">
            <a:xfrm flipV="1">
              <a:off x="2154" y="891"/>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83" name="Line 23">
              <a:extLst>
                <a:ext uri="{FF2B5EF4-FFF2-40B4-BE49-F238E27FC236}">
                  <a16:creationId xmlns:a16="http://schemas.microsoft.com/office/drawing/2014/main" id="{90008FEF-3445-4671-8847-19EE4D57FDD1}"/>
                </a:ext>
              </a:extLst>
            </p:cNvPr>
            <p:cNvSpPr>
              <a:spLocks noChangeAspect="1" noChangeShapeType="1"/>
            </p:cNvSpPr>
            <p:nvPr/>
          </p:nvSpPr>
          <p:spPr bwMode="auto">
            <a:xfrm flipV="1">
              <a:off x="1951" y="2389"/>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08571" name="Group 24">
            <a:extLst>
              <a:ext uri="{FF2B5EF4-FFF2-40B4-BE49-F238E27FC236}">
                <a16:creationId xmlns:a16="http://schemas.microsoft.com/office/drawing/2014/main" id="{8BD626F2-10E4-46E0-9CFC-D4CE5113F946}"/>
              </a:ext>
            </a:extLst>
          </p:cNvPr>
          <p:cNvGrpSpPr>
            <a:grpSpLocks/>
          </p:cNvGrpSpPr>
          <p:nvPr/>
        </p:nvGrpSpPr>
        <p:grpSpPr bwMode="auto">
          <a:xfrm>
            <a:off x="4765599" y="1695446"/>
            <a:ext cx="5445917" cy="2402116"/>
            <a:chOff x="1951" y="1061"/>
            <a:chExt cx="3242" cy="1430"/>
          </a:xfrm>
        </p:grpSpPr>
        <p:sp>
          <p:nvSpPr>
            <p:cNvPr id="108576" name="Line 25">
              <a:extLst>
                <a:ext uri="{FF2B5EF4-FFF2-40B4-BE49-F238E27FC236}">
                  <a16:creationId xmlns:a16="http://schemas.microsoft.com/office/drawing/2014/main" id="{749853F6-2C57-44A6-9725-F4BD10E817EA}"/>
                </a:ext>
              </a:extLst>
            </p:cNvPr>
            <p:cNvSpPr>
              <a:spLocks noChangeAspect="1" noChangeShapeType="1"/>
            </p:cNvSpPr>
            <p:nvPr/>
          </p:nvSpPr>
          <p:spPr bwMode="auto">
            <a:xfrm>
              <a:off x="2154" y="1129"/>
              <a:ext cx="3039" cy="1259"/>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77" name="Line 26">
              <a:extLst>
                <a:ext uri="{FF2B5EF4-FFF2-40B4-BE49-F238E27FC236}">
                  <a16:creationId xmlns:a16="http://schemas.microsoft.com/office/drawing/2014/main" id="{6A6BE329-5E48-43DA-B8EF-E01AEC6B3C3A}"/>
                </a:ext>
              </a:extLst>
            </p:cNvPr>
            <p:cNvSpPr>
              <a:spLocks noChangeAspect="1" noChangeShapeType="1"/>
            </p:cNvSpPr>
            <p:nvPr/>
          </p:nvSpPr>
          <p:spPr bwMode="auto">
            <a:xfrm>
              <a:off x="1951" y="1061"/>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78" name="Line 27">
              <a:extLst>
                <a:ext uri="{FF2B5EF4-FFF2-40B4-BE49-F238E27FC236}">
                  <a16:creationId xmlns:a16="http://schemas.microsoft.com/office/drawing/2014/main" id="{1EBA60F5-44D6-4F33-AF95-99C1432A41ED}"/>
                </a:ext>
              </a:extLst>
            </p:cNvPr>
            <p:cNvSpPr>
              <a:spLocks noChangeAspect="1" noChangeShapeType="1"/>
            </p:cNvSpPr>
            <p:nvPr/>
          </p:nvSpPr>
          <p:spPr bwMode="auto">
            <a:xfrm flipV="1">
              <a:off x="2154" y="1163"/>
              <a:ext cx="3039" cy="1260"/>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579" name="Line 28">
              <a:extLst>
                <a:ext uri="{FF2B5EF4-FFF2-40B4-BE49-F238E27FC236}">
                  <a16:creationId xmlns:a16="http://schemas.microsoft.com/office/drawing/2014/main" id="{9C3E2C00-BB28-42D2-B5E0-720EB0F6EBF6}"/>
                </a:ext>
              </a:extLst>
            </p:cNvPr>
            <p:cNvSpPr>
              <a:spLocks noChangeAspect="1" noChangeShapeType="1"/>
            </p:cNvSpPr>
            <p:nvPr/>
          </p:nvSpPr>
          <p:spPr bwMode="auto">
            <a:xfrm flipV="1">
              <a:off x="1951" y="2423"/>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7" name="Group 34">
            <a:extLst>
              <a:ext uri="{FF2B5EF4-FFF2-40B4-BE49-F238E27FC236}">
                <a16:creationId xmlns:a16="http://schemas.microsoft.com/office/drawing/2014/main" id="{9826C20D-7C70-4C5E-B912-34D8274594B9}"/>
              </a:ext>
            </a:extLst>
          </p:cNvPr>
          <p:cNvGrpSpPr>
            <a:grpSpLocks noChangeAspect="1"/>
          </p:cNvGrpSpPr>
          <p:nvPr/>
        </p:nvGrpSpPr>
        <p:grpSpPr bwMode="auto">
          <a:xfrm>
            <a:off x="2093033" y="4813157"/>
            <a:ext cx="1484945" cy="1484945"/>
            <a:chOff x="2064" y="1752"/>
            <a:chExt cx="1179" cy="1179"/>
          </a:xfrm>
        </p:grpSpPr>
        <p:sp>
          <p:nvSpPr>
            <p:cNvPr id="108573" name="Oval 35">
              <a:extLst>
                <a:ext uri="{FF2B5EF4-FFF2-40B4-BE49-F238E27FC236}">
                  <a16:creationId xmlns:a16="http://schemas.microsoft.com/office/drawing/2014/main" id="{7D52CF88-AF86-4287-BC3D-8FAD64291FE5}"/>
                </a:ext>
              </a:extLst>
            </p:cNvPr>
            <p:cNvSpPr>
              <a:spLocks noChangeAspect="1" noChangeArrowheads="1"/>
            </p:cNvSpPr>
            <p:nvPr/>
          </p:nvSpPr>
          <p:spPr bwMode="auto">
            <a:xfrm flipV="1">
              <a:off x="2260" y="1949"/>
              <a:ext cx="781" cy="78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74" name="Oval 36">
              <a:extLst>
                <a:ext uri="{FF2B5EF4-FFF2-40B4-BE49-F238E27FC236}">
                  <a16:creationId xmlns:a16="http://schemas.microsoft.com/office/drawing/2014/main" id="{EA3B5CA1-F683-4DC3-A863-2477BC9BD318}"/>
                </a:ext>
              </a:extLst>
            </p:cNvPr>
            <p:cNvSpPr>
              <a:spLocks noChangeAspect="1" noChangeArrowheads="1"/>
            </p:cNvSpPr>
            <p:nvPr/>
          </p:nvSpPr>
          <p:spPr bwMode="auto">
            <a:xfrm flipV="1">
              <a:off x="2175" y="1858"/>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08575" name="Oval 37">
              <a:extLst>
                <a:ext uri="{FF2B5EF4-FFF2-40B4-BE49-F238E27FC236}">
                  <a16:creationId xmlns:a16="http://schemas.microsoft.com/office/drawing/2014/main" id="{0D1DD938-D52A-4DFD-AD9C-22FF9559B054}"/>
                </a:ext>
              </a:extLst>
            </p:cNvPr>
            <p:cNvSpPr>
              <a:spLocks noChangeAspect="1" noChangeArrowheads="1"/>
            </p:cNvSpPr>
            <p:nvPr/>
          </p:nvSpPr>
          <p:spPr bwMode="auto">
            <a:xfrm flipV="1">
              <a:off x="2064" y="1752"/>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7" presetClass="entr" presetSubtype="1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p:cTn id="15" dur="500" fill="hold"/>
                                        <p:tgtEl>
                                          <p:spTgt spid="119"/>
                                        </p:tgtEl>
                                        <p:attrNameLst>
                                          <p:attrName>ppt_w</p:attrName>
                                        </p:attrNameLst>
                                      </p:cBhvr>
                                      <p:tavLst>
                                        <p:tav tm="0">
                                          <p:val>
                                            <p:fltVal val="0"/>
                                          </p:val>
                                        </p:tav>
                                        <p:tav tm="100000">
                                          <p:val>
                                            <p:strVal val="#ppt_w"/>
                                          </p:val>
                                        </p:tav>
                                      </p:tavLst>
                                    </p:anim>
                                    <p:anim calcmode="lin" valueType="num">
                                      <p:cBhvr>
                                        <p:cTn id="16" dur="500" fill="hold"/>
                                        <p:tgtEl>
                                          <p:spTgt spid="119"/>
                                        </p:tgtEl>
                                        <p:attrNameLst>
                                          <p:attrName>ppt_h</p:attrName>
                                        </p:attrNameLst>
                                      </p:cBhvr>
                                      <p:tavLst>
                                        <p:tav tm="0">
                                          <p:val>
                                            <p:strVal val="#ppt_h"/>
                                          </p:val>
                                        </p:tav>
                                        <p:tav tm="100000">
                                          <p:val>
                                            <p:strVal val="#ppt_h"/>
                                          </p:val>
                                        </p:tav>
                                      </p:tavLst>
                                    </p:anim>
                                  </p:childTnLst>
                                </p:cTn>
                              </p:par>
                              <p:par>
                                <p:cTn id="17" presetID="42" presetClass="path" presetSubtype="0" accel="50000" decel="50000" fill="hold" nodeType="withEffect">
                                  <p:stCondLst>
                                    <p:cond delay="0"/>
                                  </p:stCondLst>
                                  <p:childTnLst>
                                    <p:animMotion origin="layout" path="M 0.2221 -0.39368 L 3.38936E-7 3.3317E-6 " pathEditMode="relative" rAng="0" ptsTypes="AA">
                                      <p:cBhvr>
                                        <p:cTn id="18" dur="1500" fill="hold"/>
                                        <p:tgtEl>
                                          <p:spTgt spid="119"/>
                                        </p:tgtEl>
                                        <p:attrNameLst>
                                          <p:attrName>ppt_x</p:attrName>
                                          <p:attrName>ppt_y</p:attrName>
                                        </p:attrNameLst>
                                      </p:cBhvr>
                                      <p:rCtr x="-11050" y="19623"/>
                                    </p:animMotion>
                                  </p:childTnLst>
                                </p:cTn>
                              </p:par>
                            </p:childTnLst>
                          </p:cTn>
                        </p:par>
                        <p:par>
                          <p:cTn id="19" fill="hold" nodeType="afterGroup">
                            <p:stCondLst>
                              <p:cond delay="2000"/>
                            </p:stCondLst>
                            <p:childTnLst>
                              <p:par>
                                <p:cTn id="20" presetID="2" presetClass="entr" presetSubtype="1" fill="hold" nodeType="afterEffect">
                                  <p:stCondLst>
                                    <p:cond delay="500"/>
                                  </p:stCondLst>
                                  <p:childTnLst>
                                    <p:set>
                                      <p:cBhvr>
                                        <p:cTn id="21" dur="1" fill="hold">
                                          <p:stCondLst>
                                            <p:cond delay="0"/>
                                          </p:stCondLst>
                                        </p:cTn>
                                        <p:tgtEl>
                                          <p:spTgt spid="152"/>
                                        </p:tgtEl>
                                        <p:attrNameLst>
                                          <p:attrName>style.visibility</p:attrName>
                                        </p:attrNameLst>
                                      </p:cBhvr>
                                      <p:to>
                                        <p:strVal val="visible"/>
                                      </p:to>
                                    </p:set>
                                    <p:anim calcmode="lin" valueType="num">
                                      <p:cBhvr additive="base">
                                        <p:cTn id="22" dur="500" fill="hold"/>
                                        <p:tgtEl>
                                          <p:spTgt spid="152"/>
                                        </p:tgtEl>
                                        <p:attrNameLst>
                                          <p:attrName>ppt_x</p:attrName>
                                        </p:attrNameLst>
                                      </p:cBhvr>
                                      <p:tavLst>
                                        <p:tav tm="0">
                                          <p:val>
                                            <p:strVal val="#ppt_x"/>
                                          </p:val>
                                        </p:tav>
                                        <p:tav tm="100000">
                                          <p:val>
                                            <p:strVal val="#ppt_x"/>
                                          </p:val>
                                        </p:tav>
                                      </p:tavLst>
                                    </p:anim>
                                    <p:anim calcmode="lin" valueType="num">
                                      <p:cBhvr additive="base">
                                        <p:cTn id="23" dur="500" fill="hold"/>
                                        <p:tgtEl>
                                          <p:spTgt spid="152"/>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000"/>
                            </p:stCondLst>
                            <p:childTnLst>
                              <p:par>
                                <p:cTn id="25" presetID="17" presetClass="entr" presetSubtype="10" fill="hold" nodeType="afterEffect">
                                  <p:stCondLst>
                                    <p:cond delay="0"/>
                                  </p:stCondLst>
                                  <p:childTnLst>
                                    <p:set>
                                      <p:cBhvr>
                                        <p:cTn id="26" dur="1" fill="hold">
                                          <p:stCondLst>
                                            <p:cond delay="0"/>
                                          </p:stCondLst>
                                        </p:cTn>
                                        <p:tgtEl>
                                          <p:spTgt spid="131"/>
                                        </p:tgtEl>
                                        <p:attrNameLst>
                                          <p:attrName>style.visibility</p:attrName>
                                        </p:attrNameLst>
                                      </p:cBhvr>
                                      <p:to>
                                        <p:strVal val="visible"/>
                                      </p:to>
                                    </p:set>
                                    <p:anim calcmode="lin" valueType="num">
                                      <p:cBhvr>
                                        <p:cTn id="27" dur="250" fill="hold"/>
                                        <p:tgtEl>
                                          <p:spTgt spid="131"/>
                                        </p:tgtEl>
                                        <p:attrNameLst>
                                          <p:attrName>ppt_w</p:attrName>
                                        </p:attrNameLst>
                                      </p:cBhvr>
                                      <p:tavLst>
                                        <p:tav tm="0">
                                          <p:val>
                                            <p:fltVal val="0"/>
                                          </p:val>
                                        </p:tav>
                                        <p:tav tm="100000">
                                          <p:val>
                                            <p:strVal val="#ppt_w"/>
                                          </p:val>
                                        </p:tav>
                                      </p:tavLst>
                                    </p:anim>
                                    <p:anim calcmode="lin" valueType="num">
                                      <p:cBhvr>
                                        <p:cTn id="28" dur="250" fill="hold"/>
                                        <p:tgtEl>
                                          <p:spTgt spid="131"/>
                                        </p:tgtEl>
                                        <p:attrNameLst>
                                          <p:attrName>ppt_h</p:attrName>
                                        </p:attrNameLst>
                                      </p:cBhvr>
                                      <p:tavLst>
                                        <p:tav tm="0">
                                          <p:val>
                                            <p:strVal val="#ppt_h"/>
                                          </p:val>
                                        </p:tav>
                                        <p:tav tm="100000">
                                          <p:val>
                                            <p:strVal val="#ppt_h"/>
                                          </p:val>
                                        </p:tav>
                                      </p:tavLst>
                                    </p:anim>
                                  </p:childTnLst>
                                </p:cTn>
                              </p:par>
                              <p:par>
                                <p:cTn id="29" presetID="42" presetClass="path" presetSubtype="0" accel="50000" decel="50000" fill="hold" nodeType="withEffect">
                                  <p:stCondLst>
                                    <p:cond delay="0"/>
                                  </p:stCondLst>
                                  <p:childTnLst>
                                    <p:animMotion origin="layout" path="M 0.14467 -0.39441 L 4.7396E-7 3.59628E-6 " pathEditMode="relative" rAng="0" ptsTypes="AA">
                                      <p:cBhvr>
                                        <p:cTn id="30" dur="1000" fill="hold"/>
                                        <p:tgtEl>
                                          <p:spTgt spid="131"/>
                                        </p:tgtEl>
                                        <p:attrNameLst>
                                          <p:attrName>ppt_x</p:attrName>
                                          <p:attrName>ppt_y</p:attrName>
                                        </p:attrNameLst>
                                      </p:cBhvr>
                                      <p:rCtr x="-7192" y="19770"/>
                                    </p:animMotion>
                                  </p:childTnLst>
                                </p:cTn>
                              </p:par>
                            </p:childTnLst>
                          </p:cTn>
                        </p:par>
                        <p:par>
                          <p:cTn id="31" fill="hold" nodeType="afterGroup">
                            <p:stCondLst>
                              <p:cond delay="4000"/>
                            </p:stCondLst>
                            <p:childTnLst>
                              <p:par>
                                <p:cTn id="32" presetID="2" presetClass="entr" presetSubtype="1" fill="hold" nodeType="afterEffect">
                                  <p:stCondLst>
                                    <p:cond delay="0"/>
                                  </p:stCondLst>
                                  <p:childTnLst>
                                    <p:set>
                                      <p:cBhvr>
                                        <p:cTn id="33" dur="1" fill="hold">
                                          <p:stCondLst>
                                            <p:cond delay="0"/>
                                          </p:stCondLst>
                                        </p:cTn>
                                        <p:tgtEl>
                                          <p:spTgt spid="154"/>
                                        </p:tgtEl>
                                        <p:attrNameLst>
                                          <p:attrName>style.visibility</p:attrName>
                                        </p:attrNameLst>
                                      </p:cBhvr>
                                      <p:to>
                                        <p:strVal val="visible"/>
                                      </p:to>
                                    </p:set>
                                    <p:anim calcmode="lin" valueType="num">
                                      <p:cBhvr additive="base">
                                        <p:cTn id="34" dur="500" fill="hold"/>
                                        <p:tgtEl>
                                          <p:spTgt spid="154"/>
                                        </p:tgtEl>
                                        <p:attrNameLst>
                                          <p:attrName>ppt_x</p:attrName>
                                        </p:attrNameLst>
                                      </p:cBhvr>
                                      <p:tavLst>
                                        <p:tav tm="0">
                                          <p:val>
                                            <p:strVal val="#ppt_x"/>
                                          </p:val>
                                        </p:tav>
                                        <p:tav tm="100000">
                                          <p:val>
                                            <p:strVal val="#ppt_x"/>
                                          </p:val>
                                        </p:tav>
                                      </p:tavLst>
                                    </p:anim>
                                    <p:anim calcmode="lin" valueType="num">
                                      <p:cBhvr additive="base">
                                        <p:cTn id="35" dur="500" fill="hold"/>
                                        <p:tgtEl>
                                          <p:spTgt spid="154"/>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4500"/>
                            </p:stCondLst>
                            <p:childTnLst>
                              <p:par>
                                <p:cTn id="37" presetID="17" presetClass="entr" presetSubtype="10"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250" fill="hold"/>
                                        <p:tgtEl>
                                          <p:spTgt spid="123"/>
                                        </p:tgtEl>
                                        <p:attrNameLst>
                                          <p:attrName>ppt_w</p:attrName>
                                        </p:attrNameLst>
                                      </p:cBhvr>
                                      <p:tavLst>
                                        <p:tav tm="0">
                                          <p:val>
                                            <p:fltVal val="0"/>
                                          </p:val>
                                        </p:tav>
                                        <p:tav tm="100000">
                                          <p:val>
                                            <p:strVal val="#ppt_w"/>
                                          </p:val>
                                        </p:tav>
                                      </p:tavLst>
                                    </p:anim>
                                    <p:anim calcmode="lin" valueType="num">
                                      <p:cBhvr>
                                        <p:cTn id="40" dur="250" fill="hold"/>
                                        <p:tgtEl>
                                          <p:spTgt spid="123"/>
                                        </p:tgtEl>
                                        <p:attrNameLst>
                                          <p:attrName>ppt_h</p:attrName>
                                        </p:attrNameLst>
                                      </p:cBhvr>
                                      <p:tavLst>
                                        <p:tav tm="0">
                                          <p:val>
                                            <p:strVal val="#ppt_h"/>
                                          </p:val>
                                        </p:tav>
                                        <p:tav tm="100000">
                                          <p:val>
                                            <p:strVal val="#ppt_h"/>
                                          </p:val>
                                        </p:tav>
                                      </p:tavLst>
                                    </p:anim>
                                  </p:childTnLst>
                                </p:cTn>
                              </p:par>
                              <p:par>
                                <p:cTn id="41" presetID="42" presetClass="path" presetSubtype="0" accel="50000" decel="50000" fill="hold" nodeType="withEffect">
                                  <p:stCondLst>
                                    <p:cond delay="0"/>
                                  </p:stCondLst>
                                  <p:childTnLst>
                                    <p:animMotion origin="layout" path="M 0.06668 -0.39392 L -6.06228E-7 3.59628E-6 " pathEditMode="relative" rAng="0" ptsTypes="AA">
                                      <p:cBhvr>
                                        <p:cTn id="42" dur="1000" fill="hold"/>
                                        <p:tgtEl>
                                          <p:spTgt spid="123"/>
                                        </p:tgtEl>
                                        <p:attrNameLst>
                                          <p:attrName>ppt_x</p:attrName>
                                          <p:attrName>ppt_y</p:attrName>
                                        </p:attrNameLst>
                                      </p:cBhvr>
                                      <p:rCtr x="-3348" y="19770"/>
                                    </p:animMotion>
                                  </p:childTnLst>
                                </p:cTn>
                              </p:par>
                            </p:childTnLst>
                          </p:cTn>
                        </p:par>
                        <p:par>
                          <p:cTn id="43" fill="hold" nodeType="afterGroup">
                            <p:stCondLst>
                              <p:cond delay="5500"/>
                            </p:stCondLst>
                            <p:childTnLst>
                              <p:par>
                                <p:cTn id="44" presetID="2" presetClass="entr" presetSubtype="1" fill="hold" nodeType="afterEffect">
                                  <p:stCondLst>
                                    <p:cond delay="0"/>
                                  </p:stCondLst>
                                  <p:childTnLst>
                                    <p:set>
                                      <p:cBhvr>
                                        <p:cTn id="45" dur="1" fill="hold">
                                          <p:stCondLst>
                                            <p:cond delay="0"/>
                                          </p:stCondLst>
                                        </p:cTn>
                                        <p:tgtEl>
                                          <p:spTgt spid="149"/>
                                        </p:tgtEl>
                                        <p:attrNameLst>
                                          <p:attrName>style.visibility</p:attrName>
                                        </p:attrNameLst>
                                      </p:cBhvr>
                                      <p:to>
                                        <p:strVal val="visible"/>
                                      </p:to>
                                    </p:set>
                                    <p:anim calcmode="lin" valueType="num">
                                      <p:cBhvr additive="base">
                                        <p:cTn id="46" dur="500" fill="hold"/>
                                        <p:tgtEl>
                                          <p:spTgt spid="149"/>
                                        </p:tgtEl>
                                        <p:attrNameLst>
                                          <p:attrName>ppt_x</p:attrName>
                                        </p:attrNameLst>
                                      </p:cBhvr>
                                      <p:tavLst>
                                        <p:tav tm="0">
                                          <p:val>
                                            <p:strVal val="#ppt_x"/>
                                          </p:val>
                                        </p:tav>
                                        <p:tav tm="100000">
                                          <p:val>
                                            <p:strVal val="#ppt_x"/>
                                          </p:val>
                                        </p:tav>
                                      </p:tavLst>
                                    </p:anim>
                                    <p:anim calcmode="lin" valueType="num">
                                      <p:cBhvr additive="base">
                                        <p:cTn id="47" dur="500" fill="hold"/>
                                        <p:tgtEl>
                                          <p:spTgt spid="149"/>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151"/>
                                        </p:tgtEl>
                                        <p:attrNameLst>
                                          <p:attrName>style.visibility</p:attrName>
                                        </p:attrNameLst>
                                      </p:cBhvr>
                                      <p:to>
                                        <p:strVal val="visible"/>
                                      </p:to>
                                    </p:set>
                                    <p:anim calcmode="lin" valueType="num">
                                      <p:cBhvr additive="base">
                                        <p:cTn id="50" dur="500" fill="hold"/>
                                        <p:tgtEl>
                                          <p:spTgt spid="151"/>
                                        </p:tgtEl>
                                        <p:attrNameLst>
                                          <p:attrName>ppt_x</p:attrName>
                                        </p:attrNameLst>
                                      </p:cBhvr>
                                      <p:tavLst>
                                        <p:tav tm="0">
                                          <p:val>
                                            <p:strVal val="#ppt_x"/>
                                          </p:val>
                                        </p:tav>
                                        <p:tav tm="100000">
                                          <p:val>
                                            <p:strVal val="#ppt_x"/>
                                          </p:val>
                                        </p:tav>
                                      </p:tavLst>
                                    </p:anim>
                                    <p:anim calcmode="lin" valueType="num">
                                      <p:cBhvr additive="base">
                                        <p:cTn id="51" dur="500" fill="hold"/>
                                        <p:tgtEl>
                                          <p:spTgt spid="151"/>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153"/>
                                        </p:tgtEl>
                                        <p:attrNameLst>
                                          <p:attrName>style.visibility</p:attrName>
                                        </p:attrNameLst>
                                      </p:cBhvr>
                                      <p:to>
                                        <p:strVal val="visible"/>
                                      </p:to>
                                    </p:set>
                                    <p:anim calcmode="lin" valueType="num">
                                      <p:cBhvr additive="base">
                                        <p:cTn id="54" dur="500" fill="hold"/>
                                        <p:tgtEl>
                                          <p:spTgt spid="153"/>
                                        </p:tgtEl>
                                        <p:attrNameLst>
                                          <p:attrName>ppt_x</p:attrName>
                                        </p:attrNameLst>
                                      </p:cBhvr>
                                      <p:tavLst>
                                        <p:tav tm="0">
                                          <p:val>
                                            <p:strVal val="#ppt_x"/>
                                          </p:val>
                                        </p:tav>
                                        <p:tav tm="100000">
                                          <p:val>
                                            <p:strVal val="#ppt_x"/>
                                          </p:val>
                                        </p:tav>
                                      </p:tavLst>
                                    </p:anim>
                                    <p:anim calcmode="lin" valueType="num">
                                      <p:cBhvr additive="base">
                                        <p:cTn id="55" dur="500" fill="hold"/>
                                        <p:tgtEl>
                                          <p:spTgt spid="153"/>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155"/>
                                        </p:tgtEl>
                                        <p:attrNameLst>
                                          <p:attrName>style.visibility</p:attrName>
                                        </p:attrNameLst>
                                      </p:cBhvr>
                                      <p:to>
                                        <p:strVal val="visible"/>
                                      </p:to>
                                    </p:set>
                                    <p:anim calcmode="lin" valueType="num">
                                      <p:cBhvr additive="base">
                                        <p:cTn id="58" dur="500" fill="hold"/>
                                        <p:tgtEl>
                                          <p:spTgt spid="155"/>
                                        </p:tgtEl>
                                        <p:attrNameLst>
                                          <p:attrName>ppt_x</p:attrName>
                                        </p:attrNameLst>
                                      </p:cBhvr>
                                      <p:tavLst>
                                        <p:tav tm="0">
                                          <p:val>
                                            <p:strVal val="#ppt_x"/>
                                          </p:val>
                                        </p:tav>
                                        <p:tav tm="100000">
                                          <p:val>
                                            <p:strVal val="#ppt_x"/>
                                          </p:val>
                                        </p:tav>
                                      </p:tavLst>
                                    </p:anim>
                                    <p:anim calcmode="lin" valueType="num">
                                      <p:cBhvr additive="base">
                                        <p:cTn id="59" dur="500" fill="hold"/>
                                        <p:tgtEl>
                                          <p:spTgt spid="155"/>
                                        </p:tgtEl>
                                        <p:attrNameLst>
                                          <p:attrName>ppt_y</p:attrName>
                                        </p:attrNameLst>
                                      </p:cBhvr>
                                      <p:tavLst>
                                        <p:tav tm="0">
                                          <p:val>
                                            <p:strVal val="0-#ppt_h/2"/>
                                          </p:val>
                                        </p:tav>
                                        <p:tav tm="100000">
                                          <p:val>
                                            <p:strVal val="#ppt_y"/>
                                          </p:val>
                                        </p:tav>
                                      </p:tavLst>
                                    </p:anim>
                                  </p:childTnLst>
                                </p:cTn>
                              </p:par>
                            </p:childTnLst>
                          </p:cTn>
                        </p:par>
                        <p:par>
                          <p:cTn id="60" fill="hold" nodeType="afterGroup">
                            <p:stCondLst>
                              <p:cond delay="6000"/>
                            </p:stCondLst>
                            <p:childTnLst>
                              <p:par>
                                <p:cTn id="61" presetID="17" presetClass="entr" presetSubtype="10"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 calcmode="lin" valueType="num">
                                      <p:cBhvr>
                                        <p:cTn id="63" dur="250" fill="hold"/>
                                        <p:tgtEl>
                                          <p:spTgt spid="127"/>
                                        </p:tgtEl>
                                        <p:attrNameLst>
                                          <p:attrName>ppt_w</p:attrName>
                                        </p:attrNameLst>
                                      </p:cBhvr>
                                      <p:tavLst>
                                        <p:tav tm="0">
                                          <p:val>
                                            <p:fltVal val="0"/>
                                          </p:val>
                                        </p:tav>
                                        <p:tav tm="100000">
                                          <p:val>
                                            <p:strVal val="#ppt_w"/>
                                          </p:val>
                                        </p:tav>
                                      </p:tavLst>
                                    </p:anim>
                                    <p:anim calcmode="lin" valueType="num">
                                      <p:cBhvr>
                                        <p:cTn id="64" dur="250" fill="hold"/>
                                        <p:tgtEl>
                                          <p:spTgt spid="127"/>
                                        </p:tgtEl>
                                        <p:attrNameLst>
                                          <p:attrName>ppt_h</p:attrName>
                                        </p:attrNameLst>
                                      </p:cBhvr>
                                      <p:tavLst>
                                        <p:tav tm="0">
                                          <p:val>
                                            <p:strVal val="#ppt_h"/>
                                          </p:val>
                                        </p:tav>
                                        <p:tav tm="100000">
                                          <p:val>
                                            <p:strVal val="#ppt_h"/>
                                          </p:val>
                                        </p:tav>
                                      </p:tavLst>
                                    </p:anim>
                                  </p:childTnLst>
                                </p:cTn>
                              </p:par>
                              <p:par>
                                <p:cTn id="65" presetID="17" presetClass="entr" presetSubtype="10" fill="hold" nodeType="with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250" fill="hold"/>
                                        <p:tgtEl>
                                          <p:spTgt spid="138"/>
                                        </p:tgtEl>
                                        <p:attrNameLst>
                                          <p:attrName>ppt_w</p:attrName>
                                        </p:attrNameLst>
                                      </p:cBhvr>
                                      <p:tavLst>
                                        <p:tav tm="0">
                                          <p:val>
                                            <p:fltVal val="0"/>
                                          </p:val>
                                        </p:tav>
                                        <p:tav tm="100000">
                                          <p:val>
                                            <p:strVal val="#ppt_w"/>
                                          </p:val>
                                        </p:tav>
                                      </p:tavLst>
                                    </p:anim>
                                    <p:anim calcmode="lin" valueType="num">
                                      <p:cBhvr>
                                        <p:cTn id="68" dur="250" fill="hold"/>
                                        <p:tgtEl>
                                          <p:spTgt spid="138"/>
                                        </p:tgtEl>
                                        <p:attrNameLst>
                                          <p:attrName>ppt_h</p:attrName>
                                        </p:attrNameLst>
                                      </p:cBhvr>
                                      <p:tavLst>
                                        <p:tav tm="0">
                                          <p:val>
                                            <p:strVal val="#ppt_h"/>
                                          </p:val>
                                        </p:tav>
                                        <p:tav tm="100000">
                                          <p:val>
                                            <p:strVal val="#ppt_h"/>
                                          </p:val>
                                        </p:tav>
                                      </p:tavLst>
                                    </p:anim>
                                  </p:childTnLst>
                                </p:cTn>
                              </p:par>
                              <p:par>
                                <p:cTn id="69" presetID="17" presetClass="entr" presetSubtype="10" fill="hold"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p:cTn id="71" dur="250" fill="hold"/>
                                        <p:tgtEl>
                                          <p:spTgt spid="142"/>
                                        </p:tgtEl>
                                        <p:attrNameLst>
                                          <p:attrName>ppt_w</p:attrName>
                                        </p:attrNameLst>
                                      </p:cBhvr>
                                      <p:tavLst>
                                        <p:tav tm="0">
                                          <p:val>
                                            <p:fltVal val="0"/>
                                          </p:val>
                                        </p:tav>
                                        <p:tav tm="100000">
                                          <p:val>
                                            <p:strVal val="#ppt_w"/>
                                          </p:val>
                                        </p:tav>
                                      </p:tavLst>
                                    </p:anim>
                                    <p:anim calcmode="lin" valueType="num">
                                      <p:cBhvr>
                                        <p:cTn id="72" dur="250" fill="hold"/>
                                        <p:tgtEl>
                                          <p:spTgt spid="142"/>
                                        </p:tgtEl>
                                        <p:attrNameLst>
                                          <p:attrName>ppt_h</p:attrName>
                                        </p:attrNameLst>
                                      </p:cBhvr>
                                      <p:tavLst>
                                        <p:tav tm="0">
                                          <p:val>
                                            <p:strVal val="#ppt_h"/>
                                          </p:val>
                                        </p:tav>
                                        <p:tav tm="100000">
                                          <p:val>
                                            <p:strVal val="#ppt_h"/>
                                          </p:val>
                                        </p:tav>
                                      </p:tavLst>
                                    </p:anim>
                                  </p:childTnLst>
                                </p:cTn>
                              </p:par>
                              <p:par>
                                <p:cTn id="73" presetID="17" presetClass="entr" presetSubtype="10" fill="hold" nodeType="withEffect">
                                  <p:stCondLst>
                                    <p:cond delay="0"/>
                                  </p:stCondLst>
                                  <p:childTnLst>
                                    <p:set>
                                      <p:cBhvr>
                                        <p:cTn id="74" dur="1" fill="hold">
                                          <p:stCondLst>
                                            <p:cond delay="0"/>
                                          </p:stCondLst>
                                        </p:cTn>
                                        <p:tgtEl>
                                          <p:spTgt spid="134"/>
                                        </p:tgtEl>
                                        <p:attrNameLst>
                                          <p:attrName>style.visibility</p:attrName>
                                        </p:attrNameLst>
                                      </p:cBhvr>
                                      <p:to>
                                        <p:strVal val="visible"/>
                                      </p:to>
                                    </p:set>
                                    <p:anim calcmode="lin" valueType="num">
                                      <p:cBhvr>
                                        <p:cTn id="75" dur="250" fill="hold"/>
                                        <p:tgtEl>
                                          <p:spTgt spid="134"/>
                                        </p:tgtEl>
                                        <p:attrNameLst>
                                          <p:attrName>ppt_w</p:attrName>
                                        </p:attrNameLst>
                                      </p:cBhvr>
                                      <p:tavLst>
                                        <p:tav tm="0">
                                          <p:val>
                                            <p:fltVal val="0"/>
                                          </p:val>
                                        </p:tav>
                                        <p:tav tm="100000">
                                          <p:val>
                                            <p:strVal val="#ppt_w"/>
                                          </p:val>
                                        </p:tav>
                                      </p:tavLst>
                                    </p:anim>
                                    <p:anim calcmode="lin" valueType="num">
                                      <p:cBhvr>
                                        <p:cTn id="76" dur="250" fill="hold"/>
                                        <p:tgtEl>
                                          <p:spTgt spid="134"/>
                                        </p:tgtEl>
                                        <p:attrNameLst>
                                          <p:attrName>ppt_h</p:attrName>
                                        </p:attrNameLst>
                                      </p:cBhvr>
                                      <p:tavLst>
                                        <p:tav tm="0">
                                          <p:val>
                                            <p:strVal val="#ppt_h"/>
                                          </p:val>
                                        </p:tav>
                                        <p:tav tm="100000">
                                          <p:val>
                                            <p:strVal val="#ppt_h"/>
                                          </p:val>
                                        </p:tav>
                                      </p:tavLst>
                                    </p:anim>
                                  </p:childTnLst>
                                </p:cTn>
                              </p:par>
                              <p:par>
                                <p:cTn id="77" presetID="42" presetClass="path" presetSubtype="0" accel="50000" decel="50000" fill="hold" nodeType="withEffect">
                                  <p:stCondLst>
                                    <p:cond delay="0"/>
                                  </p:stCondLst>
                                  <p:childTnLst>
                                    <p:animMotion origin="layout" path="M 0.25641 -0.38804 L -9.45164E-7 2.93484E-6 " pathEditMode="relative" rAng="0" ptsTypes="AA">
                                      <p:cBhvr>
                                        <p:cTn id="78" dur="1000" fill="hold"/>
                                        <p:tgtEl>
                                          <p:spTgt spid="127"/>
                                        </p:tgtEl>
                                        <p:attrNameLst>
                                          <p:attrName>ppt_x</p:attrName>
                                          <p:attrName>ppt_y</p:attrName>
                                        </p:attrNameLst>
                                      </p:cBhvr>
                                      <p:rCtr x="-12882" y="19402"/>
                                    </p:animMotion>
                                  </p:childTnLst>
                                </p:cTn>
                              </p:par>
                              <p:par>
                                <p:cTn id="79" presetID="42" presetClass="path" presetSubtype="0" accel="50000" decel="50000" fill="hold" nodeType="withEffect">
                                  <p:stCondLst>
                                    <p:cond delay="0"/>
                                  </p:stCondLst>
                                  <p:childTnLst>
                                    <p:animMotion origin="layout" path="M 0.186 -0.39441 L 4.22982E-6 3.72856E-6 " pathEditMode="relative" rAng="0" ptsTypes="AA">
                                      <p:cBhvr>
                                        <p:cTn id="80" dur="1000" fill="hold"/>
                                        <p:tgtEl>
                                          <p:spTgt spid="138"/>
                                        </p:tgtEl>
                                        <p:attrNameLst>
                                          <p:attrName>ppt_x</p:attrName>
                                          <p:attrName>ppt_y</p:attrName>
                                        </p:attrNameLst>
                                      </p:cBhvr>
                                      <p:rCtr x="-9286" y="19843"/>
                                    </p:animMotion>
                                  </p:childTnLst>
                                </p:cTn>
                              </p:par>
                              <p:par>
                                <p:cTn id="81" presetID="42" presetClass="path" presetSubtype="0" accel="50000" decel="50000" fill="hold" nodeType="withEffect">
                                  <p:stCondLst>
                                    <p:cond delay="0"/>
                                  </p:stCondLst>
                                  <p:childTnLst>
                                    <p:animMotion origin="layout" path="M 0.10237 -0.39637 L -2.16589E-6 3.72856E-6 " pathEditMode="relative" rAng="0" ptsTypes="AA">
                                      <p:cBhvr>
                                        <p:cTn id="82" dur="1000" fill="hold"/>
                                        <p:tgtEl>
                                          <p:spTgt spid="142"/>
                                        </p:tgtEl>
                                        <p:attrNameLst>
                                          <p:attrName>ppt_x</p:attrName>
                                          <p:attrName>ppt_y</p:attrName>
                                        </p:attrNameLst>
                                      </p:cBhvr>
                                      <p:rCtr x="-5112" y="19843"/>
                                    </p:animMotion>
                                  </p:childTnLst>
                                </p:cTn>
                              </p:par>
                              <p:par>
                                <p:cTn id="83" presetID="42" presetClass="path" presetSubtype="0" accel="50000" decel="50000" fill="hold" nodeType="withEffect">
                                  <p:stCondLst>
                                    <p:cond delay="0"/>
                                  </p:stCondLst>
                                  <p:childTnLst>
                                    <p:animMotion origin="layout" path="M -0.00951 -0.39294 L 1.62855E-6 3.3317E-6 " pathEditMode="relative" rAng="0" ptsTypes="AA">
                                      <p:cBhvr>
                                        <p:cTn id="84" dur="1000" fill="hold"/>
                                        <p:tgtEl>
                                          <p:spTgt spid="134"/>
                                        </p:tgtEl>
                                        <p:attrNameLst>
                                          <p:attrName>ppt_x</p:attrName>
                                          <p:attrName>ppt_y</p:attrName>
                                        </p:attrNameLst>
                                      </p:cBhvr>
                                      <p:rCtr x="468" y="19623"/>
                                    </p:animMotion>
                                  </p:childTnLst>
                                </p:cTn>
                              </p:par>
                            </p:childTnLst>
                          </p:cTn>
                        </p:par>
                        <p:par>
                          <p:cTn id="85" fill="hold" nodeType="afterGroup">
                            <p:stCondLst>
                              <p:cond delay="7000"/>
                            </p:stCondLst>
                            <p:childTnLst>
                              <p:par>
                                <p:cTn id="86" presetID="10" presetClass="entr" presetSubtype="0" fill="hold" grpId="0" nodeType="afterEffect">
                                  <p:stCondLst>
                                    <p:cond delay="0"/>
                                  </p:stCondLst>
                                  <p:childTnLst>
                                    <p:set>
                                      <p:cBhvr>
                                        <p:cTn id="87" dur="1" fill="hold">
                                          <p:stCondLst>
                                            <p:cond delay="0"/>
                                          </p:stCondLst>
                                        </p:cTn>
                                        <p:tgtEl>
                                          <p:spTgt spid="147"/>
                                        </p:tgtEl>
                                        <p:attrNameLst>
                                          <p:attrName>style.visibility</p:attrName>
                                        </p:attrNameLst>
                                      </p:cBhvr>
                                      <p:to>
                                        <p:strVal val="visible"/>
                                      </p:to>
                                    </p:set>
                                    <p:animEffect transition="in" filter="fade">
                                      <p:cBhvr>
                                        <p:cTn id="88" dur="500"/>
                                        <p:tgtEl>
                                          <p:spTgt spid="147"/>
                                        </p:tgtEl>
                                      </p:cBhvr>
                                    </p:animEffect>
                                  </p:childTnLst>
                                </p:cTn>
                              </p:par>
                            </p:childTnLst>
                          </p:cTn>
                        </p:par>
                        <p:par>
                          <p:cTn id="89" fill="hold" nodeType="afterGroup">
                            <p:stCondLst>
                              <p:cond delay="7500"/>
                            </p:stCondLst>
                            <p:childTnLst>
                              <p:par>
                                <p:cTn id="90" presetID="10" presetClass="entr" presetSubtype="0" fill="hold" grpId="0" nodeType="afterEffect">
                                  <p:stCondLst>
                                    <p:cond delay="500"/>
                                  </p:stCondLst>
                                  <p:childTnLst>
                                    <p:set>
                                      <p:cBhvr>
                                        <p:cTn id="91" dur="1" fill="hold">
                                          <p:stCondLst>
                                            <p:cond delay="0"/>
                                          </p:stCondLst>
                                        </p:cTn>
                                        <p:tgtEl>
                                          <p:spTgt spid="148"/>
                                        </p:tgtEl>
                                        <p:attrNameLst>
                                          <p:attrName>style.visibility</p:attrName>
                                        </p:attrNameLst>
                                      </p:cBhvr>
                                      <p:to>
                                        <p:strVal val="visible"/>
                                      </p:to>
                                    </p:set>
                                    <p:animEffect transition="in" filter="fade">
                                      <p:cBhvr>
                                        <p:cTn id="92"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559B9D32-F6D0-45C3-B81A-83F89B4B9034}"/>
              </a:ext>
            </a:extLst>
          </p:cNvPr>
          <p:cNvSpPr>
            <a:spLocks noGrp="1" noChangeArrowheads="1"/>
          </p:cNvSpPr>
          <p:nvPr>
            <p:ph type="title"/>
          </p:nvPr>
        </p:nvSpPr>
        <p:spPr>
          <a:xfrm>
            <a:off x="609769" y="213360"/>
            <a:ext cx="10972464" cy="870970"/>
          </a:xfrm>
        </p:spPr>
        <p:txBody>
          <a:bodyPr/>
          <a:lstStyle/>
          <a:p>
            <a:r>
              <a:rPr lang="ja-JP" altLang="en-US" dirty="0"/>
              <a:t>球面収差と軸上色収差による効果</a:t>
            </a:r>
          </a:p>
        </p:txBody>
      </p:sp>
      <p:sp>
        <p:nvSpPr>
          <p:cNvPr id="48131" name="Rectangle 3">
            <a:extLst>
              <a:ext uri="{FF2B5EF4-FFF2-40B4-BE49-F238E27FC236}">
                <a16:creationId xmlns:a16="http://schemas.microsoft.com/office/drawing/2014/main" id="{17562107-E615-421A-88A6-EB4251B4F73E}"/>
              </a:ext>
            </a:extLst>
          </p:cNvPr>
          <p:cNvSpPr>
            <a:spLocks noGrp="1" noChangeArrowheads="1"/>
          </p:cNvSpPr>
          <p:nvPr>
            <p:ph idx="1"/>
          </p:nvPr>
        </p:nvSpPr>
        <p:spPr>
          <a:xfrm>
            <a:off x="609769" y="1234440"/>
            <a:ext cx="10972464" cy="5120640"/>
          </a:xfrm>
        </p:spPr>
        <p:txBody>
          <a:bodyPr/>
          <a:lstStyle/>
          <a:p>
            <a:r>
              <a:rPr lang="ja-JP" altLang="en-US" dirty="0"/>
              <a:t>前ボケに赤く鋭いエッジ</a:t>
            </a:r>
            <a:endParaRPr lang="en-US" altLang="ja-JP" dirty="0"/>
          </a:p>
          <a:p>
            <a:r>
              <a:rPr lang="ja-JP" altLang="en-US" dirty="0"/>
              <a:t>後ボケに青く柔らかいエッジ</a:t>
            </a:r>
          </a:p>
          <a:p>
            <a:r>
              <a:rPr lang="ja-JP" altLang="en-US" dirty="0"/>
              <a:t>フォーカス付近に特に強い効果</a:t>
            </a:r>
          </a:p>
        </p:txBody>
      </p:sp>
      <p:grpSp>
        <p:nvGrpSpPr>
          <p:cNvPr id="110599" name="グループ化 2">
            <a:extLst>
              <a:ext uri="{FF2B5EF4-FFF2-40B4-BE49-F238E27FC236}">
                <a16:creationId xmlns:a16="http://schemas.microsoft.com/office/drawing/2014/main" id="{F7FE62B3-CF2A-4C60-BA5C-74E6586B7324}"/>
              </a:ext>
            </a:extLst>
          </p:cNvPr>
          <p:cNvGrpSpPr>
            <a:grpSpLocks noChangeAspect="1"/>
          </p:cNvGrpSpPr>
          <p:nvPr/>
        </p:nvGrpSpPr>
        <p:grpSpPr bwMode="auto">
          <a:xfrm>
            <a:off x="7814047" y="1234440"/>
            <a:ext cx="3351205" cy="2140067"/>
            <a:chOff x="6265863" y="3384550"/>
            <a:chExt cx="3675062" cy="2346325"/>
          </a:xfrm>
        </p:grpSpPr>
        <p:grpSp>
          <p:nvGrpSpPr>
            <p:cNvPr id="110613" name="グループ化 1">
              <a:extLst>
                <a:ext uri="{FF2B5EF4-FFF2-40B4-BE49-F238E27FC236}">
                  <a16:creationId xmlns:a16="http://schemas.microsoft.com/office/drawing/2014/main" id="{8AF5B857-1311-4206-8D2B-EA7726B6A6BA}"/>
                </a:ext>
              </a:extLst>
            </p:cNvPr>
            <p:cNvGrpSpPr>
              <a:grpSpLocks noChangeAspect="1"/>
            </p:cNvGrpSpPr>
            <p:nvPr/>
          </p:nvGrpSpPr>
          <p:grpSpPr bwMode="auto">
            <a:xfrm>
              <a:off x="6265863" y="3384550"/>
              <a:ext cx="3675062" cy="1604177"/>
              <a:chOff x="6265863" y="3384550"/>
              <a:chExt cx="3675062" cy="1604177"/>
            </a:xfrm>
          </p:grpSpPr>
          <p:grpSp>
            <p:nvGrpSpPr>
              <p:cNvPr id="110641" name="グループ化 60">
                <a:extLst>
                  <a:ext uri="{FF2B5EF4-FFF2-40B4-BE49-F238E27FC236}">
                    <a16:creationId xmlns:a16="http://schemas.microsoft.com/office/drawing/2014/main" id="{EE4CC461-664C-41F2-BEC3-A1C94AD39736}"/>
                  </a:ext>
                </a:extLst>
              </p:cNvPr>
              <p:cNvGrpSpPr>
                <a:grpSpLocks noChangeAspect="1"/>
              </p:cNvGrpSpPr>
              <p:nvPr/>
            </p:nvGrpSpPr>
            <p:grpSpPr bwMode="auto">
              <a:xfrm>
                <a:off x="7375890" y="3573725"/>
                <a:ext cx="260682" cy="1226520"/>
                <a:chOff x="3976747" y="2086894"/>
                <a:chExt cx="440641" cy="2447006"/>
              </a:xfrm>
            </p:grpSpPr>
            <p:sp>
              <p:nvSpPr>
                <p:cNvPr id="110664" name="円/楕円 61">
                  <a:extLst>
                    <a:ext uri="{FF2B5EF4-FFF2-40B4-BE49-F238E27FC236}">
                      <a16:creationId xmlns:a16="http://schemas.microsoft.com/office/drawing/2014/main" id="{51BD9504-CAF1-4FCA-8F5B-0FC7594915C0}"/>
                    </a:ext>
                  </a:extLst>
                </p:cNvPr>
                <p:cNvSpPr>
                  <a:spLocks noChangeAspect="1"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10665" name="グループ化 62">
                  <a:extLst>
                    <a:ext uri="{FF2B5EF4-FFF2-40B4-BE49-F238E27FC236}">
                      <a16:creationId xmlns:a16="http://schemas.microsoft.com/office/drawing/2014/main" id="{9606A989-0854-43E6-8DF9-B77D5146A6D8}"/>
                    </a:ext>
                  </a:extLst>
                </p:cNvPr>
                <p:cNvGrpSpPr>
                  <a:grpSpLocks noChangeAspect="1"/>
                </p:cNvGrpSpPr>
                <p:nvPr/>
              </p:nvGrpSpPr>
              <p:grpSpPr bwMode="auto">
                <a:xfrm>
                  <a:off x="3976747" y="2086894"/>
                  <a:ext cx="440641" cy="2447006"/>
                  <a:chOff x="10070197" y="719807"/>
                  <a:chExt cx="735854" cy="2088232"/>
                </a:xfrm>
              </p:grpSpPr>
              <p:sp>
                <p:nvSpPr>
                  <p:cNvPr id="110666" name="円弧 4">
                    <a:extLst>
                      <a:ext uri="{FF2B5EF4-FFF2-40B4-BE49-F238E27FC236}">
                        <a16:creationId xmlns:a16="http://schemas.microsoft.com/office/drawing/2014/main" id="{382FE787-C077-4E11-8A01-EB0CC808EE2E}"/>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0667" name="円弧 4">
                    <a:extLst>
                      <a:ext uri="{FF2B5EF4-FFF2-40B4-BE49-F238E27FC236}">
                        <a16:creationId xmlns:a16="http://schemas.microsoft.com/office/drawing/2014/main" id="{F1635535-330F-4261-9F0B-9D9C5EC6E00A}"/>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10642" name="Group 5">
                <a:extLst>
                  <a:ext uri="{FF2B5EF4-FFF2-40B4-BE49-F238E27FC236}">
                    <a16:creationId xmlns:a16="http://schemas.microsoft.com/office/drawing/2014/main" id="{AE1CE1C0-771B-4AA0-951A-28F72398EBC6}"/>
                  </a:ext>
                </a:extLst>
              </p:cNvPr>
              <p:cNvGrpSpPr>
                <a:grpSpLocks noChangeAspect="1"/>
              </p:cNvGrpSpPr>
              <p:nvPr/>
            </p:nvGrpSpPr>
            <p:grpSpPr bwMode="auto">
              <a:xfrm>
                <a:off x="6265863" y="3384550"/>
                <a:ext cx="3675062" cy="1604177"/>
                <a:chOff x="249" y="618"/>
                <a:chExt cx="5308" cy="2315"/>
              </a:xfrm>
            </p:grpSpPr>
            <p:sp>
              <p:nvSpPr>
                <p:cNvPr id="110643" name="Line 7">
                  <a:extLst>
                    <a:ext uri="{FF2B5EF4-FFF2-40B4-BE49-F238E27FC236}">
                      <a16:creationId xmlns:a16="http://schemas.microsoft.com/office/drawing/2014/main" id="{F5BA757D-A449-46FB-9C10-B8E85F790A18}"/>
                    </a:ext>
                  </a:extLst>
                </p:cNvPr>
                <p:cNvSpPr>
                  <a:spLocks noChangeAspect="1" noChangeShapeType="1"/>
                </p:cNvSpPr>
                <p:nvPr/>
              </p:nvSpPr>
              <p:spPr bwMode="auto">
                <a:xfrm>
                  <a:off x="249" y="1775"/>
                  <a:ext cx="5308" cy="1"/>
                </a:xfrm>
                <a:prstGeom prst="line">
                  <a:avLst/>
                </a:prstGeom>
                <a:noFill/>
                <a:ln w="9525" cap="rnd">
                  <a:solidFill>
                    <a:srgbClr val="000000"/>
                  </a:solidFill>
                  <a:prstDash val="sysDot"/>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0644" name="Group 8">
                  <a:extLst>
                    <a:ext uri="{FF2B5EF4-FFF2-40B4-BE49-F238E27FC236}">
                      <a16:creationId xmlns:a16="http://schemas.microsoft.com/office/drawing/2014/main" id="{591EAFCE-E341-46DE-8783-506488CCE230}"/>
                    </a:ext>
                  </a:extLst>
                </p:cNvPr>
                <p:cNvGrpSpPr>
                  <a:grpSpLocks noChangeAspect="1"/>
                </p:cNvGrpSpPr>
                <p:nvPr/>
              </p:nvGrpSpPr>
              <p:grpSpPr bwMode="auto">
                <a:xfrm>
                  <a:off x="431" y="1061"/>
                  <a:ext cx="4762" cy="1872"/>
                  <a:chOff x="431" y="1061"/>
                  <a:chExt cx="4762" cy="1872"/>
                </a:xfrm>
              </p:grpSpPr>
              <p:sp>
                <p:nvSpPr>
                  <p:cNvPr id="110655" name="Line 9">
                    <a:extLst>
                      <a:ext uri="{FF2B5EF4-FFF2-40B4-BE49-F238E27FC236}">
                        <a16:creationId xmlns:a16="http://schemas.microsoft.com/office/drawing/2014/main" id="{2387B2EF-9A46-47F2-98C9-DB467E9E6F05}"/>
                      </a:ext>
                    </a:extLst>
                  </p:cNvPr>
                  <p:cNvSpPr>
                    <a:spLocks noChangeAspect="1" noChangeShapeType="1"/>
                  </p:cNvSpPr>
                  <p:nvPr/>
                </p:nvSpPr>
                <p:spPr bwMode="auto">
                  <a:xfrm>
                    <a:off x="431" y="1061"/>
                    <a:ext cx="1519" cy="1"/>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6" name="Line 10">
                    <a:extLst>
                      <a:ext uri="{FF2B5EF4-FFF2-40B4-BE49-F238E27FC236}">
                        <a16:creationId xmlns:a16="http://schemas.microsoft.com/office/drawing/2014/main" id="{C9153962-793C-476A-8585-B0A1BFF83EF5}"/>
                      </a:ext>
                    </a:extLst>
                  </p:cNvPr>
                  <p:cNvSpPr>
                    <a:spLocks noChangeAspect="1" noChangeShapeType="1"/>
                  </p:cNvSpPr>
                  <p:nvPr/>
                </p:nvSpPr>
                <p:spPr bwMode="auto">
                  <a:xfrm>
                    <a:off x="2154" y="1129"/>
                    <a:ext cx="3039" cy="1259"/>
                  </a:xfrm>
                  <a:prstGeom prst="line">
                    <a:avLst/>
                  </a:prstGeom>
                  <a:noFill/>
                  <a:ln w="9525">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7" name="Line 11">
                    <a:extLst>
                      <a:ext uri="{FF2B5EF4-FFF2-40B4-BE49-F238E27FC236}">
                        <a16:creationId xmlns:a16="http://schemas.microsoft.com/office/drawing/2014/main" id="{946CFE66-2AB0-49E4-86DC-A280E5974FFB}"/>
                      </a:ext>
                    </a:extLst>
                  </p:cNvPr>
                  <p:cNvSpPr>
                    <a:spLocks noChangeAspect="1" noChangeShapeType="1"/>
                  </p:cNvSpPr>
                  <p:nvPr/>
                </p:nvSpPr>
                <p:spPr bwMode="auto">
                  <a:xfrm>
                    <a:off x="431" y="1096"/>
                    <a:ext cx="1519" cy="1"/>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8" name="Line 12">
                    <a:extLst>
                      <a:ext uri="{FF2B5EF4-FFF2-40B4-BE49-F238E27FC236}">
                        <a16:creationId xmlns:a16="http://schemas.microsoft.com/office/drawing/2014/main" id="{2BB13505-EB0D-41FE-B01E-C5E8FC398560}"/>
                      </a:ext>
                    </a:extLst>
                  </p:cNvPr>
                  <p:cNvSpPr>
                    <a:spLocks noChangeAspect="1" noChangeShapeType="1"/>
                  </p:cNvSpPr>
                  <p:nvPr/>
                </p:nvSpPr>
                <p:spPr bwMode="auto">
                  <a:xfrm>
                    <a:off x="2154" y="1197"/>
                    <a:ext cx="3039" cy="1736"/>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9" name="Line 13">
                    <a:extLst>
                      <a:ext uri="{FF2B5EF4-FFF2-40B4-BE49-F238E27FC236}">
                        <a16:creationId xmlns:a16="http://schemas.microsoft.com/office/drawing/2014/main" id="{E13DDC9B-6EFB-4B0F-8AAF-13BD765DD752}"/>
                      </a:ext>
                    </a:extLst>
                  </p:cNvPr>
                  <p:cNvSpPr>
                    <a:spLocks noChangeAspect="1" noChangeShapeType="1"/>
                  </p:cNvSpPr>
                  <p:nvPr/>
                </p:nvSpPr>
                <p:spPr bwMode="auto">
                  <a:xfrm>
                    <a:off x="1951" y="1096"/>
                    <a:ext cx="204" cy="101"/>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60" name="Line 14">
                    <a:extLst>
                      <a:ext uri="{FF2B5EF4-FFF2-40B4-BE49-F238E27FC236}">
                        <a16:creationId xmlns:a16="http://schemas.microsoft.com/office/drawing/2014/main" id="{D2C41402-0F3A-409A-BC58-5012547169EE}"/>
                      </a:ext>
                    </a:extLst>
                  </p:cNvPr>
                  <p:cNvSpPr>
                    <a:spLocks noChangeAspect="1" noChangeShapeType="1"/>
                  </p:cNvSpPr>
                  <p:nvPr/>
                </p:nvSpPr>
                <p:spPr bwMode="auto">
                  <a:xfrm>
                    <a:off x="431" y="1078"/>
                    <a:ext cx="1519" cy="1"/>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61" name="Line 15">
                    <a:extLst>
                      <a:ext uri="{FF2B5EF4-FFF2-40B4-BE49-F238E27FC236}">
                        <a16:creationId xmlns:a16="http://schemas.microsoft.com/office/drawing/2014/main" id="{B384EA1E-52A7-4AD0-973E-6568AECAF6F9}"/>
                      </a:ext>
                    </a:extLst>
                  </p:cNvPr>
                  <p:cNvSpPr>
                    <a:spLocks noChangeAspect="1" noChangeShapeType="1"/>
                  </p:cNvSpPr>
                  <p:nvPr/>
                </p:nvSpPr>
                <p:spPr bwMode="auto">
                  <a:xfrm>
                    <a:off x="2154" y="1163"/>
                    <a:ext cx="3039" cy="1498"/>
                  </a:xfrm>
                  <a:prstGeom prst="line">
                    <a:avLst/>
                  </a:prstGeom>
                  <a:noFill/>
                  <a:ln w="9525">
                    <a:solidFill>
                      <a:srgbClr val="00A8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62" name="Line 16">
                    <a:extLst>
                      <a:ext uri="{FF2B5EF4-FFF2-40B4-BE49-F238E27FC236}">
                        <a16:creationId xmlns:a16="http://schemas.microsoft.com/office/drawing/2014/main" id="{AAD0D872-22A3-497D-B159-D865571B02BE}"/>
                      </a:ext>
                    </a:extLst>
                  </p:cNvPr>
                  <p:cNvSpPr>
                    <a:spLocks noChangeAspect="1" noChangeShapeType="1"/>
                  </p:cNvSpPr>
                  <p:nvPr/>
                </p:nvSpPr>
                <p:spPr bwMode="auto">
                  <a:xfrm>
                    <a:off x="1951" y="1078"/>
                    <a:ext cx="204" cy="85"/>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63" name="Line 17">
                    <a:extLst>
                      <a:ext uri="{FF2B5EF4-FFF2-40B4-BE49-F238E27FC236}">
                        <a16:creationId xmlns:a16="http://schemas.microsoft.com/office/drawing/2014/main" id="{3EE90B36-7B04-44FA-82DC-83BF0B0F3BDC}"/>
                      </a:ext>
                    </a:extLst>
                  </p:cNvPr>
                  <p:cNvSpPr>
                    <a:spLocks noChangeAspect="1" noChangeShapeType="1"/>
                  </p:cNvSpPr>
                  <p:nvPr/>
                </p:nvSpPr>
                <p:spPr bwMode="auto">
                  <a:xfrm>
                    <a:off x="1951" y="1061"/>
                    <a:ext cx="204" cy="68"/>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0645" name="Group 18">
                  <a:extLst>
                    <a:ext uri="{FF2B5EF4-FFF2-40B4-BE49-F238E27FC236}">
                      <a16:creationId xmlns:a16="http://schemas.microsoft.com/office/drawing/2014/main" id="{47DE10FC-8C4D-454F-AD7B-6A206FA2C521}"/>
                    </a:ext>
                  </a:extLst>
                </p:cNvPr>
                <p:cNvGrpSpPr>
                  <a:grpSpLocks noChangeAspect="1"/>
                </p:cNvGrpSpPr>
                <p:nvPr/>
              </p:nvGrpSpPr>
              <p:grpSpPr bwMode="auto">
                <a:xfrm>
                  <a:off x="431" y="618"/>
                  <a:ext cx="4762" cy="1874"/>
                  <a:chOff x="431" y="618"/>
                  <a:chExt cx="4762" cy="1874"/>
                </a:xfrm>
              </p:grpSpPr>
              <p:sp>
                <p:nvSpPr>
                  <p:cNvPr id="110646" name="Line 19">
                    <a:extLst>
                      <a:ext uri="{FF2B5EF4-FFF2-40B4-BE49-F238E27FC236}">
                        <a16:creationId xmlns:a16="http://schemas.microsoft.com/office/drawing/2014/main" id="{DEA6DD52-959D-4199-8C32-D1F3407AD307}"/>
                      </a:ext>
                    </a:extLst>
                  </p:cNvPr>
                  <p:cNvSpPr>
                    <a:spLocks noChangeAspect="1" noChangeShapeType="1"/>
                  </p:cNvSpPr>
                  <p:nvPr/>
                </p:nvSpPr>
                <p:spPr bwMode="auto">
                  <a:xfrm flipV="1">
                    <a:off x="431" y="2491"/>
                    <a:ext cx="1519" cy="1"/>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47" name="Line 20">
                    <a:extLst>
                      <a:ext uri="{FF2B5EF4-FFF2-40B4-BE49-F238E27FC236}">
                        <a16:creationId xmlns:a16="http://schemas.microsoft.com/office/drawing/2014/main" id="{08679296-A432-4326-B6AD-7E737C7BEC98}"/>
                      </a:ext>
                    </a:extLst>
                  </p:cNvPr>
                  <p:cNvSpPr>
                    <a:spLocks noChangeAspect="1" noChangeShapeType="1"/>
                  </p:cNvSpPr>
                  <p:nvPr/>
                </p:nvSpPr>
                <p:spPr bwMode="auto">
                  <a:xfrm flipV="1">
                    <a:off x="2154" y="1163"/>
                    <a:ext cx="3039" cy="1260"/>
                  </a:xfrm>
                  <a:prstGeom prst="line">
                    <a:avLst/>
                  </a:prstGeom>
                  <a:noFill/>
                  <a:ln w="9525">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48" name="Line 21">
                    <a:extLst>
                      <a:ext uri="{FF2B5EF4-FFF2-40B4-BE49-F238E27FC236}">
                        <a16:creationId xmlns:a16="http://schemas.microsoft.com/office/drawing/2014/main" id="{368EF60C-1695-49D4-97E5-98257046ADB9}"/>
                      </a:ext>
                    </a:extLst>
                  </p:cNvPr>
                  <p:cNvSpPr>
                    <a:spLocks noChangeAspect="1" noChangeShapeType="1"/>
                  </p:cNvSpPr>
                  <p:nvPr/>
                </p:nvSpPr>
                <p:spPr bwMode="auto">
                  <a:xfrm flipV="1">
                    <a:off x="431" y="2456"/>
                    <a:ext cx="1519" cy="1"/>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49" name="Line 22">
                    <a:extLst>
                      <a:ext uri="{FF2B5EF4-FFF2-40B4-BE49-F238E27FC236}">
                        <a16:creationId xmlns:a16="http://schemas.microsoft.com/office/drawing/2014/main" id="{33D8F14C-A21C-4C26-A93A-8277FC47B8BA}"/>
                      </a:ext>
                    </a:extLst>
                  </p:cNvPr>
                  <p:cNvSpPr>
                    <a:spLocks noChangeAspect="1" noChangeShapeType="1"/>
                  </p:cNvSpPr>
                  <p:nvPr/>
                </p:nvSpPr>
                <p:spPr bwMode="auto">
                  <a:xfrm flipV="1">
                    <a:off x="2154" y="618"/>
                    <a:ext cx="3039" cy="1737"/>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0" name="Line 23">
                    <a:extLst>
                      <a:ext uri="{FF2B5EF4-FFF2-40B4-BE49-F238E27FC236}">
                        <a16:creationId xmlns:a16="http://schemas.microsoft.com/office/drawing/2014/main" id="{ADE0E80F-A419-4441-921F-FF3857C28607}"/>
                      </a:ext>
                    </a:extLst>
                  </p:cNvPr>
                  <p:cNvSpPr>
                    <a:spLocks noChangeAspect="1" noChangeShapeType="1"/>
                  </p:cNvSpPr>
                  <p:nvPr/>
                </p:nvSpPr>
                <p:spPr bwMode="auto">
                  <a:xfrm flipV="1">
                    <a:off x="1951" y="2355"/>
                    <a:ext cx="204" cy="101"/>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1" name="Line 24">
                    <a:extLst>
                      <a:ext uri="{FF2B5EF4-FFF2-40B4-BE49-F238E27FC236}">
                        <a16:creationId xmlns:a16="http://schemas.microsoft.com/office/drawing/2014/main" id="{F5E06F83-6FF9-4873-9BC5-0FCDE7CAAF13}"/>
                      </a:ext>
                    </a:extLst>
                  </p:cNvPr>
                  <p:cNvSpPr>
                    <a:spLocks noChangeAspect="1" noChangeShapeType="1"/>
                  </p:cNvSpPr>
                  <p:nvPr/>
                </p:nvSpPr>
                <p:spPr bwMode="auto">
                  <a:xfrm flipV="1">
                    <a:off x="431" y="2474"/>
                    <a:ext cx="1519" cy="1"/>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2" name="Line 25">
                    <a:extLst>
                      <a:ext uri="{FF2B5EF4-FFF2-40B4-BE49-F238E27FC236}">
                        <a16:creationId xmlns:a16="http://schemas.microsoft.com/office/drawing/2014/main" id="{CC9BD295-4C30-4BDA-9AD4-6AE80441119B}"/>
                      </a:ext>
                    </a:extLst>
                  </p:cNvPr>
                  <p:cNvSpPr>
                    <a:spLocks noChangeAspect="1" noChangeShapeType="1"/>
                  </p:cNvSpPr>
                  <p:nvPr/>
                </p:nvSpPr>
                <p:spPr bwMode="auto">
                  <a:xfrm flipV="1">
                    <a:off x="2154" y="891"/>
                    <a:ext cx="3039" cy="1498"/>
                  </a:xfrm>
                  <a:prstGeom prst="line">
                    <a:avLst/>
                  </a:prstGeom>
                  <a:noFill/>
                  <a:ln w="9525">
                    <a:solidFill>
                      <a:srgbClr val="00A8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3" name="Line 26">
                    <a:extLst>
                      <a:ext uri="{FF2B5EF4-FFF2-40B4-BE49-F238E27FC236}">
                        <a16:creationId xmlns:a16="http://schemas.microsoft.com/office/drawing/2014/main" id="{10F06201-64B8-42E7-823E-39FDD635F15A}"/>
                      </a:ext>
                    </a:extLst>
                  </p:cNvPr>
                  <p:cNvSpPr>
                    <a:spLocks noChangeAspect="1" noChangeShapeType="1"/>
                  </p:cNvSpPr>
                  <p:nvPr/>
                </p:nvSpPr>
                <p:spPr bwMode="auto">
                  <a:xfrm flipV="1">
                    <a:off x="1951" y="2389"/>
                    <a:ext cx="204" cy="85"/>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654" name="Line 27">
                    <a:extLst>
                      <a:ext uri="{FF2B5EF4-FFF2-40B4-BE49-F238E27FC236}">
                        <a16:creationId xmlns:a16="http://schemas.microsoft.com/office/drawing/2014/main" id="{2DEE2EA3-19C8-480F-A662-BB56F0AB76AD}"/>
                      </a:ext>
                    </a:extLst>
                  </p:cNvPr>
                  <p:cNvSpPr>
                    <a:spLocks noChangeAspect="1" noChangeShapeType="1"/>
                  </p:cNvSpPr>
                  <p:nvPr/>
                </p:nvSpPr>
                <p:spPr bwMode="auto">
                  <a:xfrm flipV="1">
                    <a:off x="1951" y="2423"/>
                    <a:ext cx="204" cy="68"/>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grpSp>
          <p:nvGrpSpPr>
            <p:cNvPr id="110614" name="Group 28">
              <a:extLst>
                <a:ext uri="{FF2B5EF4-FFF2-40B4-BE49-F238E27FC236}">
                  <a16:creationId xmlns:a16="http://schemas.microsoft.com/office/drawing/2014/main" id="{3B988045-5BD8-42CA-B075-C5B4CFC8839E}"/>
                </a:ext>
              </a:extLst>
            </p:cNvPr>
            <p:cNvGrpSpPr>
              <a:grpSpLocks noChangeAspect="1"/>
            </p:cNvGrpSpPr>
            <p:nvPr/>
          </p:nvGrpSpPr>
          <p:grpSpPr bwMode="auto">
            <a:xfrm>
              <a:off x="7145164" y="5214628"/>
              <a:ext cx="329565" cy="329844"/>
              <a:chOff x="2835" y="3067"/>
              <a:chExt cx="635" cy="635"/>
            </a:xfrm>
          </p:grpSpPr>
          <p:sp>
            <p:nvSpPr>
              <p:cNvPr id="110638" name="Oval 29">
                <a:extLst>
                  <a:ext uri="{FF2B5EF4-FFF2-40B4-BE49-F238E27FC236}">
                    <a16:creationId xmlns:a16="http://schemas.microsoft.com/office/drawing/2014/main" id="{09BE8401-95F4-4D18-89CA-7A618C502409}"/>
                  </a:ext>
                </a:extLst>
              </p:cNvPr>
              <p:cNvSpPr>
                <a:spLocks noChangeAspect="1" noChangeArrowheads="1"/>
              </p:cNvSpPr>
              <p:nvPr/>
            </p:nvSpPr>
            <p:spPr bwMode="auto">
              <a:xfrm flipV="1">
                <a:off x="3142" y="3372"/>
                <a:ext cx="23" cy="23"/>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9" name="Oval 30">
                <a:extLst>
                  <a:ext uri="{FF2B5EF4-FFF2-40B4-BE49-F238E27FC236}">
                    <a16:creationId xmlns:a16="http://schemas.microsoft.com/office/drawing/2014/main" id="{8968A96C-1B57-4A4C-84DE-F7FDF4610ACD}"/>
                  </a:ext>
                </a:extLst>
              </p:cNvPr>
              <p:cNvSpPr>
                <a:spLocks noChangeAspect="1" noChangeArrowheads="1"/>
              </p:cNvSpPr>
              <p:nvPr/>
            </p:nvSpPr>
            <p:spPr bwMode="auto">
              <a:xfrm flipV="1">
                <a:off x="2994" y="3225"/>
                <a:ext cx="317" cy="317"/>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40" name="Oval 31">
                <a:extLst>
                  <a:ext uri="{FF2B5EF4-FFF2-40B4-BE49-F238E27FC236}">
                    <a16:creationId xmlns:a16="http://schemas.microsoft.com/office/drawing/2014/main" id="{D7C13766-A143-4A32-9AC1-810BA4866584}"/>
                  </a:ext>
                </a:extLst>
              </p:cNvPr>
              <p:cNvSpPr>
                <a:spLocks noChangeAspect="1" noChangeArrowheads="1"/>
              </p:cNvSpPr>
              <p:nvPr/>
            </p:nvSpPr>
            <p:spPr bwMode="auto">
              <a:xfrm flipV="1">
                <a:off x="2835" y="3067"/>
                <a:ext cx="635" cy="635"/>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15" name="Group 32">
              <a:extLst>
                <a:ext uri="{FF2B5EF4-FFF2-40B4-BE49-F238E27FC236}">
                  <a16:creationId xmlns:a16="http://schemas.microsoft.com/office/drawing/2014/main" id="{E6797FA0-5DBC-44D1-83DF-402834AFD184}"/>
                </a:ext>
              </a:extLst>
            </p:cNvPr>
            <p:cNvGrpSpPr>
              <a:grpSpLocks noChangeAspect="1"/>
            </p:cNvGrpSpPr>
            <p:nvPr/>
          </p:nvGrpSpPr>
          <p:grpSpPr bwMode="auto">
            <a:xfrm>
              <a:off x="8244636" y="5144640"/>
              <a:ext cx="470807" cy="471205"/>
              <a:chOff x="3470" y="3203"/>
              <a:chExt cx="907" cy="907"/>
            </a:xfrm>
          </p:grpSpPr>
          <p:sp>
            <p:nvSpPr>
              <p:cNvPr id="110635" name="Oval 33">
                <a:extLst>
                  <a:ext uri="{FF2B5EF4-FFF2-40B4-BE49-F238E27FC236}">
                    <a16:creationId xmlns:a16="http://schemas.microsoft.com/office/drawing/2014/main" id="{D0FAF5BC-A8B0-4E8F-8447-45BE2CA429D7}"/>
                  </a:ext>
                </a:extLst>
              </p:cNvPr>
              <p:cNvSpPr>
                <a:spLocks noChangeAspect="1" noChangeArrowheads="1"/>
              </p:cNvSpPr>
              <p:nvPr/>
            </p:nvSpPr>
            <p:spPr bwMode="auto">
              <a:xfrm flipV="1">
                <a:off x="3914" y="3644"/>
                <a:ext cx="23" cy="23"/>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6" name="Oval 34">
                <a:extLst>
                  <a:ext uri="{FF2B5EF4-FFF2-40B4-BE49-F238E27FC236}">
                    <a16:creationId xmlns:a16="http://schemas.microsoft.com/office/drawing/2014/main" id="{4DA17E6A-3E12-4C1E-9184-07234A719B15}"/>
                  </a:ext>
                </a:extLst>
              </p:cNvPr>
              <p:cNvSpPr>
                <a:spLocks noChangeAspect="1" noChangeArrowheads="1"/>
              </p:cNvSpPr>
              <p:nvPr/>
            </p:nvSpPr>
            <p:spPr bwMode="auto">
              <a:xfrm flipV="1">
                <a:off x="3697" y="3429"/>
                <a:ext cx="453" cy="452"/>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7" name="Oval 35">
                <a:extLst>
                  <a:ext uri="{FF2B5EF4-FFF2-40B4-BE49-F238E27FC236}">
                    <a16:creationId xmlns:a16="http://schemas.microsoft.com/office/drawing/2014/main" id="{007D4A27-904A-4CF4-B538-4D45B391F3E1}"/>
                  </a:ext>
                </a:extLst>
              </p:cNvPr>
              <p:cNvSpPr>
                <a:spLocks noChangeAspect="1" noChangeArrowheads="1"/>
              </p:cNvSpPr>
              <p:nvPr/>
            </p:nvSpPr>
            <p:spPr bwMode="auto">
              <a:xfrm flipV="1">
                <a:off x="3470" y="3203"/>
                <a:ext cx="907" cy="907"/>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16" name="Group 36">
              <a:extLst>
                <a:ext uri="{FF2B5EF4-FFF2-40B4-BE49-F238E27FC236}">
                  <a16:creationId xmlns:a16="http://schemas.microsoft.com/office/drawing/2014/main" id="{481D2A54-F2CA-4256-AC6F-9E8CFAF3D779}"/>
                </a:ext>
              </a:extLst>
            </p:cNvPr>
            <p:cNvGrpSpPr>
              <a:grpSpLocks noChangeAspect="1"/>
            </p:cNvGrpSpPr>
            <p:nvPr/>
          </p:nvGrpSpPr>
          <p:grpSpPr bwMode="auto">
            <a:xfrm>
              <a:off x="6486034" y="5057329"/>
              <a:ext cx="612049" cy="612567"/>
              <a:chOff x="2064" y="1752"/>
              <a:chExt cx="1179" cy="1179"/>
            </a:xfrm>
          </p:grpSpPr>
          <p:sp>
            <p:nvSpPr>
              <p:cNvPr id="110632" name="Oval 37">
                <a:extLst>
                  <a:ext uri="{FF2B5EF4-FFF2-40B4-BE49-F238E27FC236}">
                    <a16:creationId xmlns:a16="http://schemas.microsoft.com/office/drawing/2014/main" id="{E7D540EB-E116-4E93-B81A-53237F8C6A45}"/>
                  </a:ext>
                </a:extLst>
              </p:cNvPr>
              <p:cNvSpPr>
                <a:spLocks noChangeAspect="1" noChangeArrowheads="1"/>
              </p:cNvSpPr>
              <p:nvPr/>
            </p:nvSpPr>
            <p:spPr bwMode="auto">
              <a:xfrm flipV="1">
                <a:off x="2260" y="1949"/>
                <a:ext cx="781" cy="781"/>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3" name="Oval 38">
                <a:extLst>
                  <a:ext uri="{FF2B5EF4-FFF2-40B4-BE49-F238E27FC236}">
                    <a16:creationId xmlns:a16="http://schemas.microsoft.com/office/drawing/2014/main" id="{7CD3ADBC-9613-42F3-B676-47515EAAF9AD}"/>
                  </a:ext>
                </a:extLst>
              </p:cNvPr>
              <p:cNvSpPr>
                <a:spLocks noChangeAspect="1" noChangeArrowheads="1"/>
              </p:cNvSpPr>
              <p:nvPr/>
            </p:nvSpPr>
            <p:spPr bwMode="auto">
              <a:xfrm flipV="1">
                <a:off x="2175" y="1858"/>
                <a:ext cx="952" cy="952"/>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4" name="Oval 39">
                <a:extLst>
                  <a:ext uri="{FF2B5EF4-FFF2-40B4-BE49-F238E27FC236}">
                    <a16:creationId xmlns:a16="http://schemas.microsoft.com/office/drawing/2014/main" id="{B18C4DF9-7DD6-44AF-A3E7-EAC0A8D5A896}"/>
                  </a:ext>
                </a:extLst>
              </p:cNvPr>
              <p:cNvSpPr>
                <a:spLocks noChangeAspect="1" noChangeArrowheads="1"/>
              </p:cNvSpPr>
              <p:nvPr/>
            </p:nvSpPr>
            <p:spPr bwMode="auto">
              <a:xfrm flipV="1">
                <a:off x="2064" y="1752"/>
                <a:ext cx="1179" cy="1179"/>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17" name="Group 40">
              <a:extLst>
                <a:ext uri="{FF2B5EF4-FFF2-40B4-BE49-F238E27FC236}">
                  <a16:creationId xmlns:a16="http://schemas.microsoft.com/office/drawing/2014/main" id="{60AC1177-8A99-4EA1-8F1B-542C3E4C22C3}"/>
                </a:ext>
              </a:extLst>
            </p:cNvPr>
            <p:cNvGrpSpPr>
              <a:grpSpLocks noChangeAspect="1"/>
            </p:cNvGrpSpPr>
            <p:nvPr/>
          </p:nvGrpSpPr>
          <p:grpSpPr bwMode="auto">
            <a:xfrm>
              <a:off x="7773137" y="5290852"/>
              <a:ext cx="182091" cy="182246"/>
              <a:chOff x="3222" y="1712"/>
              <a:chExt cx="351" cy="351"/>
            </a:xfrm>
          </p:grpSpPr>
          <p:sp>
            <p:nvSpPr>
              <p:cNvPr id="110630" name="Oval 41">
                <a:extLst>
                  <a:ext uri="{FF2B5EF4-FFF2-40B4-BE49-F238E27FC236}">
                    <a16:creationId xmlns:a16="http://schemas.microsoft.com/office/drawing/2014/main" id="{99DC07E4-6336-4F3D-8123-BCEA77C17F6D}"/>
                  </a:ext>
                </a:extLst>
              </p:cNvPr>
              <p:cNvSpPr>
                <a:spLocks noChangeAspect="1" noChangeArrowheads="1"/>
              </p:cNvSpPr>
              <p:nvPr/>
            </p:nvSpPr>
            <p:spPr bwMode="auto">
              <a:xfrm flipV="1">
                <a:off x="3385" y="1878"/>
                <a:ext cx="23" cy="23"/>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31" name="Oval 42">
                <a:extLst>
                  <a:ext uri="{FF2B5EF4-FFF2-40B4-BE49-F238E27FC236}">
                    <a16:creationId xmlns:a16="http://schemas.microsoft.com/office/drawing/2014/main" id="{60D43EB7-0A0E-42A3-8181-6F7E3EDF84CA}"/>
                  </a:ext>
                </a:extLst>
              </p:cNvPr>
              <p:cNvSpPr>
                <a:spLocks noChangeAspect="1" noChangeArrowheads="1"/>
              </p:cNvSpPr>
              <p:nvPr/>
            </p:nvSpPr>
            <p:spPr bwMode="auto">
              <a:xfrm flipV="1">
                <a:off x="3222" y="1712"/>
                <a:ext cx="351" cy="351"/>
              </a:xfrm>
              <a:prstGeom prst="ellipse">
                <a:avLst/>
              </a:prstGeom>
              <a:noFill/>
              <a:ln w="9525"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18" name="Group 43">
              <a:extLst>
                <a:ext uri="{FF2B5EF4-FFF2-40B4-BE49-F238E27FC236}">
                  <a16:creationId xmlns:a16="http://schemas.microsoft.com/office/drawing/2014/main" id="{39EFA72E-DEAC-4371-B102-4F72FA7E6329}"/>
                </a:ext>
              </a:extLst>
            </p:cNvPr>
            <p:cNvGrpSpPr>
              <a:grpSpLocks noChangeAspect="1"/>
            </p:cNvGrpSpPr>
            <p:nvPr/>
          </p:nvGrpSpPr>
          <p:grpSpPr bwMode="auto">
            <a:xfrm>
              <a:off x="8747291" y="5024067"/>
              <a:ext cx="706210" cy="706808"/>
              <a:chOff x="3380" y="1207"/>
              <a:chExt cx="1360" cy="1360"/>
            </a:xfrm>
          </p:grpSpPr>
          <p:sp>
            <p:nvSpPr>
              <p:cNvPr id="110627" name="Oval 44">
                <a:extLst>
                  <a:ext uri="{FF2B5EF4-FFF2-40B4-BE49-F238E27FC236}">
                    <a16:creationId xmlns:a16="http://schemas.microsoft.com/office/drawing/2014/main" id="{E1989CF2-1CA6-4F75-A8F7-E0E4D3C23C2A}"/>
                  </a:ext>
                </a:extLst>
              </p:cNvPr>
              <p:cNvSpPr>
                <a:spLocks noChangeAspect="1" noChangeArrowheads="1"/>
              </p:cNvSpPr>
              <p:nvPr/>
            </p:nvSpPr>
            <p:spPr bwMode="auto">
              <a:xfrm flipV="1">
                <a:off x="3872" y="1697"/>
                <a:ext cx="372" cy="382"/>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8" name="Oval 45">
                <a:extLst>
                  <a:ext uri="{FF2B5EF4-FFF2-40B4-BE49-F238E27FC236}">
                    <a16:creationId xmlns:a16="http://schemas.microsoft.com/office/drawing/2014/main" id="{2ECCFE2C-0EFB-468D-B8C9-49A56E3439D9}"/>
                  </a:ext>
                </a:extLst>
              </p:cNvPr>
              <p:cNvSpPr>
                <a:spLocks noChangeAspect="1" noChangeArrowheads="1"/>
              </p:cNvSpPr>
              <p:nvPr/>
            </p:nvSpPr>
            <p:spPr bwMode="auto">
              <a:xfrm flipV="1">
                <a:off x="3616" y="1446"/>
                <a:ext cx="887" cy="885"/>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9" name="Oval 46">
                <a:extLst>
                  <a:ext uri="{FF2B5EF4-FFF2-40B4-BE49-F238E27FC236}">
                    <a16:creationId xmlns:a16="http://schemas.microsoft.com/office/drawing/2014/main" id="{15AF8E81-38D6-404C-A457-663D9C1268C7}"/>
                  </a:ext>
                </a:extLst>
              </p:cNvPr>
              <p:cNvSpPr>
                <a:spLocks noChangeAspect="1" noChangeArrowheads="1"/>
              </p:cNvSpPr>
              <p:nvPr/>
            </p:nvSpPr>
            <p:spPr bwMode="auto">
              <a:xfrm flipV="1">
                <a:off x="3380" y="1207"/>
                <a:ext cx="1360" cy="1360"/>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19" name="Group 47">
              <a:extLst>
                <a:ext uri="{FF2B5EF4-FFF2-40B4-BE49-F238E27FC236}">
                  <a16:creationId xmlns:a16="http://schemas.microsoft.com/office/drawing/2014/main" id="{7C4DA96A-62CD-438B-AA56-28A6A4A574AD}"/>
                </a:ext>
              </a:extLst>
            </p:cNvPr>
            <p:cNvGrpSpPr>
              <a:grpSpLocks noChangeAspect="1"/>
            </p:cNvGrpSpPr>
            <p:nvPr/>
          </p:nvGrpSpPr>
          <p:grpSpPr bwMode="auto">
            <a:xfrm>
              <a:off x="7522502" y="5276993"/>
              <a:ext cx="209094" cy="209271"/>
              <a:chOff x="2789" y="2115"/>
              <a:chExt cx="302" cy="302"/>
            </a:xfrm>
          </p:grpSpPr>
          <p:sp>
            <p:nvSpPr>
              <p:cNvPr id="110624" name="Oval 48">
                <a:extLst>
                  <a:ext uri="{FF2B5EF4-FFF2-40B4-BE49-F238E27FC236}">
                    <a16:creationId xmlns:a16="http://schemas.microsoft.com/office/drawing/2014/main" id="{6C129A5B-1A82-4DB1-B51D-C0D95BD2C630}"/>
                  </a:ext>
                </a:extLst>
              </p:cNvPr>
              <p:cNvSpPr>
                <a:spLocks noChangeAspect="1" noChangeArrowheads="1"/>
              </p:cNvSpPr>
              <p:nvPr/>
            </p:nvSpPr>
            <p:spPr bwMode="auto">
              <a:xfrm flipV="1">
                <a:off x="2917" y="2241"/>
                <a:ext cx="48" cy="51"/>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5" name="Oval 49">
                <a:extLst>
                  <a:ext uri="{FF2B5EF4-FFF2-40B4-BE49-F238E27FC236}">
                    <a16:creationId xmlns:a16="http://schemas.microsoft.com/office/drawing/2014/main" id="{D4D48A12-2637-41A2-B0CF-748F90FC68F2}"/>
                  </a:ext>
                </a:extLst>
              </p:cNvPr>
              <p:cNvSpPr>
                <a:spLocks noChangeAspect="1" noChangeArrowheads="1"/>
              </p:cNvSpPr>
              <p:nvPr/>
            </p:nvSpPr>
            <p:spPr bwMode="auto">
              <a:xfrm flipV="1">
                <a:off x="2832" y="2158"/>
                <a:ext cx="215" cy="215"/>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6" name="Oval 50">
                <a:extLst>
                  <a:ext uri="{FF2B5EF4-FFF2-40B4-BE49-F238E27FC236}">
                    <a16:creationId xmlns:a16="http://schemas.microsoft.com/office/drawing/2014/main" id="{1070FD12-7C40-4D6F-AB1D-8447DCE95227}"/>
                  </a:ext>
                </a:extLst>
              </p:cNvPr>
              <p:cNvSpPr>
                <a:spLocks noChangeAspect="1" noChangeArrowheads="1"/>
              </p:cNvSpPr>
              <p:nvPr/>
            </p:nvSpPr>
            <p:spPr bwMode="auto">
              <a:xfrm flipV="1">
                <a:off x="2789" y="2115"/>
                <a:ext cx="302" cy="302"/>
              </a:xfrm>
              <a:prstGeom prst="ellipse">
                <a:avLst/>
              </a:prstGeom>
              <a:noFill/>
              <a:ln w="9525"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10620" name="Group 51">
              <a:extLst>
                <a:ext uri="{FF2B5EF4-FFF2-40B4-BE49-F238E27FC236}">
                  <a16:creationId xmlns:a16="http://schemas.microsoft.com/office/drawing/2014/main" id="{7F452CCB-CE3B-4905-A64B-25B6D411AD61}"/>
                </a:ext>
              </a:extLst>
            </p:cNvPr>
            <p:cNvGrpSpPr>
              <a:grpSpLocks noChangeAspect="1"/>
            </p:cNvGrpSpPr>
            <p:nvPr/>
          </p:nvGrpSpPr>
          <p:grpSpPr bwMode="auto">
            <a:xfrm>
              <a:off x="7993308" y="5276993"/>
              <a:ext cx="220171" cy="220358"/>
              <a:chOff x="3107" y="2115"/>
              <a:chExt cx="318" cy="318"/>
            </a:xfrm>
          </p:grpSpPr>
          <p:sp>
            <p:nvSpPr>
              <p:cNvPr id="110621" name="Oval 52">
                <a:extLst>
                  <a:ext uri="{FF2B5EF4-FFF2-40B4-BE49-F238E27FC236}">
                    <a16:creationId xmlns:a16="http://schemas.microsoft.com/office/drawing/2014/main" id="{9205BD0B-55C8-40AB-8AEC-79DFBC76FFEC}"/>
                  </a:ext>
                </a:extLst>
              </p:cNvPr>
              <p:cNvSpPr>
                <a:spLocks noChangeAspect="1" noChangeArrowheads="1"/>
              </p:cNvSpPr>
              <p:nvPr/>
            </p:nvSpPr>
            <p:spPr bwMode="auto">
              <a:xfrm flipV="1">
                <a:off x="3240" y="2248"/>
                <a:ext cx="50" cy="53"/>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2" name="Oval 53">
                <a:extLst>
                  <a:ext uri="{FF2B5EF4-FFF2-40B4-BE49-F238E27FC236}">
                    <a16:creationId xmlns:a16="http://schemas.microsoft.com/office/drawing/2014/main" id="{ECA39A8C-101E-49C8-8DA9-9582D9FC4062}"/>
                  </a:ext>
                </a:extLst>
              </p:cNvPr>
              <p:cNvSpPr>
                <a:spLocks noChangeAspect="1" noChangeArrowheads="1"/>
              </p:cNvSpPr>
              <p:nvPr/>
            </p:nvSpPr>
            <p:spPr bwMode="auto">
              <a:xfrm flipV="1">
                <a:off x="3152" y="2162"/>
                <a:ext cx="225" cy="225"/>
              </a:xfrm>
              <a:prstGeom prst="ellipse">
                <a:avLst/>
              </a:prstGeom>
              <a:noFill/>
              <a:ln w="9525"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10623" name="Oval 54">
                <a:extLst>
                  <a:ext uri="{FF2B5EF4-FFF2-40B4-BE49-F238E27FC236}">
                    <a16:creationId xmlns:a16="http://schemas.microsoft.com/office/drawing/2014/main" id="{9CF9DB92-428E-4F5E-A858-683850ECC114}"/>
                  </a:ext>
                </a:extLst>
              </p:cNvPr>
              <p:cNvSpPr>
                <a:spLocks noChangeAspect="1" noChangeArrowheads="1"/>
              </p:cNvSpPr>
              <p:nvPr/>
            </p:nvSpPr>
            <p:spPr bwMode="auto">
              <a:xfrm flipV="1">
                <a:off x="3107" y="2115"/>
                <a:ext cx="318" cy="318"/>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grpSp>
        <p:nvGrpSpPr>
          <p:cNvPr id="2" name="グループ化 1">
            <a:extLst>
              <a:ext uri="{FF2B5EF4-FFF2-40B4-BE49-F238E27FC236}">
                <a16:creationId xmlns:a16="http://schemas.microsoft.com/office/drawing/2014/main" id="{C194FFF0-1D11-652B-BA43-E74DB5050614}"/>
              </a:ext>
            </a:extLst>
          </p:cNvPr>
          <p:cNvGrpSpPr/>
          <p:nvPr/>
        </p:nvGrpSpPr>
        <p:grpSpPr>
          <a:xfrm>
            <a:off x="1177540" y="3794760"/>
            <a:ext cx="9836919" cy="2704146"/>
            <a:chOff x="1172502" y="3796877"/>
            <a:chExt cx="9836919" cy="2704146"/>
          </a:xfrm>
        </p:grpSpPr>
        <p:pic>
          <p:nvPicPr>
            <p:cNvPr id="110597" name="Picture 72" descr="P7140212_tc_00">
              <a:extLst>
                <a:ext uri="{FF2B5EF4-FFF2-40B4-BE49-F238E27FC236}">
                  <a16:creationId xmlns:a16="http://schemas.microsoft.com/office/drawing/2014/main" id="{79862485-144F-4643-AE4A-6745A4A3B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139" y="3796877"/>
              <a:ext cx="1827624" cy="1827624"/>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0598" name="Picture 71" descr="P7140215_tc_01">
              <a:extLst>
                <a:ext uri="{FF2B5EF4-FFF2-40B4-BE49-F238E27FC236}">
                  <a16:creationId xmlns:a16="http://schemas.microsoft.com/office/drawing/2014/main" id="{7D0F5AF9-1879-4BF5-9CEF-9948104CA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521" y="3796877"/>
              <a:ext cx="1829303" cy="1829304"/>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600" name="Text Box 7">
              <a:extLst>
                <a:ext uri="{FF2B5EF4-FFF2-40B4-BE49-F238E27FC236}">
                  <a16:creationId xmlns:a16="http://schemas.microsoft.com/office/drawing/2014/main" id="{2DC62EEF-28D4-4A6F-B711-6BC503EEE647}"/>
                </a:ext>
              </a:extLst>
            </p:cNvPr>
            <p:cNvSpPr txBox="1">
              <a:spLocks noChangeArrowheads="1"/>
            </p:cNvSpPr>
            <p:nvPr/>
          </p:nvSpPr>
          <p:spPr bwMode="auto">
            <a:xfrm>
              <a:off x="3541022" y="6083088"/>
              <a:ext cx="5180508" cy="4179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116" dirty="0">
                  <a:latin typeface="游ゴシック Medium" panose="020B0500000000000000" pitchFamily="50" charset="-128"/>
                  <a:ea typeface="游ゴシック Medium" panose="020B0500000000000000" pitchFamily="50" charset="-128"/>
                </a:rPr>
                <a:t>ルーペで実際に作ったボケ現象の写真</a:t>
              </a:r>
            </a:p>
          </p:txBody>
        </p:sp>
        <p:sp>
          <p:nvSpPr>
            <p:cNvPr id="110601" name="Text Box 54">
              <a:extLst>
                <a:ext uri="{FF2B5EF4-FFF2-40B4-BE49-F238E27FC236}">
                  <a16:creationId xmlns:a16="http://schemas.microsoft.com/office/drawing/2014/main" id="{75226AE5-DED0-4F36-8703-62034189169B}"/>
                </a:ext>
              </a:extLst>
            </p:cNvPr>
            <p:cNvSpPr txBox="1">
              <a:spLocks noChangeArrowheads="1"/>
            </p:cNvSpPr>
            <p:nvPr/>
          </p:nvSpPr>
          <p:spPr bwMode="auto">
            <a:xfrm>
              <a:off x="4511037" y="5701772"/>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前ボケ</a:t>
              </a:r>
            </a:p>
          </p:txBody>
        </p:sp>
        <p:sp>
          <p:nvSpPr>
            <p:cNvPr id="110602" name="Text Box 55">
              <a:extLst>
                <a:ext uri="{FF2B5EF4-FFF2-40B4-BE49-F238E27FC236}">
                  <a16:creationId xmlns:a16="http://schemas.microsoft.com/office/drawing/2014/main" id="{FA8221D0-A41B-4ECF-A0D5-C13581E8DBF1}"/>
                </a:ext>
              </a:extLst>
            </p:cNvPr>
            <p:cNvSpPr txBox="1">
              <a:spLocks noChangeArrowheads="1"/>
            </p:cNvSpPr>
            <p:nvPr/>
          </p:nvSpPr>
          <p:spPr bwMode="auto">
            <a:xfrm>
              <a:off x="6706538" y="5701772"/>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a:latin typeface="游ゴシック Medium" panose="020B0500000000000000" pitchFamily="50" charset="-128"/>
                  <a:ea typeface="游ゴシック Medium" panose="020B0500000000000000" pitchFamily="50" charset="-128"/>
                </a:rPr>
                <a:t>後ボケ</a:t>
              </a:r>
            </a:p>
          </p:txBody>
        </p:sp>
        <p:grpSp>
          <p:nvGrpSpPr>
            <p:cNvPr id="110603" name="グループ化 14">
              <a:extLst>
                <a:ext uri="{FF2B5EF4-FFF2-40B4-BE49-F238E27FC236}">
                  <a16:creationId xmlns:a16="http://schemas.microsoft.com/office/drawing/2014/main" id="{AB7BF9B7-BD18-424E-91BF-6C0E8900BD5C}"/>
                </a:ext>
              </a:extLst>
            </p:cNvPr>
            <p:cNvGrpSpPr>
              <a:grpSpLocks noChangeAspect="1"/>
            </p:cNvGrpSpPr>
            <p:nvPr/>
          </p:nvGrpSpPr>
          <p:grpSpPr bwMode="auto">
            <a:xfrm>
              <a:off x="1172502" y="3862390"/>
              <a:ext cx="2512983" cy="1696600"/>
              <a:chOff x="852488" y="3649663"/>
              <a:chExt cx="2374900" cy="1603375"/>
            </a:xfrm>
          </p:grpSpPr>
          <p:pic>
            <p:nvPicPr>
              <p:cNvPr id="110611" name="Picture 17">
                <a:extLst>
                  <a:ext uri="{FF2B5EF4-FFF2-40B4-BE49-F238E27FC236}">
                    <a16:creationId xmlns:a16="http://schemas.microsoft.com/office/drawing/2014/main" id="{CF260CFE-9AD4-49F8-906A-55CB74BF2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488" y="3649663"/>
                <a:ext cx="2374900" cy="16033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 name="Rectangle 16">
                <a:extLst>
                  <a:ext uri="{FF2B5EF4-FFF2-40B4-BE49-F238E27FC236}">
                    <a16:creationId xmlns:a16="http://schemas.microsoft.com/office/drawing/2014/main" id="{970A7A53-14E7-4635-AFEA-EFE2906FC5B0}"/>
                  </a:ext>
                </a:extLst>
              </p:cNvPr>
              <p:cNvSpPr>
                <a:spLocks noChangeArrowheads="1"/>
              </p:cNvSpPr>
              <p:nvPr/>
            </p:nvSpPr>
            <p:spPr bwMode="auto">
              <a:xfrm>
                <a:off x="1897063" y="4352925"/>
                <a:ext cx="215900" cy="207963"/>
              </a:xfrm>
              <a:prstGeom prst="rect">
                <a:avLst/>
              </a:prstGeom>
              <a:noFill/>
              <a:ln w="9525">
                <a:solidFill>
                  <a:schemeClr val="bg1"/>
                </a:solidFill>
                <a:prstDash val="sysDot"/>
                <a:miter lim="800000"/>
                <a:headEnd/>
                <a:tailEnd/>
              </a:ln>
              <a:effec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1800"/>
              </a:p>
            </p:txBody>
          </p:sp>
        </p:grpSp>
        <p:cxnSp>
          <p:nvCxnSpPr>
            <p:cNvPr id="110604" name="直線コネクタ 2">
              <a:extLst>
                <a:ext uri="{FF2B5EF4-FFF2-40B4-BE49-F238E27FC236}">
                  <a16:creationId xmlns:a16="http://schemas.microsoft.com/office/drawing/2014/main" id="{70E7FCB5-9416-4DED-B773-0142865D9EB5}"/>
                </a:ext>
              </a:extLst>
            </p:cNvPr>
            <p:cNvCxnSpPr>
              <a:cxnSpLocks noChangeShapeType="1"/>
              <a:stCxn id="72" idx="0"/>
              <a:endCxn id="110598" idx="0"/>
            </p:cNvCxnSpPr>
            <p:nvPr/>
          </p:nvCxnSpPr>
          <p:spPr bwMode="auto">
            <a:xfrm flipV="1">
              <a:off x="2392039" y="3796878"/>
              <a:ext cx="2596973" cy="809664"/>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5" name="直線コネクタ 73">
              <a:extLst>
                <a:ext uri="{FF2B5EF4-FFF2-40B4-BE49-F238E27FC236}">
                  <a16:creationId xmlns:a16="http://schemas.microsoft.com/office/drawing/2014/main" id="{817AAEE9-1D4B-4EB8-BC72-49BB4477A73A}"/>
                </a:ext>
              </a:extLst>
            </p:cNvPr>
            <p:cNvCxnSpPr>
              <a:cxnSpLocks noChangeShapeType="1"/>
              <a:stCxn id="72" idx="2"/>
              <a:endCxn id="110598" idx="2"/>
            </p:cNvCxnSpPr>
            <p:nvPr/>
          </p:nvCxnSpPr>
          <p:spPr bwMode="auto">
            <a:xfrm>
              <a:off x="2392039" y="4826596"/>
              <a:ext cx="2596973" cy="799586"/>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0606" name="グループ化 13">
              <a:extLst>
                <a:ext uri="{FF2B5EF4-FFF2-40B4-BE49-F238E27FC236}">
                  <a16:creationId xmlns:a16="http://schemas.microsoft.com/office/drawing/2014/main" id="{6CC7D4CA-A35A-49FE-A2FE-7C055E32E236}"/>
                </a:ext>
              </a:extLst>
            </p:cNvPr>
            <p:cNvGrpSpPr>
              <a:grpSpLocks noChangeAspect="1"/>
            </p:cNvGrpSpPr>
            <p:nvPr/>
          </p:nvGrpSpPr>
          <p:grpSpPr bwMode="auto">
            <a:xfrm>
              <a:off x="8493078" y="3862391"/>
              <a:ext cx="2516343" cy="1694919"/>
              <a:chOff x="8297863" y="3651250"/>
              <a:chExt cx="2378075" cy="1601788"/>
            </a:xfrm>
          </p:grpSpPr>
          <p:pic>
            <p:nvPicPr>
              <p:cNvPr id="110609" name="Picture 18">
                <a:extLst>
                  <a:ext uri="{FF2B5EF4-FFF2-40B4-BE49-F238E27FC236}">
                    <a16:creationId xmlns:a16="http://schemas.microsoft.com/office/drawing/2014/main" id="{7A2A11E6-DE8C-4085-8A87-1CD809BA9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863" y="3651250"/>
                <a:ext cx="2378075" cy="16017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 name="Rectangle 16">
                <a:extLst>
                  <a:ext uri="{FF2B5EF4-FFF2-40B4-BE49-F238E27FC236}">
                    <a16:creationId xmlns:a16="http://schemas.microsoft.com/office/drawing/2014/main" id="{EC6E4132-F8AC-47E1-93EE-C792622B613A}"/>
                  </a:ext>
                </a:extLst>
              </p:cNvPr>
              <p:cNvSpPr>
                <a:spLocks noChangeArrowheads="1"/>
              </p:cNvSpPr>
              <p:nvPr/>
            </p:nvSpPr>
            <p:spPr bwMode="auto">
              <a:xfrm>
                <a:off x="9375776" y="4329112"/>
                <a:ext cx="217487" cy="207963"/>
              </a:xfrm>
              <a:prstGeom prst="rect">
                <a:avLst/>
              </a:prstGeom>
              <a:noFill/>
              <a:ln w="9525">
                <a:solidFill>
                  <a:schemeClr val="bg1"/>
                </a:solidFill>
                <a:prstDash val="sysDot"/>
                <a:miter lim="800000"/>
                <a:headEnd/>
                <a:tailEnd/>
              </a:ln>
              <a:effec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1800"/>
              </a:p>
            </p:txBody>
          </p:sp>
        </p:grpSp>
        <p:cxnSp>
          <p:nvCxnSpPr>
            <p:cNvPr id="110607" name="直線コネクタ 87">
              <a:extLst>
                <a:ext uri="{FF2B5EF4-FFF2-40B4-BE49-F238E27FC236}">
                  <a16:creationId xmlns:a16="http://schemas.microsoft.com/office/drawing/2014/main" id="{53D8B123-3B63-4B75-AB01-A97A1FFBF577}"/>
                </a:ext>
              </a:extLst>
            </p:cNvPr>
            <p:cNvCxnSpPr>
              <a:cxnSpLocks noChangeShapeType="1"/>
              <a:stCxn id="87" idx="0"/>
              <a:endCxn id="110597" idx="0"/>
            </p:cNvCxnSpPr>
            <p:nvPr/>
          </p:nvCxnSpPr>
          <p:spPr bwMode="auto">
            <a:xfrm flipH="1" flipV="1">
              <a:off x="7197951" y="3796877"/>
              <a:ext cx="2551618" cy="782788"/>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8" name="直線コネクタ 88">
              <a:extLst>
                <a:ext uri="{FF2B5EF4-FFF2-40B4-BE49-F238E27FC236}">
                  <a16:creationId xmlns:a16="http://schemas.microsoft.com/office/drawing/2014/main" id="{A5CCBFBC-872D-48F8-B694-106B1854B850}"/>
                </a:ext>
              </a:extLst>
            </p:cNvPr>
            <p:cNvCxnSpPr>
              <a:cxnSpLocks noChangeShapeType="1"/>
              <a:stCxn id="87" idx="2"/>
              <a:endCxn id="110597" idx="2"/>
            </p:cNvCxnSpPr>
            <p:nvPr/>
          </p:nvCxnSpPr>
          <p:spPr bwMode="auto">
            <a:xfrm flipH="1">
              <a:off x="7197951" y="4799719"/>
              <a:ext cx="2551618" cy="824782"/>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69134B4-CDF7-4B00-AB4F-53DFA2FE8DAA}"/>
              </a:ext>
            </a:extLst>
          </p:cNvPr>
          <p:cNvSpPr>
            <a:spLocks noGrp="1" noChangeArrowheads="1"/>
          </p:cNvSpPr>
          <p:nvPr>
            <p:ph type="title"/>
          </p:nvPr>
        </p:nvSpPr>
        <p:spPr>
          <a:xfrm>
            <a:off x="609769" y="213360"/>
            <a:ext cx="10972464" cy="870970"/>
          </a:xfrm>
        </p:spPr>
        <p:txBody>
          <a:bodyPr/>
          <a:lstStyle/>
          <a:p>
            <a:r>
              <a:rPr lang="ja-JP" altLang="en-US" dirty="0"/>
              <a:t>軸上色収差の補正</a:t>
            </a:r>
          </a:p>
        </p:txBody>
      </p:sp>
      <p:sp>
        <p:nvSpPr>
          <p:cNvPr id="50179" name="Rectangle 3">
            <a:extLst>
              <a:ext uri="{FF2B5EF4-FFF2-40B4-BE49-F238E27FC236}">
                <a16:creationId xmlns:a16="http://schemas.microsoft.com/office/drawing/2014/main" id="{808D5291-9B73-46C3-90CE-6378D1BBB939}"/>
              </a:ext>
            </a:extLst>
          </p:cNvPr>
          <p:cNvSpPr>
            <a:spLocks noGrp="1" noChangeArrowheads="1"/>
          </p:cNvSpPr>
          <p:nvPr>
            <p:ph idx="1"/>
          </p:nvPr>
        </p:nvSpPr>
        <p:spPr>
          <a:xfrm>
            <a:off x="609769" y="1234440"/>
            <a:ext cx="10972464" cy="5120640"/>
          </a:xfrm>
        </p:spPr>
        <p:txBody>
          <a:bodyPr/>
          <a:lstStyle/>
          <a:p>
            <a:r>
              <a:rPr lang="ja-JP" altLang="en-US" dirty="0"/>
              <a:t>色消しレンズ</a:t>
            </a:r>
          </a:p>
          <a:p>
            <a:pPr lvl="1"/>
            <a:r>
              <a:rPr lang="ja-JP" altLang="en-US" dirty="0"/>
              <a:t>ダブレットやトリプレットレンズによる補正</a:t>
            </a:r>
            <a:endParaRPr lang="en-US" altLang="ja-JP" dirty="0"/>
          </a:p>
          <a:p>
            <a:pPr lvl="2"/>
            <a:r>
              <a:rPr lang="ja-JP" altLang="en-US" dirty="0"/>
              <a:t>分散性の異なる素材のレンズの組み合わせ</a:t>
            </a:r>
            <a:endParaRPr lang="en-US" altLang="ja-JP" dirty="0"/>
          </a:p>
          <a:p>
            <a:pPr lvl="2"/>
            <a:r>
              <a:rPr lang="ja-JP" altLang="en-US" dirty="0">
                <a:solidFill>
                  <a:srgbClr val="FF5050"/>
                </a:solidFill>
              </a:rPr>
              <a:t>複数の波長を同じ距離に合焦させることができる</a:t>
            </a:r>
            <a:endParaRPr lang="en-US" altLang="ja-JP" dirty="0">
              <a:solidFill>
                <a:srgbClr val="FF5050"/>
              </a:solidFill>
            </a:endParaRPr>
          </a:p>
          <a:p>
            <a:pPr lvl="2"/>
            <a:r>
              <a:rPr lang="ja-JP" altLang="en-US" dirty="0">
                <a:solidFill>
                  <a:srgbClr val="FF5050"/>
                </a:solidFill>
              </a:rPr>
              <a:t>可視波長の全域を完全に補正することはできない</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グループ化 1">
            <a:extLst>
              <a:ext uri="{FF2B5EF4-FFF2-40B4-BE49-F238E27FC236}">
                <a16:creationId xmlns:a16="http://schemas.microsoft.com/office/drawing/2014/main" id="{70AF0FA7-0EEB-4F72-86BD-9C4B1978E87B}"/>
              </a:ext>
            </a:extLst>
          </p:cNvPr>
          <p:cNvGrpSpPr>
            <a:grpSpLocks/>
          </p:cNvGrpSpPr>
          <p:nvPr/>
        </p:nvGrpSpPr>
        <p:grpSpPr bwMode="auto">
          <a:xfrm>
            <a:off x="6999732" y="756514"/>
            <a:ext cx="4582499" cy="4989011"/>
            <a:chOff x="6614699" y="1174228"/>
            <a:chExt cx="4331114" cy="4716152"/>
          </a:xfrm>
          <a:effectLst>
            <a:outerShdw blurRad="50800" dist="38100" dir="2700000" algn="tl" rotWithShape="0">
              <a:prstClr val="black">
                <a:alpha val="40000"/>
              </a:prstClr>
            </a:outerShdw>
          </a:effectLst>
        </p:grpSpPr>
        <p:pic>
          <p:nvPicPr>
            <p:cNvPr id="114695" name="図 3">
              <a:extLst>
                <a:ext uri="{FF2B5EF4-FFF2-40B4-BE49-F238E27FC236}">
                  <a16:creationId xmlns:a16="http://schemas.microsoft.com/office/drawing/2014/main" id="{2CA3B057-0099-4DFC-8F0B-BA233A5EA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4699" y="1174228"/>
              <a:ext cx="4331114" cy="260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6" name="グループ化 4">
              <a:extLst>
                <a:ext uri="{FF2B5EF4-FFF2-40B4-BE49-F238E27FC236}">
                  <a16:creationId xmlns:a16="http://schemas.microsoft.com/office/drawing/2014/main" id="{FF39ED73-4927-4663-A8E4-5556901B6A3F}"/>
                </a:ext>
              </a:extLst>
            </p:cNvPr>
            <p:cNvGrpSpPr>
              <a:grpSpLocks/>
            </p:cNvGrpSpPr>
            <p:nvPr/>
          </p:nvGrpSpPr>
          <p:grpSpPr bwMode="auto">
            <a:xfrm>
              <a:off x="6614699" y="3659079"/>
              <a:ext cx="4325797" cy="2231301"/>
              <a:chOff x="648469" y="3936310"/>
              <a:chExt cx="4325797" cy="2231301"/>
            </a:xfrm>
          </p:grpSpPr>
          <p:grpSp>
            <p:nvGrpSpPr>
              <p:cNvPr id="114697" name="グループ化 5">
                <a:extLst>
                  <a:ext uri="{FF2B5EF4-FFF2-40B4-BE49-F238E27FC236}">
                    <a16:creationId xmlns:a16="http://schemas.microsoft.com/office/drawing/2014/main" id="{7217B06E-40CB-4737-A91F-ED485316C433}"/>
                  </a:ext>
                </a:extLst>
              </p:cNvPr>
              <p:cNvGrpSpPr>
                <a:grpSpLocks/>
              </p:cNvGrpSpPr>
              <p:nvPr/>
            </p:nvGrpSpPr>
            <p:grpSpPr bwMode="auto">
              <a:xfrm>
                <a:off x="648469" y="3936310"/>
                <a:ext cx="4325797" cy="2231301"/>
                <a:chOff x="648469" y="3936310"/>
                <a:chExt cx="4325797" cy="2231301"/>
              </a:xfrm>
            </p:grpSpPr>
            <p:sp>
              <p:nvSpPr>
                <p:cNvPr id="8" name="正方形/長方形 7">
                  <a:extLst>
                    <a:ext uri="{FF2B5EF4-FFF2-40B4-BE49-F238E27FC236}">
                      <a16:creationId xmlns:a16="http://schemas.microsoft.com/office/drawing/2014/main" id="{849FF3B0-2318-4D4D-878B-F7E041FBB3C6}"/>
                    </a:ext>
                  </a:extLst>
                </p:cNvPr>
                <p:cNvSpPr/>
                <p:nvPr/>
              </p:nvSpPr>
              <p:spPr>
                <a:xfrm>
                  <a:off x="648469" y="3936570"/>
                  <a:ext cx="4326350" cy="2231041"/>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14700" name="図 8">
                  <a:extLst>
                    <a:ext uri="{FF2B5EF4-FFF2-40B4-BE49-F238E27FC236}">
                      <a16:creationId xmlns:a16="http://schemas.microsoft.com/office/drawing/2014/main" id="{0516AD5E-1414-4DEE-B30F-8D9C679696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4682" y="4043168"/>
                  <a:ext cx="3312368" cy="182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68">
                <a:extLst>
                  <a:ext uri="{FF2B5EF4-FFF2-40B4-BE49-F238E27FC236}">
                    <a16:creationId xmlns:a16="http://schemas.microsoft.com/office/drawing/2014/main" id="{413D901D-92B0-4618-909F-763C3ED38AFA}"/>
                  </a:ext>
                </a:extLst>
              </p:cNvPr>
              <p:cNvSpPr txBox="1">
                <a:spLocks noChangeArrowheads="1"/>
              </p:cNvSpPr>
              <p:nvPr/>
            </p:nvSpPr>
            <p:spPr bwMode="auto">
              <a:xfrm>
                <a:off x="2290101" y="5564198"/>
                <a:ext cx="1901711" cy="395077"/>
              </a:xfrm>
              <a:prstGeom prst="rect">
                <a:avLst/>
              </a:prstGeom>
              <a:noFill/>
              <a:ln>
                <a:noFill/>
              </a:ln>
              <a:effectLst/>
            </p:spPr>
            <p:txBody>
              <a:bodyPr wrap="none">
                <a:spAutoFit/>
              </a:bodyPr>
              <a:lstStyle/>
              <a:p>
                <a:pPr>
                  <a:defRPr/>
                </a:pPr>
                <a:r>
                  <a:rPr lang="en-US" altLang="ja-JP" sz="2116" dirty="0">
                    <a:solidFill>
                      <a:schemeClr val="tx1">
                        <a:lumMod val="85000"/>
                        <a:lumOff val="15000"/>
                      </a:schemeClr>
                    </a:solidFill>
                    <a:latin typeface="Vijaya" panose="020B0604020202020204" pitchFamily="34" charset="0"/>
                    <a:cs typeface="Vijaya" panose="020B0604020202020204" pitchFamily="34" charset="0"/>
                  </a:rPr>
                  <a:t>Apochromatic triplet</a:t>
                </a:r>
                <a:endParaRPr lang="ja-JP" altLang="en-US" sz="2116" dirty="0">
                  <a:solidFill>
                    <a:schemeClr val="tx1">
                      <a:lumMod val="85000"/>
                      <a:lumOff val="15000"/>
                    </a:schemeClr>
                  </a:solidFill>
                  <a:latin typeface="Vijaya" panose="020B0604020202020204" pitchFamily="34" charset="0"/>
                  <a:cs typeface="Vijaya" panose="020B0604020202020204" pitchFamily="34" charset="0"/>
                </a:endParaRPr>
              </a:p>
            </p:txBody>
          </p:sp>
        </p:grpSp>
      </p:grpSp>
      <p:sp>
        <p:nvSpPr>
          <p:cNvPr id="50179" name="Rectangle 2">
            <a:extLst>
              <a:ext uri="{FF2B5EF4-FFF2-40B4-BE49-F238E27FC236}">
                <a16:creationId xmlns:a16="http://schemas.microsoft.com/office/drawing/2014/main" id="{EA26B201-E191-4A4B-99E8-4CE90D21FBC7}"/>
              </a:ext>
            </a:extLst>
          </p:cNvPr>
          <p:cNvSpPr>
            <a:spLocks noGrp="1" noChangeArrowheads="1"/>
          </p:cNvSpPr>
          <p:nvPr>
            <p:ph type="title"/>
          </p:nvPr>
        </p:nvSpPr>
        <p:spPr>
          <a:xfrm>
            <a:off x="609769" y="213360"/>
            <a:ext cx="10972464" cy="870970"/>
          </a:xfrm>
        </p:spPr>
        <p:txBody>
          <a:bodyPr/>
          <a:lstStyle/>
          <a:p>
            <a:r>
              <a:rPr lang="ja-JP" altLang="en-US"/>
              <a:t>色消しレンズ</a:t>
            </a:r>
            <a:endParaRPr lang="ja-JP" altLang="en-US" dirty="0"/>
          </a:p>
        </p:txBody>
      </p:sp>
      <p:sp>
        <p:nvSpPr>
          <p:cNvPr id="52228" name="Rectangle 3">
            <a:extLst>
              <a:ext uri="{FF2B5EF4-FFF2-40B4-BE49-F238E27FC236}">
                <a16:creationId xmlns:a16="http://schemas.microsoft.com/office/drawing/2014/main" id="{48133294-1241-4DE2-B6B7-A0A69FE2A034}"/>
              </a:ext>
            </a:extLst>
          </p:cNvPr>
          <p:cNvSpPr>
            <a:spLocks noGrp="1" noChangeArrowheads="1"/>
          </p:cNvSpPr>
          <p:nvPr>
            <p:ph idx="1"/>
          </p:nvPr>
        </p:nvSpPr>
        <p:spPr>
          <a:xfrm>
            <a:off x="609769" y="1234440"/>
            <a:ext cx="10972464" cy="5120640"/>
          </a:xfrm>
        </p:spPr>
        <p:txBody>
          <a:bodyPr/>
          <a:lstStyle/>
          <a:p>
            <a:r>
              <a:rPr lang="ja-JP" altLang="en-US" dirty="0">
                <a:solidFill>
                  <a:srgbClr val="FF5050"/>
                </a:solidFill>
              </a:rPr>
              <a:t>アクロマートレンズ</a:t>
            </a:r>
          </a:p>
          <a:p>
            <a:pPr lvl="1"/>
            <a:r>
              <a:rPr lang="ja-JP" altLang="en-US" dirty="0"/>
              <a:t>ダブレットなど</a:t>
            </a:r>
          </a:p>
          <a:p>
            <a:pPr lvl="1"/>
            <a:r>
              <a:rPr lang="en-US" altLang="ja-JP" dirty="0">
                <a:solidFill>
                  <a:srgbClr val="FF5050"/>
                </a:solidFill>
              </a:rPr>
              <a:t>2</a:t>
            </a:r>
            <a:r>
              <a:rPr lang="ja-JP" altLang="en-US" dirty="0">
                <a:solidFill>
                  <a:srgbClr val="FF5050"/>
                </a:solidFill>
              </a:rPr>
              <a:t>波長を同じ距離に合焦できる</a:t>
            </a:r>
            <a:endParaRPr lang="en-US" altLang="ja-JP" dirty="0">
              <a:solidFill>
                <a:srgbClr val="FF5050"/>
              </a:solidFill>
            </a:endParaRPr>
          </a:p>
          <a:p>
            <a:pPr lvl="2"/>
            <a:r>
              <a:rPr lang="ja-JP" altLang="en-US" dirty="0"/>
              <a:t>例えば赤と青</a:t>
            </a:r>
          </a:p>
          <a:p>
            <a:pPr lvl="4"/>
            <a:endParaRPr lang="ja-JP" altLang="en-US" dirty="0"/>
          </a:p>
          <a:p>
            <a:r>
              <a:rPr lang="ja-JP" altLang="en-US" dirty="0">
                <a:solidFill>
                  <a:srgbClr val="FF5050"/>
                </a:solidFill>
              </a:rPr>
              <a:t>アポクロマート</a:t>
            </a:r>
            <a:r>
              <a:rPr lang="en-US" altLang="ja-JP" dirty="0">
                <a:solidFill>
                  <a:srgbClr val="FF5050"/>
                </a:solidFill>
              </a:rPr>
              <a:t>(APO)</a:t>
            </a:r>
            <a:r>
              <a:rPr lang="ja-JP" altLang="en-US" dirty="0">
                <a:solidFill>
                  <a:srgbClr val="FF5050"/>
                </a:solidFill>
              </a:rPr>
              <a:t>レンズ</a:t>
            </a:r>
          </a:p>
          <a:p>
            <a:pPr lvl="1"/>
            <a:r>
              <a:rPr lang="ja-JP" altLang="en-US" dirty="0"/>
              <a:t>トリプレットなど</a:t>
            </a:r>
          </a:p>
          <a:p>
            <a:pPr lvl="1"/>
            <a:r>
              <a:rPr lang="ja-JP" altLang="en-US" dirty="0">
                <a:solidFill>
                  <a:srgbClr val="FF5050"/>
                </a:solidFill>
              </a:rPr>
              <a:t>一般に</a:t>
            </a:r>
            <a:r>
              <a:rPr lang="en-US" altLang="ja-JP" dirty="0">
                <a:solidFill>
                  <a:srgbClr val="FF5050"/>
                </a:solidFill>
              </a:rPr>
              <a:t>3</a:t>
            </a:r>
            <a:r>
              <a:rPr lang="ja-JP" altLang="en-US" dirty="0">
                <a:solidFill>
                  <a:srgbClr val="FF5050"/>
                </a:solidFill>
              </a:rPr>
              <a:t>波長を同じ距離に合焦</a:t>
            </a:r>
            <a:endParaRPr lang="en-US" altLang="ja-JP" dirty="0">
              <a:solidFill>
                <a:srgbClr val="FF5050"/>
              </a:solidFill>
            </a:endParaRPr>
          </a:p>
          <a:p>
            <a:pPr lvl="2"/>
            <a:r>
              <a:rPr lang="ja-JP" altLang="en-US" dirty="0"/>
              <a:t>例えば赤、青、緑</a:t>
            </a:r>
          </a:p>
        </p:txBody>
      </p:sp>
      <p:sp>
        <p:nvSpPr>
          <p:cNvPr id="114694" name="Rectangle 4">
            <a:extLst>
              <a:ext uri="{FF2B5EF4-FFF2-40B4-BE49-F238E27FC236}">
                <a16:creationId xmlns:a16="http://schemas.microsoft.com/office/drawing/2014/main" id="{658719F5-727B-433E-9C89-79FC505DAA09}"/>
              </a:ext>
            </a:extLst>
          </p:cNvPr>
          <p:cNvSpPr>
            <a:spLocks noChangeArrowheads="1"/>
          </p:cNvSpPr>
          <p:nvPr/>
        </p:nvSpPr>
        <p:spPr bwMode="auto">
          <a:xfrm>
            <a:off x="6378331" y="5762630"/>
            <a:ext cx="5198859" cy="7694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None/>
            </a:pPr>
            <a:r>
              <a:rPr lang="en-US" altLang="ja-JP" sz="1600" dirty="0">
                <a:latin typeface="游ゴシック Medium" panose="020B0500000000000000" pitchFamily="50" charset="-128"/>
                <a:ea typeface="游ゴシック Medium" panose="020B0500000000000000" pitchFamily="50" charset="-128"/>
              </a:rPr>
              <a:t>Cited From: Wikipedia, the free encyclopedia</a:t>
            </a:r>
          </a:p>
          <a:p>
            <a:pPr algn="r">
              <a:spcBef>
                <a:spcPct val="0"/>
              </a:spcBef>
              <a:buFontTx/>
              <a:buNone/>
            </a:pPr>
            <a:r>
              <a:rPr lang="en-US" altLang="ja-JP" sz="1400" dirty="0">
                <a:latin typeface="游ゴシック Medium" panose="020B0500000000000000" pitchFamily="50" charset="-128"/>
                <a:ea typeface="游ゴシック Medium" panose="020B0500000000000000" pitchFamily="50" charset="-128"/>
                <a:hlinkClick r:id="rId5"/>
              </a:rPr>
              <a:t>https://commons.wikimedia.org/wiki/File:Lens6b-en.svg</a:t>
            </a:r>
            <a:endParaRPr lang="en-US" altLang="ja-JP" sz="1400" dirty="0">
              <a:latin typeface="游ゴシック Medium" panose="020B0500000000000000" pitchFamily="50" charset="-128"/>
              <a:ea typeface="游ゴシック Medium" panose="020B0500000000000000" pitchFamily="50" charset="-128"/>
              <a:hlinkClick r:id="rId6"/>
            </a:endParaRPr>
          </a:p>
          <a:p>
            <a:pPr algn="r">
              <a:spcBef>
                <a:spcPct val="0"/>
              </a:spcBef>
              <a:buFontTx/>
              <a:buNone/>
            </a:pPr>
            <a:r>
              <a:rPr lang="en-US" altLang="ja-JP" sz="1400" dirty="0">
                <a:latin typeface="游ゴシック Medium" panose="020B0500000000000000" pitchFamily="50" charset="-128"/>
                <a:ea typeface="游ゴシック Medium" panose="020B0500000000000000" pitchFamily="50" charset="-128"/>
                <a:hlinkClick r:id="rId7"/>
              </a:rPr>
              <a:t>https://commons.wikimedia.org/wiki/File:Apochromat_2.svg</a:t>
            </a:r>
            <a:endParaRPr lang="en-US" altLang="ja-JP" sz="1400" dirty="0">
              <a:latin typeface="游ゴシック Medium" panose="020B0500000000000000" pitchFamily="50" charset="-128"/>
              <a:ea typeface="游ゴシック Medium" panose="020B0500000000000000" pitchFamily="50" charset="-128"/>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グループ化 58">
            <a:extLst>
              <a:ext uri="{FF2B5EF4-FFF2-40B4-BE49-F238E27FC236}">
                <a16:creationId xmlns:a16="http://schemas.microsoft.com/office/drawing/2014/main" id="{7F1F14F5-B104-4E55-89AD-2DA28C4CDB11}"/>
              </a:ext>
            </a:extLst>
          </p:cNvPr>
          <p:cNvGrpSpPr>
            <a:grpSpLocks/>
          </p:cNvGrpSpPr>
          <p:nvPr/>
        </p:nvGrpSpPr>
        <p:grpSpPr bwMode="auto">
          <a:xfrm>
            <a:off x="4328850" y="1520747"/>
            <a:ext cx="975964" cy="2595293"/>
            <a:chOff x="3974747" y="1528763"/>
            <a:chExt cx="697265" cy="2452775"/>
          </a:xfrm>
        </p:grpSpPr>
        <p:sp>
          <p:nvSpPr>
            <p:cNvPr id="116791" name="Rectangle 9">
              <a:extLst>
                <a:ext uri="{FF2B5EF4-FFF2-40B4-BE49-F238E27FC236}">
                  <a16:creationId xmlns:a16="http://schemas.microsoft.com/office/drawing/2014/main" id="{7C61D76E-DEA4-468E-A0B6-87901A3065BD}"/>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16792" name="グループ化 60">
              <a:extLst>
                <a:ext uri="{FF2B5EF4-FFF2-40B4-BE49-F238E27FC236}">
                  <a16:creationId xmlns:a16="http://schemas.microsoft.com/office/drawing/2014/main" id="{5D9202F2-E50D-4A02-B2F9-5BB33EF21D15}"/>
                </a:ext>
              </a:extLst>
            </p:cNvPr>
            <p:cNvGrpSpPr>
              <a:grpSpLocks/>
            </p:cNvGrpSpPr>
            <p:nvPr/>
          </p:nvGrpSpPr>
          <p:grpSpPr bwMode="auto">
            <a:xfrm>
              <a:off x="3974747" y="1530809"/>
              <a:ext cx="497053" cy="2447006"/>
              <a:chOff x="3976744" y="2086894"/>
              <a:chExt cx="497053" cy="2447006"/>
            </a:xfrm>
          </p:grpSpPr>
          <p:sp>
            <p:nvSpPr>
              <p:cNvPr id="116793" name="円/楕円 61">
                <a:extLst>
                  <a:ext uri="{FF2B5EF4-FFF2-40B4-BE49-F238E27FC236}">
                    <a16:creationId xmlns:a16="http://schemas.microsoft.com/office/drawing/2014/main" id="{2263EFBF-932B-4828-ACC5-6B042DFD15D4}"/>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16794" name="グループ化 62">
                <a:extLst>
                  <a:ext uri="{FF2B5EF4-FFF2-40B4-BE49-F238E27FC236}">
                    <a16:creationId xmlns:a16="http://schemas.microsoft.com/office/drawing/2014/main" id="{7AD8A97E-4543-44C2-9E32-535270E533C3}"/>
                  </a:ext>
                </a:extLst>
              </p:cNvPr>
              <p:cNvGrpSpPr>
                <a:grpSpLocks/>
              </p:cNvGrpSpPr>
              <p:nvPr/>
            </p:nvGrpSpPr>
            <p:grpSpPr bwMode="auto">
              <a:xfrm>
                <a:off x="3976744" y="2086894"/>
                <a:ext cx="497053" cy="2447006"/>
                <a:chOff x="10070194" y="719807"/>
                <a:chExt cx="830060" cy="2088232"/>
              </a:xfrm>
            </p:grpSpPr>
            <p:sp>
              <p:nvSpPr>
                <p:cNvPr id="116795" name="円弧 4">
                  <a:extLst>
                    <a:ext uri="{FF2B5EF4-FFF2-40B4-BE49-F238E27FC236}">
                      <a16:creationId xmlns:a16="http://schemas.microsoft.com/office/drawing/2014/main" id="{F155E0EB-0D01-4967-929C-AB38F05829D7}"/>
                    </a:ext>
                  </a:extLst>
                </p:cNvPr>
                <p:cNvSpPr>
                  <a:spLocks noChangeAspect="1"/>
                </p:cNvSpPr>
                <p:nvPr/>
              </p:nvSpPr>
              <p:spPr bwMode="auto">
                <a:xfrm>
                  <a:off x="10434685" y="719807"/>
                  <a:ext cx="46556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796" name="円弧 4">
                  <a:extLst>
                    <a:ext uri="{FF2B5EF4-FFF2-40B4-BE49-F238E27FC236}">
                      <a16:creationId xmlns:a16="http://schemas.microsoft.com/office/drawing/2014/main" id="{2BE5D67A-D0B7-4B44-B618-110FB4E8638A}"/>
                    </a:ext>
                  </a:extLst>
                </p:cNvPr>
                <p:cNvSpPr>
                  <a:spLocks noChangeAspect="1"/>
                </p:cNvSpPr>
                <p:nvPr/>
              </p:nvSpPr>
              <p:spPr bwMode="auto">
                <a:xfrm flipH="1">
                  <a:off x="10070194" y="724116"/>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sp>
        <p:nvSpPr>
          <p:cNvPr id="52227" name="Rectangle 2">
            <a:extLst>
              <a:ext uri="{FF2B5EF4-FFF2-40B4-BE49-F238E27FC236}">
                <a16:creationId xmlns:a16="http://schemas.microsoft.com/office/drawing/2014/main" id="{82883622-0960-4312-AEEC-BEFB822B20C5}"/>
              </a:ext>
            </a:extLst>
          </p:cNvPr>
          <p:cNvSpPr>
            <a:spLocks noGrp="1" noChangeArrowheads="1"/>
          </p:cNvSpPr>
          <p:nvPr>
            <p:ph type="title"/>
          </p:nvPr>
        </p:nvSpPr>
        <p:spPr/>
        <p:txBody>
          <a:bodyPr/>
          <a:lstStyle/>
          <a:p>
            <a:pPr eaLnBrk="1" hangingPunct="1">
              <a:defRPr/>
            </a:pPr>
            <a:r>
              <a:rPr lang="ja-JP" altLang="en-US" sz="4232" dirty="0">
                <a:cs typeface="+mj-cs"/>
              </a:rPr>
              <a:t>アクロマート</a:t>
            </a:r>
            <a:r>
              <a:rPr lang="en-US" altLang="ja-JP" sz="4232" dirty="0">
                <a:cs typeface="+mj-cs"/>
              </a:rPr>
              <a:t>(</a:t>
            </a:r>
            <a:r>
              <a:rPr lang="ja-JP" altLang="en-US" sz="4232" dirty="0">
                <a:cs typeface="+mj-cs"/>
              </a:rPr>
              <a:t>ダブレット</a:t>
            </a:r>
            <a:r>
              <a:rPr lang="en-US" altLang="ja-JP" sz="4232" dirty="0">
                <a:cs typeface="+mj-cs"/>
              </a:rPr>
              <a:t>)</a:t>
            </a:r>
            <a:r>
              <a:rPr lang="ja-JP" altLang="en-US" sz="4232" dirty="0">
                <a:cs typeface="+mj-cs"/>
              </a:rPr>
              <a:t>レンズの補正例</a:t>
            </a:r>
          </a:p>
        </p:txBody>
      </p:sp>
      <p:sp>
        <p:nvSpPr>
          <p:cNvPr id="1286147" name="Rectangle 3">
            <a:extLst>
              <a:ext uri="{FF2B5EF4-FFF2-40B4-BE49-F238E27FC236}">
                <a16:creationId xmlns:a16="http://schemas.microsoft.com/office/drawing/2014/main" id="{461A59E3-65E8-486D-94D5-AA149AAC6C6A}"/>
              </a:ext>
            </a:extLst>
          </p:cNvPr>
          <p:cNvSpPr>
            <a:spLocks noGrp="1" noChangeArrowheads="1"/>
          </p:cNvSpPr>
          <p:nvPr>
            <p:ph idx="1"/>
          </p:nvPr>
        </p:nvSpPr>
        <p:spPr>
          <a:xfrm>
            <a:off x="609769" y="4305857"/>
            <a:ext cx="10972464" cy="1819225"/>
          </a:xfrm>
        </p:spPr>
        <p:txBody>
          <a:bodyPr>
            <a:normAutofit/>
          </a:bodyPr>
          <a:lstStyle/>
          <a:p>
            <a:pPr eaLnBrk="1" hangingPunct="1">
              <a:defRPr/>
            </a:pPr>
            <a:r>
              <a:rPr lang="ja-JP" altLang="en-US" sz="2539" dirty="0">
                <a:cs typeface="+mn-cs"/>
              </a:rPr>
              <a:t>全ての波長を一点には合焦できない</a:t>
            </a:r>
            <a:endParaRPr lang="en-US" altLang="ja-JP" sz="1693" dirty="0">
              <a:cs typeface="+mn-cs"/>
            </a:endParaRPr>
          </a:p>
          <a:p>
            <a:pPr lvl="1" eaLnBrk="1" hangingPunct="1">
              <a:defRPr/>
            </a:pPr>
            <a:r>
              <a:rPr lang="ja-JP" altLang="en-US" sz="2116" dirty="0">
                <a:cs typeface="+mn-cs"/>
              </a:rPr>
              <a:t>赤と青を一致させると他</a:t>
            </a:r>
            <a:r>
              <a:rPr lang="en-US" altLang="ja-JP" sz="2116" dirty="0">
                <a:cs typeface="+mn-cs"/>
              </a:rPr>
              <a:t>(</a:t>
            </a:r>
            <a:r>
              <a:rPr lang="ja-JP" altLang="en-US" sz="2116" dirty="0">
                <a:cs typeface="+mn-cs"/>
              </a:rPr>
              <a:t>緑など</a:t>
            </a:r>
            <a:r>
              <a:rPr lang="en-US" altLang="ja-JP" sz="2116" dirty="0">
                <a:cs typeface="+mn-cs"/>
              </a:rPr>
              <a:t>)</a:t>
            </a:r>
            <a:r>
              <a:rPr lang="ja-JP" altLang="en-US" sz="2116" dirty="0">
                <a:cs typeface="+mn-cs"/>
              </a:rPr>
              <a:t>は一致しない</a:t>
            </a:r>
            <a:endParaRPr lang="en-US" altLang="ja-JP" sz="1693" dirty="0">
              <a:cs typeface="+mn-cs"/>
            </a:endParaRPr>
          </a:p>
        </p:txBody>
      </p:sp>
      <p:sp>
        <p:nvSpPr>
          <p:cNvPr id="116742" name="Line 7">
            <a:extLst>
              <a:ext uri="{FF2B5EF4-FFF2-40B4-BE49-F238E27FC236}">
                <a16:creationId xmlns:a16="http://schemas.microsoft.com/office/drawing/2014/main" id="{D40F7D24-D963-45DF-A724-126B2C40BC3E}"/>
              </a:ext>
            </a:extLst>
          </p:cNvPr>
          <p:cNvSpPr>
            <a:spLocks noChangeAspect="1" noChangeShapeType="1"/>
          </p:cNvSpPr>
          <p:nvPr/>
        </p:nvSpPr>
        <p:spPr bwMode="auto">
          <a:xfrm>
            <a:off x="1920014" y="2819233"/>
            <a:ext cx="8425885" cy="0"/>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86152" name="Group 8">
            <a:extLst>
              <a:ext uri="{FF2B5EF4-FFF2-40B4-BE49-F238E27FC236}">
                <a16:creationId xmlns:a16="http://schemas.microsoft.com/office/drawing/2014/main" id="{6A41C06F-0122-4C84-AA88-1A97C67BE018}"/>
              </a:ext>
            </a:extLst>
          </p:cNvPr>
          <p:cNvGrpSpPr>
            <a:grpSpLocks/>
          </p:cNvGrpSpPr>
          <p:nvPr/>
        </p:nvGrpSpPr>
        <p:grpSpPr bwMode="auto">
          <a:xfrm>
            <a:off x="2208940" y="1739121"/>
            <a:ext cx="2699441" cy="2161904"/>
            <a:chOff x="431" y="1095"/>
            <a:chExt cx="1701" cy="1362"/>
          </a:xfrm>
        </p:grpSpPr>
        <p:sp>
          <p:nvSpPr>
            <p:cNvPr id="116787" name="Line 9">
              <a:extLst>
                <a:ext uri="{FF2B5EF4-FFF2-40B4-BE49-F238E27FC236}">
                  <a16:creationId xmlns:a16="http://schemas.microsoft.com/office/drawing/2014/main" id="{6B36A1DC-FB72-4EAE-998A-B46DBAA062D4}"/>
                </a:ext>
              </a:extLst>
            </p:cNvPr>
            <p:cNvSpPr>
              <a:spLocks noChangeAspect="1" noChangeShapeType="1"/>
            </p:cNvSpPr>
            <p:nvPr/>
          </p:nvSpPr>
          <p:spPr bwMode="auto">
            <a:xfrm>
              <a:off x="431" y="1095"/>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8" name="Line 10">
              <a:extLst>
                <a:ext uri="{FF2B5EF4-FFF2-40B4-BE49-F238E27FC236}">
                  <a16:creationId xmlns:a16="http://schemas.microsoft.com/office/drawing/2014/main" id="{62F9F684-E964-4763-85C1-E397B9C18B31}"/>
                </a:ext>
              </a:extLst>
            </p:cNvPr>
            <p:cNvSpPr>
              <a:spLocks noChangeAspect="1" noChangeShapeType="1"/>
            </p:cNvSpPr>
            <p:nvPr/>
          </p:nvSpPr>
          <p:spPr bwMode="auto">
            <a:xfrm>
              <a:off x="1883" y="1095"/>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9" name="Line 11">
              <a:extLst>
                <a:ext uri="{FF2B5EF4-FFF2-40B4-BE49-F238E27FC236}">
                  <a16:creationId xmlns:a16="http://schemas.microsoft.com/office/drawing/2014/main" id="{0498F09A-96D6-4FDF-9EAD-4448A7A39296}"/>
                </a:ext>
              </a:extLst>
            </p:cNvPr>
            <p:cNvSpPr>
              <a:spLocks noChangeAspect="1" noChangeShapeType="1"/>
            </p:cNvSpPr>
            <p:nvPr/>
          </p:nvSpPr>
          <p:spPr bwMode="auto">
            <a:xfrm flipV="1">
              <a:off x="431" y="2457"/>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90" name="Line 12">
              <a:extLst>
                <a:ext uri="{FF2B5EF4-FFF2-40B4-BE49-F238E27FC236}">
                  <a16:creationId xmlns:a16="http://schemas.microsoft.com/office/drawing/2014/main" id="{7C475982-FDFC-4E70-9EF3-C22AFA66DE61}"/>
                </a:ext>
              </a:extLst>
            </p:cNvPr>
            <p:cNvSpPr>
              <a:spLocks noChangeAspect="1" noChangeShapeType="1"/>
            </p:cNvSpPr>
            <p:nvPr/>
          </p:nvSpPr>
          <p:spPr bwMode="auto">
            <a:xfrm flipV="1">
              <a:off x="1883" y="2178"/>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86157" name="Group 13">
            <a:extLst>
              <a:ext uri="{FF2B5EF4-FFF2-40B4-BE49-F238E27FC236}">
                <a16:creationId xmlns:a16="http://schemas.microsoft.com/office/drawing/2014/main" id="{11774F40-BDCE-4C65-8103-4E27C7AFB6F0}"/>
              </a:ext>
            </a:extLst>
          </p:cNvPr>
          <p:cNvGrpSpPr>
            <a:grpSpLocks/>
          </p:cNvGrpSpPr>
          <p:nvPr/>
        </p:nvGrpSpPr>
        <p:grpSpPr bwMode="auto">
          <a:xfrm>
            <a:off x="4905021" y="1986051"/>
            <a:ext cx="4864705" cy="1663004"/>
            <a:chOff x="2130" y="1251"/>
            <a:chExt cx="3064" cy="1048"/>
          </a:xfrm>
        </p:grpSpPr>
        <p:sp>
          <p:nvSpPr>
            <p:cNvPr id="116783" name="Line 14">
              <a:extLst>
                <a:ext uri="{FF2B5EF4-FFF2-40B4-BE49-F238E27FC236}">
                  <a16:creationId xmlns:a16="http://schemas.microsoft.com/office/drawing/2014/main" id="{3D7BFE28-8D1A-42DE-90A6-C5F57D010E55}"/>
                </a:ext>
              </a:extLst>
            </p:cNvPr>
            <p:cNvSpPr>
              <a:spLocks noChangeAspect="1" noChangeShapeType="1"/>
            </p:cNvSpPr>
            <p:nvPr/>
          </p:nvSpPr>
          <p:spPr bwMode="auto">
            <a:xfrm>
              <a:off x="2382" y="1401"/>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4" name="Line 15">
              <a:extLst>
                <a:ext uri="{FF2B5EF4-FFF2-40B4-BE49-F238E27FC236}">
                  <a16:creationId xmlns:a16="http://schemas.microsoft.com/office/drawing/2014/main" id="{892416C6-C98E-4FC8-8833-98EC83AFC865}"/>
                </a:ext>
              </a:extLst>
            </p:cNvPr>
            <p:cNvSpPr>
              <a:spLocks noChangeAspect="1" noChangeShapeType="1"/>
            </p:cNvSpPr>
            <p:nvPr/>
          </p:nvSpPr>
          <p:spPr bwMode="auto">
            <a:xfrm>
              <a:off x="2130" y="1367"/>
              <a:ext cx="249" cy="33"/>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5" name="Line 16">
              <a:extLst>
                <a:ext uri="{FF2B5EF4-FFF2-40B4-BE49-F238E27FC236}">
                  <a16:creationId xmlns:a16="http://schemas.microsoft.com/office/drawing/2014/main" id="{AEF4BC3C-1BB9-47CE-8282-4342196A73ED}"/>
                </a:ext>
              </a:extLst>
            </p:cNvPr>
            <p:cNvSpPr>
              <a:spLocks noChangeAspect="1" noChangeShapeType="1"/>
            </p:cNvSpPr>
            <p:nvPr/>
          </p:nvSpPr>
          <p:spPr bwMode="auto">
            <a:xfrm flipV="1">
              <a:off x="2382" y="1251"/>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6" name="Line 17">
              <a:extLst>
                <a:ext uri="{FF2B5EF4-FFF2-40B4-BE49-F238E27FC236}">
                  <a16:creationId xmlns:a16="http://schemas.microsoft.com/office/drawing/2014/main" id="{62C75431-A060-4B49-9A36-A82CFC4C5797}"/>
                </a:ext>
              </a:extLst>
            </p:cNvPr>
            <p:cNvSpPr>
              <a:spLocks noChangeAspect="1" noChangeShapeType="1"/>
            </p:cNvSpPr>
            <p:nvPr/>
          </p:nvSpPr>
          <p:spPr bwMode="auto">
            <a:xfrm flipV="1">
              <a:off x="2130" y="2151"/>
              <a:ext cx="249" cy="3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86162" name="Group 18">
            <a:extLst>
              <a:ext uri="{FF2B5EF4-FFF2-40B4-BE49-F238E27FC236}">
                <a16:creationId xmlns:a16="http://schemas.microsoft.com/office/drawing/2014/main" id="{2CA77C74-7E9B-4B97-8CB1-BC15EC1EF39F}"/>
              </a:ext>
            </a:extLst>
          </p:cNvPr>
          <p:cNvGrpSpPr>
            <a:grpSpLocks/>
          </p:cNvGrpSpPr>
          <p:nvPr/>
        </p:nvGrpSpPr>
        <p:grpSpPr bwMode="auto">
          <a:xfrm>
            <a:off x="2208941" y="1710564"/>
            <a:ext cx="2664165" cy="2219018"/>
            <a:chOff x="431" y="1077"/>
            <a:chExt cx="1679" cy="1398"/>
          </a:xfrm>
        </p:grpSpPr>
        <p:sp>
          <p:nvSpPr>
            <p:cNvPr id="116779" name="Line 19">
              <a:extLst>
                <a:ext uri="{FF2B5EF4-FFF2-40B4-BE49-F238E27FC236}">
                  <a16:creationId xmlns:a16="http://schemas.microsoft.com/office/drawing/2014/main" id="{760C0B57-AB65-4F2E-9202-8175534AA452}"/>
                </a:ext>
              </a:extLst>
            </p:cNvPr>
            <p:cNvSpPr>
              <a:spLocks noChangeAspect="1" noChangeShapeType="1"/>
            </p:cNvSpPr>
            <p:nvPr/>
          </p:nvSpPr>
          <p:spPr bwMode="auto">
            <a:xfrm>
              <a:off x="431" y="1077"/>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0" name="Line 20">
              <a:extLst>
                <a:ext uri="{FF2B5EF4-FFF2-40B4-BE49-F238E27FC236}">
                  <a16:creationId xmlns:a16="http://schemas.microsoft.com/office/drawing/2014/main" id="{ACF20B3A-5FDD-4C2A-BC98-DD418BDA7FD4}"/>
                </a:ext>
              </a:extLst>
            </p:cNvPr>
            <p:cNvSpPr>
              <a:spLocks noChangeAspect="1" noChangeShapeType="1"/>
            </p:cNvSpPr>
            <p:nvPr/>
          </p:nvSpPr>
          <p:spPr bwMode="auto">
            <a:xfrm>
              <a:off x="1883" y="1077"/>
              <a:ext cx="226"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1" name="Line 21">
              <a:extLst>
                <a:ext uri="{FF2B5EF4-FFF2-40B4-BE49-F238E27FC236}">
                  <a16:creationId xmlns:a16="http://schemas.microsoft.com/office/drawing/2014/main" id="{A42BC667-5F6E-4323-B79C-75D229151E0C}"/>
                </a:ext>
              </a:extLst>
            </p:cNvPr>
            <p:cNvSpPr>
              <a:spLocks noChangeAspect="1" noChangeShapeType="1"/>
            </p:cNvSpPr>
            <p:nvPr/>
          </p:nvSpPr>
          <p:spPr bwMode="auto">
            <a:xfrm flipV="1">
              <a:off x="431" y="2475"/>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82" name="Line 22">
              <a:extLst>
                <a:ext uri="{FF2B5EF4-FFF2-40B4-BE49-F238E27FC236}">
                  <a16:creationId xmlns:a16="http://schemas.microsoft.com/office/drawing/2014/main" id="{0C730160-DD7C-40FD-911C-ED4EC87B85BC}"/>
                </a:ext>
              </a:extLst>
            </p:cNvPr>
            <p:cNvSpPr>
              <a:spLocks noChangeAspect="1" noChangeShapeType="1"/>
            </p:cNvSpPr>
            <p:nvPr/>
          </p:nvSpPr>
          <p:spPr bwMode="auto">
            <a:xfrm flipV="1">
              <a:off x="1883" y="2276"/>
              <a:ext cx="227"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86167" name="Group 23">
            <a:extLst>
              <a:ext uri="{FF2B5EF4-FFF2-40B4-BE49-F238E27FC236}">
                <a16:creationId xmlns:a16="http://schemas.microsoft.com/office/drawing/2014/main" id="{8977A346-0F83-48EB-8360-B2B2C95EFDF9}"/>
              </a:ext>
            </a:extLst>
          </p:cNvPr>
          <p:cNvGrpSpPr>
            <a:grpSpLocks/>
          </p:cNvGrpSpPr>
          <p:nvPr/>
        </p:nvGrpSpPr>
        <p:grpSpPr bwMode="auto">
          <a:xfrm>
            <a:off x="2208941" y="1683687"/>
            <a:ext cx="2662485" cy="2272772"/>
            <a:chOff x="431" y="1060"/>
            <a:chExt cx="1678" cy="1432"/>
          </a:xfrm>
        </p:grpSpPr>
        <p:sp>
          <p:nvSpPr>
            <p:cNvPr id="116775" name="Line 24">
              <a:extLst>
                <a:ext uri="{FF2B5EF4-FFF2-40B4-BE49-F238E27FC236}">
                  <a16:creationId xmlns:a16="http://schemas.microsoft.com/office/drawing/2014/main" id="{0EE249BF-E444-4501-8F45-F4E3EDE108CD}"/>
                </a:ext>
              </a:extLst>
            </p:cNvPr>
            <p:cNvSpPr>
              <a:spLocks noChangeAspect="1" noChangeShapeType="1"/>
            </p:cNvSpPr>
            <p:nvPr/>
          </p:nvSpPr>
          <p:spPr bwMode="auto">
            <a:xfrm>
              <a:off x="431" y="1060"/>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6" name="Line 25">
              <a:extLst>
                <a:ext uri="{FF2B5EF4-FFF2-40B4-BE49-F238E27FC236}">
                  <a16:creationId xmlns:a16="http://schemas.microsoft.com/office/drawing/2014/main" id="{320F3B7C-510B-4F0C-94AF-23C89514F3FE}"/>
                </a:ext>
              </a:extLst>
            </p:cNvPr>
            <p:cNvSpPr>
              <a:spLocks noChangeAspect="1" noChangeShapeType="1"/>
            </p:cNvSpPr>
            <p:nvPr/>
          </p:nvSpPr>
          <p:spPr bwMode="auto">
            <a:xfrm>
              <a:off x="1883" y="1060"/>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7" name="Line 26">
              <a:extLst>
                <a:ext uri="{FF2B5EF4-FFF2-40B4-BE49-F238E27FC236}">
                  <a16:creationId xmlns:a16="http://schemas.microsoft.com/office/drawing/2014/main" id="{188374D0-9305-49F3-A2B1-C6B2E7662D74}"/>
                </a:ext>
              </a:extLst>
            </p:cNvPr>
            <p:cNvSpPr>
              <a:spLocks noChangeAspect="1" noChangeShapeType="1"/>
            </p:cNvSpPr>
            <p:nvPr/>
          </p:nvSpPr>
          <p:spPr bwMode="auto">
            <a:xfrm flipV="1">
              <a:off x="431" y="2492"/>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8" name="Line 27">
              <a:extLst>
                <a:ext uri="{FF2B5EF4-FFF2-40B4-BE49-F238E27FC236}">
                  <a16:creationId xmlns:a16="http://schemas.microsoft.com/office/drawing/2014/main" id="{C68BE2A5-9E41-4E19-A20A-D2C82A54C138}"/>
                </a:ext>
              </a:extLst>
            </p:cNvPr>
            <p:cNvSpPr>
              <a:spLocks noChangeAspect="1" noChangeShapeType="1"/>
            </p:cNvSpPr>
            <p:nvPr/>
          </p:nvSpPr>
          <p:spPr bwMode="auto">
            <a:xfrm flipV="1">
              <a:off x="1883" y="2367"/>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86172" name="Group 28">
            <a:extLst>
              <a:ext uri="{FF2B5EF4-FFF2-40B4-BE49-F238E27FC236}">
                <a16:creationId xmlns:a16="http://schemas.microsoft.com/office/drawing/2014/main" id="{74E71A9C-8285-4703-8CD4-4B2F6DD1E2DD}"/>
              </a:ext>
            </a:extLst>
          </p:cNvPr>
          <p:cNvGrpSpPr>
            <a:grpSpLocks/>
          </p:cNvGrpSpPr>
          <p:nvPr/>
        </p:nvGrpSpPr>
        <p:grpSpPr bwMode="auto">
          <a:xfrm>
            <a:off x="4871425" y="1685368"/>
            <a:ext cx="4898301" cy="2267732"/>
            <a:chOff x="2109" y="1061"/>
            <a:chExt cx="3085" cy="1429"/>
          </a:xfrm>
        </p:grpSpPr>
        <p:sp>
          <p:nvSpPr>
            <p:cNvPr id="116771" name="Line 29">
              <a:extLst>
                <a:ext uri="{FF2B5EF4-FFF2-40B4-BE49-F238E27FC236}">
                  <a16:creationId xmlns:a16="http://schemas.microsoft.com/office/drawing/2014/main" id="{E84C2B92-0780-46BA-BFD6-2E802355D4BE}"/>
                </a:ext>
              </a:extLst>
            </p:cNvPr>
            <p:cNvSpPr>
              <a:spLocks noChangeAspect="1" noChangeShapeType="1"/>
            </p:cNvSpPr>
            <p:nvPr/>
          </p:nvSpPr>
          <p:spPr bwMode="auto">
            <a:xfrm>
              <a:off x="2382" y="1264"/>
              <a:ext cx="2812" cy="1226"/>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2" name="Line 30">
              <a:extLst>
                <a:ext uri="{FF2B5EF4-FFF2-40B4-BE49-F238E27FC236}">
                  <a16:creationId xmlns:a16="http://schemas.microsoft.com/office/drawing/2014/main" id="{966F98B6-1A17-4A7E-90CB-4F4721ACB5A9}"/>
                </a:ext>
              </a:extLst>
            </p:cNvPr>
            <p:cNvSpPr>
              <a:spLocks noChangeAspect="1" noChangeShapeType="1"/>
            </p:cNvSpPr>
            <p:nvPr/>
          </p:nvSpPr>
          <p:spPr bwMode="auto">
            <a:xfrm>
              <a:off x="2109" y="1185"/>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3" name="Line 31">
              <a:extLst>
                <a:ext uri="{FF2B5EF4-FFF2-40B4-BE49-F238E27FC236}">
                  <a16:creationId xmlns:a16="http://schemas.microsoft.com/office/drawing/2014/main" id="{9709E0F3-04F2-42DD-A544-ECDD5500260F}"/>
                </a:ext>
              </a:extLst>
            </p:cNvPr>
            <p:cNvSpPr>
              <a:spLocks noChangeAspect="1" noChangeShapeType="1"/>
            </p:cNvSpPr>
            <p:nvPr/>
          </p:nvSpPr>
          <p:spPr bwMode="auto">
            <a:xfrm flipV="1">
              <a:off x="2382" y="1061"/>
              <a:ext cx="2812" cy="1227"/>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4" name="Line 32">
              <a:extLst>
                <a:ext uri="{FF2B5EF4-FFF2-40B4-BE49-F238E27FC236}">
                  <a16:creationId xmlns:a16="http://schemas.microsoft.com/office/drawing/2014/main" id="{773C7373-A4B0-4643-A609-FE1658D3531D}"/>
                </a:ext>
              </a:extLst>
            </p:cNvPr>
            <p:cNvSpPr>
              <a:spLocks noChangeAspect="1" noChangeShapeType="1"/>
            </p:cNvSpPr>
            <p:nvPr/>
          </p:nvSpPr>
          <p:spPr bwMode="auto">
            <a:xfrm flipV="1">
              <a:off x="2109" y="2287"/>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86177" name="Group 33">
            <a:extLst>
              <a:ext uri="{FF2B5EF4-FFF2-40B4-BE49-F238E27FC236}">
                <a16:creationId xmlns:a16="http://schemas.microsoft.com/office/drawing/2014/main" id="{304ED3D7-E7FF-4012-B4C0-13FFC44520AD}"/>
              </a:ext>
            </a:extLst>
          </p:cNvPr>
          <p:cNvGrpSpPr>
            <a:grpSpLocks/>
          </p:cNvGrpSpPr>
          <p:nvPr/>
        </p:nvGrpSpPr>
        <p:grpSpPr bwMode="auto">
          <a:xfrm>
            <a:off x="4871425" y="1628254"/>
            <a:ext cx="4898301" cy="2380278"/>
            <a:chOff x="2109" y="1026"/>
            <a:chExt cx="3085" cy="1499"/>
          </a:xfrm>
        </p:grpSpPr>
        <p:sp>
          <p:nvSpPr>
            <p:cNvPr id="116767" name="Line 34">
              <a:extLst>
                <a:ext uri="{FF2B5EF4-FFF2-40B4-BE49-F238E27FC236}">
                  <a16:creationId xmlns:a16="http://schemas.microsoft.com/office/drawing/2014/main" id="{BC2AC548-66CA-40A9-9676-6A8AB6058BBD}"/>
                </a:ext>
              </a:extLst>
            </p:cNvPr>
            <p:cNvSpPr>
              <a:spLocks noChangeAspect="1" noChangeShapeType="1"/>
            </p:cNvSpPr>
            <p:nvPr/>
          </p:nvSpPr>
          <p:spPr bwMode="auto">
            <a:xfrm>
              <a:off x="2109" y="1274"/>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8" name="Line 35">
              <a:extLst>
                <a:ext uri="{FF2B5EF4-FFF2-40B4-BE49-F238E27FC236}">
                  <a16:creationId xmlns:a16="http://schemas.microsoft.com/office/drawing/2014/main" id="{F6191CC3-2CD0-465A-80B8-AF6BD4FF0DD3}"/>
                </a:ext>
              </a:extLst>
            </p:cNvPr>
            <p:cNvSpPr>
              <a:spLocks noChangeAspect="1" noChangeShapeType="1"/>
            </p:cNvSpPr>
            <p:nvPr/>
          </p:nvSpPr>
          <p:spPr bwMode="auto">
            <a:xfrm>
              <a:off x="2382" y="1350"/>
              <a:ext cx="2812" cy="1175"/>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9" name="Line 36">
              <a:extLst>
                <a:ext uri="{FF2B5EF4-FFF2-40B4-BE49-F238E27FC236}">
                  <a16:creationId xmlns:a16="http://schemas.microsoft.com/office/drawing/2014/main" id="{5808C2A7-7611-41D7-8C70-77B368F885B4}"/>
                </a:ext>
              </a:extLst>
            </p:cNvPr>
            <p:cNvSpPr>
              <a:spLocks noChangeAspect="1" noChangeShapeType="1"/>
            </p:cNvSpPr>
            <p:nvPr/>
          </p:nvSpPr>
          <p:spPr bwMode="auto">
            <a:xfrm flipV="1">
              <a:off x="2109" y="2202"/>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70" name="Line 37">
              <a:extLst>
                <a:ext uri="{FF2B5EF4-FFF2-40B4-BE49-F238E27FC236}">
                  <a16:creationId xmlns:a16="http://schemas.microsoft.com/office/drawing/2014/main" id="{97AC0AEA-6DAE-4289-AA7C-FF89720D5C2C}"/>
                </a:ext>
              </a:extLst>
            </p:cNvPr>
            <p:cNvSpPr>
              <a:spLocks noChangeAspect="1" noChangeShapeType="1"/>
            </p:cNvSpPr>
            <p:nvPr/>
          </p:nvSpPr>
          <p:spPr bwMode="auto">
            <a:xfrm flipV="1">
              <a:off x="2382" y="1026"/>
              <a:ext cx="2812" cy="1176"/>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86182" name="Line 38">
            <a:extLst>
              <a:ext uri="{FF2B5EF4-FFF2-40B4-BE49-F238E27FC236}">
                <a16:creationId xmlns:a16="http://schemas.microsoft.com/office/drawing/2014/main" id="{81C388A1-B8C5-41B9-B26E-74C999F03458}"/>
              </a:ext>
            </a:extLst>
          </p:cNvPr>
          <p:cNvSpPr>
            <a:spLocks noChangeAspect="1" noChangeShapeType="1"/>
          </p:cNvSpPr>
          <p:nvPr/>
        </p:nvSpPr>
        <p:spPr bwMode="auto">
          <a:xfrm>
            <a:off x="7157636" y="1844948"/>
            <a:ext cx="3360" cy="1943531"/>
          </a:xfrm>
          <a:prstGeom prst="line">
            <a:avLst/>
          </a:prstGeom>
          <a:noFill/>
          <a:ln w="19050" cap="rnd">
            <a:solidFill>
              <a:srgbClr val="001D9A"/>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6183" name="Line 39">
            <a:extLst>
              <a:ext uri="{FF2B5EF4-FFF2-40B4-BE49-F238E27FC236}">
                <a16:creationId xmlns:a16="http://schemas.microsoft.com/office/drawing/2014/main" id="{83384A13-5516-4351-835E-3E522E9159F7}"/>
              </a:ext>
            </a:extLst>
          </p:cNvPr>
          <p:cNvSpPr>
            <a:spLocks noChangeAspect="1" noChangeShapeType="1"/>
          </p:cNvSpPr>
          <p:nvPr/>
        </p:nvSpPr>
        <p:spPr bwMode="auto">
          <a:xfrm>
            <a:off x="6920783" y="1844948"/>
            <a:ext cx="3360" cy="1943531"/>
          </a:xfrm>
          <a:prstGeom prst="line">
            <a:avLst/>
          </a:prstGeom>
          <a:noFill/>
          <a:ln w="19050" cap="rnd">
            <a:solidFill>
              <a:srgbClr val="1D9A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6184" name="Line 40">
            <a:extLst>
              <a:ext uri="{FF2B5EF4-FFF2-40B4-BE49-F238E27FC236}">
                <a16:creationId xmlns:a16="http://schemas.microsoft.com/office/drawing/2014/main" id="{A36FD879-6C8C-4A67-9246-972055C58C52}"/>
              </a:ext>
            </a:extLst>
          </p:cNvPr>
          <p:cNvSpPr>
            <a:spLocks noChangeAspect="1" noChangeShapeType="1"/>
          </p:cNvSpPr>
          <p:nvPr/>
        </p:nvSpPr>
        <p:spPr bwMode="auto">
          <a:xfrm>
            <a:off x="7176113" y="1844948"/>
            <a:ext cx="1680" cy="1943531"/>
          </a:xfrm>
          <a:prstGeom prst="line">
            <a:avLst/>
          </a:prstGeom>
          <a:noFill/>
          <a:ln w="19050" cap="rnd">
            <a:solidFill>
              <a:srgbClr val="F6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6185" name="Text Box 41">
            <a:extLst>
              <a:ext uri="{FF2B5EF4-FFF2-40B4-BE49-F238E27FC236}">
                <a16:creationId xmlns:a16="http://schemas.microsoft.com/office/drawing/2014/main" id="{9ECE8FA1-A523-4F29-9C33-A8C720473F65}"/>
              </a:ext>
            </a:extLst>
          </p:cNvPr>
          <p:cNvSpPr txBox="1">
            <a:spLocks noChangeArrowheads="1"/>
          </p:cNvSpPr>
          <p:nvPr/>
        </p:nvSpPr>
        <p:spPr bwMode="auto">
          <a:xfrm>
            <a:off x="5818368" y="1268776"/>
            <a:ext cx="2757486" cy="35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693">
                <a:latin typeface="Arial" panose="020B0604020202020204" pitchFamily="34" charset="0"/>
                <a:ea typeface="ＭＳ Ｐゴシック" panose="020B0600070205080204" pitchFamily="50" charset="-128"/>
              </a:rPr>
              <a:t>それぞれの波長の焦点距離</a:t>
            </a:r>
          </a:p>
        </p:txBody>
      </p:sp>
      <p:grpSp>
        <p:nvGrpSpPr>
          <p:cNvPr id="48189" name="Group 61">
            <a:extLst>
              <a:ext uri="{FF2B5EF4-FFF2-40B4-BE49-F238E27FC236}">
                <a16:creationId xmlns:a16="http://schemas.microsoft.com/office/drawing/2014/main" id="{57CBE035-3640-4065-B960-4725274F7733}"/>
              </a:ext>
            </a:extLst>
          </p:cNvPr>
          <p:cNvGrpSpPr>
            <a:grpSpLocks noChangeAspect="1"/>
          </p:cNvGrpSpPr>
          <p:nvPr/>
        </p:nvGrpSpPr>
        <p:grpSpPr bwMode="auto">
          <a:xfrm>
            <a:off x="8457802" y="4267222"/>
            <a:ext cx="3200022" cy="2373560"/>
            <a:chOff x="5398" y="2767"/>
            <a:chExt cx="1406" cy="1043"/>
          </a:xfrm>
        </p:grpSpPr>
        <p:sp>
          <p:nvSpPr>
            <p:cNvPr id="116757" name="Line 7">
              <a:extLst>
                <a:ext uri="{FF2B5EF4-FFF2-40B4-BE49-F238E27FC236}">
                  <a16:creationId xmlns:a16="http://schemas.microsoft.com/office/drawing/2014/main" id="{94886150-A537-46EC-A3F4-706F4A8BA070}"/>
                </a:ext>
              </a:extLst>
            </p:cNvPr>
            <p:cNvSpPr>
              <a:spLocks noChangeAspect="1" noChangeShapeType="1"/>
            </p:cNvSpPr>
            <p:nvPr/>
          </p:nvSpPr>
          <p:spPr bwMode="auto">
            <a:xfrm>
              <a:off x="5398" y="3287"/>
              <a:ext cx="1406" cy="0"/>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58" name="Line 14">
              <a:extLst>
                <a:ext uri="{FF2B5EF4-FFF2-40B4-BE49-F238E27FC236}">
                  <a16:creationId xmlns:a16="http://schemas.microsoft.com/office/drawing/2014/main" id="{A26697FF-702E-4E5F-A155-C21CDBFD1F39}"/>
                </a:ext>
              </a:extLst>
            </p:cNvPr>
            <p:cNvSpPr>
              <a:spLocks noChangeAspect="1" noChangeShapeType="1"/>
            </p:cNvSpPr>
            <p:nvPr/>
          </p:nvSpPr>
          <p:spPr bwMode="auto">
            <a:xfrm>
              <a:off x="5579" y="3057"/>
              <a:ext cx="1044" cy="33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59" name="Line 16">
              <a:extLst>
                <a:ext uri="{FF2B5EF4-FFF2-40B4-BE49-F238E27FC236}">
                  <a16:creationId xmlns:a16="http://schemas.microsoft.com/office/drawing/2014/main" id="{575E01A1-89E3-4FC2-8EA2-CFA70DC94260}"/>
                </a:ext>
              </a:extLst>
            </p:cNvPr>
            <p:cNvSpPr>
              <a:spLocks noChangeAspect="1" noChangeShapeType="1"/>
            </p:cNvSpPr>
            <p:nvPr/>
          </p:nvSpPr>
          <p:spPr bwMode="auto">
            <a:xfrm flipV="1">
              <a:off x="5579" y="3178"/>
              <a:ext cx="1044" cy="33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0" name="Line 29">
              <a:extLst>
                <a:ext uri="{FF2B5EF4-FFF2-40B4-BE49-F238E27FC236}">
                  <a16:creationId xmlns:a16="http://schemas.microsoft.com/office/drawing/2014/main" id="{0A012D91-A158-4AD8-BCA7-CD9A9E157338}"/>
                </a:ext>
              </a:extLst>
            </p:cNvPr>
            <p:cNvSpPr>
              <a:spLocks noChangeAspect="1" noChangeShapeType="1"/>
            </p:cNvSpPr>
            <p:nvPr/>
          </p:nvSpPr>
          <p:spPr bwMode="auto">
            <a:xfrm>
              <a:off x="5579" y="2973"/>
              <a:ext cx="1044" cy="454"/>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1" name="Line 31">
              <a:extLst>
                <a:ext uri="{FF2B5EF4-FFF2-40B4-BE49-F238E27FC236}">
                  <a16:creationId xmlns:a16="http://schemas.microsoft.com/office/drawing/2014/main" id="{FEB8139C-ACC7-42FE-8329-FACE1AA95138}"/>
                </a:ext>
              </a:extLst>
            </p:cNvPr>
            <p:cNvSpPr>
              <a:spLocks noChangeAspect="1" noChangeShapeType="1"/>
            </p:cNvSpPr>
            <p:nvPr/>
          </p:nvSpPr>
          <p:spPr bwMode="auto">
            <a:xfrm flipV="1">
              <a:off x="5579" y="3145"/>
              <a:ext cx="1044" cy="456"/>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2" name="Line 35">
              <a:extLst>
                <a:ext uri="{FF2B5EF4-FFF2-40B4-BE49-F238E27FC236}">
                  <a16:creationId xmlns:a16="http://schemas.microsoft.com/office/drawing/2014/main" id="{3D62FF69-2953-469D-AC02-53BD39A17C8F}"/>
                </a:ext>
              </a:extLst>
            </p:cNvPr>
            <p:cNvSpPr>
              <a:spLocks noChangeAspect="1" noChangeShapeType="1"/>
            </p:cNvSpPr>
            <p:nvPr/>
          </p:nvSpPr>
          <p:spPr bwMode="auto">
            <a:xfrm>
              <a:off x="5579" y="3152"/>
              <a:ext cx="1044" cy="436"/>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3" name="Line 37">
              <a:extLst>
                <a:ext uri="{FF2B5EF4-FFF2-40B4-BE49-F238E27FC236}">
                  <a16:creationId xmlns:a16="http://schemas.microsoft.com/office/drawing/2014/main" id="{407DED72-68D9-470A-8ECB-F6DDBC60F6F3}"/>
                </a:ext>
              </a:extLst>
            </p:cNvPr>
            <p:cNvSpPr>
              <a:spLocks noChangeAspect="1" noChangeShapeType="1"/>
            </p:cNvSpPr>
            <p:nvPr/>
          </p:nvSpPr>
          <p:spPr bwMode="auto">
            <a:xfrm flipV="1">
              <a:off x="5579" y="2982"/>
              <a:ext cx="1044" cy="43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4" name="Line 38">
              <a:extLst>
                <a:ext uri="{FF2B5EF4-FFF2-40B4-BE49-F238E27FC236}">
                  <a16:creationId xmlns:a16="http://schemas.microsoft.com/office/drawing/2014/main" id="{2C7562B8-D72B-4094-BB44-9E90124A93B8}"/>
                </a:ext>
              </a:extLst>
            </p:cNvPr>
            <p:cNvSpPr>
              <a:spLocks noChangeAspect="1" noChangeShapeType="1"/>
            </p:cNvSpPr>
            <p:nvPr/>
          </p:nvSpPr>
          <p:spPr bwMode="auto">
            <a:xfrm>
              <a:off x="6284" y="2767"/>
              <a:ext cx="2" cy="1043"/>
            </a:xfrm>
            <a:prstGeom prst="line">
              <a:avLst/>
            </a:prstGeom>
            <a:noFill/>
            <a:ln w="19050" cap="rnd">
              <a:solidFill>
                <a:srgbClr val="001D9A"/>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5" name="Line 39">
              <a:extLst>
                <a:ext uri="{FF2B5EF4-FFF2-40B4-BE49-F238E27FC236}">
                  <a16:creationId xmlns:a16="http://schemas.microsoft.com/office/drawing/2014/main" id="{579612F7-41A2-4182-A2B8-D9D90BFCE39A}"/>
                </a:ext>
              </a:extLst>
            </p:cNvPr>
            <p:cNvSpPr>
              <a:spLocks noChangeAspect="1" noChangeShapeType="1"/>
            </p:cNvSpPr>
            <p:nvPr/>
          </p:nvSpPr>
          <p:spPr bwMode="auto">
            <a:xfrm>
              <a:off x="5894" y="2767"/>
              <a:ext cx="1" cy="1043"/>
            </a:xfrm>
            <a:prstGeom prst="line">
              <a:avLst/>
            </a:prstGeom>
            <a:noFill/>
            <a:ln w="19050" cap="rnd">
              <a:solidFill>
                <a:srgbClr val="1D9A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66" name="Line 40">
              <a:extLst>
                <a:ext uri="{FF2B5EF4-FFF2-40B4-BE49-F238E27FC236}">
                  <a16:creationId xmlns:a16="http://schemas.microsoft.com/office/drawing/2014/main" id="{DB2737D1-500F-45F2-8ABB-A53C9D74F2D7}"/>
                </a:ext>
              </a:extLst>
            </p:cNvPr>
            <p:cNvSpPr>
              <a:spLocks noChangeAspect="1" noChangeShapeType="1"/>
            </p:cNvSpPr>
            <p:nvPr/>
          </p:nvSpPr>
          <p:spPr bwMode="auto">
            <a:xfrm>
              <a:off x="6303" y="2767"/>
              <a:ext cx="2" cy="1043"/>
            </a:xfrm>
            <a:prstGeom prst="line">
              <a:avLst/>
            </a:prstGeom>
            <a:noFill/>
            <a:ln w="19050" cap="rnd">
              <a:solidFill>
                <a:srgbClr val="F6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cxnSp>
        <p:nvCxnSpPr>
          <p:cNvPr id="52284" name="直線コネクタ 87">
            <a:extLst>
              <a:ext uri="{FF2B5EF4-FFF2-40B4-BE49-F238E27FC236}">
                <a16:creationId xmlns:a16="http://schemas.microsoft.com/office/drawing/2014/main" id="{3E13A28F-486F-44F9-AA78-B8C9B1168B6E}"/>
              </a:ext>
            </a:extLst>
          </p:cNvPr>
          <p:cNvCxnSpPr>
            <a:cxnSpLocks noChangeShapeType="1"/>
          </p:cNvCxnSpPr>
          <p:nvPr/>
        </p:nvCxnSpPr>
        <p:spPr bwMode="auto">
          <a:xfrm flipH="1" flipV="1">
            <a:off x="7315537" y="2515189"/>
            <a:ext cx="3619972" cy="1891457"/>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85" name="直線コネクタ 87">
            <a:extLst>
              <a:ext uri="{FF2B5EF4-FFF2-40B4-BE49-F238E27FC236}">
                <a16:creationId xmlns:a16="http://schemas.microsoft.com/office/drawing/2014/main" id="{FDE6A185-D779-4FAD-BF7E-5DB533F38641}"/>
              </a:ext>
            </a:extLst>
          </p:cNvPr>
          <p:cNvCxnSpPr>
            <a:cxnSpLocks noChangeShapeType="1"/>
          </p:cNvCxnSpPr>
          <p:nvPr/>
        </p:nvCxnSpPr>
        <p:spPr bwMode="auto">
          <a:xfrm flipH="1" flipV="1">
            <a:off x="6784720" y="3076243"/>
            <a:ext cx="2177023" cy="3324327"/>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Rectangle 16">
            <a:extLst>
              <a:ext uri="{FF2B5EF4-FFF2-40B4-BE49-F238E27FC236}">
                <a16:creationId xmlns:a16="http://schemas.microsoft.com/office/drawing/2014/main" id="{5CE833E7-3900-47DA-AC22-E0C1F534BC87}"/>
              </a:ext>
            </a:extLst>
          </p:cNvPr>
          <p:cNvSpPr>
            <a:spLocks noChangeArrowheads="1"/>
          </p:cNvSpPr>
          <p:nvPr/>
        </p:nvSpPr>
        <p:spPr bwMode="auto">
          <a:xfrm>
            <a:off x="6720888" y="2495032"/>
            <a:ext cx="655123" cy="628246"/>
          </a:xfrm>
          <a:prstGeom prst="rect">
            <a:avLst/>
          </a:prstGeom>
          <a:noFill/>
          <a:ln w="12700">
            <a:solidFill>
              <a:srgbClr val="808080"/>
            </a:solidFill>
            <a:prstDash val="sysDot"/>
            <a:round/>
            <a:headEnd/>
            <a:tailEnd/>
          </a:ln>
          <a:effec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18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6167"/>
                                        </p:tgtEl>
                                        <p:attrNameLst>
                                          <p:attrName>style.visibility</p:attrName>
                                        </p:attrNameLst>
                                      </p:cBhvr>
                                      <p:to>
                                        <p:strVal val="visible"/>
                                      </p:to>
                                    </p:set>
                                    <p:animEffect transition="in" filter="fade">
                                      <p:cBhvr>
                                        <p:cTn id="7" dur="500"/>
                                        <p:tgtEl>
                                          <p:spTgt spid="128616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86172"/>
                                        </p:tgtEl>
                                        <p:attrNameLst>
                                          <p:attrName>style.visibility</p:attrName>
                                        </p:attrNameLst>
                                      </p:cBhvr>
                                      <p:to>
                                        <p:strVal val="visible"/>
                                      </p:to>
                                    </p:set>
                                    <p:animEffect transition="in" filter="fade">
                                      <p:cBhvr>
                                        <p:cTn id="11" dur="500"/>
                                        <p:tgtEl>
                                          <p:spTgt spid="128617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86184"/>
                                        </p:tgtEl>
                                        <p:attrNameLst>
                                          <p:attrName>style.visibility</p:attrName>
                                        </p:attrNameLst>
                                      </p:cBhvr>
                                      <p:to>
                                        <p:strVal val="visible"/>
                                      </p:to>
                                    </p:set>
                                    <p:animEffect transition="in" filter="fade">
                                      <p:cBhvr>
                                        <p:cTn id="15" dur="500"/>
                                        <p:tgtEl>
                                          <p:spTgt spid="12861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6185"/>
                                        </p:tgtEl>
                                        <p:attrNameLst>
                                          <p:attrName>style.visibility</p:attrName>
                                        </p:attrNameLst>
                                      </p:cBhvr>
                                      <p:to>
                                        <p:strVal val="visible"/>
                                      </p:to>
                                    </p:set>
                                    <p:animEffect transition="in" filter="fade">
                                      <p:cBhvr>
                                        <p:cTn id="18" dur="500"/>
                                        <p:tgtEl>
                                          <p:spTgt spid="1286185"/>
                                        </p:tgtEl>
                                      </p:cBhvr>
                                    </p:animEffect>
                                  </p:childTnLst>
                                </p:cTn>
                              </p:par>
                            </p:childTnLst>
                          </p:cTn>
                        </p:par>
                        <p:par>
                          <p:cTn id="19" fill="hold" nodeType="afterGroup">
                            <p:stCondLst>
                              <p:cond delay="1500"/>
                            </p:stCondLst>
                            <p:childTnLst>
                              <p:par>
                                <p:cTn id="20" presetID="10" presetClass="entr" presetSubtype="0" fill="hold" nodeType="afterEffect">
                                  <p:stCondLst>
                                    <p:cond delay="500"/>
                                  </p:stCondLst>
                                  <p:childTnLst>
                                    <p:set>
                                      <p:cBhvr>
                                        <p:cTn id="21" dur="1" fill="hold">
                                          <p:stCondLst>
                                            <p:cond delay="0"/>
                                          </p:stCondLst>
                                        </p:cTn>
                                        <p:tgtEl>
                                          <p:spTgt spid="1286162"/>
                                        </p:tgtEl>
                                        <p:attrNameLst>
                                          <p:attrName>style.visibility</p:attrName>
                                        </p:attrNameLst>
                                      </p:cBhvr>
                                      <p:to>
                                        <p:strVal val="visible"/>
                                      </p:to>
                                    </p:set>
                                    <p:animEffect transition="in" filter="fade">
                                      <p:cBhvr>
                                        <p:cTn id="22" dur="500"/>
                                        <p:tgtEl>
                                          <p:spTgt spid="1286162"/>
                                        </p:tgtEl>
                                      </p:cBhvr>
                                    </p:animEffect>
                                  </p:childTnLst>
                                </p:cTn>
                              </p:par>
                            </p:childTnLst>
                          </p:cTn>
                        </p:par>
                        <p:par>
                          <p:cTn id="23" fill="hold" nodeType="afterGroup">
                            <p:stCondLst>
                              <p:cond delay="2500"/>
                            </p:stCondLst>
                            <p:childTnLst>
                              <p:par>
                                <p:cTn id="24" presetID="10" presetClass="entr" presetSubtype="0" fill="hold" nodeType="afterEffect">
                                  <p:stCondLst>
                                    <p:cond delay="0"/>
                                  </p:stCondLst>
                                  <p:childTnLst>
                                    <p:set>
                                      <p:cBhvr>
                                        <p:cTn id="25" dur="1" fill="hold">
                                          <p:stCondLst>
                                            <p:cond delay="0"/>
                                          </p:stCondLst>
                                        </p:cTn>
                                        <p:tgtEl>
                                          <p:spTgt spid="1286177"/>
                                        </p:tgtEl>
                                        <p:attrNameLst>
                                          <p:attrName>style.visibility</p:attrName>
                                        </p:attrNameLst>
                                      </p:cBhvr>
                                      <p:to>
                                        <p:strVal val="visible"/>
                                      </p:to>
                                    </p:set>
                                    <p:animEffect transition="in" filter="fade">
                                      <p:cBhvr>
                                        <p:cTn id="26" dur="500"/>
                                        <p:tgtEl>
                                          <p:spTgt spid="1286177"/>
                                        </p:tgtEl>
                                      </p:cBhvr>
                                    </p:animEffect>
                                  </p:childTnLst>
                                </p:cTn>
                              </p:par>
                            </p:childTnLst>
                          </p:cTn>
                        </p:par>
                        <p:par>
                          <p:cTn id="27" fill="hold" nodeType="afterGroup">
                            <p:stCondLst>
                              <p:cond delay="3000"/>
                            </p:stCondLst>
                            <p:childTnLst>
                              <p:par>
                                <p:cTn id="28" presetID="10" presetClass="entr" presetSubtype="0" fill="hold" nodeType="afterEffect">
                                  <p:stCondLst>
                                    <p:cond delay="0"/>
                                  </p:stCondLst>
                                  <p:childTnLst>
                                    <p:set>
                                      <p:cBhvr>
                                        <p:cTn id="29" dur="1" fill="hold">
                                          <p:stCondLst>
                                            <p:cond delay="0"/>
                                          </p:stCondLst>
                                        </p:cTn>
                                        <p:tgtEl>
                                          <p:spTgt spid="1286183"/>
                                        </p:tgtEl>
                                        <p:attrNameLst>
                                          <p:attrName>style.visibility</p:attrName>
                                        </p:attrNameLst>
                                      </p:cBhvr>
                                      <p:to>
                                        <p:strVal val="visible"/>
                                      </p:to>
                                    </p:set>
                                    <p:animEffect transition="in" filter="fade">
                                      <p:cBhvr>
                                        <p:cTn id="30" dur="500"/>
                                        <p:tgtEl>
                                          <p:spTgt spid="1286183"/>
                                        </p:tgtEl>
                                      </p:cBhvr>
                                    </p:animEffect>
                                  </p:childTnLst>
                                </p:cTn>
                              </p:par>
                            </p:childTnLst>
                          </p:cTn>
                        </p:par>
                        <p:par>
                          <p:cTn id="31" fill="hold" nodeType="afterGroup">
                            <p:stCondLst>
                              <p:cond delay="3500"/>
                            </p:stCondLst>
                            <p:childTnLst>
                              <p:par>
                                <p:cTn id="32" presetID="10" presetClass="entr" presetSubtype="0" fill="hold" nodeType="afterEffect">
                                  <p:stCondLst>
                                    <p:cond delay="500"/>
                                  </p:stCondLst>
                                  <p:childTnLst>
                                    <p:set>
                                      <p:cBhvr>
                                        <p:cTn id="33" dur="1" fill="hold">
                                          <p:stCondLst>
                                            <p:cond delay="0"/>
                                          </p:stCondLst>
                                        </p:cTn>
                                        <p:tgtEl>
                                          <p:spTgt spid="1286152"/>
                                        </p:tgtEl>
                                        <p:attrNameLst>
                                          <p:attrName>style.visibility</p:attrName>
                                        </p:attrNameLst>
                                      </p:cBhvr>
                                      <p:to>
                                        <p:strVal val="visible"/>
                                      </p:to>
                                    </p:set>
                                    <p:animEffect transition="in" filter="fade">
                                      <p:cBhvr>
                                        <p:cTn id="34" dur="500"/>
                                        <p:tgtEl>
                                          <p:spTgt spid="1286152"/>
                                        </p:tgtEl>
                                      </p:cBhvr>
                                    </p:animEffect>
                                  </p:childTnLst>
                                </p:cTn>
                              </p:par>
                            </p:childTnLst>
                          </p:cTn>
                        </p:par>
                        <p:par>
                          <p:cTn id="35" fill="hold" nodeType="afterGroup">
                            <p:stCondLst>
                              <p:cond delay="4500"/>
                            </p:stCondLst>
                            <p:childTnLst>
                              <p:par>
                                <p:cTn id="36" presetID="10" presetClass="entr" presetSubtype="0" fill="hold" nodeType="afterEffect">
                                  <p:stCondLst>
                                    <p:cond delay="0"/>
                                  </p:stCondLst>
                                  <p:childTnLst>
                                    <p:set>
                                      <p:cBhvr>
                                        <p:cTn id="37" dur="1" fill="hold">
                                          <p:stCondLst>
                                            <p:cond delay="0"/>
                                          </p:stCondLst>
                                        </p:cTn>
                                        <p:tgtEl>
                                          <p:spTgt spid="1286157"/>
                                        </p:tgtEl>
                                        <p:attrNameLst>
                                          <p:attrName>style.visibility</p:attrName>
                                        </p:attrNameLst>
                                      </p:cBhvr>
                                      <p:to>
                                        <p:strVal val="visible"/>
                                      </p:to>
                                    </p:set>
                                    <p:animEffect transition="in" filter="fade">
                                      <p:cBhvr>
                                        <p:cTn id="38" dur="500"/>
                                        <p:tgtEl>
                                          <p:spTgt spid="1286157"/>
                                        </p:tgtEl>
                                      </p:cBhvr>
                                    </p:animEffect>
                                  </p:childTnLst>
                                </p:cTn>
                              </p:par>
                            </p:childTnLst>
                          </p:cTn>
                        </p:par>
                        <p:par>
                          <p:cTn id="39" fill="hold" nodeType="afterGroup">
                            <p:stCondLst>
                              <p:cond delay="5000"/>
                            </p:stCondLst>
                            <p:childTnLst>
                              <p:par>
                                <p:cTn id="40" presetID="10" presetClass="entr" presetSubtype="0" fill="hold" nodeType="afterEffect">
                                  <p:stCondLst>
                                    <p:cond delay="0"/>
                                  </p:stCondLst>
                                  <p:childTnLst>
                                    <p:set>
                                      <p:cBhvr>
                                        <p:cTn id="41" dur="1" fill="hold">
                                          <p:stCondLst>
                                            <p:cond delay="0"/>
                                          </p:stCondLst>
                                        </p:cTn>
                                        <p:tgtEl>
                                          <p:spTgt spid="1286182"/>
                                        </p:tgtEl>
                                        <p:attrNameLst>
                                          <p:attrName>style.visibility</p:attrName>
                                        </p:attrNameLst>
                                      </p:cBhvr>
                                      <p:to>
                                        <p:strVal val="visible"/>
                                      </p:to>
                                    </p:set>
                                    <p:animEffect transition="in" filter="fade">
                                      <p:cBhvr>
                                        <p:cTn id="42" dur="500"/>
                                        <p:tgtEl>
                                          <p:spTgt spid="1286182"/>
                                        </p:tgtEl>
                                      </p:cBhvr>
                                    </p:animEffect>
                                  </p:childTnLst>
                                </p:cTn>
                              </p:par>
                            </p:childTnLst>
                          </p:cTn>
                        </p:par>
                        <p:par>
                          <p:cTn id="43" fill="hold" nodeType="afterGroup">
                            <p:stCondLst>
                              <p:cond delay="5500"/>
                            </p:stCondLst>
                            <p:childTnLst>
                              <p:par>
                                <p:cTn id="44" presetID="10" presetClass="entr" presetSubtype="0" fill="hold" grpId="0" nodeType="afterEffect">
                                  <p:stCondLst>
                                    <p:cond delay="500"/>
                                  </p:stCondLst>
                                  <p:childTnLst>
                                    <p:set>
                                      <p:cBhvr>
                                        <p:cTn id="45" dur="1" fill="hold">
                                          <p:stCondLst>
                                            <p:cond delay="0"/>
                                          </p:stCondLst>
                                        </p:cTn>
                                        <p:tgtEl>
                                          <p:spTgt spid="1286147"/>
                                        </p:tgtEl>
                                        <p:attrNameLst>
                                          <p:attrName>style.visibility</p:attrName>
                                        </p:attrNameLst>
                                      </p:cBhvr>
                                      <p:to>
                                        <p:strVal val="visible"/>
                                      </p:to>
                                    </p:set>
                                    <p:animEffect transition="in" filter="fade">
                                      <p:cBhvr>
                                        <p:cTn id="46" dur="500"/>
                                        <p:tgtEl>
                                          <p:spTgt spid="1286147"/>
                                        </p:tgtEl>
                                      </p:cBhvr>
                                    </p:animEffect>
                                  </p:childTnLst>
                                </p:cTn>
                              </p:par>
                              <p:par>
                                <p:cTn id="47" presetID="10" presetClass="entr" presetSubtype="0" fill="hold" nodeType="withEffect">
                                  <p:stCondLst>
                                    <p:cond delay="500"/>
                                  </p:stCondLst>
                                  <p:childTnLst>
                                    <p:set>
                                      <p:cBhvr>
                                        <p:cTn id="48" dur="1" fill="hold">
                                          <p:stCondLst>
                                            <p:cond delay="0"/>
                                          </p:stCondLst>
                                        </p:cTn>
                                        <p:tgtEl>
                                          <p:spTgt spid="48189"/>
                                        </p:tgtEl>
                                        <p:attrNameLst>
                                          <p:attrName>style.visibility</p:attrName>
                                        </p:attrNameLst>
                                      </p:cBhvr>
                                      <p:to>
                                        <p:strVal val="visible"/>
                                      </p:to>
                                    </p:set>
                                    <p:animEffect transition="in" filter="fade">
                                      <p:cBhvr>
                                        <p:cTn id="49" dur="500"/>
                                        <p:tgtEl>
                                          <p:spTgt spid="48189"/>
                                        </p:tgtEl>
                                      </p:cBhvr>
                                    </p:animEffect>
                                  </p:childTnLst>
                                </p:cTn>
                              </p:par>
                              <p:par>
                                <p:cTn id="50" presetID="10" presetClass="entr" presetSubtype="0" fill="hold" nodeType="withEffect">
                                  <p:stCondLst>
                                    <p:cond delay="500"/>
                                  </p:stCondLst>
                                  <p:childTnLst>
                                    <p:set>
                                      <p:cBhvr>
                                        <p:cTn id="51" dur="1" fill="hold">
                                          <p:stCondLst>
                                            <p:cond delay="0"/>
                                          </p:stCondLst>
                                        </p:cTn>
                                        <p:tgtEl>
                                          <p:spTgt spid="52284"/>
                                        </p:tgtEl>
                                        <p:attrNameLst>
                                          <p:attrName>style.visibility</p:attrName>
                                        </p:attrNameLst>
                                      </p:cBhvr>
                                      <p:to>
                                        <p:strVal val="visible"/>
                                      </p:to>
                                    </p:set>
                                    <p:animEffect transition="in" filter="fade">
                                      <p:cBhvr>
                                        <p:cTn id="52" dur="500"/>
                                        <p:tgtEl>
                                          <p:spTgt spid="52284"/>
                                        </p:tgtEl>
                                      </p:cBhvr>
                                    </p:animEffect>
                                  </p:childTnLst>
                                </p:cTn>
                              </p:par>
                              <p:par>
                                <p:cTn id="53" presetID="10" presetClass="entr" presetSubtype="0" fill="hold" nodeType="withEffect">
                                  <p:stCondLst>
                                    <p:cond delay="500"/>
                                  </p:stCondLst>
                                  <p:childTnLst>
                                    <p:set>
                                      <p:cBhvr>
                                        <p:cTn id="54" dur="1" fill="hold">
                                          <p:stCondLst>
                                            <p:cond delay="0"/>
                                          </p:stCondLst>
                                        </p:cTn>
                                        <p:tgtEl>
                                          <p:spTgt spid="52285"/>
                                        </p:tgtEl>
                                        <p:attrNameLst>
                                          <p:attrName>style.visibility</p:attrName>
                                        </p:attrNameLst>
                                      </p:cBhvr>
                                      <p:to>
                                        <p:strVal val="visible"/>
                                      </p:to>
                                    </p:set>
                                    <p:animEffect transition="in" filter="fade">
                                      <p:cBhvr>
                                        <p:cTn id="55" dur="500"/>
                                        <p:tgtEl>
                                          <p:spTgt spid="52285"/>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147" grpId="0"/>
      <p:bldP spid="1286185" grpId="0"/>
      <p:bldP spid="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9E3249-5075-56C7-B333-FA6CEE9DAD92}"/>
              </a:ext>
            </a:extLst>
          </p:cNvPr>
          <p:cNvSpPr>
            <a:spLocks noGrp="1"/>
          </p:cNvSpPr>
          <p:nvPr>
            <p:ph type="title"/>
          </p:nvPr>
        </p:nvSpPr>
        <p:spPr/>
        <p:txBody>
          <a:bodyPr/>
          <a:lstStyle/>
          <a:p>
            <a:r>
              <a:rPr lang="ja-JP" altLang="en-US" dirty="0"/>
              <a:t>アクロマート</a:t>
            </a:r>
            <a:r>
              <a:rPr lang="en-US" altLang="ja-JP" dirty="0"/>
              <a:t>(</a:t>
            </a:r>
            <a:r>
              <a:rPr lang="ja-JP" altLang="en-US" dirty="0"/>
              <a:t>ダブレット</a:t>
            </a:r>
            <a:r>
              <a:rPr lang="en-US" altLang="ja-JP" dirty="0"/>
              <a:t>)</a:t>
            </a:r>
            <a:r>
              <a:rPr lang="ja-JP" altLang="en-US" dirty="0"/>
              <a:t>レンズのボケ</a:t>
            </a:r>
          </a:p>
        </p:txBody>
      </p:sp>
      <p:grpSp>
        <p:nvGrpSpPr>
          <p:cNvPr id="3" name="グループ化 1">
            <a:extLst>
              <a:ext uri="{FF2B5EF4-FFF2-40B4-BE49-F238E27FC236}">
                <a16:creationId xmlns:a16="http://schemas.microsoft.com/office/drawing/2014/main" id="{C0D0F0E9-15DE-5284-D959-21789B48283F}"/>
              </a:ext>
            </a:extLst>
          </p:cNvPr>
          <p:cNvGrpSpPr>
            <a:grpSpLocks/>
          </p:cNvGrpSpPr>
          <p:nvPr/>
        </p:nvGrpSpPr>
        <p:grpSpPr bwMode="auto">
          <a:xfrm>
            <a:off x="1920014" y="1520747"/>
            <a:ext cx="8425885" cy="2595293"/>
            <a:chOff x="1814513" y="1436688"/>
            <a:chExt cx="7962900" cy="2452775"/>
          </a:xfrm>
        </p:grpSpPr>
        <p:grpSp>
          <p:nvGrpSpPr>
            <p:cNvPr id="4" name="グループ化 79">
              <a:extLst>
                <a:ext uri="{FF2B5EF4-FFF2-40B4-BE49-F238E27FC236}">
                  <a16:creationId xmlns:a16="http://schemas.microsoft.com/office/drawing/2014/main" id="{F5FB5353-056B-4214-DF2E-7AC6B2BDBB69}"/>
                </a:ext>
              </a:extLst>
            </p:cNvPr>
            <p:cNvGrpSpPr>
              <a:grpSpLocks/>
            </p:cNvGrpSpPr>
            <p:nvPr/>
          </p:nvGrpSpPr>
          <p:grpSpPr bwMode="auto">
            <a:xfrm>
              <a:off x="4090980" y="1436688"/>
              <a:ext cx="923073" cy="2452775"/>
              <a:chOff x="3974747" y="1528763"/>
              <a:chExt cx="697265" cy="2452775"/>
            </a:xfrm>
          </p:grpSpPr>
          <p:sp>
            <p:nvSpPr>
              <p:cNvPr id="33" name="Rectangle 9">
                <a:extLst>
                  <a:ext uri="{FF2B5EF4-FFF2-40B4-BE49-F238E27FC236}">
                    <a16:creationId xmlns:a16="http://schemas.microsoft.com/office/drawing/2014/main" id="{B3E793FD-0EB4-46FF-0332-D640BFFED70E}"/>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34" name="グループ化 81">
                <a:extLst>
                  <a:ext uri="{FF2B5EF4-FFF2-40B4-BE49-F238E27FC236}">
                    <a16:creationId xmlns:a16="http://schemas.microsoft.com/office/drawing/2014/main" id="{103A412C-A81D-18DF-7C45-D981FB55C9ED}"/>
                  </a:ext>
                </a:extLst>
              </p:cNvPr>
              <p:cNvGrpSpPr>
                <a:grpSpLocks/>
              </p:cNvGrpSpPr>
              <p:nvPr/>
            </p:nvGrpSpPr>
            <p:grpSpPr bwMode="auto">
              <a:xfrm>
                <a:off x="3974747" y="1530809"/>
                <a:ext cx="497053" cy="2447006"/>
                <a:chOff x="3976744" y="2086894"/>
                <a:chExt cx="497053" cy="2447006"/>
              </a:xfrm>
            </p:grpSpPr>
            <p:sp>
              <p:nvSpPr>
                <p:cNvPr id="35" name="円/楕円 82">
                  <a:extLst>
                    <a:ext uri="{FF2B5EF4-FFF2-40B4-BE49-F238E27FC236}">
                      <a16:creationId xmlns:a16="http://schemas.microsoft.com/office/drawing/2014/main" id="{6B8E5577-7107-7AB1-AF1C-5C13C556969A}"/>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36" name="グループ化 83">
                  <a:extLst>
                    <a:ext uri="{FF2B5EF4-FFF2-40B4-BE49-F238E27FC236}">
                      <a16:creationId xmlns:a16="http://schemas.microsoft.com/office/drawing/2014/main" id="{828899FA-547A-A580-E021-9DD51FF72E3B}"/>
                    </a:ext>
                  </a:extLst>
                </p:cNvPr>
                <p:cNvGrpSpPr>
                  <a:grpSpLocks/>
                </p:cNvGrpSpPr>
                <p:nvPr/>
              </p:nvGrpSpPr>
              <p:grpSpPr bwMode="auto">
                <a:xfrm>
                  <a:off x="3976744" y="2086894"/>
                  <a:ext cx="497053" cy="2447006"/>
                  <a:chOff x="10070194" y="719807"/>
                  <a:chExt cx="830060" cy="2088232"/>
                </a:xfrm>
              </p:grpSpPr>
              <p:sp>
                <p:nvSpPr>
                  <p:cNvPr id="37" name="円弧 4">
                    <a:extLst>
                      <a:ext uri="{FF2B5EF4-FFF2-40B4-BE49-F238E27FC236}">
                        <a16:creationId xmlns:a16="http://schemas.microsoft.com/office/drawing/2014/main" id="{B542B519-9570-A731-4B2D-384BAFCC7DCC}"/>
                      </a:ext>
                    </a:extLst>
                  </p:cNvPr>
                  <p:cNvSpPr>
                    <a:spLocks noChangeAspect="1"/>
                  </p:cNvSpPr>
                  <p:nvPr/>
                </p:nvSpPr>
                <p:spPr bwMode="auto">
                  <a:xfrm>
                    <a:off x="10434685" y="719807"/>
                    <a:ext cx="46556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円弧 4">
                    <a:extLst>
                      <a:ext uri="{FF2B5EF4-FFF2-40B4-BE49-F238E27FC236}">
                        <a16:creationId xmlns:a16="http://schemas.microsoft.com/office/drawing/2014/main" id="{EA06A16D-90FA-487F-0DC7-6708D7D0185C}"/>
                      </a:ext>
                    </a:extLst>
                  </p:cNvPr>
                  <p:cNvSpPr>
                    <a:spLocks noChangeAspect="1"/>
                  </p:cNvSpPr>
                  <p:nvPr/>
                </p:nvSpPr>
                <p:spPr bwMode="auto">
                  <a:xfrm flipH="1">
                    <a:off x="10070194" y="724116"/>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5" name="Group 3">
              <a:extLst>
                <a:ext uri="{FF2B5EF4-FFF2-40B4-BE49-F238E27FC236}">
                  <a16:creationId xmlns:a16="http://schemas.microsoft.com/office/drawing/2014/main" id="{7C4759BD-2A79-0F13-93F0-B2B141B9F8ED}"/>
                </a:ext>
              </a:extLst>
            </p:cNvPr>
            <p:cNvGrpSpPr>
              <a:grpSpLocks noChangeAspect="1"/>
            </p:cNvGrpSpPr>
            <p:nvPr/>
          </p:nvGrpSpPr>
          <p:grpSpPr bwMode="auto">
            <a:xfrm>
              <a:off x="1814513" y="1538696"/>
              <a:ext cx="7962900" cy="2248672"/>
              <a:chOff x="249" y="1003"/>
              <a:chExt cx="5308" cy="1499"/>
            </a:xfrm>
          </p:grpSpPr>
          <p:sp>
            <p:nvSpPr>
              <p:cNvPr id="6" name="Line 7">
                <a:extLst>
                  <a:ext uri="{FF2B5EF4-FFF2-40B4-BE49-F238E27FC236}">
                    <a16:creationId xmlns:a16="http://schemas.microsoft.com/office/drawing/2014/main" id="{7479099B-7916-2F7D-FEA8-79BAD18BB03A}"/>
                  </a:ext>
                </a:extLst>
              </p:cNvPr>
              <p:cNvSpPr>
                <a:spLocks noChangeAspect="1" noChangeShapeType="1"/>
              </p:cNvSpPr>
              <p:nvPr/>
            </p:nvSpPr>
            <p:spPr bwMode="auto">
              <a:xfrm>
                <a:off x="249" y="1753"/>
                <a:ext cx="5308" cy="0"/>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 name="Group 8">
                <a:extLst>
                  <a:ext uri="{FF2B5EF4-FFF2-40B4-BE49-F238E27FC236}">
                    <a16:creationId xmlns:a16="http://schemas.microsoft.com/office/drawing/2014/main" id="{D2050987-0179-93A6-BA2E-A00C63AB3684}"/>
                  </a:ext>
                </a:extLst>
              </p:cNvPr>
              <p:cNvGrpSpPr>
                <a:grpSpLocks noChangeAspect="1"/>
              </p:cNvGrpSpPr>
              <p:nvPr/>
            </p:nvGrpSpPr>
            <p:grpSpPr bwMode="auto">
              <a:xfrm>
                <a:off x="431" y="1037"/>
                <a:ext cx="4763" cy="1465"/>
                <a:chOff x="431" y="1037"/>
                <a:chExt cx="4763" cy="1465"/>
              </a:xfrm>
            </p:grpSpPr>
            <p:sp>
              <p:nvSpPr>
                <p:cNvPr id="21" name="Line 9">
                  <a:extLst>
                    <a:ext uri="{FF2B5EF4-FFF2-40B4-BE49-F238E27FC236}">
                      <a16:creationId xmlns:a16="http://schemas.microsoft.com/office/drawing/2014/main" id="{906E1A8E-4275-6457-9D74-C6C9E1D53CFD}"/>
                    </a:ext>
                  </a:extLst>
                </p:cNvPr>
                <p:cNvSpPr>
                  <a:spLocks noChangeAspect="1" noChangeShapeType="1"/>
                </p:cNvSpPr>
                <p:nvPr/>
              </p:nvSpPr>
              <p:spPr bwMode="auto">
                <a:xfrm>
                  <a:off x="431" y="1037"/>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10">
                  <a:extLst>
                    <a:ext uri="{FF2B5EF4-FFF2-40B4-BE49-F238E27FC236}">
                      <a16:creationId xmlns:a16="http://schemas.microsoft.com/office/drawing/2014/main" id="{C6AD3895-B344-7166-8977-AE64EDE43AD6}"/>
                    </a:ext>
                  </a:extLst>
                </p:cNvPr>
                <p:cNvSpPr>
                  <a:spLocks noChangeAspect="1" noChangeShapeType="1"/>
                </p:cNvSpPr>
                <p:nvPr/>
              </p:nvSpPr>
              <p:spPr bwMode="auto">
                <a:xfrm>
                  <a:off x="2382" y="1241"/>
                  <a:ext cx="2812" cy="1226"/>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11">
                  <a:extLst>
                    <a:ext uri="{FF2B5EF4-FFF2-40B4-BE49-F238E27FC236}">
                      <a16:creationId xmlns:a16="http://schemas.microsoft.com/office/drawing/2014/main" id="{20B9F84D-0415-5799-C5A5-D9C291628978}"/>
                    </a:ext>
                  </a:extLst>
                </p:cNvPr>
                <p:cNvSpPr>
                  <a:spLocks noChangeAspect="1" noChangeShapeType="1"/>
                </p:cNvSpPr>
                <p:nvPr/>
              </p:nvSpPr>
              <p:spPr bwMode="auto">
                <a:xfrm>
                  <a:off x="431" y="1072"/>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12">
                  <a:extLst>
                    <a:ext uri="{FF2B5EF4-FFF2-40B4-BE49-F238E27FC236}">
                      <a16:creationId xmlns:a16="http://schemas.microsoft.com/office/drawing/2014/main" id="{8817F16F-44D2-AC71-EBCF-F27B9E00A033}"/>
                    </a:ext>
                  </a:extLst>
                </p:cNvPr>
                <p:cNvSpPr>
                  <a:spLocks noChangeAspect="1" noChangeShapeType="1"/>
                </p:cNvSpPr>
                <p:nvPr/>
              </p:nvSpPr>
              <p:spPr bwMode="auto">
                <a:xfrm>
                  <a:off x="2382" y="137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13">
                  <a:extLst>
                    <a:ext uri="{FF2B5EF4-FFF2-40B4-BE49-F238E27FC236}">
                      <a16:creationId xmlns:a16="http://schemas.microsoft.com/office/drawing/2014/main" id="{ABA0855B-9078-C00C-BC97-7B6422C07914}"/>
                    </a:ext>
                  </a:extLst>
                </p:cNvPr>
                <p:cNvSpPr>
                  <a:spLocks noChangeAspect="1" noChangeShapeType="1"/>
                </p:cNvSpPr>
                <p:nvPr/>
              </p:nvSpPr>
              <p:spPr bwMode="auto">
                <a:xfrm>
                  <a:off x="1883" y="1072"/>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14">
                  <a:extLst>
                    <a:ext uri="{FF2B5EF4-FFF2-40B4-BE49-F238E27FC236}">
                      <a16:creationId xmlns:a16="http://schemas.microsoft.com/office/drawing/2014/main" id="{25F77FD2-6B51-CFA9-D0B3-22BA2F0F325E}"/>
                    </a:ext>
                  </a:extLst>
                </p:cNvPr>
                <p:cNvSpPr>
                  <a:spLocks noChangeAspect="1" noChangeShapeType="1"/>
                </p:cNvSpPr>
                <p:nvPr/>
              </p:nvSpPr>
              <p:spPr bwMode="auto">
                <a:xfrm>
                  <a:off x="2130" y="1344"/>
                  <a:ext cx="249" cy="33"/>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15">
                  <a:extLst>
                    <a:ext uri="{FF2B5EF4-FFF2-40B4-BE49-F238E27FC236}">
                      <a16:creationId xmlns:a16="http://schemas.microsoft.com/office/drawing/2014/main" id="{5163361C-6AB9-7A5D-67B1-83F31A9903E4}"/>
                    </a:ext>
                  </a:extLst>
                </p:cNvPr>
                <p:cNvSpPr>
                  <a:spLocks noChangeAspect="1" noChangeShapeType="1"/>
                </p:cNvSpPr>
                <p:nvPr/>
              </p:nvSpPr>
              <p:spPr bwMode="auto">
                <a:xfrm>
                  <a:off x="431" y="1054"/>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16">
                  <a:extLst>
                    <a:ext uri="{FF2B5EF4-FFF2-40B4-BE49-F238E27FC236}">
                      <a16:creationId xmlns:a16="http://schemas.microsoft.com/office/drawing/2014/main" id="{CBF65183-A7CA-5494-B5B0-EAC942590D8D}"/>
                    </a:ext>
                  </a:extLst>
                </p:cNvPr>
                <p:cNvSpPr>
                  <a:spLocks noChangeAspect="1" noChangeShapeType="1"/>
                </p:cNvSpPr>
                <p:nvPr/>
              </p:nvSpPr>
              <p:spPr bwMode="auto">
                <a:xfrm>
                  <a:off x="1883" y="1054"/>
                  <a:ext cx="226"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17">
                  <a:extLst>
                    <a:ext uri="{FF2B5EF4-FFF2-40B4-BE49-F238E27FC236}">
                      <a16:creationId xmlns:a16="http://schemas.microsoft.com/office/drawing/2014/main" id="{DB015FE9-3715-9CA7-5400-6A32362A2E5D}"/>
                    </a:ext>
                  </a:extLst>
                </p:cNvPr>
                <p:cNvSpPr>
                  <a:spLocks noChangeAspect="1" noChangeShapeType="1"/>
                </p:cNvSpPr>
                <p:nvPr/>
              </p:nvSpPr>
              <p:spPr bwMode="auto">
                <a:xfrm>
                  <a:off x="2109" y="1251"/>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18">
                  <a:extLst>
                    <a:ext uri="{FF2B5EF4-FFF2-40B4-BE49-F238E27FC236}">
                      <a16:creationId xmlns:a16="http://schemas.microsoft.com/office/drawing/2014/main" id="{ABEE5B7F-E3A2-06D4-3F43-DE8492319C77}"/>
                    </a:ext>
                  </a:extLst>
                </p:cNvPr>
                <p:cNvSpPr>
                  <a:spLocks noChangeAspect="1" noChangeShapeType="1"/>
                </p:cNvSpPr>
                <p:nvPr/>
              </p:nvSpPr>
              <p:spPr bwMode="auto">
                <a:xfrm>
                  <a:off x="1883" y="1037"/>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19">
                  <a:extLst>
                    <a:ext uri="{FF2B5EF4-FFF2-40B4-BE49-F238E27FC236}">
                      <a16:creationId xmlns:a16="http://schemas.microsoft.com/office/drawing/2014/main" id="{4A3B5750-5A64-3FF0-3DB1-11BB09F9061F}"/>
                    </a:ext>
                  </a:extLst>
                </p:cNvPr>
                <p:cNvSpPr>
                  <a:spLocks noChangeAspect="1" noChangeShapeType="1"/>
                </p:cNvSpPr>
                <p:nvPr/>
              </p:nvSpPr>
              <p:spPr bwMode="auto">
                <a:xfrm>
                  <a:off x="2109" y="1162"/>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20">
                  <a:extLst>
                    <a:ext uri="{FF2B5EF4-FFF2-40B4-BE49-F238E27FC236}">
                      <a16:creationId xmlns:a16="http://schemas.microsoft.com/office/drawing/2014/main" id="{E2CCAAD9-FF92-9E73-F4CF-2CFFAD387352}"/>
                    </a:ext>
                  </a:extLst>
                </p:cNvPr>
                <p:cNvSpPr>
                  <a:spLocks noChangeAspect="1" noChangeShapeType="1"/>
                </p:cNvSpPr>
                <p:nvPr/>
              </p:nvSpPr>
              <p:spPr bwMode="auto">
                <a:xfrm>
                  <a:off x="2382" y="1327"/>
                  <a:ext cx="2812" cy="1175"/>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 name="Group 21">
                <a:extLst>
                  <a:ext uri="{FF2B5EF4-FFF2-40B4-BE49-F238E27FC236}">
                    <a16:creationId xmlns:a16="http://schemas.microsoft.com/office/drawing/2014/main" id="{F6EF76EB-01E7-3E9B-34E0-26DCA6548336}"/>
                  </a:ext>
                </a:extLst>
              </p:cNvPr>
              <p:cNvGrpSpPr>
                <a:grpSpLocks noChangeAspect="1"/>
              </p:cNvGrpSpPr>
              <p:nvPr/>
            </p:nvGrpSpPr>
            <p:grpSpPr bwMode="auto">
              <a:xfrm>
                <a:off x="431" y="1003"/>
                <a:ext cx="4763" cy="1466"/>
                <a:chOff x="431" y="1003"/>
                <a:chExt cx="4763" cy="1466"/>
              </a:xfrm>
            </p:grpSpPr>
            <p:sp>
              <p:nvSpPr>
                <p:cNvPr id="9" name="Line 22">
                  <a:extLst>
                    <a:ext uri="{FF2B5EF4-FFF2-40B4-BE49-F238E27FC236}">
                      <a16:creationId xmlns:a16="http://schemas.microsoft.com/office/drawing/2014/main" id="{D87CA55B-BF9D-E461-BA2F-7DC2408119C1}"/>
                    </a:ext>
                  </a:extLst>
                </p:cNvPr>
                <p:cNvSpPr>
                  <a:spLocks noChangeAspect="1" noChangeShapeType="1"/>
                </p:cNvSpPr>
                <p:nvPr/>
              </p:nvSpPr>
              <p:spPr bwMode="auto">
                <a:xfrm flipV="1">
                  <a:off x="431" y="2469"/>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23">
                  <a:extLst>
                    <a:ext uri="{FF2B5EF4-FFF2-40B4-BE49-F238E27FC236}">
                      <a16:creationId xmlns:a16="http://schemas.microsoft.com/office/drawing/2014/main" id="{3F7B4C46-23E3-6113-B76F-2270DE3A9773}"/>
                    </a:ext>
                  </a:extLst>
                </p:cNvPr>
                <p:cNvSpPr>
                  <a:spLocks noChangeAspect="1" noChangeShapeType="1"/>
                </p:cNvSpPr>
                <p:nvPr/>
              </p:nvSpPr>
              <p:spPr bwMode="auto">
                <a:xfrm flipV="1">
                  <a:off x="2382" y="1038"/>
                  <a:ext cx="2812" cy="1227"/>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24">
                  <a:extLst>
                    <a:ext uri="{FF2B5EF4-FFF2-40B4-BE49-F238E27FC236}">
                      <a16:creationId xmlns:a16="http://schemas.microsoft.com/office/drawing/2014/main" id="{1D585B6C-A5C3-07AC-CED9-1DA45E3706D2}"/>
                    </a:ext>
                  </a:extLst>
                </p:cNvPr>
                <p:cNvSpPr>
                  <a:spLocks noChangeAspect="1" noChangeShapeType="1"/>
                </p:cNvSpPr>
                <p:nvPr/>
              </p:nvSpPr>
              <p:spPr bwMode="auto">
                <a:xfrm flipV="1">
                  <a:off x="431" y="2434"/>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25">
                  <a:extLst>
                    <a:ext uri="{FF2B5EF4-FFF2-40B4-BE49-F238E27FC236}">
                      <a16:creationId xmlns:a16="http://schemas.microsoft.com/office/drawing/2014/main" id="{59D1ADF5-F597-45D1-813E-1AD7FCBD09A8}"/>
                    </a:ext>
                  </a:extLst>
                </p:cNvPr>
                <p:cNvSpPr>
                  <a:spLocks noChangeAspect="1" noChangeShapeType="1"/>
                </p:cNvSpPr>
                <p:nvPr/>
              </p:nvSpPr>
              <p:spPr bwMode="auto">
                <a:xfrm flipV="1">
                  <a:off x="2382" y="122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26">
                  <a:extLst>
                    <a:ext uri="{FF2B5EF4-FFF2-40B4-BE49-F238E27FC236}">
                      <a16:creationId xmlns:a16="http://schemas.microsoft.com/office/drawing/2014/main" id="{813C8FA2-6034-B7C8-89BB-9F432D081348}"/>
                    </a:ext>
                  </a:extLst>
                </p:cNvPr>
                <p:cNvSpPr>
                  <a:spLocks noChangeAspect="1" noChangeShapeType="1"/>
                </p:cNvSpPr>
                <p:nvPr/>
              </p:nvSpPr>
              <p:spPr bwMode="auto">
                <a:xfrm flipV="1">
                  <a:off x="1883" y="2155"/>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27">
                  <a:extLst>
                    <a:ext uri="{FF2B5EF4-FFF2-40B4-BE49-F238E27FC236}">
                      <a16:creationId xmlns:a16="http://schemas.microsoft.com/office/drawing/2014/main" id="{378A4688-39ED-4198-6098-5B89166CA496}"/>
                    </a:ext>
                  </a:extLst>
                </p:cNvPr>
                <p:cNvSpPr>
                  <a:spLocks noChangeAspect="1" noChangeShapeType="1"/>
                </p:cNvSpPr>
                <p:nvPr/>
              </p:nvSpPr>
              <p:spPr bwMode="auto">
                <a:xfrm flipV="1">
                  <a:off x="2130" y="2128"/>
                  <a:ext cx="249" cy="3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28">
                  <a:extLst>
                    <a:ext uri="{FF2B5EF4-FFF2-40B4-BE49-F238E27FC236}">
                      <a16:creationId xmlns:a16="http://schemas.microsoft.com/office/drawing/2014/main" id="{8A8AE739-CA7E-96AE-3D9B-FA7966719DE8}"/>
                    </a:ext>
                  </a:extLst>
                </p:cNvPr>
                <p:cNvSpPr>
                  <a:spLocks noChangeAspect="1" noChangeShapeType="1"/>
                </p:cNvSpPr>
                <p:nvPr/>
              </p:nvSpPr>
              <p:spPr bwMode="auto">
                <a:xfrm flipV="1">
                  <a:off x="431" y="2452"/>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29">
                  <a:extLst>
                    <a:ext uri="{FF2B5EF4-FFF2-40B4-BE49-F238E27FC236}">
                      <a16:creationId xmlns:a16="http://schemas.microsoft.com/office/drawing/2014/main" id="{CFE12B0B-17DB-CFA3-C5E8-815E98702F48}"/>
                    </a:ext>
                  </a:extLst>
                </p:cNvPr>
                <p:cNvSpPr>
                  <a:spLocks noChangeAspect="1" noChangeShapeType="1"/>
                </p:cNvSpPr>
                <p:nvPr/>
              </p:nvSpPr>
              <p:spPr bwMode="auto">
                <a:xfrm flipV="1">
                  <a:off x="1883" y="2253"/>
                  <a:ext cx="227"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0">
                  <a:extLst>
                    <a:ext uri="{FF2B5EF4-FFF2-40B4-BE49-F238E27FC236}">
                      <a16:creationId xmlns:a16="http://schemas.microsoft.com/office/drawing/2014/main" id="{22A437F5-F477-882B-705A-577FA30F91AC}"/>
                    </a:ext>
                  </a:extLst>
                </p:cNvPr>
                <p:cNvSpPr>
                  <a:spLocks noChangeAspect="1" noChangeShapeType="1"/>
                </p:cNvSpPr>
                <p:nvPr/>
              </p:nvSpPr>
              <p:spPr bwMode="auto">
                <a:xfrm flipV="1">
                  <a:off x="2109" y="2179"/>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31">
                  <a:extLst>
                    <a:ext uri="{FF2B5EF4-FFF2-40B4-BE49-F238E27FC236}">
                      <a16:creationId xmlns:a16="http://schemas.microsoft.com/office/drawing/2014/main" id="{DDA1A2BB-4F40-F5D2-3515-2E1E464E11DE}"/>
                    </a:ext>
                  </a:extLst>
                </p:cNvPr>
                <p:cNvSpPr>
                  <a:spLocks noChangeAspect="1" noChangeShapeType="1"/>
                </p:cNvSpPr>
                <p:nvPr/>
              </p:nvSpPr>
              <p:spPr bwMode="auto">
                <a:xfrm flipV="1">
                  <a:off x="1883" y="2344"/>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32">
                  <a:extLst>
                    <a:ext uri="{FF2B5EF4-FFF2-40B4-BE49-F238E27FC236}">
                      <a16:creationId xmlns:a16="http://schemas.microsoft.com/office/drawing/2014/main" id="{456C239A-F2C5-09EF-EA0E-4D3AAFA2FBC4}"/>
                    </a:ext>
                  </a:extLst>
                </p:cNvPr>
                <p:cNvSpPr>
                  <a:spLocks noChangeAspect="1" noChangeShapeType="1"/>
                </p:cNvSpPr>
                <p:nvPr/>
              </p:nvSpPr>
              <p:spPr bwMode="auto">
                <a:xfrm flipV="1">
                  <a:off x="2109" y="2264"/>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33">
                  <a:extLst>
                    <a:ext uri="{FF2B5EF4-FFF2-40B4-BE49-F238E27FC236}">
                      <a16:creationId xmlns:a16="http://schemas.microsoft.com/office/drawing/2014/main" id="{40A34CFC-6566-98FC-82CA-F3EADC168E98}"/>
                    </a:ext>
                  </a:extLst>
                </p:cNvPr>
                <p:cNvSpPr>
                  <a:spLocks noChangeAspect="1" noChangeShapeType="1"/>
                </p:cNvSpPr>
                <p:nvPr/>
              </p:nvSpPr>
              <p:spPr bwMode="auto">
                <a:xfrm flipV="1">
                  <a:off x="2382" y="1003"/>
                  <a:ext cx="2812" cy="1176"/>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grpSp>
        <p:nvGrpSpPr>
          <p:cNvPr id="39" name="Group 34">
            <a:extLst>
              <a:ext uri="{FF2B5EF4-FFF2-40B4-BE49-F238E27FC236}">
                <a16:creationId xmlns:a16="http://schemas.microsoft.com/office/drawing/2014/main" id="{EECEFC6D-442E-5F06-F4D9-8E9A714CA30E}"/>
              </a:ext>
            </a:extLst>
          </p:cNvPr>
          <p:cNvGrpSpPr>
            <a:grpSpLocks/>
          </p:cNvGrpSpPr>
          <p:nvPr/>
        </p:nvGrpSpPr>
        <p:grpSpPr bwMode="auto">
          <a:xfrm>
            <a:off x="3863545" y="5155837"/>
            <a:ext cx="755911" cy="755911"/>
            <a:chOff x="1474" y="3248"/>
            <a:chExt cx="476" cy="476"/>
          </a:xfrm>
        </p:grpSpPr>
        <p:sp>
          <p:nvSpPr>
            <p:cNvPr id="40" name="Oval 35">
              <a:extLst>
                <a:ext uri="{FF2B5EF4-FFF2-40B4-BE49-F238E27FC236}">
                  <a16:creationId xmlns:a16="http://schemas.microsoft.com/office/drawing/2014/main" id="{59C04007-E053-648B-4E5F-CED1DE110A88}"/>
                </a:ext>
              </a:extLst>
            </p:cNvPr>
            <p:cNvSpPr>
              <a:spLocks noChangeAspect="1" noChangeArrowheads="1"/>
            </p:cNvSpPr>
            <p:nvPr/>
          </p:nvSpPr>
          <p:spPr bwMode="auto">
            <a:xfrm flipV="1">
              <a:off x="1537" y="3315"/>
              <a:ext cx="347" cy="347"/>
            </a:xfrm>
            <a:prstGeom prst="ellipse">
              <a:avLst/>
            </a:prstGeom>
            <a:noFill/>
            <a:ln w="19050" algn="ctr">
              <a:solidFill>
                <a:srgbClr val="00BCB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1" name="Oval 36">
              <a:extLst>
                <a:ext uri="{FF2B5EF4-FFF2-40B4-BE49-F238E27FC236}">
                  <a16:creationId xmlns:a16="http://schemas.microsoft.com/office/drawing/2014/main" id="{7C597E92-11FF-CF79-F0F3-E8123E9B61FE}"/>
                </a:ext>
              </a:extLst>
            </p:cNvPr>
            <p:cNvSpPr>
              <a:spLocks noChangeAspect="1" noChangeArrowheads="1"/>
            </p:cNvSpPr>
            <p:nvPr/>
          </p:nvSpPr>
          <p:spPr bwMode="auto">
            <a:xfrm flipV="1">
              <a:off x="1474" y="3248"/>
              <a:ext cx="476" cy="476"/>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42" name="Group 37">
            <a:extLst>
              <a:ext uri="{FF2B5EF4-FFF2-40B4-BE49-F238E27FC236}">
                <a16:creationId xmlns:a16="http://schemas.microsoft.com/office/drawing/2014/main" id="{E527DDAC-C2BD-F883-5E0D-F5AAB4F2D41D}"/>
              </a:ext>
            </a:extLst>
          </p:cNvPr>
          <p:cNvGrpSpPr>
            <a:grpSpLocks noChangeAspect="1"/>
          </p:cNvGrpSpPr>
          <p:nvPr/>
        </p:nvGrpSpPr>
        <p:grpSpPr bwMode="auto">
          <a:xfrm>
            <a:off x="7103882" y="5011374"/>
            <a:ext cx="1080112" cy="1080112"/>
            <a:chOff x="3757" y="1434"/>
            <a:chExt cx="907" cy="907"/>
          </a:xfrm>
        </p:grpSpPr>
        <p:sp>
          <p:nvSpPr>
            <p:cNvPr id="43" name="Oval 38">
              <a:extLst>
                <a:ext uri="{FF2B5EF4-FFF2-40B4-BE49-F238E27FC236}">
                  <a16:creationId xmlns:a16="http://schemas.microsoft.com/office/drawing/2014/main" id="{4F714A28-66E4-306D-9BA6-FC2E91521B88}"/>
                </a:ext>
              </a:extLst>
            </p:cNvPr>
            <p:cNvSpPr>
              <a:spLocks noChangeAspect="1" noChangeArrowheads="1"/>
            </p:cNvSpPr>
            <p:nvPr/>
          </p:nvSpPr>
          <p:spPr bwMode="auto">
            <a:xfrm flipV="1">
              <a:off x="3828" y="1501"/>
              <a:ext cx="771" cy="771"/>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4" name="Oval 39">
              <a:extLst>
                <a:ext uri="{FF2B5EF4-FFF2-40B4-BE49-F238E27FC236}">
                  <a16:creationId xmlns:a16="http://schemas.microsoft.com/office/drawing/2014/main" id="{FE6428E0-3E94-2467-87E8-C1D62FE59216}"/>
                </a:ext>
              </a:extLst>
            </p:cNvPr>
            <p:cNvSpPr>
              <a:spLocks noChangeAspect="1" noChangeArrowheads="1"/>
            </p:cNvSpPr>
            <p:nvPr/>
          </p:nvSpPr>
          <p:spPr bwMode="auto">
            <a:xfrm flipV="1">
              <a:off x="3918" y="1585"/>
              <a:ext cx="590" cy="589"/>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5" name="Oval 40">
              <a:extLst>
                <a:ext uri="{FF2B5EF4-FFF2-40B4-BE49-F238E27FC236}">
                  <a16:creationId xmlns:a16="http://schemas.microsoft.com/office/drawing/2014/main" id="{81C90069-9F2A-26FC-E46D-6E854D9281CC}"/>
                </a:ext>
              </a:extLst>
            </p:cNvPr>
            <p:cNvSpPr>
              <a:spLocks noChangeAspect="1" noChangeArrowheads="1"/>
            </p:cNvSpPr>
            <p:nvPr/>
          </p:nvSpPr>
          <p:spPr bwMode="auto">
            <a:xfrm flipV="1">
              <a:off x="3757" y="1434"/>
              <a:ext cx="907" cy="90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46" name="Group 41">
            <a:extLst>
              <a:ext uri="{FF2B5EF4-FFF2-40B4-BE49-F238E27FC236}">
                <a16:creationId xmlns:a16="http://schemas.microsoft.com/office/drawing/2014/main" id="{4A065908-8D2F-335A-018D-B0D6FC778B75}"/>
              </a:ext>
            </a:extLst>
          </p:cNvPr>
          <p:cNvGrpSpPr>
            <a:grpSpLocks noChangeAspect="1"/>
          </p:cNvGrpSpPr>
          <p:nvPr/>
        </p:nvGrpSpPr>
        <p:grpSpPr bwMode="auto">
          <a:xfrm>
            <a:off x="2135029" y="4868591"/>
            <a:ext cx="1404314" cy="1402635"/>
            <a:chOff x="1953" y="1298"/>
            <a:chExt cx="1179" cy="1179"/>
          </a:xfrm>
        </p:grpSpPr>
        <p:sp>
          <p:nvSpPr>
            <p:cNvPr id="47" name="Oval 42">
              <a:extLst>
                <a:ext uri="{FF2B5EF4-FFF2-40B4-BE49-F238E27FC236}">
                  <a16:creationId xmlns:a16="http://schemas.microsoft.com/office/drawing/2014/main" id="{C4E222D8-A2A9-05CF-3037-EF3B24776526}"/>
                </a:ext>
              </a:extLst>
            </p:cNvPr>
            <p:cNvSpPr>
              <a:spLocks noChangeAspect="1" noChangeArrowheads="1"/>
            </p:cNvSpPr>
            <p:nvPr/>
          </p:nvSpPr>
          <p:spPr bwMode="auto">
            <a:xfrm flipV="1">
              <a:off x="2114" y="1459"/>
              <a:ext cx="852" cy="852"/>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8" name="Oval 43">
              <a:extLst>
                <a:ext uri="{FF2B5EF4-FFF2-40B4-BE49-F238E27FC236}">
                  <a16:creationId xmlns:a16="http://schemas.microsoft.com/office/drawing/2014/main" id="{F1BFBEF3-9515-644E-112C-84C7841E5D7A}"/>
                </a:ext>
              </a:extLst>
            </p:cNvPr>
            <p:cNvSpPr>
              <a:spLocks noChangeAspect="1" noChangeArrowheads="1"/>
            </p:cNvSpPr>
            <p:nvPr/>
          </p:nvSpPr>
          <p:spPr bwMode="auto">
            <a:xfrm flipV="1">
              <a:off x="2064" y="1404"/>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49" name="Oval 44">
              <a:extLst>
                <a:ext uri="{FF2B5EF4-FFF2-40B4-BE49-F238E27FC236}">
                  <a16:creationId xmlns:a16="http://schemas.microsoft.com/office/drawing/2014/main" id="{8F3D48C7-1680-9E4B-8045-D353B8C1452B}"/>
                </a:ext>
              </a:extLst>
            </p:cNvPr>
            <p:cNvSpPr>
              <a:spLocks noChangeAspect="1" noChangeArrowheads="1"/>
            </p:cNvSpPr>
            <p:nvPr/>
          </p:nvSpPr>
          <p:spPr bwMode="auto">
            <a:xfrm flipV="1">
              <a:off x="1953" y="1298"/>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50" name="Group 45">
            <a:extLst>
              <a:ext uri="{FF2B5EF4-FFF2-40B4-BE49-F238E27FC236}">
                <a16:creationId xmlns:a16="http://schemas.microsoft.com/office/drawing/2014/main" id="{7FD85A2C-5357-5DF8-AE09-F9120F98A9A1}"/>
              </a:ext>
            </a:extLst>
          </p:cNvPr>
          <p:cNvGrpSpPr>
            <a:grpSpLocks noChangeAspect="1"/>
          </p:cNvGrpSpPr>
          <p:nvPr/>
        </p:nvGrpSpPr>
        <p:grpSpPr bwMode="auto">
          <a:xfrm>
            <a:off x="4871426" y="5443083"/>
            <a:ext cx="218374" cy="218374"/>
            <a:chOff x="2018" y="3475"/>
            <a:chExt cx="137" cy="137"/>
          </a:xfrm>
        </p:grpSpPr>
        <p:sp>
          <p:nvSpPr>
            <p:cNvPr id="51" name="Oval 46">
              <a:extLst>
                <a:ext uri="{FF2B5EF4-FFF2-40B4-BE49-F238E27FC236}">
                  <a16:creationId xmlns:a16="http://schemas.microsoft.com/office/drawing/2014/main" id="{A351E5EF-7493-9615-FCA1-0C102C5CB7F0}"/>
                </a:ext>
              </a:extLst>
            </p:cNvPr>
            <p:cNvSpPr>
              <a:spLocks noChangeAspect="1" noChangeArrowheads="1"/>
            </p:cNvSpPr>
            <p:nvPr/>
          </p:nvSpPr>
          <p:spPr bwMode="auto">
            <a:xfrm flipV="1">
              <a:off x="2018" y="3475"/>
              <a:ext cx="137" cy="137"/>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52" name="Oval 47">
              <a:extLst>
                <a:ext uri="{FF2B5EF4-FFF2-40B4-BE49-F238E27FC236}">
                  <a16:creationId xmlns:a16="http://schemas.microsoft.com/office/drawing/2014/main" id="{64F9E43D-DA80-AD46-67DD-2AD42E7F4CE1}"/>
                </a:ext>
              </a:extLst>
            </p:cNvPr>
            <p:cNvSpPr>
              <a:spLocks noChangeAspect="1" noChangeArrowheads="1"/>
            </p:cNvSpPr>
            <p:nvPr/>
          </p:nvSpPr>
          <p:spPr bwMode="auto">
            <a:xfrm flipV="1">
              <a:off x="2044" y="3501"/>
              <a:ext cx="85" cy="85"/>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53" name="Oval 48">
              <a:extLst>
                <a:ext uri="{FF2B5EF4-FFF2-40B4-BE49-F238E27FC236}">
                  <a16:creationId xmlns:a16="http://schemas.microsoft.com/office/drawing/2014/main" id="{4632FBA0-17CB-E964-F67B-FFB0C60F812C}"/>
                </a:ext>
              </a:extLst>
            </p:cNvPr>
            <p:cNvSpPr>
              <a:spLocks noChangeAspect="1" noChangeArrowheads="1"/>
            </p:cNvSpPr>
            <p:nvPr/>
          </p:nvSpPr>
          <p:spPr bwMode="auto">
            <a:xfrm flipV="1">
              <a:off x="2078" y="3536"/>
              <a:ext cx="16" cy="16"/>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54" name="Group 49">
            <a:extLst>
              <a:ext uri="{FF2B5EF4-FFF2-40B4-BE49-F238E27FC236}">
                <a16:creationId xmlns:a16="http://schemas.microsoft.com/office/drawing/2014/main" id="{6D0053F2-8561-19C2-7688-E282BB20C966}"/>
              </a:ext>
            </a:extLst>
          </p:cNvPr>
          <p:cNvGrpSpPr>
            <a:grpSpLocks noChangeAspect="1"/>
          </p:cNvGrpSpPr>
          <p:nvPr/>
        </p:nvGrpSpPr>
        <p:grpSpPr bwMode="auto">
          <a:xfrm>
            <a:off x="5566863" y="5488438"/>
            <a:ext cx="134384" cy="132704"/>
            <a:chOff x="2456" y="3497"/>
            <a:chExt cx="84" cy="84"/>
          </a:xfrm>
        </p:grpSpPr>
        <p:sp>
          <p:nvSpPr>
            <p:cNvPr id="55" name="Oval 50">
              <a:extLst>
                <a:ext uri="{FF2B5EF4-FFF2-40B4-BE49-F238E27FC236}">
                  <a16:creationId xmlns:a16="http://schemas.microsoft.com/office/drawing/2014/main" id="{E3437CD6-7067-B487-3744-E9470A9D89C6}"/>
                </a:ext>
              </a:extLst>
            </p:cNvPr>
            <p:cNvSpPr>
              <a:spLocks noChangeAspect="1" noChangeArrowheads="1"/>
            </p:cNvSpPr>
            <p:nvPr/>
          </p:nvSpPr>
          <p:spPr bwMode="auto">
            <a:xfrm flipV="1">
              <a:off x="2456" y="3497"/>
              <a:ext cx="84" cy="8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56" name="Oval 51">
              <a:extLst>
                <a:ext uri="{FF2B5EF4-FFF2-40B4-BE49-F238E27FC236}">
                  <a16:creationId xmlns:a16="http://schemas.microsoft.com/office/drawing/2014/main" id="{5EC9EFC3-792C-29BB-750F-2AFB8CC85858}"/>
                </a:ext>
              </a:extLst>
            </p:cNvPr>
            <p:cNvSpPr>
              <a:spLocks noChangeAspect="1" noChangeArrowheads="1"/>
            </p:cNvSpPr>
            <p:nvPr/>
          </p:nvSpPr>
          <p:spPr bwMode="auto">
            <a:xfrm flipV="1">
              <a:off x="2472" y="3513"/>
              <a:ext cx="52" cy="5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57" name="Oval 52">
              <a:extLst>
                <a:ext uri="{FF2B5EF4-FFF2-40B4-BE49-F238E27FC236}">
                  <a16:creationId xmlns:a16="http://schemas.microsoft.com/office/drawing/2014/main" id="{A4B49611-4E87-017C-4290-0D4B1BCFAF46}"/>
                </a:ext>
              </a:extLst>
            </p:cNvPr>
            <p:cNvSpPr>
              <a:spLocks noChangeAspect="1" noChangeArrowheads="1"/>
            </p:cNvSpPr>
            <p:nvPr/>
          </p:nvSpPr>
          <p:spPr bwMode="auto">
            <a:xfrm flipV="1">
              <a:off x="2482" y="3522"/>
              <a:ext cx="34" cy="34"/>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58" name="Group 53">
            <a:extLst>
              <a:ext uri="{FF2B5EF4-FFF2-40B4-BE49-F238E27FC236}">
                <a16:creationId xmlns:a16="http://schemas.microsoft.com/office/drawing/2014/main" id="{66E5D0AC-41FB-EFE1-B23B-A69FF023EE92}"/>
              </a:ext>
            </a:extLst>
          </p:cNvPr>
          <p:cNvGrpSpPr>
            <a:grpSpLocks noChangeAspect="1"/>
          </p:cNvGrpSpPr>
          <p:nvPr/>
        </p:nvGrpSpPr>
        <p:grpSpPr bwMode="auto">
          <a:xfrm>
            <a:off x="8472920" y="4724127"/>
            <a:ext cx="1511821" cy="1513502"/>
            <a:chOff x="3898" y="1253"/>
            <a:chExt cx="1270" cy="1270"/>
          </a:xfrm>
        </p:grpSpPr>
        <p:sp>
          <p:nvSpPr>
            <p:cNvPr id="59" name="Oval 54">
              <a:extLst>
                <a:ext uri="{FF2B5EF4-FFF2-40B4-BE49-F238E27FC236}">
                  <a16:creationId xmlns:a16="http://schemas.microsoft.com/office/drawing/2014/main" id="{9C2738BB-21EB-7751-0FBD-47794BF7E962}"/>
                </a:ext>
              </a:extLst>
            </p:cNvPr>
            <p:cNvSpPr>
              <a:spLocks noChangeAspect="1" noChangeArrowheads="1"/>
            </p:cNvSpPr>
            <p:nvPr/>
          </p:nvSpPr>
          <p:spPr bwMode="auto">
            <a:xfrm flipV="1">
              <a:off x="3969" y="1319"/>
              <a:ext cx="1134" cy="113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0" name="Oval 55">
              <a:extLst>
                <a:ext uri="{FF2B5EF4-FFF2-40B4-BE49-F238E27FC236}">
                  <a16:creationId xmlns:a16="http://schemas.microsoft.com/office/drawing/2014/main" id="{8591F7B2-8E55-EEFD-9F7E-781D8A869180}"/>
                </a:ext>
              </a:extLst>
            </p:cNvPr>
            <p:cNvSpPr>
              <a:spLocks noChangeAspect="1" noChangeArrowheads="1"/>
            </p:cNvSpPr>
            <p:nvPr/>
          </p:nvSpPr>
          <p:spPr bwMode="auto">
            <a:xfrm flipV="1">
              <a:off x="4088" y="1444"/>
              <a:ext cx="889" cy="88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1" name="Oval 56">
              <a:extLst>
                <a:ext uri="{FF2B5EF4-FFF2-40B4-BE49-F238E27FC236}">
                  <a16:creationId xmlns:a16="http://schemas.microsoft.com/office/drawing/2014/main" id="{E2900844-0047-597A-1DD1-55A285894A7D}"/>
                </a:ext>
              </a:extLst>
            </p:cNvPr>
            <p:cNvSpPr>
              <a:spLocks noChangeAspect="1" noChangeArrowheads="1"/>
            </p:cNvSpPr>
            <p:nvPr/>
          </p:nvSpPr>
          <p:spPr bwMode="auto">
            <a:xfrm flipV="1">
              <a:off x="3898" y="1253"/>
              <a:ext cx="1270" cy="1270"/>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62" name="Group 57">
            <a:extLst>
              <a:ext uri="{FF2B5EF4-FFF2-40B4-BE49-F238E27FC236}">
                <a16:creationId xmlns:a16="http://schemas.microsoft.com/office/drawing/2014/main" id="{BBB378EE-4255-AA73-25AF-3D20D0990262}"/>
              </a:ext>
            </a:extLst>
          </p:cNvPr>
          <p:cNvGrpSpPr>
            <a:grpSpLocks noChangeAspect="1"/>
          </p:cNvGrpSpPr>
          <p:nvPr/>
        </p:nvGrpSpPr>
        <p:grpSpPr bwMode="auto">
          <a:xfrm>
            <a:off x="6312695" y="5300300"/>
            <a:ext cx="517379" cy="517379"/>
            <a:chOff x="3107" y="2069"/>
            <a:chExt cx="434" cy="434"/>
          </a:xfrm>
        </p:grpSpPr>
        <p:sp>
          <p:nvSpPr>
            <p:cNvPr id="63" name="Oval 58">
              <a:extLst>
                <a:ext uri="{FF2B5EF4-FFF2-40B4-BE49-F238E27FC236}">
                  <a16:creationId xmlns:a16="http://schemas.microsoft.com/office/drawing/2014/main" id="{7F54C405-81F2-B51A-6992-2FEE47EBCED0}"/>
                </a:ext>
              </a:extLst>
            </p:cNvPr>
            <p:cNvSpPr>
              <a:spLocks noChangeAspect="1" noChangeArrowheads="1"/>
            </p:cNvSpPr>
            <p:nvPr/>
          </p:nvSpPr>
          <p:spPr bwMode="auto">
            <a:xfrm flipV="1">
              <a:off x="3188" y="2150"/>
              <a:ext cx="272" cy="27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4" name="Oval 59">
              <a:extLst>
                <a:ext uri="{FF2B5EF4-FFF2-40B4-BE49-F238E27FC236}">
                  <a16:creationId xmlns:a16="http://schemas.microsoft.com/office/drawing/2014/main" id="{E014D3AC-BA19-8130-90DB-84CEE7931B19}"/>
                </a:ext>
              </a:extLst>
            </p:cNvPr>
            <p:cNvSpPr>
              <a:spLocks noChangeAspect="1" noChangeArrowheads="1"/>
            </p:cNvSpPr>
            <p:nvPr/>
          </p:nvSpPr>
          <p:spPr bwMode="auto">
            <a:xfrm flipV="1">
              <a:off x="3211" y="2172"/>
              <a:ext cx="227" cy="22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5" name="Oval 60">
              <a:extLst>
                <a:ext uri="{FF2B5EF4-FFF2-40B4-BE49-F238E27FC236}">
                  <a16:creationId xmlns:a16="http://schemas.microsoft.com/office/drawing/2014/main" id="{FF39C19E-8F1E-5452-1A51-0C2D5106EE44}"/>
                </a:ext>
              </a:extLst>
            </p:cNvPr>
            <p:cNvSpPr>
              <a:spLocks noChangeAspect="1" noChangeArrowheads="1"/>
            </p:cNvSpPr>
            <p:nvPr/>
          </p:nvSpPr>
          <p:spPr bwMode="auto">
            <a:xfrm flipV="1">
              <a:off x="3107" y="2069"/>
              <a:ext cx="434" cy="4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66" name="Group 61">
            <a:extLst>
              <a:ext uri="{FF2B5EF4-FFF2-40B4-BE49-F238E27FC236}">
                <a16:creationId xmlns:a16="http://schemas.microsoft.com/office/drawing/2014/main" id="{1A1FFE26-44DF-F2E4-96B2-C00D25AFBC3E}"/>
              </a:ext>
            </a:extLst>
          </p:cNvPr>
          <p:cNvGrpSpPr>
            <a:grpSpLocks noChangeAspect="1"/>
          </p:cNvGrpSpPr>
          <p:nvPr/>
        </p:nvGrpSpPr>
        <p:grpSpPr bwMode="auto">
          <a:xfrm>
            <a:off x="5303135" y="5500196"/>
            <a:ext cx="109187" cy="107507"/>
            <a:chOff x="2290" y="3511"/>
            <a:chExt cx="68" cy="68"/>
          </a:xfrm>
        </p:grpSpPr>
        <p:sp>
          <p:nvSpPr>
            <p:cNvPr id="67" name="Oval 62">
              <a:extLst>
                <a:ext uri="{FF2B5EF4-FFF2-40B4-BE49-F238E27FC236}">
                  <a16:creationId xmlns:a16="http://schemas.microsoft.com/office/drawing/2014/main" id="{4DF1A280-B852-C5DF-6833-3AE2D9EE2CF4}"/>
                </a:ext>
              </a:extLst>
            </p:cNvPr>
            <p:cNvSpPr>
              <a:spLocks noChangeAspect="1" noChangeArrowheads="1"/>
            </p:cNvSpPr>
            <p:nvPr/>
          </p:nvSpPr>
          <p:spPr bwMode="auto">
            <a:xfrm flipV="1">
              <a:off x="2290" y="3511"/>
              <a:ext cx="68" cy="68"/>
            </a:xfrm>
            <a:prstGeom prst="ellipse">
              <a:avLst/>
            </a:prstGeom>
            <a:noFill/>
            <a:ln w="19050" algn="ctr">
              <a:solidFill>
                <a:srgbClr val="C8C3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68" name="Oval 63">
              <a:extLst>
                <a:ext uri="{FF2B5EF4-FFF2-40B4-BE49-F238E27FC236}">
                  <a16:creationId xmlns:a16="http://schemas.microsoft.com/office/drawing/2014/main" id="{E2A617B7-E7D0-3341-F60A-2C97CAAB0121}"/>
                </a:ext>
              </a:extLst>
            </p:cNvPr>
            <p:cNvSpPr>
              <a:spLocks noChangeAspect="1" noChangeArrowheads="1"/>
            </p:cNvSpPr>
            <p:nvPr/>
          </p:nvSpPr>
          <p:spPr bwMode="auto">
            <a:xfrm flipV="1">
              <a:off x="2303" y="3525"/>
              <a:ext cx="41" cy="4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69" name="Group 64">
            <a:extLst>
              <a:ext uri="{FF2B5EF4-FFF2-40B4-BE49-F238E27FC236}">
                <a16:creationId xmlns:a16="http://schemas.microsoft.com/office/drawing/2014/main" id="{5C6228DF-266B-B5BF-D3BA-818C3ACEA1DA}"/>
              </a:ext>
            </a:extLst>
          </p:cNvPr>
          <p:cNvGrpSpPr>
            <a:grpSpLocks/>
          </p:cNvGrpSpPr>
          <p:nvPr/>
        </p:nvGrpSpPr>
        <p:grpSpPr bwMode="auto">
          <a:xfrm>
            <a:off x="5879307" y="5443083"/>
            <a:ext cx="213335" cy="213335"/>
            <a:chOff x="3489" y="1685"/>
            <a:chExt cx="134" cy="134"/>
          </a:xfrm>
        </p:grpSpPr>
        <p:sp>
          <p:nvSpPr>
            <p:cNvPr id="70" name="Oval 65">
              <a:extLst>
                <a:ext uri="{FF2B5EF4-FFF2-40B4-BE49-F238E27FC236}">
                  <a16:creationId xmlns:a16="http://schemas.microsoft.com/office/drawing/2014/main" id="{068014C8-6118-DFEB-6F8F-93A44494AF39}"/>
                </a:ext>
              </a:extLst>
            </p:cNvPr>
            <p:cNvSpPr>
              <a:spLocks noChangeAspect="1" noChangeArrowheads="1"/>
            </p:cNvSpPr>
            <p:nvPr/>
          </p:nvSpPr>
          <p:spPr bwMode="auto">
            <a:xfrm flipV="1">
              <a:off x="3489" y="1685"/>
              <a:ext cx="134" cy="1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71" name="Oval 66">
              <a:extLst>
                <a:ext uri="{FF2B5EF4-FFF2-40B4-BE49-F238E27FC236}">
                  <a16:creationId xmlns:a16="http://schemas.microsoft.com/office/drawing/2014/main" id="{17A81BC1-8FF2-7C98-F306-CDA7C10C4390}"/>
                </a:ext>
              </a:extLst>
            </p:cNvPr>
            <p:cNvSpPr>
              <a:spLocks noChangeAspect="1" noChangeArrowheads="1"/>
            </p:cNvSpPr>
            <p:nvPr/>
          </p:nvSpPr>
          <p:spPr bwMode="auto">
            <a:xfrm flipV="1">
              <a:off x="3551" y="1748"/>
              <a:ext cx="11" cy="1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72" name="Text Box 67">
            <a:extLst>
              <a:ext uri="{FF2B5EF4-FFF2-40B4-BE49-F238E27FC236}">
                <a16:creationId xmlns:a16="http://schemas.microsoft.com/office/drawing/2014/main" id="{C540E84A-90EF-D0E3-431D-B64626472DE7}"/>
              </a:ext>
            </a:extLst>
          </p:cNvPr>
          <p:cNvSpPr txBox="1">
            <a:spLocks noChangeArrowheads="1"/>
          </p:cNvSpPr>
          <p:nvPr/>
        </p:nvSpPr>
        <p:spPr bwMode="auto">
          <a:xfrm>
            <a:off x="1990566" y="4364650"/>
            <a:ext cx="505779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周辺光のみに着目したスポットダイアグラム</a:t>
            </a:r>
          </a:p>
        </p:txBody>
      </p:sp>
      <p:sp>
        <p:nvSpPr>
          <p:cNvPr id="73" name="Text Box 68">
            <a:extLst>
              <a:ext uri="{FF2B5EF4-FFF2-40B4-BE49-F238E27FC236}">
                <a16:creationId xmlns:a16="http://schemas.microsoft.com/office/drawing/2014/main" id="{36D6ACDB-E4A0-D336-7FD3-1E1F9E257FEC}"/>
              </a:ext>
            </a:extLst>
          </p:cNvPr>
          <p:cNvSpPr txBox="1">
            <a:spLocks noChangeArrowheads="1"/>
          </p:cNvSpPr>
          <p:nvPr/>
        </p:nvSpPr>
        <p:spPr bwMode="auto">
          <a:xfrm>
            <a:off x="3704732" y="6220832"/>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dirty="0">
                <a:latin typeface="游ゴシック Medium" panose="020B0500000000000000" pitchFamily="50" charset="-128"/>
                <a:ea typeface="游ゴシック Medium" panose="020B0500000000000000" pitchFamily="50" charset="-128"/>
              </a:rPr>
              <a:t>前ボケ</a:t>
            </a:r>
          </a:p>
        </p:txBody>
      </p:sp>
      <p:sp>
        <p:nvSpPr>
          <p:cNvPr id="74" name="Text Box 69">
            <a:extLst>
              <a:ext uri="{FF2B5EF4-FFF2-40B4-BE49-F238E27FC236}">
                <a16:creationId xmlns:a16="http://schemas.microsoft.com/office/drawing/2014/main" id="{237A28D9-08A4-2823-4E6C-FA66969A8D5C}"/>
              </a:ext>
            </a:extLst>
          </p:cNvPr>
          <p:cNvSpPr txBox="1">
            <a:spLocks noChangeArrowheads="1"/>
          </p:cNvSpPr>
          <p:nvPr/>
        </p:nvSpPr>
        <p:spPr bwMode="auto">
          <a:xfrm>
            <a:off x="6837562" y="6217472"/>
            <a:ext cx="91563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a:latin typeface="游ゴシック Medium" panose="020B0500000000000000" pitchFamily="50" charset="-128"/>
                <a:ea typeface="游ゴシック Medium" panose="020B0500000000000000" pitchFamily="50" charset="-128"/>
              </a:rPr>
              <a:t>後ボケ</a:t>
            </a:r>
          </a:p>
        </p:txBody>
      </p:sp>
      <p:sp>
        <p:nvSpPr>
          <p:cNvPr id="75" name="Line 70">
            <a:extLst>
              <a:ext uri="{FF2B5EF4-FFF2-40B4-BE49-F238E27FC236}">
                <a16:creationId xmlns:a16="http://schemas.microsoft.com/office/drawing/2014/main" id="{45AEA17F-9798-9918-5227-0A0D872FA6BC}"/>
              </a:ext>
            </a:extLst>
          </p:cNvPr>
          <p:cNvSpPr>
            <a:spLocks noChangeAspect="1" noChangeShapeType="1"/>
          </p:cNvSpPr>
          <p:nvPr/>
        </p:nvSpPr>
        <p:spPr bwMode="auto">
          <a:xfrm>
            <a:off x="5592061"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Line 71">
            <a:extLst>
              <a:ext uri="{FF2B5EF4-FFF2-40B4-BE49-F238E27FC236}">
                <a16:creationId xmlns:a16="http://schemas.microsoft.com/office/drawing/2014/main" id="{E0B6ABBA-CAF6-85A0-3070-10A013507294}"/>
              </a:ext>
            </a:extLst>
          </p:cNvPr>
          <p:cNvSpPr>
            <a:spLocks noChangeAspect="1" noChangeShapeType="1"/>
          </p:cNvSpPr>
          <p:nvPr/>
        </p:nvSpPr>
        <p:spPr bwMode="auto">
          <a:xfrm>
            <a:off x="6221986"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Line 72">
            <a:extLst>
              <a:ext uri="{FF2B5EF4-FFF2-40B4-BE49-F238E27FC236}">
                <a16:creationId xmlns:a16="http://schemas.microsoft.com/office/drawing/2014/main" id="{759AB2BB-1E3F-2826-284E-8986B11EA4C1}"/>
              </a:ext>
            </a:extLst>
          </p:cNvPr>
          <p:cNvSpPr>
            <a:spLocks noChangeAspect="1" noChangeShapeType="1"/>
          </p:cNvSpPr>
          <p:nvPr/>
        </p:nvSpPr>
        <p:spPr bwMode="auto">
          <a:xfrm>
            <a:off x="6949340"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Line 73">
            <a:extLst>
              <a:ext uri="{FF2B5EF4-FFF2-40B4-BE49-F238E27FC236}">
                <a16:creationId xmlns:a16="http://schemas.microsoft.com/office/drawing/2014/main" id="{410C517B-B4C9-E8AD-7E04-841D50AD88B9}"/>
              </a:ext>
            </a:extLst>
          </p:cNvPr>
          <p:cNvSpPr>
            <a:spLocks noChangeAspect="1" noChangeShapeType="1"/>
          </p:cNvSpPr>
          <p:nvPr/>
        </p:nvSpPr>
        <p:spPr bwMode="auto">
          <a:xfrm>
            <a:off x="7051808"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Line 74">
            <a:extLst>
              <a:ext uri="{FF2B5EF4-FFF2-40B4-BE49-F238E27FC236}">
                <a16:creationId xmlns:a16="http://schemas.microsoft.com/office/drawing/2014/main" id="{48BBA1D9-27E4-A821-FE4C-D125E0F990F0}"/>
              </a:ext>
            </a:extLst>
          </p:cNvPr>
          <p:cNvSpPr>
            <a:spLocks noChangeAspect="1" noChangeShapeType="1"/>
          </p:cNvSpPr>
          <p:nvPr/>
        </p:nvSpPr>
        <p:spPr bwMode="auto">
          <a:xfrm>
            <a:off x="7070286"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 name="Line 75">
            <a:extLst>
              <a:ext uri="{FF2B5EF4-FFF2-40B4-BE49-F238E27FC236}">
                <a16:creationId xmlns:a16="http://schemas.microsoft.com/office/drawing/2014/main" id="{ECEDDE1E-395F-8946-CEC9-9E5CC4AE9F9F}"/>
              </a:ext>
            </a:extLst>
          </p:cNvPr>
          <p:cNvSpPr>
            <a:spLocks noChangeAspect="1" noChangeShapeType="1"/>
          </p:cNvSpPr>
          <p:nvPr/>
        </p:nvSpPr>
        <p:spPr bwMode="auto">
          <a:xfrm>
            <a:off x="7176113"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Line 76">
            <a:extLst>
              <a:ext uri="{FF2B5EF4-FFF2-40B4-BE49-F238E27FC236}">
                <a16:creationId xmlns:a16="http://schemas.microsoft.com/office/drawing/2014/main" id="{89E91D9C-E4FF-AFD1-524E-730E5DD9C552}"/>
              </a:ext>
            </a:extLst>
          </p:cNvPr>
          <p:cNvSpPr>
            <a:spLocks noChangeAspect="1" noChangeShapeType="1"/>
          </p:cNvSpPr>
          <p:nvPr/>
        </p:nvSpPr>
        <p:spPr bwMode="auto">
          <a:xfrm>
            <a:off x="7535590"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 name="Line 77">
            <a:extLst>
              <a:ext uri="{FF2B5EF4-FFF2-40B4-BE49-F238E27FC236}">
                <a16:creationId xmlns:a16="http://schemas.microsoft.com/office/drawing/2014/main" id="{735D1EFD-5694-0A58-B6C7-0DC998654847}"/>
              </a:ext>
            </a:extLst>
          </p:cNvPr>
          <p:cNvSpPr>
            <a:spLocks noChangeAspect="1" noChangeShapeType="1"/>
          </p:cNvSpPr>
          <p:nvPr/>
        </p:nvSpPr>
        <p:spPr bwMode="auto">
          <a:xfrm>
            <a:off x="8173915"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 name="Line 78">
            <a:extLst>
              <a:ext uri="{FF2B5EF4-FFF2-40B4-BE49-F238E27FC236}">
                <a16:creationId xmlns:a16="http://schemas.microsoft.com/office/drawing/2014/main" id="{F23DA4FE-4CF3-5EF7-B548-E4265EAED8A2}"/>
              </a:ext>
            </a:extLst>
          </p:cNvPr>
          <p:cNvSpPr>
            <a:spLocks noChangeAspect="1" noChangeShapeType="1"/>
          </p:cNvSpPr>
          <p:nvPr/>
        </p:nvSpPr>
        <p:spPr bwMode="auto">
          <a:xfrm>
            <a:off x="8721530" y="1557702"/>
            <a:ext cx="0" cy="251970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6421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17" presetClass="entr" presetSubtype="1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strVal val="#ppt_h"/>
                                          </p:val>
                                        </p:tav>
                                        <p:tav tm="100000">
                                          <p:val>
                                            <p:strVal val="#ppt_h"/>
                                          </p:val>
                                        </p:tav>
                                      </p:tavLst>
                                    </p:anim>
                                  </p:childTnLst>
                                </p:cTn>
                              </p:par>
                              <p:par>
                                <p:cTn id="17" presetID="42" presetClass="path" presetSubtype="0" accel="50000" decel="50000" fill="hold" nodeType="withEffect">
                                  <p:stCondLst>
                                    <p:cond delay="0"/>
                                  </p:stCondLst>
                                  <p:childTnLst>
                                    <p:animMotion origin="layout" path="M 0.16244 -0.39589 L -1.98126E-6 2.62616E-6 " pathEditMode="relative" rAng="0" ptsTypes="AA">
                                      <p:cBhvr>
                                        <p:cTn id="18" dur="1500" fill="hold"/>
                                        <p:tgtEl>
                                          <p:spTgt spid="39"/>
                                        </p:tgtEl>
                                        <p:attrNameLst>
                                          <p:attrName>ppt_x</p:attrName>
                                          <p:attrName>ppt_y</p:attrName>
                                        </p:attrNameLst>
                                      </p:cBhvr>
                                      <p:rCtr x="-8129" y="19794"/>
                                    </p:animMotion>
                                  </p:childTnLst>
                                </p:cTn>
                              </p:par>
                            </p:childTnLst>
                          </p:cTn>
                        </p:par>
                        <p:par>
                          <p:cTn id="19" fill="hold">
                            <p:stCondLst>
                              <p:cond delay="2000"/>
                            </p:stCondLst>
                            <p:childTnLst>
                              <p:par>
                                <p:cTn id="20" presetID="2" presetClass="entr" presetSubtype="1" fill="hold" nodeType="afterEffect">
                                  <p:stCondLst>
                                    <p:cond delay="500"/>
                                  </p:stCondLst>
                                  <p:childTnLst>
                                    <p:set>
                                      <p:cBhvr>
                                        <p:cTn id="21" dur="1" fill="hold">
                                          <p:stCondLst>
                                            <p:cond delay="0"/>
                                          </p:stCondLst>
                                        </p:cTn>
                                        <p:tgtEl>
                                          <p:spTgt spid="78"/>
                                        </p:tgtEl>
                                        <p:attrNameLst>
                                          <p:attrName>style.visibility</p:attrName>
                                        </p:attrNameLst>
                                      </p:cBhvr>
                                      <p:to>
                                        <p:strVal val="visible"/>
                                      </p:to>
                                    </p:set>
                                    <p:anim calcmode="lin" valueType="num">
                                      <p:cBhvr additive="base">
                                        <p:cTn id="22" dur="500" fill="hold"/>
                                        <p:tgtEl>
                                          <p:spTgt spid="78"/>
                                        </p:tgtEl>
                                        <p:attrNameLst>
                                          <p:attrName>ppt_x</p:attrName>
                                        </p:attrNameLst>
                                      </p:cBhvr>
                                      <p:tavLst>
                                        <p:tav tm="0">
                                          <p:val>
                                            <p:strVal val="#ppt_x"/>
                                          </p:val>
                                        </p:tav>
                                        <p:tav tm="100000">
                                          <p:val>
                                            <p:strVal val="#ppt_x"/>
                                          </p:val>
                                        </p:tav>
                                      </p:tavLst>
                                    </p:anim>
                                    <p:anim calcmode="lin" valueType="num">
                                      <p:cBhvr additive="base">
                                        <p:cTn id="23" dur="500" fill="hold"/>
                                        <p:tgtEl>
                                          <p:spTgt spid="78"/>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17" presetClass="entr" presetSubtype="1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250" fill="hold"/>
                                        <p:tgtEl>
                                          <p:spTgt spid="66"/>
                                        </p:tgtEl>
                                        <p:attrNameLst>
                                          <p:attrName>ppt_w</p:attrName>
                                        </p:attrNameLst>
                                      </p:cBhvr>
                                      <p:tavLst>
                                        <p:tav tm="0">
                                          <p:val>
                                            <p:fltVal val="0"/>
                                          </p:val>
                                        </p:tav>
                                        <p:tav tm="100000">
                                          <p:val>
                                            <p:strVal val="#ppt_w"/>
                                          </p:val>
                                        </p:tav>
                                      </p:tavLst>
                                    </p:anim>
                                    <p:anim calcmode="lin" valueType="num">
                                      <p:cBhvr>
                                        <p:cTn id="28" dur="250" fill="hold"/>
                                        <p:tgtEl>
                                          <p:spTgt spid="66"/>
                                        </p:tgtEl>
                                        <p:attrNameLst>
                                          <p:attrName>ppt_h</p:attrName>
                                        </p:attrNameLst>
                                      </p:cBhvr>
                                      <p:tavLst>
                                        <p:tav tm="0">
                                          <p:val>
                                            <p:strVal val="#ppt_h"/>
                                          </p:val>
                                        </p:tav>
                                        <p:tav tm="100000">
                                          <p:val>
                                            <p:strVal val="#ppt_h"/>
                                          </p:val>
                                        </p:tav>
                                      </p:tavLst>
                                    </p:anim>
                                  </p:childTnLst>
                                </p:cTn>
                              </p:par>
                              <p:par>
                                <p:cTn id="29" presetID="42" presetClass="path" presetSubtype="0" accel="50000" decel="50000" fill="hold" nodeType="withEffect">
                                  <p:stCondLst>
                                    <p:cond delay="0"/>
                                  </p:stCondLst>
                                  <p:childTnLst>
                                    <p:animMotion origin="layout" path="M 0.13902 -0.39883 L 2.76109E-6 2.89074E-6 " pathEditMode="relative" rAng="0" ptsTypes="AA">
                                      <p:cBhvr>
                                        <p:cTn id="30" dur="1000" fill="hold"/>
                                        <p:tgtEl>
                                          <p:spTgt spid="66"/>
                                        </p:tgtEl>
                                        <p:attrNameLst>
                                          <p:attrName>ppt_x</p:attrName>
                                          <p:attrName>ppt_y</p:attrName>
                                        </p:attrNameLst>
                                      </p:cBhvr>
                                      <p:rCtr x="-6958" y="19941"/>
                                    </p:animMotion>
                                  </p:childTnLst>
                                </p:cTn>
                              </p:par>
                            </p:childTnLst>
                          </p:cTn>
                        </p:par>
                        <p:par>
                          <p:cTn id="31" fill="hold">
                            <p:stCondLst>
                              <p:cond delay="4000"/>
                            </p:stCondLst>
                            <p:childTnLst>
                              <p:par>
                                <p:cTn id="32" presetID="2" presetClass="entr" presetSubtype="1" fill="hold" nodeType="after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500" fill="hold"/>
                                        <p:tgtEl>
                                          <p:spTgt spid="80"/>
                                        </p:tgtEl>
                                        <p:attrNameLst>
                                          <p:attrName>ppt_x</p:attrName>
                                        </p:attrNameLst>
                                      </p:cBhvr>
                                      <p:tavLst>
                                        <p:tav tm="0">
                                          <p:val>
                                            <p:strVal val="#ppt_x"/>
                                          </p:val>
                                        </p:tav>
                                        <p:tav tm="100000">
                                          <p:val>
                                            <p:strVal val="#ppt_x"/>
                                          </p:val>
                                        </p:tav>
                                      </p:tavLst>
                                    </p:anim>
                                    <p:anim calcmode="lin" valueType="num">
                                      <p:cBhvr additive="base">
                                        <p:cTn id="35" dur="500" fill="hold"/>
                                        <p:tgtEl>
                                          <p:spTgt spid="80"/>
                                        </p:tgtEl>
                                        <p:attrNameLst>
                                          <p:attrName>ppt_y</p:attrName>
                                        </p:attrNameLst>
                                      </p:cBhvr>
                                      <p:tavLst>
                                        <p:tav tm="0">
                                          <p:val>
                                            <p:strVal val="0-#ppt_h/2"/>
                                          </p:val>
                                        </p:tav>
                                        <p:tav tm="100000">
                                          <p:val>
                                            <p:strVal val="#ppt_y"/>
                                          </p:val>
                                        </p:tav>
                                      </p:tavLst>
                                    </p:anim>
                                  </p:childTnLst>
                                </p:cTn>
                              </p:par>
                            </p:childTnLst>
                          </p:cTn>
                        </p:par>
                        <p:par>
                          <p:cTn id="36" fill="hold">
                            <p:stCondLst>
                              <p:cond delay="4500"/>
                            </p:stCondLst>
                            <p:childTnLst>
                              <p:par>
                                <p:cTn id="37" presetID="17" presetClass="entr" presetSubtype="10" fill="hold"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250" fill="hold"/>
                                        <p:tgtEl>
                                          <p:spTgt spid="69"/>
                                        </p:tgtEl>
                                        <p:attrNameLst>
                                          <p:attrName>ppt_w</p:attrName>
                                        </p:attrNameLst>
                                      </p:cBhvr>
                                      <p:tavLst>
                                        <p:tav tm="0">
                                          <p:val>
                                            <p:fltVal val="0"/>
                                          </p:val>
                                        </p:tav>
                                        <p:tav tm="100000">
                                          <p:val>
                                            <p:strVal val="#ppt_w"/>
                                          </p:val>
                                        </p:tav>
                                      </p:tavLst>
                                    </p:anim>
                                    <p:anim calcmode="lin" valueType="num">
                                      <p:cBhvr>
                                        <p:cTn id="40" dur="250" fill="hold"/>
                                        <p:tgtEl>
                                          <p:spTgt spid="69"/>
                                        </p:tgtEl>
                                        <p:attrNameLst>
                                          <p:attrName>ppt_h</p:attrName>
                                        </p:attrNameLst>
                                      </p:cBhvr>
                                      <p:tavLst>
                                        <p:tav tm="0">
                                          <p:val>
                                            <p:strVal val="#ppt_h"/>
                                          </p:val>
                                        </p:tav>
                                        <p:tav tm="100000">
                                          <p:val>
                                            <p:strVal val="#ppt_h"/>
                                          </p:val>
                                        </p:tav>
                                      </p:tavLst>
                                    </p:anim>
                                  </p:childTnLst>
                                </p:cTn>
                              </p:par>
                              <p:par>
                                <p:cTn id="41" presetID="42" presetClass="path" presetSubtype="0" accel="50000" decel="50000" fill="hold" nodeType="withEffect">
                                  <p:stCondLst>
                                    <p:cond delay="0"/>
                                  </p:stCondLst>
                                  <p:childTnLst>
                                    <p:animMotion origin="layout" path="M 0.09768 -0.39809 L 3.41416E-6 -2.1754E-6 " pathEditMode="relative" rAng="0" ptsTypes="AA">
                                      <p:cBhvr>
                                        <p:cTn id="42" dur="1000" fill="hold"/>
                                        <p:tgtEl>
                                          <p:spTgt spid="69"/>
                                        </p:tgtEl>
                                        <p:attrNameLst>
                                          <p:attrName>ppt_x</p:attrName>
                                          <p:attrName>ppt_y</p:attrName>
                                        </p:attrNameLst>
                                      </p:cBhvr>
                                      <p:rCtr x="-4891" y="19892"/>
                                    </p:animMotion>
                                  </p:childTnLst>
                                </p:cTn>
                              </p:par>
                            </p:childTnLst>
                          </p:cTn>
                        </p:par>
                        <p:par>
                          <p:cTn id="43" fill="hold">
                            <p:stCondLst>
                              <p:cond delay="5500"/>
                            </p:stCondLst>
                            <p:childTnLst>
                              <p:par>
                                <p:cTn id="44" presetID="2" presetClass="entr" presetSubtype="1" fill="hold" nodeType="after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0-#ppt_h/2"/>
                                          </p:val>
                                        </p:tav>
                                        <p:tav tm="100000">
                                          <p:val>
                                            <p:strVal val="#ppt_y"/>
                                          </p:val>
                                        </p:tav>
                                      </p:tavLst>
                                    </p:anim>
                                  </p:childTnLst>
                                </p:cTn>
                              </p:par>
                            </p:childTnLst>
                          </p:cTn>
                        </p:par>
                        <p:par>
                          <p:cTn id="48" fill="hold">
                            <p:stCondLst>
                              <p:cond delay="6000"/>
                            </p:stCondLst>
                            <p:childTnLst>
                              <p:par>
                                <p:cTn id="49" presetID="17" presetClass="entr" presetSubtype="1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250" fill="hold"/>
                                        <p:tgtEl>
                                          <p:spTgt spid="42"/>
                                        </p:tgtEl>
                                        <p:attrNameLst>
                                          <p:attrName>ppt_w</p:attrName>
                                        </p:attrNameLst>
                                      </p:cBhvr>
                                      <p:tavLst>
                                        <p:tav tm="0">
                                          <p:val>
                                            <p:fltVal val="0"/>
                                          </p:val>
                                        </p:tav>
                                        <p:tav tm="100000">
                                          <p:val>
                                            <p:strVal val="#ppt_w"/>
                                          </p:val>
                                        </p:tav>
                                      </p:tavLst>
                                    </p:anim>
                                    <p:anim calcmode="lin" valueType="num">
                                      <p:cBhvr>
                                        <p:cTn id="52" dur="250" fill="hold"/>
                                        <p:tgtEl>
                                          <p:spTgt spid="42"/>
                                        </p:tgtEl>
                                        <p:attrNameLst>
                                          <p:attrName>ppt_h</p:attrName>
                                        </p:attrNameLst>
                                      </p:cBhvr>
                                      <p:tavLst>
                                        <p:tav tm="0">
                                          <p:val>
                                            <p:strVal val="#ppt_h"/>
                                          </p:val>
                                        </p:tav>
                                        <p:tav tm="100000">
                                          <p:val>
                                            <p:strVal val="#ppt_h"/>
                                          </p:val>
                                        </p:tav>
                                      </p:tavLst>
                                    </p:anim>
                                  </p:childTnLst>
                                </p:cTn>
                              </p:par>
                              <p:par>
                                <p:cTn id="53" presetID="42" presetClass="path" presetSubtype="0" accel="50000" decel="50000" fill="hold" nodeType="withEffect">
                                  <p:stCondLst>
                                    <p:cond delay="0"/>
                                  </p:stCondLst>
                                  <p:childTnLst>
                                    <p:animMotion origin="layout" path="M 0.04409 -0.39834 L -4.46128E-6 2.84664E-6 " pathEditMode="relative" rAng="0" ptsTypes="AA">
                                      <p:cBhvr>
                                        <p:cTn id="54" dur="1000" fill="hold"/>
                                        <p:tgtEl>
                                          <p:spTgt spid="42"/>
                                        </p:tgtEl>
                                        <p:attrNameLst>
                                          <p:attrName>ppt_x</p:attrName>
                                          <p:attrName>ppt_y</p:attrName>
                                        </p:attrNameLst>
                                      </p:cBhvr>
                                      <p:rCtr x="-2204" y="19917"/>
                                    </p:animMotion>
                                  </p:childTnLst>
                                </p:cTn>
                              </p:par>
                            </p:childTnLst>
                          </p:cTn>
                        </p:par>
                        <p:par>
                          <p:cTn id="55" fill="hold">
                            <p:stCondLst>
                              <p:cond delay="7000"/>
                            </p:stCondLst>
                            <p:childTnLst>
                              <p:par>
                                <p:cTn id="56" presetID="2" presetClass="entr" presetSubtype="1" fill="hold" nodeType="afterEffect">
                                  <p:stCondLst>
                                    <p:cond delay="0"/>
                                  </p:stCondLst>
                                  <p:childTnLst>
                                    <p:set>
                                      <p:cBhvr>
                                        <p:cTn id="57" dur="1" fill="hold">
                                          <p:stCondLst>
                                            <p:cond delay="0"/>
                                          </p:stCondLst>
                                        </p:cTn>
                                        <p:tgtEl>
                                          <p:spTgt spid="75"/>
                                        </p:tgtEl>
                                        <p:attrNameLst>
                                          <p:attrName>style.visibility</p:attrName>
                                        </p:attrNameLst>
                                      </p:cBhvr>
                                      <p:to>
                                        <p:strVal val="visible"/>
                                      </p:to>
                                    </p:set>
                                    <p:anim calcmode="lin" valueType="num">
                                      <p:cBhvr additive="base">
                                        <p:cTn id="58" dur="500" fill="hold"/>
                                        <p:tgtEl>
                                          <p:spTgt spid="75"/>
                                        </p:tgtEl>
                                        <p:attrNameLst>
                                          <p:attrName>ppt_x</p:attrName>
                                        </p:attrNameLst>
                                      </p:cBhvr>
                                      <p:tavLst>
                                        <p:tav tm="0">
                                          <p:val>
                                            <p:strVal val="#ppt_x"/>
                                          </p:val>
                                        </p:tav>
                                        <p:tav tm="100000">
                                          <p:val>
                                            <p:strVal val="#ppt_x"/>
                                          </p:val>
                                        </p:tav>
                                      </p:tavLst>
                                    </p:anim>
                                    <p:anim calcmode="lin" valueType="num">
                                      <p:cBhvr additive="base">
                                        <p:cTn id="59" dur="500" fill="hold"/>
                                        <p:tgtEl>
                                          <p:spTgt spid="75"/>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ppt_x"/>
                                          </p:val>
                                        </p:tav>
                                        <p:tav tm="100000">
                                          <p:val>
                                            <p:strVal val="#ppt_x"/>
                                          </p:val>
                                        </p:tav>
                                      </p:tavLst>
                                    </p:anim>
                                    <p:anim calcmode="lin" valueType="num">
                                      <p:cBhvr additive="base">
                                        <p:cTn id="63" dur="500" fill="hold"/>
                                        <p:tgtEl>
                                          <p:spTgt spid="77"/>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 calcmode="lin" valueType="num">
                                      <p:cBhvr additive="base">
                                        <p:cTn id="66" dur="500" fill="hold"/>
                                        <p:tgtEl>
                                          <p:spTgt spid="79"/>
                                        </p:tgtEl>
                                        <p:attrNameLst>
                                          <p:attrName>ppt_x</p:attrName>
                                        </p:attrNameLst>
                                      </p:cBhvr>
                                      <p:tavLst>
                                        <p:tav tm="0">
                                          <p:val>
                                            <p:strVal val="#ppt_x"/>
                                          </p:val>
                                        </p:tav>
                                        <p:tav tm="100000">
                                          <p:val>
                                            <p:strVal val="#ppt_x"/>
                                          </p:val>
                                        </p:tav>
                                      </p:tavLst>
                                    </p:anim>
                                    <p:anim calcmode="lin" valueType="num">
                                      <p:cBhvr additive="base">
                                        <p:cTn id="67" dur="500" fill="hold"/>
                                        <p:tgtEl>
                                          <p:spTgt spid="79"/>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0"/>
                                  </p:stCondLst>
                                  <p:childTnLst>
                                    <p:set>
                                      <p:cBhvr>
                                        <p:cTn id="73" dur="1" fill="hold">
                                          <p:stCondLst>
                                            <p:cond delay="0"/>
                                          </p:stCondLst>
                                        </p:cTn>
                                        <p:tgtEl>
                                          <p:spTgt spid="83"/>
                                        </p:tgtEl>
                                        <p:attrNameLst>
                                          <p:attrName>style.visibility</p:attrName>
                                        </p:attrNameLst>
                                      </p:cBhvr>
                                      <p:to>
                                        <p:strVal val="visible"/>
                                      </p:to>
                                    </p:set>
                                    <p:anim calcmode="lin" valueType="num">
                                      <p:cBhvr additive="base">
                                        <p:cTn id="74" dur="500" fill="hold"/>
                                        <p:tgtEl>
                                          <p:spTgt spid="83"/>
                                        </p:tgtEl>
                                        <p:attrNameLst>
                                          <p:attrName>ppt_x</p:attrName>
                                        </p:attrNameLst>
                                      </p:cBhvr>
                                      <p:tavLst>
                                        <p:tav tm="0">
                                          <p:val>
                                            <p:strVal val="#ppt_x"/>
                                          </p:val>
                                        </p:tav>
                                        <p:tav tm="100000">
                                          <p:val>
                                            <p:strVal val="#ppt_x"/>
                                          </p:val>
                                        </p:tav>
                                      </p:tavLst>
                                    </p:anim>
                                    <p:anim calcmode="lin" valueType="num">
                                      <p:cBhvr additive="base">
                                        <p:cTn id="75" dur="500" fill="hold"/>
                                        <p:tgtEl>
                                          <p:spTgt spid="83"/>
                                        </p:tgtEl>
                                        <p:attrNameLst>
                                          <p:attrName>ppt_y</p:attrName>
                                        </p:attrNameLst>
                                      </p:cBhvr>
                                      <p:tavLst>
                                        <p:tav tm="0">
                                          <p:val>
                                            <p:strVal val="0-#ppt_h/2"/>
                                          </p:val>
                                        </p:tav>
                                        <p:tav tm="100000">
                                          <p:val>
                                            <p:strVal val="#ppt_y"/>
                                          </p:val>
                                        </p:tav>
                                      </p:tavLst>
                                    </p:anim>
                                  </p:childTnLst>
                                </p:cTn>
                              </p:par>
                            </p:childTnLst>
                          </p:cTn>
                        </p:par>
                        <p:par>
                          <p:cTn id="76" fill="hold">
                            <p:stCondLst>
                              <p:cond delay="7500"/>
                            </p:stCondLst>
                            <p:childTnLst>
                              <p:par>
                                <p:cTn id="77" presetID="17" presetClass="entr" presetSubtype="10"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250" fill="hold"/>
                                        <p:tgtEl>
                                          <p:spTgt spid="46"/>
                                        </p:tgtEl>
                                        <p:attrNameLst>
                                          <p:attrName>ppt_w</p:attrName>
                                        </p:attrNameLst>
                                      </p:cBhvr>
                                      <p:tavLst>
                                        <p:tav tm="0">
                                          <p:val>
                                            <p:fltVal val="0"/>
                                          </p:val>
                                        </p:tav>
                                        <p:tav tm="100000">
                                          <p:val>
                                            <p:strVal val="#ppt_w"/>
                                          </p:val>
                                        </p:tav>
                                      </p:tavLst>
                                    </p:anim>
                                    <p:anim calcmode="lin" valueType="num">
                                      <p:cBhvr>
                                        <p:cTn id="80" dur="250" fill="hold"/>
                                        <p:tgtEl>
                                          <p:spTgt spid="46"/>
                                        </p:tgtEl>
                                        <p:attrNameLst>
                                          <p:attrName>ppt_h</p:attrName>
                                        </p:attrNameLst>
                                      </p:cBhvr>
                                      <p:tavLst>
                                        <p:tav tm="0">
                                          <p:val>
                                            <p:strVal val="#ppt_h"/>
                                          </p:val>
                                        </p:tav>
                                        <p:tav tm="100000">
                                          <p:val>
                                            <p:strVal val="#ppt_h"/>
                                          </p:val>
                                        </p:tav>
                                      </p:tavLst>
                                    </p:anim>
                                  </p:childTnLst>
                                </p:cTn>
                              </p:par>
                              <p:par>
                                <p:cTn id="81" presetID="17" presetClass="entr" presetSubtype="1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p:cTn id="83" dur="250" fill="hold"/>
                                        <p:tgtEl>
                                          <p:spTgt spid="50"/>
                                        </p:tgtEl>
                                        <p:attrNameLst>
                                          <p:attrName>ppt_w</p:attrName>
                                        </p:attrNameLst>
                                      </p:cBhvr>
                                      <p:tavLst>
                                        <p:tav tm="0">
                                          <p:val>
                                            <p:fltVal val="0"/>
                                          </p:val>
                                        </p:tav>
                                        <p:tav tm="100000">
                                          <p:val>
                                            <p:strVal val="#ppt_w"/>
                                          </p:val>
                                        </p:tav>
                                      </p:tavLst>
                                    </p:anim>
                                    <p:anim calcmode="lin" valueType="num">
                                      <p:cBhvr>
                                        <p:cTn id="84" dur="250" fill="hold"/>
                                        <p:tgtEl>
                                          <p:spTgt spid="50"/>
                                        </p:tgtEl>
                                        <p:attrNameLst>
                                          <p:attrName>ppt_h</p:attrName>
                                        </p:attrNameLst>
                                      </p:cBhvr>
                                      <p:tavLst>
                                        <p:tav tm="0">
                                          <p:val>
                                            <p:strVal val="#ppt_h"/>
                                          </p:val>
                                        </p:tav>
                                        <p:tav tm="100000">
                                          <p:val>
                                            <p:strVal val="#ppt_h"/>
                                          </p:val>
                                        </p:tav>
                                      </p:tavLst>
                                    </p:anim>
                                  </p:childTnLst>
                                </p:cTn>
                              </p:par>
                              <p:par>
                                <p:cTn id="85" presetID="17"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250" fill="hold"/>
                                        <p:tgtEl>
                                          <p:spTgt spid="54"/>
                                        </p:tgtEl>
                                        <p:attrNameLst>
                                          <p:attrName>ppt_w</p:attrName>
                                        </p:attrNameLst>
                                      </p:cBhvr>
                                      <p:tavLst>
                                        <p:tav tm="0">
                                          <p:val>
                                            <p:fltVal val="0"/>
                                          </p:val>
                                        </p:tav>
                                        <p:tav tm="100000">
                                          <p:val>
                                            <p:strVal val="#ppt_w"/>
                                          </p:val>
                                        </p:tav>
                                      </p:tavLst>
                                    </p:anim>
                                    <p:anim calcmode="lin" valueType="num">
                                      <p:cBhvr>
                                        <p:cTn id="88" dur="250" fill="hold"/>
                                        <p:tgtEl>
                                          <p:spTgt spid="54"/>
                                        </p:tgtEl>
                                        <p:attrNameLst>
                                          <p:attrName>ppt_h</p:attrName>
                                        </p:attrNameLst>
                                      </p:cBhvr>
                                      <p:tavLst>
                                        <p:tav tm="0">
                                          <p:val>
                                            <p:strVal val="#ppt_h"/>
                                          </p:val>
                                        </p:tav>
                                        <p:tav tm="100000">
                                          <p:val>
                                            <p:strVal val="#ppt_h"/>
                                          </p:val>
                                        </p:tav>
                                      </p:tavLst>
                                    </p:anim>
                                  </p:childTnLst>
                                </p:cTn>
                              </p:par>
                              <p:par>
                                <p:cTn id="89" presetID="17" presetClass="entr" presetSubtype="1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p:cTn id="91" dur="250" fill="hold"/>
                                        <p:tgtEl>
                                          <p:spTgt spid="62"/>
                                        </p:tgtEl>
                                        <p:attrNameLst>
                                          <p:attrName>ppt_w</p:attrName>
                                        </p:attrNameLst>
                                      </p:cBhvr>
                                      <p:tavLst>
                                        <p:tav tm="0">
                                          <p:val>
                                            <p:fltVal val="0"/>
                                          </p:val>
                                        </p:tav>
                                        <p:tav tm="100000">
                                          <p:val>
                                            <p:strVal val="#ppt_w"/>
                                          </p:val>
                                        </p:tav>
                                      </p:tavLst>
                                    </p:anim>
                                    <p:anim calcmode="lin" valueType="num">
                                      <p:cBhvr>
                                        <p:cTn id="92" dur="250" fill="hold"/>
                                        <p:tgtEl>
                                          <p:spTgt spid="62"/>
                                        </p:tgtEl>
                                        <p:attrNameLst>
                                          <p:attrName>ppt_h</p:attrName>
                                        </p:attrNameLst>
                                      </p:cBhvr>
                                      <p:tavLst>
                                        <p:tav tm="0">
                                          <p:val>
                                            <p:strVal val="#ppt_h"/>
                                          </p:val>
                                        </p:tav>
                                        <p:tav tm="100000">
                                          <p:val>
                                            <p:strVal val="#ppt_h"/>
                                          </p:val>
                                        </p:tav>
                                      </p:tavLst>
                                    </p:anim>
                                  </p:childTnLst>
                                </p:cTn>
                              </p:par>
                              <p:par>
                                <p:cTn id="93" presetID="17" presetClass="entr" presetSubtype="1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p:cTn id="95" dur="250" fill="hold"/>
                                        <p:tgtEl>
                                          <p:spTgt spid="58"/>
                                        </p:tgtEl>
                                        <p:attrNameLst>
                                          <p:attrName>ppt_w</p:attrName>
                                        </p:attrNameLst>
                                      </p:cBhvr>
                                      <p:tavLst>
                                        <p:tav tm="0">
                                          <p:val>
                                            <p:fltVal val="0"/>
                                          </p:val>
                                        </p:tav>
                                        <p:tav tm="100000">
                                          <p:val>
                                            <p:strVal val="#ppt_w"/>
                                          </p:val>
                                        </p:tav>
                                      </p:tavLst>
                                    </p:anim>
                                    <p:anim calcmode="lin" valueType="num">
                                      <p:cBhvr>
                                        <p:cTn id="96" dur="250" fill="hold"/>
                                        <p:tgtEl>
                                          <p:spTgt spid="58"/>
                                        </p:tgtEl>
                                        <p:attrNameLst>
                                          <p:attrName>ppt_h</p:attrName>
                                        </p:attrNameLst>
                                      </p:cBhvr>
                                      <p:tavLst>
                                        <p:tav tm="0">
                                          <p:val>
                                            <p:strVal val="#ppt_h"/>
                                          </p:val>
                                        </p:tav>
                                        <p:tav tm="100000">
                                          <p:val>
                                            <p:strVal val="#ppt_h"/>
                                          </p:val>
                                        </p:tav>
                                      </p:tavLst>
                                    </p:anim>
                                  </p:childTnLst>
                                </p:cTn>
                              </p:par>
                              <p:par>
                                <p:cTn id="97" presetID="42" presetClass="path" presetSubtype="0" accel="50000" decel="50000" fill="hold" nodeType="withEffect">
                                  <p:stCondLst>
                                    <p:cond delay="0"/>
                                  </p:stCondLst>
                                  <p:childTnLst>
                                    <p:animMotion origin="layout" path="M 0.22582 -0.40127 L 1.26481E-6 -1.91083E-6 " pathEditMode="relative" rAng="0" ptsTypes="AA">
                                      <p:cBhvr>
                                        <p:cTn id="98" dur="1000" fill="hold"/>
                                        <p:tgtEl>
                                          <p:spTgt spid="46"/>
                                        </p:tgtEl>
                                        <p:attrNameLst>
                                          <p:attrName>ppt_x</p:attrName>
                                          <p:attrName>ppt_y</p:attrName>
                                        </p:attrNameLst>
                                      </p:cBhvr>
                                      <p:rCtr x="-11298" y="20064"/>
                                    </p:animMotion>
                                  </p:childTnLst>
                                </p:cTn>
                              </p:par>
                              <p:par>
                                <p:cTn id="99" presetID="42" presetClass="path" presetSubtype="0" accel="50000" decel="50000" fill="hold" nodeType="withEffect">
                                  <p:stCondLst>
                                    <p:cond delay="0"/>
                                  </p:stCondLst>
                                  <p:childTnLst>
                                    <p:animMotion origin="layout" path="M 0.16093 -0.39858 L -4.74235E-6 -2.13131E-6 " pathEditMode="relative" rAng="0" ptsTypes="AA">
                                      <p:cBhvr>
                                        <p:cTn id="100" dur="1000" fill="hold"/>
                                        <p:tgtEl>
                                          <p:spTgt spid="50"/>
                                        </p:tgtEl>
                                        <p:attrNameLst>
                                          <p:attrName>ppt_x</p:attrName>
                                          <p:attrName>ppt_y</p:attrName>
                                        </p:attrNameLst>
                                      </p:cBhvr>
                                      <p:rCtr x="-8046" y="19917"/>
                                    </p:animMotion>
                                  </p:childTnLst>
                                </p:cTn>
                              </p:par>
                              <p:par>
                                <p:cTn id="101" presetID="42" presetClass="path" presetSubtype="0" accel="50000" decel="50000" fill="hold" nodeType="withEffect">
                                  <p:stCondLst>
                                    <p:cond delay="0"/>
                                  </p:stCondLst>
                                  <p:childTnLst>
                                    <p:animMotion origin="layout" path="M 0.11753 -0.39883 L -7.74318E-7 2.89074E-6 " pathEditMode="relative" rAng="0" ptsTypes="AA">
                                      <p:cBhvr>
                                        <p:cTn id="102" dur="1000" fill="hold"/>
                                        <p:tgtEl>
                                          <p:spTgt spid="54"/>
                                        </p:tgtEl>
                                        <p:attrNameLst>
                                          <p:attrName>ppt_x</p:attrName>
                                          <p:attrName>ppt_y</p:attrName>
                                        </p:attrNameLst>
                                      </p:cBhvr>
                                      <p:rCtr x="-5883" y="19941"/>
                                    </p:animMotion>
                                  </p:childTnLst>
                                </p:cTn>
                              </p:par>
                              <p:par>
                                <p:cTn id="103" presetID="42" presetClass="path" presetSubtype="0" accel="50000" decel="50000" fill="hold" nodeType="withEffect">
                                  <p:stCondLst>
                                    <p:cond delay="0"/>
                                  </p:stCondLst>
                                  <p:childTnLst>
                                    <p:animMotion origin="layout" path="M 0.0795 -0.39956 L -1.4577E-6 -2.04312E-6 " pathEditMode="relative" rAng="0" ptsTypes="AA">
                                      <p:cBhvr>
                                        <p:cTn id="104" dur="1000" fill="hold"/>
                                        <p:tgtEl>
                                          <p:spTgt spid="62"/>
                                        </p:tgtEl>
                                        <p:attrNameLst>
                                          <p:attrName>ppt_x</p:attrName>
                                          <p:attrName>ppt_y</p:attrName>
                                        </p:attrNameLst>
                                      </p:cBhvr>
                                      <p:rCtr x="-3982" y="19966"/>
                                    </p:animMotion>
                                  </p:childTnLst>
                                </p:cTn>
                              </p:par>
                              <p:par>
                                <p:cTn id="105" presetID="42" presetClass="path" presetSubtype="0" accel="50000" decel="50000" fill="hold" nodeType="withEffect">
                                  <p:stCondLst>
                                    <p:cond delay="0"/>
                                  </p:stCondLst>
                                  <p:childTnLst>
                                    <p:animMotion origin="layout" path="M -0.04161 -0.38805 L -1.16561E-6 -2.96913E-6 " pathEditMode="relative" rAng="0" ptsTypes="AA">
                                      <p:cBhvr>
                                        <p:cTn id="106" dur="1000" fill="hold"/>
                                        <p:tgtEl>
                                          <p:spTgt spid="58"/>
                                        </p:tgtEl>
                                        <p:attrNameLst>
                                          <p:attrName>ppt_x</p:attrName>
                                          <p:attrName>ppt_y</p:attrName>
                                        </p:attrNameLst>
                                      </p:cBhvr>
                                      <p:rCtr x="2039" y="19451"/>
                                    </p:animMotion>
                                  </p:childTnLst>
                                </p:cTn>
                              </p:par>
                            </p:childTnLst>
                          </p:cTn>
                        </p:par>
                        <p:par>
                          <p:cTn id="107" fill="hold">
                            <p:stCondLst>
                              <p:cond delay="8500"/>
                            </p:stCondLst>
                            <p:childTnLst>
                              <p:par>
                                <p:cTn id="108" presetID="10" presetClass="entr" presetSubtype="0" fill="hold" grpId="0" nodeType="afterEffect">
                                  <p:stCondLst>
                                    <p:cond delay="500"/>
                                  </p:stCondLst>
                                  <p:childTnLst>
                                    <p:set>
                                      <p:cBhvr>
                                        <p:cTn id="109" dur="1" fill="hold">
                                          <p:stCondLst>
                                            <p:cond delay="0"/>
                                          </p:stCondLst>
                                        </p:cTn>
                                        <p:tgtEl>
                                          <p:spTgt spid="73"/>
                                        </p:tgtEl>
                                        <p:attrNameLst>
                                          <p:attrName>style.visibility</p:attrName>
                                        </p:attrNameLst>
                                      </p:cBhvr>
                                      <p:to>
                                        <p:strVal val="visible"/>
                                      </p:to>
                                    </p:set>
                                    <p:animEffect transition="in" filter="fade">
                                      <p:cBhvr>
                                        <p:cTn id="110" dur="500"/>
                                        <p:tgtEl>
                                          <p:spTgt spid="73"/>
                                        </p:tgtEl>
                                      </p:cBhvr>
                                    </p:animEffect>
                                  </p:childTnLst>
                                </p:cTn>
                              </p:par>
                            </p:childTnLst>
                          </p:cTn>
                        </p:par>
                        <p:par>
                          <p:cTn id="111" fill="hold">
                            <p:stCondLst>
                              <p:cond delay="9500"/>
                            </p:stCondLst>
                            <p:childTnLst>
                              <p:par>
                                <p:cTn id="112" presetID="10" presetClass="entr" presetSubtype="0" fill="hold" grpId="0" nodeType="afterEffect">
                                  <p:stCondLst>
                                    <p:cond delay="500"/>
                                  </p:stCondLst>
                                  <p:childTnLst>
                                    <p:set>
                                      <p:cBhvr>
                                        <p:cTn id="113" dur="1" fill="hold">
                                          <p:stCondLst>
                                            <p:cond delay="0"/>
                                          </p:stCondLst>
                                        </p:cTn>
                                        <p:tgtEl>
                                          <p:spTgt spid="74"/>
                                        </p:tgtEl>
                                        <p:attrNameLst>
                                          <p:attrName>style.visibility</p:attrName>
                                        </p:attrNameLst>
                                      </p:cBhvr>
                                      <p:to>
                                        <p:strVal val="visible"/>
                                      </p:to>
                                    </p:set>
                                    <p:animEffect transition="in" filter="fade">
                                      <p:cBhvr>
                                        <p:cTn id="11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被写界深度</a:t>
            </a:r>
            <a:r>
              <a:rPr lang="en-US" altLang="ja-JP" dirty="0"/>
              <a:t>(</a:t>
            </a:r>
            <a:r>
              <a:rPr lang="ja-JP" altLang="en-US" dirty="0"/>
              <a:t>ボケ</a:t>
            </a:r>
            <a:r>
              <a:rPr lang="en-US" altLang="ja-JP" dirty="0"/>
              <a:t>)</a:t>
            </a:r>
            <a:r>
              <a:rPr kumimoji="1" lang="ja-JP" altLang="en-US" dirty="0"/>
              <a:t>表現</a:t>
            </a:r>
            <a:r>
              <a:rPr lang="ja-JP" altLang="en-US" dirty="0"/>
              <a:t>の発展</a:t>
            </a:r>
            <a:endParaRPr kumimoji="1" lang="ja-JP" altLang="en-US" dirty="0"/>
          </a:p>
        </p:txBody>
      </p:sp>
      <p:sp>
        <p:nvSpPr>
          <p:cNvPr id="3" name="コンテンツ プレースホルダー 2">
            <a:extLst>
              <a:ext uri="{FF2B5EF4-FFF2-40B4-BE49-F238E27FC236}">
                <a16:creationId xmlns:a16="http://schemas.microsoft.com/office/drawing/2014/main" id="{FA9C8860-A021-0FAC-BB32-5D830E04E230}"/>
              </a:ext>
            </a:extLst>
          </p:cNvPr>
          <p:cNvSpPr>
            <a:spLocks noGrp="1"/>
          </p:cNvSpPr>
          <p:nvPr>
            <p:ph idx="1"/>
          </p:nvPr>
        </p:nvSpPr>
        <p:spPr/>
        <p:txBody>
          <a:bodyPr>
            <a:normAutofit fontScale="92500" lnSpcReduction="20000"/>
          </a:bodyPr>
          <a:lstStyle/>
          <a:p>
            <a:r>
              <a:rPr kumimoji="1" lang="en-US" altLang="ja-JP" dirty="0"/>
              <a:t>1990</a:t>
            </a:r>
            <a:r>
              <a:rPr kumimoji="1" lang="ja-JP" altLang="en-US" dirty="0"/>
              <a:t>年代後半～</a:t>
            </a:r>
            <a:r>
              <a:rPr kumimoji="1" lang="en-US" altLang="ja-JP" dirty="0"/>
              <a:t>2000</a:t>
            </a:r>
            <a:r>
              <a:rPr kumimoji="1" lang="ja-JP" altLang="en-US" dirty="0"/>
              <a:t>年代前半</a:t>
            </a:r>
            <a:endParaRPr kumimoji="1" lang="en-US" altLang="ja-JP" dirty="0"/>
          </a:p>
          <a:p>
            <a:pPr lvl="1"/>
            <a:r>
              <a:rPr kumimoji="1" lang="ja-JP" altLang="en-US" dirty="0"/>
              <a:t>ボカした画像を深度によってブレンドする簡易的な手法</a:t>
            </a:r>
            <a:endParaRPr kumimoji="1" lang="en-US" altLang="ja-JP" dirty="0"/>
          </a:p>
          <a:p>
            <a:pPr lvl="2"/>
            <a:r>
              <a:rPr lang="en-US" altLang="ja-JP" dirty="0"/>
              <a:t>[Kawase 2002]</a:t>
            </a:r>
            <a:endParaRPr kumimoji="1" lang="en-US" altLang="ja-JP" dirty="0"/>
          </a:p>
          <a:p>
            <a:r>
              <a:rPr lang="en-US" altLang="ja-JP" dirty="0"/>
              <a:t>2000</a:t>
            </a:r>
            <a:r>
              <a:rPr lang="ja-JP" altLang="en-US" dirty="0"/>
              <a:t>年代後半</a:t>
            </a:r>
            <a:endParaRPr lang="en-US" altLang="ja-JP" dirty="0"/>
          </a:p>
          <a:p>
            <a:pPr lvl="1"/>
            <a:r>
              <a:rPr lang="en-US" altLang="ja-JP" dirty="0"/>
              <a:t>HDR</a:t>
            </a:r>
            <a:r>
              <a:rPr lang="ja-JP" altLang="en-US" dirty="0"/>
              <a:t>による写実性の高いボケ表現</a:t>
            </a:r>
            <a:endParaRPr lang="en-US" altLang="ja-JP" dirty="0"/>
          </a:p>
          <a:p>
            <a:pPr lvl="2"/>
            <a:r>
              <a:rPr lang="en-US" altLang="ja-JP" dirty="0"/>
              <a:t>[</a:t>
            </a:r>
            <a:r>
              <a:rPr lang="en-US" altLang="ja-JP" dirty="0" err="1"/>
              <a:t>Gotanda</a:t>
            </a:r>
            <a:r>
              <a:rPr lang="en-US" altLang="ja-JP" dirty="0"/>
              <a:t> 2009] etc.</a:t>
            </a:r>
          </a:p>
          <a:p>
            <a:pPr lvl="1"/>
            <a:r>
              <a:rPr lang="ja-JP" altLang="en-US" dirty="0"/>
              <a:t>深度によるマスク処理で前景の漏れ出しを抑制</a:t>
            </a:r>
            <a:endParaRPr lang="en-US" altLang="ja-JP" dirty="0"/>
          </a:p>
          <a:p>
            <a:pPr lvl="2"/>
            <a:r>
              <a:rPr lang="ja-JP" altLang="en-US" dirty="0"/>
              <a:t>レイヤー数の増加と併せてやや大きめのボケの実現</a:t>
            </a:r>
            <a:endParaRPr lang="en-US" altLang="ja-JP" dirty="0"/>
          </a:p>
          <a:p>
            <a:pPr lvl="1"/>
            <a:r>
              <a:rPr lang="ja-JP" altLang="en-US" dirty="0"/>
              <a:t>口径食</a:t>
            </a:r>
            <a:r>
              <a:rPr lang="en-US" altLang="ja-JP" dirty="0"/>
              <a:t>(Optical Vignetting)</a:t>
            </a:r>
            <a:r>
              <a:rPr lang="ja-JP" altLang="en-US" dirty="0"/>
              <a:t>の表現</a:t>
            </a:r>
            <a:endParaRPr lang="en-US" altLang="ja-JP" dirty="0"/>
          </a:p>
          <a:p>
            <a:pPr lvl="2"/>
            <a:r>
              <a:rPr lang="en-US" altLang="ja-JP" dirty="0"/>
              <a:t>[</a:t>
            </a:r>
            <a:r>
              <a:rPr lang="en-US" altLang="ja-JP" dirty="0" err="1"/>
              <a:t>Gotanda</a:t>
            </a:r>
            <a:r>
              <a:rPr lang="en-US" altLang="ja-JP" dirty="0"/>
              <a:t> et al. 2007]</a:t>
            </a:r>
          </a:p>
          <a:p>
            <a:pPr lvl="1"/>
            <a:r>
              <a:rPr lang="en-US" altLang="ja-JP" dirty="0"/>
              <a:t>Scatter</a:t>
            </a:r>
            <a:r>
              <a:rPr lang="ja-JP" altLang="en-US" dirty="0"/>
              <a:t>方式の開発</a:t>
            </a:r>
            <a:endParaRPr lang="en-US" altLang="ja-JP" dirty="0"/>
          </a:p>
          <a:p>
            <a:pPr lvl="2"/>
            <a:r>
              <a:rPr lang="ja-JP" altLang="en-US" dirty="0"/>
              <a:t>サンプリング不足が生じないため大きなボケの高品質化</a:t>
            </a:r>
            <a:endParaRPr lang="en-US" altLang="ja-JP" dirty="0"/>
          </a:p>
          <a:p>
            <a:pPr lvl="2"/>
            <a:r>
              <a:rPr lang="ja-JP" altLang="en-US" dirty="0"/>
              <a:t>全ピクセル対象で負荷も高く当初の実用例は少ない</a:t>
            </a:r>
            <a:endParaRPr lang="en-US" altLang="ja-JP" dirty="0"/>
          </a:p>
        </p:txBody>
      </p:sp>
      <p:sp>
        <p:nvSpPr>
          <p:cNvPr id="4" name="スライド番号プレースホルダー 3">
            <a:extLst>
              <a:ext uri="{FF2B5EF4-FFF2-40B4-BE49-F238E27FC236}">
                <a16:creationId xmlns:a16="http://schemas.microsoft.com/office/drawing/2014/main" id="{B963DCA6-70AC-45A6-F887-B5D14ACA1F5C}"/>
              </a:ext>
            </a:extLst>
          </p:cNvPr>
          <p:cNvSpPr>
            <a:spLocks noGrp="1"/>
          </p:cNvSpPr>
          <p:nvPr>
            <p:ph type="sldNum" sz="quarter" idx="4294967295"/>
          </p:nvPr>
        </p:nvSpPr>
        <p:spPr>
          <a:xfrm>
            <a:off x="9319539" y="6505190"/>
            <a:ext cx="2843905" cy="320892"/>
          </a:xfrm>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6115" indent="-302352">
              <a:defRPr kumimoji="1">
                <a:solidFill>
                  <a:schemeClr val="tx1"/>
                </a:solidFill>
                <a:latin typeface="Arial" panose="020B0604020202020204" pitchFamily="34" charset="0"/>
                <a:ea typeface="ＭＳ Ｐゴシック" panose="020B0600070205080204" pitchFamily="50" charset="-128"/>
              </a:defRPr>
            </a:lvl2pPr>
            <a:lvl3pPr marL="1209408" indent="-241882">
              <a:defRPr kumimoji="1">
                <a:solidFill>
                  <a:schemeClr val="tx1"/>
                </a:solidFill>
                <a:latin typeface="Arial" panose="020B0604020202020204" pitchFamily="34" charset="0"/>
                <a:ea typeface="ＭＳ Ｐゴシック" panose="020B0600070205080204" pitchFamily="50" charset="-128"/>
              </a:defRPr>
            </a:lvl3pPr>
            <a:lvl4pPr marL="1693172" indent="-241882">
              <a:defRPr kumimoji="1">
                <a:solidFill>
                  <a:schemeClr val="tx1"/>
                </a:solidFill>
                <a:latin typeface="Arial" panose="020B0604020202020204" pitchFamily="34" charset="0"/>
                <a:ea typeface="ＭＳ Ｐゴシック" panose="020B0600070205080204" pitchFamily="50" charset="-128"/>
              </a:defRPr>
            </a:lvl4pPr>
            <a:lvl5pPr marL="2176935" indent="-241882">
              <a:defRPr kumimoji="1">
                <a:solidFill>
                  <a:schemeClr val="tx1"/>
                </a:solidFill>
                <a:latin typeface="Arial" panose="020B0604020202020204" pitchFamily="34" charset="0"/>
                <a:ea typeface="ＭＳ Ｐゴシック" panose="020B0600070205080204" pitchFamily="50" charset="-128"/>
              </a:defRPr>
            </a:lvl5pPr>
            <a:lvl6pPr marL="2660698"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44462"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8225"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11988" indent="-24188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8BE3213-41F7-42CF-BF36-76B7F67EB4AB}" type="slidenum">
              <a:rPr lang="en-US" altLang="ja-JP" smtClean="0"/>
              <a:pPr/>
              <a:t>5</a:t>
            </a:fld>
            <a:endParaRPr lang="en-US" altLang="ja-JP"/>
          </a:p>
        </p:txBody>
      </p:sp>
    </p:spTree>
    <p:extLst>
      <p:ext uri="{BB962C8B-B14F-4D97-AF65-F5344CB8AC3E}">
        <p14:creationId xmlns:p14="http://schemas.microsoft.com/office/powerpoint/2010/main" val="1224216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6D31F40-740B-4A68-9936-3F3FD51C9755}"/>
              </a:ext>
            </a:extLst>
          </p:cNvPr>
          <p:cNvSpPr>
            <a:spLocks noGrp="1" noChangeArrowheads="1"/>
          </p:cNvSpPr>
          <p:nvPr>
            <p:ph type="title"/>
          </p:nvPr>
        </p:nvSpPr>
        <p:spPr/>
        <p:txBody>
          <a:bodyPr/>
          <a:lstStyle/>
          <a:p>
            <a:pPr eaLnBrk="1" hangingPunct="1">
              <a:defRPr/>
            </a:pPr>
            <a:r>
              <a:rPr lang="ja-JP" altLang="en-US" dirty="0"/>
              <a:t>補正前後の比較</a:t>
            </a:r>
            <a:endParaRPr lang="ja-JP" altLang="en-US" dirty="0">
              <a:cs typeface="+mj-cs"/>
            </a:endParaRPr>
          </a:p>
        </p:txBody>
      </p:sp>
      <p:sp>
        <p:nvSpPr>
          <p:cNvPr id="58371" name="スライド番号プレースホルダー 1">
            <a:extLst>
              <a:ext uri="{FF2B5EF4-FFF2-40B4-BE49-F238E27FC236}">
                <a16:creationId xmlns:a16="http://schemas.microsoft.com/office/drawing/2014/main" id="{D27ECCAF-EF88-4FDF-90EB-5B33D8314738}"/>
              </a:ext>
            </a:extLst>
          </p:cNvPr>
          <p:cNvSpPr>
            <a:spLocks noGrp="1"/>
          </p:cNvSpPr>
          <p:nvPr>
            <p:ph type="sldNum" sz="quarter" idx="12"/>
          </p:nvPr>
        </p:nvSpPr>
        <p:spPr/>
        <p:txBody>
          <a:bodyPr/>
          <a:lstStyle>
            <a:lvl1pPr>
              <a:spcBef>
                <a:spcPct val="20000"/>
              </a:spcBef>
              <a:buChar char="•"/>
              <a:defRPr kumimoji="1" sz="3386">
                <a:solidFill>
                  <a:schemeClr val="tx1"/>
                </a:solidFill>
                <a:latin typeface="Calibri" panose="020F0502020204030204" pitchFamily="34" charset="0"/>
                <a:ea typeface="メイリオ" panose="020B0604030504040204" pitchFamily="50" charset="-128"/>
              </a:defRPr>
            </a:lvl1pPr>
            <a:lvl2pPr marL="786115" indent="-302352">
              <a:spcBef>
                <a:spcPct val="20000"/>
              </a:spcBef>
              <a:buChar char="–"/>
              <a:defRPr kumimoji="1" sz="2963">
                <a:solidFill>
                  <a:schemeClr val="tx1"/>
                </a:solidFill>
                <a:latin typeface="Calibri" panose="020F0502020204030204" pitchFamily="34" charset="0"/>
                <a:ea typeface="メイリオ" panose="020B0604030504040204" pitchFamily="50" charset="-128"/>
              </a:defRPr>
            </a:lvl2pPr>
            <a:lvl3pPr marL="1209408" indent="-241882">
              <a:spcBef>
                <a:spcPct val="20000"/>
              </a:spcBef>
              <a:buChar char="•"/>
              <a:defRPr kumimoji="1" sz="2539">
                <a:solidFill>
                  <a:schemeClr val="tx1"/>
                </a:solidFill>
                <a:latin typeface="Calibri" panose="020F0502020204030204" pitchFamily="34" charset="0"/>
                <a:ea typeface="メイリオ" panose="020B0604030504040204" pitchFamily="50" charset="-128"/>
              </a:defRPr>
            </a:lvl3pPr>
            <a:lvl4pPr marL="1693172" indent="-241882">
              <a:spcBef>
                <a:spcPct val="20000"/>
              </a:spcBef>
              <a:buChar char="–"/>
              <a:defRPr kumimoji="1" sz="2116">
                <a:solidFill>
                  <a:schemeClr val="tx1"/>
                </a:solidFill>
                <a:latin typeface="Calibri" panose="020F0502020204030204" pitchFamily="34" charset="0"/>
                <a:ea typeface="メイリオ" panose="020B0604030504040204" pitchFamily="50" charset="-128"/>
              </a:defRPr>
            </a:lvl4pPr>
            <a:lvl5pPr marL="2176935" indent="-241882">
              <a:spcBef>
                <a:spcPct val="20000"/>
              </a:spcBef>
              <a:buChar char="»"/>
              <a:defRPr kumimoji="1" sz="2116">
                <a:solidFill>
                  <a:schemeClr val="tx1"/>
                </a:solidFill>
                <a:latin typeface="Calibri" panose="020F0502020204030204" pitchFamily="34" charset="0"/>
                <a:ea typeface="メイリオ" panose="020B0604030504040204" pitchFamily="50" charset="-128"/>
              </a:defRPr>
            </a:lvl5pPr>
            <a:lvl6pPr marL="2660698"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6pPr>
            <a:lvl7pPr marL="3144462"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7pPr>
            <a:lvl8pPr marL="3628225"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8pPr>
            <a:lvl9pPr marL="4111988"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9pPr>
          </a:lstStyle>
          <a:p>
            <a:pPr>
              <a:spcBef>
                <a:spcPct val="0"/>
              </a:spcBef>
              <a:buFontTx/>
              <a:buNone/>
              <a:defRPr/>
            </a:pPr>
            <a:fld id="{44BD27D2-2E94-4795-A274-D8720CB63806}" type="slidenum">
              <a:rPr lang="en-US" altLang="ja-JP" sz="1270">
                <a:latin typeface="Arial" panose="020B0604020202020204" pitchFamily="34" charset="0"/>
                <a:ea typeface="ＭＳ Ｐゴシック" panose="020B0600070205080204" pitchFamily="50" charset="-128"/>
              </a:rPr>
              <a:pPr>
                <a:spcBef>
                  <a:spcPct val="0"/>
                </a:spcBef>
                <a:buFontTx/>
                <a:buNone/>
                <a:defRPr/>
              </a:pPr>
              <a:t>50</a:t>
            </a:fld>
            <a:endParaRPr lang="en-US" altLang="ja-JP" sz="1270">
              <a:latin typeface="Arial" panose="020B0604020202020204" pitchFamily="34" charset="0"/>
              <a:ea typeface="ＭＳ Ｐゴシック" panose="020B0600070205080204" pitchFamily="50" charset="-128"/>
            </a:endParaRPr>
          </a:p>
        </p:txBody>
      </p:sp>
      <p:grpSp>
        <p:nvGrpSpPr>
          <p:cNvPr id="120836" name="グループ化 1">
            <a:extLst>
              <a:ext uri="{FF2B5EF4-FFF2-40B4-BE49-F238E27FC236}">
                <a16:creationId xmlns:a16="http://schemas.microsoft.com/office/drawing/2014/main" id="{AC948E45-0939-4635-892D-96696E97B599}"/>
              </a:ext>
            </a:extLst>
          </p:cNvPr>
          <p:cNvGrpSpPr>
            <a:grpSpLocks/>
          </p:cNvGrpSpPr>
          <p:nvPr/>
        </p:nvGrpSpPr>
        <p:grpSpPr bwMode="auto">
          <a:xfrm>
            <a:off x="609769" y="1905420"/>
            <a:ext cx="5316572" cy="3428476"/>
            <a:chOff x="576263" y="1800225"/>
            <a:chExt cx="5024437" cy="3240088"/>
          </a:xfrm>
        </p:grpSpPr>
        <p:grpSp>
          <p:nvGrpSpPr>
            <p:cNvPr id="120918" name="グループ化 137">
              <a:extLst>
                <a:ext uri="{FF2B5EF4-FFF2-40B4-BE49-F238E27FC236}">
                  <a16:creationId xmlns:a16="http://schemas.microsoft.com/office/drawing/2014/main" id="{E0650B27-9D27-4576-9B98-779001C1F91B}"/>
                </a:ext>
              </a:extLst>
            </p:cNvPr>
            <p:cNvGrpSpPr>
              <a:grpSpLocks noChangeAspect="1"/>
            </p:cNvGrpSpPr>
            <p:nvPr/>
          </p:nvGrpSpPr>
          <p:grpSpPr bwMode="auto">
            <a:xfrm>
              <a:off x="2088193" y="2034220"/>
              <a:ext cx="369949" cy="1718353"/>
              <a:chOff x="3976747" y="2086894"/>
              <a:chExt cx="440641" cy="2447006"/>
            </a:xfrm>
          </p:grpSpPr>
          <p:sp>
            <p:nvSpPr>
              <p:cNvPr id="120976" name="円/楕円 138">
                <a:extLst>
                  <a:ext uri="{FF2B5EF4-FFF2-40B4-BE49-F238E27FC236}">
                    <a16:creationId xmlns:a16="http://schemas.microsoft.com/office/drawing/2014/main" id="{4BB35BF0-D652-4BF1-BE3A-78BB0E22CC62}"/>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20977" name="グループ化 139">
                <a:extLst>
                  <a:ext uri="{FF2B5EF4-FFF2-40B4-BE49-F238E27FC236}">
                    <a16:creationId xmlns:a16="http://schemas.microsoft.com/office/drawing/2014/main" id="{15E936FF-1B53-425B-BE7B-AE86F5418222}"/>
                  </a:ext>
                </a:extLst>
              </p:cNvPr>
              <p:cNvGrpSpPr>
                <a:grpSpLocks/>
              </p:cNvGrpSpPr>
              <p:nvPr/>
            </p:nvGrpSpPr>
            <p:grpSpPr bwMode="auto">
              <a:xfrm>
                <a:off x="3976747" y="2086894"/>
                <a:ext cx="440641" cy="2447006"/>
                <a:chOff x="10070197" y="719807"/>
                <a:chExt cx="735854" cy="2088232"/>
              </a:xfrm>
            </p:grpSpPr>
            <p:sp>
              <p:nvSpPr>
                <p:cNvPr id="120978" name="円弧 4">
                  <a:extLst>
                    <a:ext uri="{FF2B5EF4-FFF2-40B4-BE49-F238E27FC236}">
                      <a16:creationId xmlns:a16="http://schemas.microsoft.com/office/drawing/2014/main" id="{C9A265F4-D4C0-4BE9-B1CF-4D1C1DF21C97}"/>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79" name="円弧 4">
                  <a:extLst>
                    <a:ext uri="{FF2B5EF4-FFF2-40B4-BE49-F238E27FC236}">
                      <a16:creationId xmlns:a16="http://schemas.microsoft.com/office/drawing/2014/main" id="{9BD1C729-5A6F-49F1-AFB3-11148FFED30B}"/>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20919" name="グループ化 2">
              <a:extLst>
                <a:ext uri="{FF2B5EF4-FFF2-40B4-BE49-F238E27FC236}">
                  <a16:creationId xmlns:a16="http://schemas.microsoft.com/office/drawing/2014/main" id="{CF35C51F-5332-4B9C-8F30-F8FE6965976D}"/>
                </a:ext>
              </a:extLst>
            </p:cNvPr>
            <p:cNvGrpSpPr>
              <a:grpSpLocks noChangeAspect="1"/>
            </p:cNvGrpSpPr>
            <p:nvPr/>
          </p:nvGrpSpPr>
          <p:grpSpPr bwMode="auto">
            <a:xfrm>
              <a:off x="576263" y="1800225"/>
              <a:ext cx="5024437" cy="3240088"/>
              <a:chOff x="5746314" y="1799927"/>
              <a:chExt cx="5023721" cy="3240360"/>
            </a:xfrm>
          </p:grpSpPr>
          <p:grpSp>
            <p:nvGrpSpPr>
              <p:cNvPr id="120920" name="Group 3">
                <a:extLst>
                  <a:ext uri="{FF2B5EF4-FFF2-40B4-BE49-F238E27FC236}">
                    <a16:creationId xmlns:a16="http://schemas.microsoft.com/office/drawing/2014/main" id="{8284D5CE-E032-48E6-AA0C-E9FAAB251402}"/>
                  </a:ext>
                </a:extLst>
              </p:cNvPr>
              <p:cNvGrpSpPr>
                <a:grpSpLocks noChangeAspect="1"/>
              </p:cNvGrpSpPr>
              <p:nvPr/>
            </p:nvGrpSpPr>
            <p:grpSpPr bwMode="auto">
              <a:xfrm>
                <a:off x="5746314" y="1799927"/>
                <a:ext cx="5023721" cy="2191016"/>
                <a:chOff x="249" y="618"/>
                <a:chExt cx="5308" cy="2315"/>
              </a:xfrm>
            </p:grpSpPr>
            <p:sp>
              <p:nvSpPr>
                <p:cNvPr id="120955" name="Line 5">
                  <a:extLst>
                    <a:ext uri="{FF2B5EF4-FFF2-40B4-BE49-F238E27FC236}">
                      <a16:creationId xmlns:a16="http://schemas.microsoft.com/office/drawing/2014/main" id="{4B6959AF-BA38-4E0A-89AD-2245E599C795}"/>
                    </a:ext>
                  </a:extLst>
                </p:cNvPr>
                <p:cNvSpPr>
                  <a:spLocks noChangeAspect="1" noChangeShapeType="1"/>
                </p:cNvSpPr>
                <p:nvPr/>
              </p:nvSpPr>
              <p:spPr bwMode="auto">
                <a:xfrm>
                  <a:off x="249" y="1775"/>
                  <a:ext cx="5308" cy="1"/>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0956" name="Group 6">
                  <a:extLst>
                    <a:ext uri="{FF2B5EF4-FFF2-40B4-BE49-F238E27FC236}">
                      <a16:creationId xmlns:a16="http://schemas.microsoft.com/office/drawing/2014/main" id="{A13927B7-3BA6-411E-BB52-B754876A6F08}"/>
                    </a:ext>
                  </a:extLst>
                </p:cNvPr>
                <p:cNvGrpSpPr>
                  <a:grpSpLocks noChangeAspect="1"/>
                </p:cNvGrpSpPr>
                <p:nvPr/>
              </p:nvGrpSpPr>
              <p:grpSpPr bwMode="auto">
                <a:xfrm>
                  <a:off x="431" y="1061"/>
                  <a:ext cx="4762" cy="1872"/>
                  <a:chOff x="431" y="1061"/>
                  <a:chExt cx="4762" cy="1872"/>
                </a:xfrm>
              </p:grpSpPr>
              <p:sp>
                <p:nvSpPr>
                  <p:cNvPr id="120967" name="Line 7">
                    <a:extLst>
                      <a:ext uri="{FF2B5EF4-FFF2-40B4-BE49-F238E27FC236}">
                        <a16:creationId xmlns:a16="http://schemas.microsoft.com/office/drawing/2014/main" id="{21AE2904-85E7-4421-9AF9-7EAA9C4759F1}"/>
                      </a:ext>
                    </a:extLst>
                  </p:cNvPr>
                  <p:cNvSpPr>
                    <a:spLocks noChangeAspect="1" noChangeShapeType="1"/>
                  </p:cNvSpPr>
                  <p:nvPr/>
                </p:nvSpPr>
                <p:spPr bwMode="auto">
                  <a:xfrm>
                    <a:off x="431" y="106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8" name="Line 8">
                    <a:extLst>
                      <a:ext uri="{FF2B5EF4-FFF2-40B4-BE49-F238E27FC236}">
                        <a16:creationId xmlns:a16="http://schemas.microsoft.com/office/drawing/2014/main" id="{9496677A-A50E-4BE6-98A4-E76400F8C8FF}"/>
                      </a:ext>
                    </a:extLst>
                  </p:cNvPr>
                  <p:cNvSpPr>
                    <a:spLocks noChangeAspect="1" noChangeShapeType="1"/>
                  </p:cNvSpPr>
                  <p:nvPr/>
                </p:nvSpPr>
                <p:spPr bwMode="auto">
                  <a:xfrm>
                    <a:off x="2154" y="1129"/>
                    <a:ext cx="3039" cy="1259"/>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9" name="Line 9">
                    <a:extLst>
                      <a:ext uri="{FF2B5EF4-FFF2-40B4-BE49-F238E27FC236}">
                        <a16:creationId xmlns:a16="http://schemas.microsoft.com/office/drawing/2014/main" id="{F898CE0C-2539-4CDF-B822-52C3A34C25B8}"/>
                      </a:ext>
                    </a:extLst>
                  </p:cNvPr>
                  <p:cNvSpPr>
                    <a:spLocks noChangeAspect="1" noChangeShapeType="1"/>
                  </p:cNvSpPr>
                  <p:nvPr/>
                </p:nvSpPr>
                <p:spPr bwMode="auto">
                  <a:xfrm>
                    <a:off x="431" y="109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0" name="Line 10">
                    <a:extLst>
                      <a:ext uri="{FF2B5EF4-FFF2-40B4-BE49-F238E27FC236}">
                        <a16:creationId xmlns:a16="http://schemas.microsoft.com/office/drawing/2014/main" id="{2165CA7A-82F6-4FEB-8DF9-59D0558AB267}"/>
                      </a:ext>
                    </a:extLst>
                  </p:cNvPr>
                  <p:cNvSpPr>
                    <a:spLocks noChangeAspect="1" noChangeShapeType="1"/>
                  </p:cNvSpPr>
                  <p:nvPr/>
                </p:nvSpPr>
                <p:spPr bwMode="auto">
                  <a:xfrm>
                    <a:off x="2154" y="1197"/>
                    <a:ext cx="3039" cy="1736"/>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1" name="Line 11">
                    <a:extLst>
                      <a:ext uri="{FF2B5EF4-FFF2-40B4-BE49-F238E27FC236}">
                        <a16:creationId xmlns:a16="http://schemas.microsoft.com/office/drawing/2014/main" id="{E6F92B1A-835D-43C5-B6F2-008B74C6E698}"/>
                      </a:ext>
                    </a:extLst>
                  </p:cNvPr>
                  <p:cNvSpPr>
                    <a:spLocks noChangeAspect="1" noChangeShapeType="1"/>
                  </p:cNvSpPr>
                  <p:nvPr/>
                </p:nvSpPr>
                <p:spPr bwMode="auto">
                  <a:xfrm>
                    <a:off x="1951" y="1096"/>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2" name="Line 12">
                    <a:extLst>
                      <a:ext uri="{FF2B5EF4-FFF2-40B4-BE49-F238E27FC236}">
                        <a16:creationId xmlns:a16="http://schemas.microsoft.com/office/drawing/2014/main" id="{6C8B525B-D94C-46A9-BDC5-B93E14D6BFF3}"/>
                      </a:ext>
                    </a:extLst>
                  </p:cNvPr>
                  <p:cNvSpPr>
                    <a:spLocks noChangeAspect="1" noChangeShapeType="1"/>
                  </p:cNvSpPr>
                  <p:nvPr/>
                </p:nvSpPr>
                <p:spPr bwMode="auto">
                  <a:xfrm>
                    <a:off x="431" y="1078"/>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3" name="Line 13">
                    <a:extLst>
                      <a:ext uri="{FF2B5EF4-FFF2-40B4-BE49-F238E27FC236}">
                        <a16:creationId xmlns:a16="http://schemas.microsoft.com/office/drawing/2014/main" id="{6EF27DCB-E7F1-4002-854C-4C2B97DAA8C4}"/>
                      </a:ext>
                    </a:extLst>
                  </p:cNvPr>
                  <p:cNvSpPr>
                    <a:spLocks noChangeAspect="1" noChangeShapeType="1"/>
                  </p:cNvSpPr>
                  <p:nvPr/>
                </p:nvSpPr>
                <p:spPr bwMode="auto">
                  <a:xfrm>
                    <a:off x="2154" y="1163"/>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4" name="Line 14">
                    <a:extLst>
                      <a:ext uri="{FF2B5EF4-FFF2-40B4-BE49-F238E27FC236}">
                        <a16:creationId xmlns:a16="http://schemas.microsoft.com/office/drawing/2014/main" id="{9C06E27E-7552-4950-963A-F414A07E266E}"/>
                      </a:ext>
                    </a:extLst>
                  </p:cNvPr>
                  <p:cNvSpPr>
                    <a:spLocks noChangeAspect="1" noChangeShapeType="1"/>
                  </p:cNvSpPr>
                  <p:nvPr/>
                </p:nvSpPr>
                <p:spPr bwMode="auto">
                  <a:xfrm>
                    <a:off x="1951" y="1078"/>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75" name="Line 15">
                    <a:extLst>
                      <a:ext uri="{FF2B5EF4-FFF2-40B4-BE49-F238E27FC236}">
                        <a16:creationId xmlns:a16="http://schemas.microsoft.com/office/drawing/2014/main" id="{8BA3745D-FAE2-494F-83C6-A5EF8EEB630F}"/>
                      </a:ext>
                    </a:extLst>
                  </p:cNvPr>
                  <p:cNvSpPr>
                    <a:spLocks noChangeAspect="1" noChangeShapeType="1"/>
                  </p:cNvSpPr>
                  <p:nvPr/>
                </p:nvSpPr>
                <p:spPr bwMode="auto">
                  <a:xfrm>
                    <a:off x="1951" y="1061"/>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0957" name="Group 16">
                  <a:extLst>
                    <a:ext uri="{FF2B5EF4-FFF2-40B4-BE49-F238E27FC236}">
                      <a16:creationId xmlns:a16="http://schemas.microsoft.com/office/drawing/2014/main" id="{50814847-DC33-45E6-BC06-72BADAC333D8}"/>
                    </a:ext>
                  </a:extLst>
                </p:cNvPr>
                <p:cNvGrpSpPr>
                  <a:grpSpLocks noChangeAspect="1"/>
                </p:cNvGrpSpPr>
                <p:nvPr/>
              </p:nvGrpSpPr>
              <p:grpSpPr bwMode="auto">
                <a:xfrm>
                  <a:off x="431" y="618"/>
                  <a:ext cx="4762" cy="1874"/>
                  <a:chOff x="431" y="618"/>
                  <a:chExt cx="4762" cy="1874"/>
                </a:xfrm>
              </p:grpSpPr>
              <p:sp>
                <p:nvSpPr>
                  <p:cNvPr id="120958" name="Line 17">
                    <a:extLst>
                      <a:ext uri="{FF2B5EF4-FFF2-40B4-BE49-F238E27FC236}">
                        <a16:creationId xmlns:a16="http://schemas.microsoft.com/office/drawing/2014/main" id="{0E417EF2-E6A7-4808-913D-0C9E867148ED}"/>
                      </a:ext>
                    </a:extLst>
                  </p:cNvPr>
                  <p:cNvSpPr>
                    <a:spLocks noChangeAspect="1" noChangeShapeType="1"/>
                  </p:cNvSpPr>
                  <p:nvPr/>
                </p:nvSpPr>
                <p:spPr bwMode="auto">
                  <a:xfrm flipV="1">
                    <a:off x="431" y="249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59" name="Line 18">
                    <a:extLst>
                      <a:ext uri="{FF2B5EF4-FFF2-40B4-BE49-F238E27FC236}">
                        <a16:creationId xmlns:a16="http://schemas.microsoft.com/office/drawing/2014/main" id="{AFD07D51-7E00-4AC5-A4B1-D3AC1007C597}"/>
                      </a:ext>
                    </a:extLst>
                  </p:cNvPr>
                  <p:cNvSpPr>
                    <a:spLocks noChangeAspect="1" noChangeShapeType="1"/>
                  </p:cNvSpPr>
                  <p:nvPr/>
                </p:nvSpPr>
                <p:spPr bwMode="auto">
                  <a:xfrm flipV="1">
                    <a:off x="2154" y="1163"/>
                    <a:ext cx="3039" cy="1260"/>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0" name="Line 19">
                    <a:extLst>
                      <a:ext uri="{FF2B5EF4-FFF2-40B4-BE49-F238E27FC236}">
                        <a16:creationId xmlns:a16="http://schemas.microsoft.com/office/drawing/2014/main" id="{A4DC6ED0-4156-40E1-9FB4-12D71F17B784}"/>
                      </a:ext>
                    </a:extLst>
                  </p:cNvPr>
                  <p:cNvSpPr>
                    <a:spLocks noChangeAspect="1" noChangeShapeType="1"/>
                  </p:cNvSpPr>
                  <p:nvPr/>
                </p:nvSpPr>
                <p:spPr bwMode="auto">
                  <a:xfrm flipV="1">
                    <a:off x="431" y="245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1" name="Line 20">
                    <a:extLst>
                      <a:ext uri="{FF2B5EF4-FFF2-40B4-BE49-F238E27FC236}">
                        <a16:creationId xmlns:a16="http://schemas.microsoft.com/office/drawing/2014/main" id="{6E42CCF8-8729-4DED-AF75-1E437CB65C85}"/>
                      </a:ext>
                    </a:extLst>
                  </p:cNvPr>
                  <p:cNvSpPr>
                    <a:spLocks noChangeAspect="1" noChangeShapeType="1"/>
                  </p:cNvSpPr>
                  <p:nvPr/>
                </p:nvSpPr>
                <p:spPr bwMode="auto">
                  <a:xfrm flipV="1">
                    <a:off x="2154" y="618"/>
                    <a:ext cx="3039" cy="1737"/>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2" name="Line 21">
                    <a:extLst>
                      <a:ext uri="{FF2B5EF4-FFF2-40B4-BE49-F238E27FC236}">
                        <a16:creationId xmlns:a16="http://schemas.microsoft.com/office/drawing/2014/main" id="{2D9E7D3A-7440-4940-A256-70BD43809D56}"/>
                      </a:ext>
                    </a:extLst>
                  </p:cNvPr>
                  <p:cNvSpPr>
                    <a:spLocks noChangeAspect="1" noChangeShapeType="1"/>
                  </p:cNvSpPr>
                  <p:nvPr/>
                </p:nvSpPr>
                <p:spPr bwMode="auto">
                  <a:xfrm flipV="1">
                    <a:off x="1951" y="2355"/>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3" name="Line 22">
                    <a:extLst>
                      <a:ext uri="{FF2B5EF4-FFF2-40B4-BE49-F238E27FC236}">
                        <a16:creationId xmlns:a16="http://schemas.microsoft.com/office/drawing/2014/main" id="{FB3C479F-48B6-4DD6-8063-F78D722250C6}"/>
                      </a:ext>
                    </a:extLst>
                  </p:cNvPr>
                  <p:cNvSpPr>
                    <a:spLocks noChangeAspect="1" noChangeShapeType="1"/>
                  </p:cNvSpPr>
                  <p:nvPr/>
                </p:nvSpPr>
                <p:spPr bwMode="auto">
                  <a:xfrm flipV="1">
                    <a:off x="431" y="2474"/>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4" name="Line 23">
                    <a:extLst>
                      <a:ext uri="{FF2B5EF4-FFF2-40B4-BE49-F238E27FC236}">
                        <a16:creationId xmlns:a16="http://schemas.microsoft.com/office/drawing/2014/main" id="{BD03EC21-0A4B-4816-84EB-5B33B494A2E2}"/>
                      </a:ext>
                    </a:extLst>
                  </p:cNvPr>
                  <p:cNvSpPr>
                    <a:spLocks noChangeAspect="1" noChangeShapeType="1"/>
                  </p:cNvSpPr>
                  <p:nvPr/>
                </p:nvSpPr>
                <p:spPr bwMode="auto">
                  <a:xfrm flipV="1">
                    <a:off x="2154" y="891"/>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5" name="Line 24">
                    <a:extLst>
                      <a:ext uri="{FF2B5EF4-FFF2-40B4-BE49-F238E27FC236}">
                        <a16:creationId xmlns:a16="http://schemas.microsoft.com/office/drawing/2014/main" id="{E301C0EE-FD3E-42D2-B5FD-6B42E923F49F}"/>
                      </a:ext>
                    </a:extLst>
                  </p:cNvPr>
                  <p:cNvSpPr>
                    <a:spLocks noChangeAspect="1" noChangeShapeType="1"/>
                  </p:cNvSpPr>
                  <p:nvPr/>
                </p:nvSpPr>
                <p:spPr bwMode="auto">
                  <a:xfrm flipV="1">
                    <a:off x="1951" y="2389"/>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66" name="Line 25">
                    <a:extLst>
                      <a:ext uri="{FF2B5EF4-FFF2-40B4-BE49-F238E27FC236}">
                        <a16:creationId xmlns:a16="http://schemas.microsoft.com/office/drawing/2014/main" id="{C44ABDB9-76AE-44F5-95C2-B34721386C37}"/>
                      </a:ext>
                    </a:extLst>
                  </p:cNvPr>
                  <p:cNvSpPr>
                    <a:spLocks noChangeAspect="1" noChangeShapeType="1"/>
                  </p:cNvSpPr>
                  <p:nvPr/>
                </p:nvSpPr>
                <p:spPr bwMode="auto">
                  <a:xfrm flipV="1">
                    <a:off x="1951" y="2423"/>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20921" name="Group 26">
                <a:extLst>
                  <a:ext uri="{FF2B5EF4-FFF2-40B4-BE49-F238E27FC236}">
                    <a16:creationId xmlns:a16="http://schemas.microsoft.com/office/drawing/2014/main" id="{1CB0EAE3-22F0-4D9E-BB04-5B188F1837C6}"/>
                  </a:ext>
                </a:extLst>
              </p:cNvPr>
              <p:cNvGrpSpPr>
                <a:grpSpLocks noChangeAspect="1"/>
              </p:cNvGrpSpPr>
              <p:nvPr/>
            </p:nvGrpSpPr>
            <p:grpSpPr bwMode="auto">
              <a:xfrm>
                <a:off x="6927476" y="4344652"/>
                <a:ext cx="450507" cy="450507"/>
                <a:chOff x="2835" y="3067"/>
                <a:chExt cx="635" cy="635"/>
              </a:xfrm>
            </p:grpSpPr>
            <p:sp>
              <p:nvSpPr>
                <p:cNvPr id="120952" name="Oval 27">
                  <a:extLst>
                    <a:ext uri="{FF2B5EF4-FFF2-40B4-BE49-F238E27FC236}">
                      <a16:creationId xmlns:a16="http://schemas.microsoft.com/office/drawing/2014/main" id="{B7FE85DA-C861-495C-826F-89B4649CEDCD}"/>
                    </a:ext>
                  </a:extLst>
                </p:cNvPr>
                <p:cNvSpPr>
                  <a:spLocks noChangeAspect="1" noChangeArrowheads="1"/>
                </p:cNvSpPr>
                <p:nvPr/>
              </p:nvSpPr>
              <p:spPr bwMode="auto">
                <a:xfrm flipV="1">
                  <a:off x="3142" y="3372"/>
                  <a:ext cx="23" cy="23"/>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53" name="Oval 28">
                  <a:extLst>
                    <a:ext uri="{FF2B5EF4-FFF2-40B4-BE49-F238E27FC236}">
                      <a16:creationId xmlns:a16="http://schemas.microsoft.com/office/drawing/2014/main" id="{D019C2E5-48AB-4EA8-87C1-AA8A3C8A7912}"/>
                    </a:ext>
                  </a:extLst>
                </p:cNvPr>
                <p:cNvSpPr>
                  <a:spLocks noChangeAspect="1" noChangeArrowheads="1"/>
                </p:cNvSpPr>
                <p:nvPr/>
              </p:nvSpPr>
              <p:spPr bwMode="auto">
                <a:xfrm flipV="1">
                  <a:off x="2994" y="3225"/>
                  <a:ext cx="317" cy="31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54" name="Oval 29">
                  <a:extLst>
                    <a:ext uri="{FF2B5EF4-FFF2-40B4-BE49-F238E27FC236}">
                      <a16:creationId xmlns:a16="http://schemas.microsoft.com/office/drawing/2014/main" id="{961EC49B-150F-4515-8744-9BB5A19B3DC2}"/>
                    </a:ext>
                  </a:extLst>
                </p:cNvPr>
                <p:cNvSpPr>
                  <a:spLocks noChangeAspect="1" noChangeArrowheads="1"/>
                </p:cNvSpPr>
                <p:nvPr/>
              </p:nvSpPr>
              <p:spPr bwMode="auto">
                <a:xfrm flipV="1">
                  <a:off x="2835" y="3067"/>
                  <a:ext cx="635" cy="635"/>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2" name="Group 30">
                <a:extLst>
                  <a:ext uri="{FF2B5EF4-FFF2-40B4-BE49-F238E27FC236}">
                    <a16:creationId xmlns:a16="http://schemas.microsoft.com/office/drawing/2014/main" id="{A0BA72E0-4887-41AB-9D61-DF43DB1E6018}"/>
                  </a:ext>
                </a:extLst>
              </p:cNvPr>
              <p:cNvGrpSpPr>
                <a:grpSpLocks noChangeAspect="1"/>
              </p:cNvGrpSpPr>
              <p:nvPr/>
            </p:nvGrpSpPr>
            <p:grpSpPr bwMode="auto">
              <a:xfrm>
                <a:off x="8537375" y="4247167"/>
                <a:ext cx="643582" cy="643582"/>
                <a:chOff x="3470" y="3203"/>
                <a:chExt cx="907" cy="907"/>
              </a:xfrm>
            </p:grpSpPr>
            <p:sp>
              <p:nvSpPr>
                <p:cNvPr id="120949" name="Oval 31">
                  <a:extLst>
                    <a:ext uri="{FF2B5EF4-FFF2-40B4-BE49-F238E27FC236}">
                      <a16:creationId xmlns:a16="http://schemas.microsoft.com/office/drawing/2014/main" id="{34535E2B-7859-49C9-B3E4-A7D1FB7944F8}"/>
                    </a:ext>
                  </a:extLst>
                </p:cNvPr>
                <p:cNvSpPr>
                  <a:spLocks noChangeAspect="1" noChangeArrowheads="1"/>
                </p:cNvSpPr>
                <p:nvPr/>
              </p:nvSpPr>
              <p:spPr bwMode="auto">
                <a:xfrm flipV="1">
                  <a:off x="3914" y="3644"/>
                  <a:ext cx="23" cy="2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50" name="Oval 32">
                  <a:extLst>
                    <a:ext uri="{FF2B5EF4-FFF2-40B4-BE49-F238E27FC236}">
                      <a16:creationId xmlns:a16="http://schemas.microsoft.com/office/drawing/2014/main" id="{F2451B44-3859-48B6-89CC-8371C2F74763}"/>
                    </a:ext>
                  </a:extLst>
                </p:cNvPr>
                <p:cNvSpPr>
                  <a:spLocks noChangeAspect="1" noChangeArrowheads="1"/>
                </p:cNvSpPr>
                <p:nvPr/>
              </p:nvSpPr>
              <p:spPr bwMode="auto">
                <a:xfrm flipV="1">
                  <a:off x="3697" y="3429"/>
                  <a:ext cx="453" cy="4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51" name="Oval 33">
                  <a:extLst>
                    <a:ext uri="{FF2B5EF4-FFF2-40B4-BE49-F238E27FC236}">
                      <a16:creationId xmlns:a16="http://schemas.microsoft.com/office/drawing/2014/main" id="{96D087D6-5AA9-480F-B982-C3BC33FC106F}"/>
                    </a:ext>
                  </a:extLst>
                </p:cNvPr>
                <p:cNvSpPr>
                  <a:spLocks noChangeAspect="1" noChangeArrowheads="1"/>
                </p:cNvSpPr>
                <p:nvPr/>
              </p:nvSpPr>
              <p:spPr bwMode="auto">
                <a:xfrm flipV="1">
                  <a:off x="3470" y="3203"/>
                  <a:ext cx="907" cy="90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3" name="Group 34">
                <a:extLst>
                  <a:ext uri="{FF2B5EF4-FFF2-40B4-BE49-F238E27FC236}">
                    <a16:creationId xmlns:a16="http://schemas.microsoft.com/office/drawing/2014/main" id="{CA6CD7C0-F6D3-481C-946D-5BB37F1534D7}"/>
                  </a:ext>
                </a:extLst>
              </p:cNvPr>
              <p:cNvGrpSpPr>
                <a:grpSpLocks noChangeAspect="1"/>
              </p:cNvGrpSpPr>
              <p:nvPr/>
            </p:nvGrpSpPr>
            <p:grpSpPr bwMode="auto">
              <a:xfrm>
                <a:off x="5875030" y="4161042"/>
                <a:ext cx="836656" cy="836656"/>
                <a:chOff x="2064" y="1752"/>
                <a:chExt cx="1179" cy="1179"/>
              </a:xfrm>
            </p:grpSpPr>
            <p:sp>
              <p:nvSpPr>
                <p:cNvPr id="120946" name="Oval 35">
                  <a:extLst>
                    <a:ext uri="{FF2B5EF4-FFF2-40B4-BE49-F238E27FC236}">
                      <a16:creationId xmlns:a16="http://schemas.microsoft.com/office/drawing/2014/main" id="{654DB333-3C92-4238-8C2A-2A70DB39745F}"/>
                    </a:ext>
                  </a:extLst>
                </p:cNvPr>
                <p:cNvSpPr>
                  <a:spLocks noChangeAspect="1" noChangeArrowheads="1"/>
                </p:cNvSpPr>
                <p:nvPr/>
              </p:nvSpPr>
              <p:spPr bwMode="auto">
                <a:xfrm flipV="1">
                  <a:off x="2260" y="1949"/>
                  <a:ext cx="781" cy="78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7" name="Oval 36">
                  <a:extLst>
                    <a:ext uri="{FF2B5EF4-FFF2-40B4-BE49-F238E27FC236}">
                      <a16:creationId xmlns:a16="http://schemas.microsoft.com/office/drawing/2014/main" id="{787C3BB5-3CBD-4640-8224-C0B7C0E60091}"/>
                    </a:ext>
                  </a:extLst>
                </p:cNvPr>
                <p:cNvSpPr>
                  <a:spLocks noChangeAspect="1" noChangeArrowheads="1"/>
                </p:cNvSpPr>
                <p:nvPr/>
              </p:nvSpPr>
              <p:spPr bwMode="auto">
                <a:xfrm flipV="1">
                  <a:off x="2175" y="1858"/>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8" name="Oval 37">
                  <a:extLst>
                    <a:ext uri="{FF2B5EF4-FFF2-40B4-BE49-F238E27FC236}">
                      <a16:creationId xmlns:a16="http://schemas.microsoft.com/office/drawing/2014/main" id="{B93443B1-D52E-4107-9E34-2A5A2B55462E}"/>
                    </a:ext>
                  </a:extLst>
                </p:cNvPr>
                <p:cNvSpPr>
                  <a:spLocks noChangeAspect="1" noChangeArrowheads="1"/>
                </p:cNvSpPr>
                <p:nvPr/>
              </p:nvSpPr>
              <p:spPr bwMode="auto">
                <a:xfrm flipV="1">
                  <a:off x="2064" y="1752"/>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4" name="Group 38">
                <a:extLst>
                  <a:ext uri="{FF2B5EF4-FFF2-40B4-BE49-F238E27FC236}">
                    <a16:creationId xmlns:a16="http://schemas.microsoft.com/office/drawing/2014/main" id="{8E2FCD51-B887-4A8A-B7EF-F337FC9026D6}"/>
                  </a:ext>
                </a:extLst>
              </p:cNvPr>
              <p:cNvGrpSpPr>
                <a:grpSpLocks noChangeAspect="1"/>
              </p:cNvGrpSpPr>
              <p:nvPr/>
            </p:nvGrpSpPr>
            <p:grpSpPr bwMode="auto">
              <a:xfrm>
                <a:off x="7806721" y="4446868"/>
                <a:ext cx="248915" cy="248914"/>
                <a:chOff x="3222" y="1712"/>
                <a:chExt cx="351" cy="351"/>
              </a:xfrm>
            </p:grpSpPr>
            <p:sp>
              <p:nvSpPr>
                <p:cNvPr id="120944" name="Oval 39">
                  <a:extLst>
                    <a:ext uri="{FF2B5EF4-FFF2-40B4-BE49-F238E27FC236}">
                      <a16:creationId xmlns:a16="http://schemas.microsoft.com/office/drawing/2014/main" id="{F550C132-BC9E-4C63-9837-3BA97F6EB6D3}"/>
                    </a:ext>
                  </a:extLst>
                </p:cNvPr>
                <p:cNvSpPr>
                  <a:spLocks noChangeAspect="1" noChangeArrowheads="1"/>
                </p:cNvSpPr>
                <p:nvPr/>
              </p:nvSpPr>
              <p:spPr bwMode="auto">
                <a:xfrm flipV="1">
                  <a:off x="3385" y="1878"/>
                  <a:ext cx="23" cy="2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5" name="Oval 40">
                  <a:extLst>
                    <a:ext uri="{FF2B5EF4-FFF2-40B4-BE49-F238E27FC236}">
                      <a16:creationId xmlns:a16="http://schemas.microsoft.com/office/drawing/2014/main" id="{8045C879-DF96-4149-BEC7-7186F78F9450}"/>
                    </a:ext>
                  </a:extLst>
                </p:cNvPr>
                <p:cNvSpPr>
                  <a:spLocks noChangeAspect="1" noChangeArrowheads="1"/>
                </p:cNvSpPr>
                <p:nvPr/>
              </p:nvSpPr>
              <p:spPr bwMode="auto">
                <a:xfrm flipV="1">
                  <a:off x="3222" y="1712"/>
                  <a:ext cx="351" cy="35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5" name="Group 41">
                <a:extLst>
                  <a:ext uri="{FF2B5EF4-FFF2-40B4-BE49-F238E27FC236}">
                    <a16:creationId xmlns:a16="http://schemas.microsoft.com/office/drawing/2014/main" id="{082718E6-31F1-40EB-9EF3-D6253436BB5B}"/>
                  </a:ext>
                </a:extLst>
              </p:cNvPr>
              <p:cNvGrpSpPr>
                <a:grpSpLocks noChangeAspect="1"/>
              </p:cNvGrpSpPr>
              <p:nvPr/>
            </p:nvGrpSpPr>
            <p:grpSpPr bwMode="auto">
              <a:xfrm>
                <a:off x="9309673" y="4074915"/>
                <a:ext cx="965372" cy="965372"/>
                <a:chOff x="3380" y="1207"/>
                <a:chExt cx="1360" cy="1360"/>
              </a:xfrm>
            </p:grpSpPr>
            <p:sp>
              <p:nvSpPr>
                <p:cNvPr id="120941" name="Oval 42">
                  <a:extLst>
                    <a:ext uri="{FF2B5EF4-FFF2-40B4-BE49-F238E27FC236}">
                      <a16:creationId xmlns:a16="http://schemas.microsoft.com/office/drawing/2014/main" id="{7A4036BB-56F3-416F-B4A4-958CDD05ED6D}"/>
                    </a:ext>
                  </a:extLst>
                </p:cNvPr>
                <p:cNvSpPr>
                  <a:spLocks noChangeAspect="1" noChangeArrowheads="1"/>
                </p:cNvSpPr>
                <p:nvPr/>
              </p:nvSpPr>
              <p:spPr bwMode="auto">
                <a:xfrm flipV="1">
                  <a:off x="3872" y="1697"/>
                  <a:ext cx="372" cy="38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2" name="Oval 43">
                  <a:extLst>
                    <a:ext uri="{FF2B5EF4-FFF2-40B4-BE49-F238E27FC236}">
                      <a16:creationId xmlns:a16="http://schemas.microsoft.com/office/drawing/2014/main" id="{C365C65C-92CB-4F1C-9A1B-4436126DE8EA}"/>
                    </a:ext>
                  </a:extLst>
                </p:cNvPr>
                <p:cNvSpPr>
                  <a:spLocks noChangeAspect="1" noChangeArrowheads="1"/>
                </p:cNvSpPr>
                <p:nvPr/>
              </p:nvSpPr>
              <p:spPr bwMode="auto">
                <a:xfrm flipV="1">
                  <a:off x="3616" y="1446"/>
                  <a:ext cx="887" cy="885"/>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3" name="Oval 44">
                  <a:extLst>
                    <a:ext uri="{FF2B5EF4-FFF2-40B4-BE49-F238E27FC236}">
                      <a16:creationId xmlns:a16="http://schemas.microsoft.com/office/drawing/2014/main" id="{CBE3FDB9-3FFA-4790-9436-F6AB3AABD183}"/>
                    </a:ext>
                  </a:extLst>
                </p:cNvPr>
                <p:cNvSpPr>
                  <a:spLocks noChangeAspect="1" noChangeArrowheads="1"/>
                </p:cNvSpPr>
                <p:nvPr/>
              </p:nvSpPr>
              <p:spPr bwMode="auto">
                <a:xfrm flipV="1">
                  <a:off x="3380" y="1207"/>
                  <a:ext cx="1360" cy="136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6" name="Group 45">
                <a:extLst>
                  <a:ext uri="{FF2B5EF4-FFF2-40B4-BE49-F238E27FC236}">
                    <a16:creationId xmlns:a16="http://schemas.microsoft.com/office/drawing/2014/main" id="{16EC1DF5-A162-45B2-A778-7B49D38759DC}"/>
                  </a:ext>
                </a:extLst>
              </p:cNvPr>
              <p:cNvGrpSpPr>
                <a:grpSpLocks/>
              </p:cNvGrpSpPr>
              <p:nvPr/>
            </p:nvGrpSpPr>
            <p:grpSpPr bwMode="auto">
              <a:xfrm>
                <a:off x="7478306" y="4427939"/>
                <a:ext cx="285826" cy="285826"/>
                <a:chOff x="2789" y="2115"/>
                <a:chExt cx="302" cy="302"/>
              </a:xfrm>
            </p:grpSpPr>
            <p:sp>
              <p:nvSpPr>
                <p:cNvPr id="120938" name="Oval 46">
                  <a:extLst>
                    <a:ext uri="{FF2B5EF4-FFF2-40B4-BE49-F238E27FC236}">
                      <a16:creationId xmlns:a16="http://schemas.microsoft.com/office/drawing/2014/main" id="{52655F7D-1D3A-41C8-AEFD-86BD66CC9305}"/>
                    </a:ext>
                  </a:extLst>
                </p:cNvPr>
                <p:cNvSpPr>
                  <a:spLocks noChangeAspect="1" noChangeArrowheads="1"/>
                </p:cNvSpPr>
                <p:nvPr/>
              </p:nvSpPr>
              <p:spPr bwMode="auto">
                <a:xfrm flipV="1">
                  <a:off x="2917" y="2241"/>
                  <a:ext cx="48" cy="51"/>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39" name="Oval 47">
                  <a:extLst>
                    <a:ext uri="{FF2B5EF4-FFF2-40B4-BE49-F238E27FC236}">
                      <a16:creationId xmlns:a16="http://schemas.microsoft.com/office/drawing/2014/main" id="{A29E5818-460B-4E4B-9C1D-6EB36A87D7A9}"/>
                    </a:ext>
                  </a:extLst>
                </p:cNvPr>
                <p:cNvSpPr>
                  <a:spLocks noChangeAspect="1" noChangeArrowheads="1"/>
                </p:cNvSpPr>
                <p:nvPr/>
              </p:nvSpPr>
              <p:spPr bwMode="auto">
                <a:xfrm flipV="1">
                  <a:off x="2832" y="2158"/>
                  <a:ext cx="215" cy="215"/>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40" name="Oval 48">
                  <a:extLst>
                    <a:ext uri="{FF2B5EF4-FFF2-40B4-BE49-F238E27FC236}">
                      <a16:creationId xmlns:a16="http://schemas.microsoft.com/office/drawing/2014/main" id="{5A53C731-4B19-42E3-8953-6DF73D464971}"/>
                    </a:ext>
                  </a:extLst>
                </p:cNvPr>
                <p:cNvSpPr>
                  <a:spLocks noChangeAspect="1" noChangeArrowheads="1"/>
                </p:cNvSpPr>
                <p:nvPr/>
              </p:nvSpPr>
              <p:spPr bwMode="auto">
                <a:xfrm flipV="1">
                  <a:off x="2789" y="2115"/>
                  <a:ext cx="302" cy="302"/>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927" name="Group 49">
                <a:extLst>
                  <a:ext uri="{FF2B5EF4-FFF2-40B4-BE49-F238E27FC236}">
                    <a16:creationId xmlns:a16="http://schemas.microsoft.com/office/drawing/2014/main" id="{2CA64DCA-2BC1-4D80-B1D7-D5276E278B91}"/>
                  </a:ext>
                </a:extLst>
              </p:cNvPr>
              <p:cNvGrpSpPr>
                <a:grpSpLocks/>
              </p:cNvGrpSpPr>
              <p:nvPr/>
            </p:nvGrpSpPr>
            <p:grpSpPr bwMode="auto">
              <a:xfrm>
                <a:off x="8107690" y="4427939"/>
                <a:ext cx="300969" cy="300969"/>
                <a:chOff x="3107" y="2115"/>
                <a:chExt cx="318" cy="318"/>
              </a:xfrm>
            </p:grpSpPr>
            <p:sp>
              <p:nvSpPr>
                <p:cNvPr id="120935" name="Oval 50">
                  <a:extLst>
                    <a:ext uri="{FF2B5EF4-FFF2-40B4-BE49-F238E27FC236}">
                      <a16:creationId xmlns:a16="http://schemas.microsoft.com/office/drawing/2014/main" id="{30B1A9D8-C005-45F1-8FE6-C25AD0F245E9}"/>
                    </a:ext>
                  </a:extLst>
                </p:cNvPr>
                <p:cNvSpPr>
                  <a:spLocks noChangeAspect="1" noChangeArrowheads="1"/>
                </p:cNvSpPr>
                <p:nvPr/>
              </p:nvSpPr>
              <p:spPr bwMode="auto">
                <a:xfrm flipV="1">
                  <a:off x="3240" y="2248"/>
                  <a:ext cx="50" cy="5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36" name="Oval 51">
                  <a:extLst>
                    <a:ext uri="{FF2B5EF4-FFF2-40B4-BE49-F238E27FC236}">
                      <a16:creationId xmlns:a16="http://schemas.microsoft.com/office/drawing/2014/main" id="{1157309F-4038-46DD-85EC-0E21794DA810}"/>
                    </a:ext>
                  </a:extLst>
                </p:cNvPr>
                <p:cNvSpPr>
                  <a:spLocks noChangeAspect="1" noChangeArrowheads="1"/>
                </p:cNvSpPr>
                <p:nvPr/>
              </p:nvSpPr>
              <p:spPr bwMode="auto">
                <a:xfrm flipV="1">
                  <a:off x="3152" y="2162"/>
                  <a:ext cx="225" cy="225"/>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937" name="Oval 52">
                  <a:extLst>
                    <a:ext uri="{FF2B5EF4-FFF2-40B4-BE49-F238E27FC236}">
                      <a16:creationId xmlns:a16="http://schemas.microsoft.com/office/drawing/2014/main" id="{FF6C2ABB-CC4E-4891-9DB1-0013A891FEA7}"/>
                    </a:ext>
                  </a:extLst>
                </p:cNvPr>
                <p:cNvSpPr>
                  <a:spLocks noChangeAspect="1" noChangeArrowheads="1"/>
                </p:cNvSpPr>
                <p:nvPr/>
              </p:nvSpPr>
              <p:spPr bwMode="auto">
                <a:xfrm flipV="1">
                  <a:off x="3107" y="2115"/>
                  <a:ext cx="318" cy="318"/>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120928" name="Line 56">
                <a:extLst>
                  <a:ext uri="{FF2B5EF4-FFF2-40B4-BE49-F238E27FC236}">
                    <a16:creationId xmlns:a16="http://schemas.microsoft.com/office/drawing/2014/main" id="{63E809AE-00D8-4FD5-996D-84D76C80F5AF}"/>
                  </a:ext>
                </a:extLst>
              </p:cNvPr>
              <p:cNvSpPr>
                <a:spLocks noChangeAspect="1" noChangeShapeType="1"/>
              </p:cNvSpPr>
              <p:nvPr/>
            </p:nvSpPr>
            <p:spPr bwMode="auto">
              <a:xfrm>
                <a:off x="8032921"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29" name="Line 57">
                <a:extLst>
                  <a:ext uri="{FF2B5EF4-FFF2-40B4-BE49-F238E27FC236}">
                    <a16:creationId xmlns:a16="http://schemas.microsoft.com/office/drawing/2014/main" id="{EC50E280-4E9A-4EE4-A6C4-1F59400FE510}"/>
                  </a:ext>
                </a:extLst>
              </p:cNvPr>
              <p:cNvSpPr>
                <a:spLocks noChangeAspect="1" noChangeShapeType="1"/>
              </p:cNvSpPr>
              <p:nvPr/>
            </p:nvSpPr>
            <p:spPr bwMode="auto">
              <a:xfrm>
                <a:off x="8505196"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30" name="Line 58">
                <a:extLst>
                  <a:ext uri="{FF2B5EF4-FFF2-40B4-BE49-F238E27FC236}">
                    <a16:creationId xmlns:a16="http://schemas.microsoft.com/office/drawing/2014/main" id="{038AED7B-5815-444B-A270-4ADCC404BAB0}"/>
                  </a:ext>
                </a:extLst>
              </p:cNvPr>
              <p:cNvSpPr>
                <a:spLocks noChangeAspect="1" noChangeShapeType="1"/>
              </p:cNvSpPr>
              <p:nvPr/>
            </p:nvSpPr>
            <p:spPr bwMode="auto">
              <a:xfrm>
                <a:off x="8690698"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31" name="Line 59">
                <a:extLst>
                  <a:ext uri="{FF2B5EF4-FFF2-40B4-BE49-F238E27FC236}">
                    <a16:creationId xmlns:a16="http://schemas.microsoft.com/office/drawing/2014/main" id="{8F6B81FA-16F3-4D81-BB38-F69D0A1B3582}"/>
                  </a:ext>
                </a:extLst>
              </p:cNvPr>
              <p:cNvSpPr>
                <a:spLocks noChangeAspect="1" noChangeShapeType="1"/>
              </p:cNvSpPr>
              <p:nvPr/>
            </p:nvSpPr>
            <p:spPr bwMode="auto">
              <a:xfrm>
                <a:off x="8722878"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32" name="Line 60">
                <a:extLst>
                  <a:ext uri="{FF2B5EF4-FFF2-40B4-BE49-F238E27FC236}">
                    <a16:creationId xmlns:a16="http://schemas.microsoft.com/office/drawing/2014/main" id="{2F3F68CD-BD0C-4526-9B6E-02843586923A}"/>
                  </a:ext>
                </a:extLst>
              </p:cNvPr>
              <p:cNvSpPr>
                <a:spLocks noChangeAspect="1" noChangeShapeType="1"/>
              </p:cNvSpPr>
              <p:nvPr/>
            </p:nvSpPr>
            <p:spPr bwMode="auto">
              <a:xfrm>
                <a:off x="8757897"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33" name="Line 61">
                <a:extLst>
                  <a:ext uri="{FF2B5EF4-FFF2-40B4-BE49-F238E27FC236}">
                    <a16:creationId xmlns:a16="http://schemas.microsoft.com/office/drawing/2014/main" id="{51D7E7AC-8CF2-441A-ACE7-8108E38C1902}"/>
                  </a:ext>
                </a:extLst>
              </p:cNvPr>
              <p:cNvSpPr>
                <a:spLocks noChangeAspect="1" noChangeShapeType="1"/>
              </p:cNvSpPr>
              <p:nvPr/>
            </p:nvSpPr>
            <p:spPr bwMode="auto">
              <a:xfrm>
                <a:off x="9028579"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34" name="Line 62">
                <a:extLst>
                  <a:ext uri="{FF2B5EF4-FFF2-40B4-BE49-F238E27FC236}">
                    <a16:creationId xmlns:a16="http://schemas.microsoft.com/office/drawing/2014/main" id="{66799FA6-B7A1-4E9C-9BE9-45D55AA22499}"/>
                  </a:ext>
                </a:extLst>
              </p:cNvPr>
              <p:cNvSpPr>
                <a:spLocks noChangeAspect="1" noChangeShapeType="1"/>
              </p:cNvSpPr>
              <p:nvPr/>
            </p:nvSpPr>
            <p:spPr bwMode="auto">
              <a:xfrm>
                <a:off x="9352263" y="2143486"/>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20837" name="グループ化 2">
            <a:extLst>
              <a:ext uri="{FF2B5EF4-FFF2-40B4-BE49-F238E27FC236}">
                <a16:creationId xmlns:a16="http://schemas.microsoft.com/office/drawing/2014/main" id="{1FBB71B4-6981-4453-876C-43E1FBC8FD6B}"/>
              </a:ext>
            </a:extLst>
          </p:cNvPr>
          <p:cNvGrpSpPr>
            <a:grpSpLocks/>
          </p:cNvGrpSpPr>
          <p:nvPr/>
        </p:nvGrpSpPr>
        <p:grpSpPr bwMode="auto">
          <a:xfrm>
            <a:off x="6171591" y="2157391"/>
            <a:ext cx="5316573" cy="3176505"/>
            <a:chOff x="5832475" y="2038506"/>
            <a:chExt cx="5024438" cy="3001807"/>
          </a:xfrm>
        </p:grpSpPr>
        <p:grpSp>
          <p:nvGrpSpPr>
            <p:cNvPr id="120840" name="グループ化 143">
              <a:extLst>
                <a:ext uri="{FF2B5EF4-FFF2-40B4-BE49-F238E27FC236}">
                  <a16:creationId xmlns:a16="http://schemas.microsoft.com/office/drawing/2014/main" id="{76CB6B0E-0C7F-45C1-B1F7-A356B2C71297}"/>
                </a:ext>
              </a:extLst>
            </p:cNvPr>
            <p:cNvGrpSpPr>
              <a:grpSpLocks noChangeAspect="1"/>
            </p:cNvGrpSpPr>
            <p:nvPr/>
          </p:nvGrpSpPr>
          <p:grpSpPr bwMode="auto">
            <a:xfrm>
              <a:off x="7265602" y="2038506"/>
              <a:ext cx="574567" cy="1695140"/>
              <a:chOff x="3974747" y="1528763"/>
              <a:chExt cx="697265" cy="2452775"/>
            </a:xfrm>
          </p:grpSpPr>
          <p:sp>
            <p:nvSpPr>
              <p:cNvPr id="120912" name="Rectangle 9">
                <a:extLst>
                  <a:ext uri="{FF2B5EF4-FFF2-40B4-BE49-F238E27FC236}">
                    <a16:creationId xmlns:a16="http://schemas.microsoft.com/office/drawing/2014/main" id="{F9B605E5-A10A-43A6-8A45-A5163BFD9171}"/>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20913" name="グループ化 145">
                <a:extLst>
                  <a:ext uri="{FF2B5EF4-FFF2-40B4-BE49-F238E27FC236}">
                    <a16:creationId xmlns:a16="http://schemas.microsoft.com/office/drawing/2014/main" id="{CE215B20-820D-4DC5-9452-3F1E78A9DDC4}"/>
                  </a:ext>
                </a:extLst>
              </p:cNvPr>
              <p:cNvGrpSpPr>
                <a:grpSpLocks/>
              </p:cNvGrpSpPr>
              <p:nvPr/>
            </p:nvGrpSpPr>
            <p:grpSpPr bwMode="auto">
              <a:xfrm>
                <a:off x="3974747" y="1530809"/>
                <a:ext cx="497053" cy="2447006"/>
                <a:chOff x="3976744" y="2086894"/>
                <a:chExt cx="497053" cy="2447006"/>
              </a:xfrm>
            </p:grpSpPr>
            <p:sp>
              <p:nvSpPr>
                <p:cNvPr id="120914" name="円/楕円 146">
                  <a:extLst>
                    <a:ext uri="{FF2B5EF4-FFF2-40B4-BE49-F238E27FC236}">
                      <a16:creationId xmlns:a16="http://schemas.microsoft.com/office/drawing/2014/main" id="{327637E8-A3C2-4E11-A560-074FA6B24AD1}"/>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20915" name="グループ化 147">
                  <a:extLst>
                    <a:ext uri="{FF2B5EF4-FFF2-40B4-BE49-F238E27FC236}">
                      <a16:creationId xmlns:a16="http://schemas.microsoft.com/office/drawing/2014/main" id="{26AFE5DE-6BA0-4AF8-9CDA-72D8AFD634AA}"/>
                    </a:ext>
                  </a:extLst>
                </p:cNvPr>
                <p:cNvGrpSpPr>
                  <a:grpSpLocks/>
                </p:cNvGrpSpPr>
                <p:nvPr/>
              </p:nvGrpSpPr>
              <p:grpSpPr bwMode="auto">
                <a:xfrm>
                  <a:off x="3976744" y="2086894"/>
                  <a:ext cx="497053" cy="2447006"/>
                  <a:chOff x="10070194" y="719807"/>
                  <a:chExt cx="830060" cy="2088232"/>
                </a:xfrm>
              </p:grpSpPr>
              <p:sp>
                <p:nvSpPr>
                  <p:cNvPr id="120916" name="円弧 4">
                    <a:extLst>
                      <a:ext uri="{FF2B5EF4-FFF2-40B4-BE49-F238E27FC236}">
                        <a16:creationId xmlns:a16="http://schemas.microsoft.com/office/drawing/2014/main" id="{799770AA-B92B-4961-B8DB-6BEFBFA8AD38}"/>
                      </a:ext>
                    </a:extLst>
                  </p:cNvPr>
                  <p:cNvSpPr>
                    <a:spLocks noChangeAspect="1"/>
                  </p:cNvSpPr>
                  <p:nvPr/>
                </p:nvSpPr>
                <p:spPr bwMode="auto">
                  <a:xfrm>
                    <a:off x="10434685" y="719807"/>
                    <a:ext cx="46556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917" name="円弧 4">
                    <a:extLst>
                      <a:ext uri="{FF2B5EF4-FFF2-40B4-BE49-F238E27FC236}">
                        <a16:creationId xmlns:a16="http://schemas.microsoft.com/office/drawing/2014/main" id="{98720227-69C7-498A-A329-FF9E64F451CF}"/>
                      </a:ext>
                    </a:extLst>
                  </p:cNvPr>
                  <p:cNvSpPr>
                    <a:spLocks noChangeAspect="1"/>
                  </p:cNvSpPr>
                  <p:nvPr/>
                </p:nvSpPr>
                <p:spPr bwMode="auto">
                  <a:xfrm flipH="1">
                    <a:off x="10070194" y="724116"/>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120841" name="グループ化 3">
              <a:extLst>
                <a:ext uri="{FF2B5EF4-FFF2-40B4-BE49-F238E27FC236}">
                  <a16:creationId xmlns:a16="http://schemas.microsoft.com/office/drawing/2014/main" id="{A06DBB5F-01BE-4D74-B93D-6ED2E7101B8A}"/>
                </a:ext>
              </a:extLst>
            </p:cNvPr>
            <p:cNvGrpSpPr>
              <a:grpSpLocks noChangeAspect="1"/>
            </p:cNvGrpSpPr>
            <p:nvPr/>
          </p:nvGrpSpPr>
          <p:grpSpPr bwMode="auto">
            <a:xfrm>
              <a:off x="5832475" y="2136322"/>
              <a:ext cx="5024438" cy="2903991"/>
              <a:chOff x="516664" y="2136861"/>
              <a:chExt cx="5023721" cy="2903426"/>
            </a:xfrm>
          </p:grpSpPr>
          <p:grpSp>
            <p:nvGrpSpPr>
              <p:cNvPr id="120842" name="Group 3">
                <a:extLst>
                  <a:ext uri="{FF2B5EF4-FFF2-40B4-BE49-F238E27FC236}">
                    <a16:creationId xmlns:a16="http://schemas.microsoft.com/office/drawing/2014/main" id="{ACFB10D7-420E-460D-91FF-27271C91F568}"/>
                  </a:ext>
                </a:extLst>
              </p:cNvPr>
              <p:cNvGrpSpPr>
                <a:grpSpLocks noChangeAspect="1"/>
              </p:cNvGrpSpPr>
              <p:nvPr/>
            </p:nvGrpSpPr>
            <p:grpSpPr bwMode="auto">
              <a:xfrm>
                <a:off x="516664" y="2179451"/>
                <a:ext cx="5023721" cy="1418719"/>
                <a:chOff x="249" y="1003"/>
                <a:chExt cx="5308" cy="1499"/>
              </a:xfrm>
            </p:grpSpPr>
            <p:sp>
              <p:nvSpPr>
                <p:cNvPr id="120885" name="Line 7">
                  <a:extLst>
                    <a:ext uri="{FF2B5EF4-FFF2-40B4-BE49-F238E27FC236}">
                      <a16:creationId xmlns:a16="http://schemas.microsoft.com/office/drawing/2014/main" id="{D9D746E3-2C08-4B54-B012-380D4951F021}"/>
                    </a:ext>
                  </a:extLst>
                </p:cNvPr>
                <p:cNvSpPr>
                  <a:spLocks noChangeAspect="1" noChangeShapeType="1"/>
                </p:cNvSpPr>
                <p:nvPr/>
              </p:nvSpPr>
              <p:spPr bwMode="auto">
                <a:xfrm>
                  <a:off x="249" y="1753"/>
                  <a:ext cx="5308" cy="0"/>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0886" name="Group 8">
                  <a:extLst>
                    <a:ext uri="{FF2B5EF4-FFF2-40B4-BE49-F238E27FC236}">
                      <a16:creationId xmlns:a16="http://schemas.microsoft.com/office/drawing/2014/main" id="{3B002A0D-0FB9-428F-9F43-8FFF6A2FF400}"/>
                    </a:ext>
                  </a:extLst>
                </p:cNvPr>
                <p:cNvGrpSpPr>
                  <a:grpSpLocks noChangeAspect="1"/>
                </p:cNvGrpSpPr>
                <p:nvPr/>
              </p:nvGrpSpPr>
              <p:grpSpPr bwMode="auto">
                <a:xfrm>
                  <a:off x="431" y="1037"/>
                  <a:ext cx="4763" cy="1465"/>
                  <a:chOff x="431" y="1037"/>
                  <a:chExt cx="4763" cy="1465"/>
                </a:xfrm>
              </p:grpSpPr>
              <p:sp>
                <p:nvSpPr>
                  <p:cNvPr id="120900" name="Line 9">
                    <a:extLst>
                      <a:ext uri="{FF2B5EF4-FFF2-40B4-BE49-F238E27FC236}">
                        <a16:creationId xmlns:a16="http://schemas.microsoft.com/office/drawing/2014/main" id="{C13A48C2-44A0-4119-B185-02313005CF3B}"/>
                      </a:ext>
                    </a:extLst>
                  </p:cNvPr>
                  <p:cNvSpPr>
                    <a:spLocks noChangeAspect="1" noChangeShapeType="1"/>
                  </p:cNvSpPr>
                  <p:nvPr/>
                </p:nvSpPr>
                <p:spPr bwMode="auto">
                  <a:xfrm>
                    <a:off x="431" y="1037"/>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1" name="Line 10">
                    <a:extLst>
                      <a:ext uri="{FF2B5EF4-FFF2-40B4-BE49-F238E27FC236}">
                        <a16:creationId xmlns:a16="http://schemas.microsoft.com/office/drawing/2014/main" id="{A6BAD289-60E7-43DB-ABB9-B830E758E7E6}"/>
                      </a:ext>
                    </a:extLst>
                  </p:cNvPr>
                  <p:cNvSpPr>
                    <a:spLocks noChangeAspect="1" noChangeShapeType="1"/>
                  </p:cNvSpPr>
                  <p:nvPr/>
                </p:nvSpPr>
                <p:spPr bwMode="auto">
                  <a:xfrm>
                    <a:off x="2382" y="1241"/>
                    <a:ext cx="2812" cy="1226"/>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2" name="Line 11">
                    <a:extLst>
                      <a:ext uri="{FF2B5EF4-FFF2-40B4-BE49-F238E27FC236}">
                        <a16:creationId xmlns:a16="http://schemas.microsoft.com/office/drawing/2014/main" id="{083A24C6-43D9-42F1-94B9-C3989A5D2228}"/>
                      </a:ext>
                    </a:extLst>
                  </p:cNvPr>
                  <p:cNvSpPr>
                    <a:spLocks noChangeAspect="1" noChangeShapeType="1"/>
                  </p:cNvSpPr>
                  <p:nvPr/>
                </p:nvSpPr>
                <p:spPr bwMode="auto">
                  <a:xfrm>
                    <a:off x="431" y="1072"/>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3" name="Line 12">
                    <a:extLst>
                      <a:ext uri="{FF2B5EF4-FFF2-40B4-BE49-F238E27FC236}">
                        <a16:creationId xmlns:a16="http://schemas.microsoft.com/office/drawing/2014/main" id="{F3CA1AEC-A777-43F4-AA30-6AC2207CFF66}"/>
                      </a:ext>
                    </a:extLst>
                  </p:cNvPr>
                  <p:cNvSpPr>
                    <a:spLocks noChangeAspect="1" noChangeShapeType="1"/>
                  </p:cNvSpPr>
                  <p:nvPr/>
                </p:nvSpPr>
                <p:spPr bwMode="auto">
                  <a:xfrm>
                    <a:off x="2382" y="137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4" name="Line 13">
                    <a:extLst>
                      <a:ext uri="{FF2B5EF4-FFF2-40B4-BE49-F238E27FC236}">
                        <a16:creationId xmlns:a16="http://schemas.microsoft.com/office/drawing/2014/main" id="{091B9110-0234-41E9-9176-0C0666683732}"/>
                      </a:ext>
                    </a:extLst>
                  </p:cNvPr>
                  <p:cNvSpPr>
                    <a:spLocks noChangeAspect="1" noChangeShapeType="1"/>
                  </p:cNvSpPr>
                  <p:nvPr/>
                </p:nvSpPr>
                <p:spPr bwMode="auto">
                  <a:xfrm>
                    <a:off x="1883" y="1072"/>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5" name="Line 14">
                    <a:extLst>
                      <a:ext uri="{FF2B5EF4-FFF2-40B4-BE49-F238E27FC236}">
                        <a16:creationId xmlns:a16="http://schemas.microsoft.com/office/drawing/2014/main" id="{6B00B2F7-4D85-4D62-89F7-D2045CBD0929}"/>
                      </a:ext>
                    </a:extLst>
                  </p:cNvPr>
                  <p:cNvSpPr>
                    <a:spLocks noChangeAspect="1" noChangeShapeType="1"/>
                  </p:cNvSpPr>
                  <p:nvPr/>
                </p:nvSpPr>
                <p:spPr bwMode="auto">
                  <a:xfrm>
                    <a:off x="2130" y="1344"/>
                    <a:ext cx="249" cy="33"/>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6" name="Line 15">
                    <a:extLst>
                      <a:ext uri="{FF2B5EF4-FFF2-40B4-BE49-F238E27FC236}">
                        <a16:creationId xmlns:a16="http://schemas.microsoft.com/office/drawing/2014/main" id="{4F84D359-37B9-4205-804F-728A09ED602B}"/>
                      </a:ext>
                    </a:extLst>
                  </p:cNvPr>
                  <p:cNvSpPr>
                    <a:spLocks noChangeAspect="1" noChangeShapeType="1"/>
                  </p:cNvSpPr>
                  <p:nvPr/>
                </p:nvSpPr>
                <p:spPr bwMode="auto">
                  <a:xfrm>
                    <a:off x="431" y="1054"/>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7" name="Line 16">
                    <a:extLst>
                      <a:ext uri="{FF2B5EF4-FFF2-40B4-BE49-F238E27FC236}">
                        <a16:creationId xmlns:a16="http://schemas.microsoft.com/office/drawing/2014/main" id="{A9FE82FE-DA89-4F71-B04F-0E9E6D37A653}"/>
                      </a:ext>
                    </a:extLst>
                  </p:cNvPr>
                  <p:cNvSpPr>
                    <a:spLocks noChangeAspect="1" noChangeShapeType="1"/>
                  </p:cNvSpPr>
                  <p:nvPr/>
                </p:nvSpPr>
                <p:spPr bwMode="auto">
                  <a:xfrm>
                    <a:off x="1883" y="1054"/>
                    <a:ext cx="226"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8" name="Line 17">
                    <a:extLst>
                      <a:ext uri="{FF2B5EF4-FFF2-40B4-BE49-F238E27FC236}">
                        <a16:creationId xmlns:a16="http://schemas.microsoft.com/office/drawing/2014/main" id="{0FE7133E-9521-4C46-BA47-A7D098201667}"/>
                      </a:ext>
                    </a:extLst>
                  </p:cNvPr>
                  <p:cNvSpPr>
                    <a:spLocks noChangeAspect="1" noChangeShapeType="1"/>
                  </p:cNvSpPr>
                  <p:nvPr/>
                </p:nvSpPr>
                <p:spPr bwMode="auto">
                  <a:xfrm>
                    <a:off x="2109" y="1251"/>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09" name="Line 18">
                    <a:extLst>
                      <a:ext uri="{FF2B5EF4-FFF2-40B4-BE49-F238E27FC236}">
                        <a16:creationId xmlns:a16="http://schemas.microsoft.com/office/drawing/2014/main" id="{2CAE4A4B-19E5-41CA-ACD9-012A8AD51DBE}"/>
                      </a:ext>
                    </a:extLst>
                  </p:cNvPr>
                  <p:cNvSpPr>
                    <a:spLocks noChangeAspect="1" noChangeShapeType="1"/>
                  </p:cNvSpPr>
                  <p:nvPr/>
                </p:nvSpPr>
                <p:spPr bwMode="auto">
                  <a:xfrm>
                    <a:off x="1883" y="1037"/>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10" name="Line 19">
                    <a:extLst>
                      <a:ext uri="{FF2B5EF4-FFF2-40B4-BE49-F238E27FC236}">
                        <a16:creationId xmlns:a16="http://schemas.microsoft.com/office/drawing/2014/main" id="{29292110-0365-4869-B722-CB7CD9E83685}"/>
                      </a:ext>
                    </a:extLst>
                  </p:cNvPr>
                  <p:cNvSpPr>
                    <a:spLocks noChangeAspect="1" noChangeShapeType="1"/>
                  </p:cNvSpPr>
                  <p:nvPr/>
                </p:nvSpPr>
                <p:spPr bwMode="auto">
                  <a:xfrm>
                    <a:off x="2109" y="1162"/>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911" name="Line 20">
                    <a:extLst>
                      <a:ext uri="{FF2B5EF4-FFF2-40B4-BE49-F238E27FC236}">
                        <a16:creationId xmlns:a16="http://schemas.microsoft.com/office/drawing/2014/main" id="{AB947962-B49D-483E-B141-23F6A1413082}"/>
                      </a:ext>
                    </a:extLst>
                  </p:cNvPr>
                  <p:cNvSpPr>
                    <a:spLocks noChangeAspect="1" noChangeShapeType="1"/>
                  </p:cNvSpPr>
                  <p:nvPr/>
                </p:nvSpPr>
                <p:spPr bwMode="auto">
                  <a:xfrm>
                    <a:off x="2382" y="1327"/>
                    <a:ext cx="2812" cy="1175"/>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0887" name="Group 21">
                  <a:extLst>
                    <a:ext uri="{FF2B5EF4-FFF2-40B4-BE49-F238E27FC236}">
                      <a16:creationId xmlns:a16="http://schemas.microsoft.com/office/drawing/2014/main" id="{07A8F905-0D56-4ADA-AF15-34715AF695A8}"/>
                    </a:ext>
                  </a:extLst>
                </p:cNvPr>
                <p:cNvGrpSpPr>
                  <a:grpSpLocks noChangeAspect="1"/>
                </p:cNvGrpSpPr>
                <p:nvPr/>
              </p:nvGrpSpPr>
              <p:grpSpPr bwMode="auto">
                <a:xfrm>
                  <a:off x="431" y="1003"/>
                  <a:ext cx="4763" cy="1466"/>
                  <a:chOff x="431" y="1003"/>
                  <a:chExt cx="4763" cy="1466"/>
                </a:xfrm>
              </p:grpSpPr>
              <p:sp>
                <p:nvSpPr>
                  <p:cNvPr id="120888" name="Line 22">
                    <a:extLst>
                      <a:ext uri="{FF2B5EF4-FFF2-40B4-BE49-F238E27FC236}">
                        <a16:creationId xmlns:a16="http://schemas.microsoft.com/office/drawing/2014/main" id="{7E6EFDAB-A405-4A75-A948-58A31F406562}"/>
                      </a:ext>
                    </a:extLst>
                  </p:cNvPr>
                  <p:cNvSpPr>
                    <a:spLocks noChangeAspect="1" noChangeShapeType="1"/>
                  </p:cNvSpPr>
                  <p:nvPr/>
                </p:nvSpPr>
                <p:spPr bwMode="auto">
                  <a:xfrm flipV="1">
                    <a:off x="431" y="2469"/>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89" name="Line 23">
                    <a:extLst>
                      <a:ext uri="{FF2B5EF4-FFF2-40B4-BE49-F238E27FC236}">
                        <a16:creationId xmlns:a16="http://schemas.microsoft.com/office/drawing/2014/main" id="{6B6FB5AE-1A51-455E-8CD1-D65FBDCF0565}"/>
                      </a:ext>
                    </a:extLst>
                  </p:cNvPr>
                  <p:cNvSpPr>
                    <a:spLocks noChangeAspect="1" noChangeShapeType="1"/>
                  </p:cNvSpPr>
                  <p:nvPr/>
                </p:nvSpPr>
                <p:spPr bwMode="auto">
                  <a:xfrm flipV="1">
                    <a:off x="2382" y="1038"/>
                    <a:ext cx="2812" cy="1227"/>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0" name="Line 24">
                    <a:extLst>
                      <a:ext uri="{FF2B5EF4-FFF2-40B4-BE49-F238E27FC236}">
                        <a16:creationId xmlns:a16="http://schemas.microsoft.com/office/drawing/2014/main" id="{BD475BB1-298C-4360-B60A-C1E2CB82BD24}"/>
                      </a:ext>
                    </a:extLst>
                  </p:cNvPr>
                  <p:cNvSpPr>
                    <a:spLocks noChangeAspect="1" noChangeShapeType="1"/>
                  </p:cNvSpPr>
                  <p:nvPr/>
                </p:nvSpPr>
                <p:spPr bwMode="auto">
                  <a:xfrm flipV="1">
                    <a:off x="431" y="2434"/>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1" name="Line 25">
                    <a:extLst>
                      <a:ext uri="{FF2B5EF4-FFF2-40B4-BE49-F238E27FC236}">
                        <a16:creationId xmlns:a16="http://schemas.microsoft.com/office/drawing/2014/main" id="{9D792B19-FB9E-4780-AFCB-E6F772D5B134}"/>
                      </a:ext>
                    </a:extLst>
                  </p:cNvPr>
                  <p:cNvSpPr>
                    <a:spLocks noChangeAspect="1" noChangeShapeType="1"/>
                  </p:cNvSpPr>
                  <p:nvPr/>
                </p:nvSpPr>
                <p:spPr bwMode="auto">
                  <a:xfrm flipV="1">
                    <a:off x="2382" y="122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2" name="Line 26">
                    <a:extLst>
                      <a:ext uri="{FF2B5EF4-FFF2-40B4-BE49-F238E27FC236}">
                        <a16:creationId xmlns:a16="http://schemas.microsoft.com/office/drawing/2014/main" id="{0EAC0184-D3D6-4FF2-8F98-B05D9051CFD6}"/>
                      </a:ext>
                    </a:extLst>
                  </p:cNvPr>
                  <p:cNvSpPr>
                    <a:spLocks noChangeAspect="1" noChangeShapeType="1"/>
                  </p:cNvSpPr>
                  <p:nvPr/>
                </p:nvSpPr>
                <p:spPr bwMode="auto">
                  <a:xfrm flipV="1">
                    <a:off x="1883" y="2155"/>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3" name="Line 27">
                    <a:extLst>
                      <a:ext uri="{FF2B5EF4-FFF2-40B4-BE49-F238E27FC236}">
                        <a16:creationId xmlns:a16="http://schemas.microsoft.com/office/drawing/2014/main" id="{870B16B5-E989-4BE8-B542-21D35DADCB4E}"/>
                      </a:ext>
                    </a:extLst>
                  </p:cNvPr>
                  <p:cNvSpPr>
                    <a:spLocks noChangeAspect="1" noChangeShapeType="1"/>
                  </p:cNvSpPr>
                  <p:nvPr/>
                </p:nvSpPr>
                <p:spPr bwMode="auto">
                  <a:xfrm flipV="1">
                    <a:off x="2130" y="2128"/>
                    <a:ext cx="249" cy="3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4" name="Line 28">
                    <a:extLst>
                      <a:ext uri="{FF2B5EF4-FFF2-40B4-BE49-F238E27FC236}">
                        <a16:creationId xmlns:a16="http://schemas.microsoft.com/office/drawing/2014/main" id="{CD80E04E-1A99-4F06-AEEE-E90C88002D56}"/>
                      </a:ext>
                    </a:extLst>
                  </p:cNvPr>
                  <p:cNvSpPr>
                    <a:spLocks noChangeAspect="1" noChangeShapeType="1"/>
                  </p:cNvSpPr>
                  <p:nvPr/>
                </p:nvSpPr>
                <p:spPr bwMode="auto">
                  <a:xfrm flipV="1">
                    <a:off x="431" y="2452"/>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5" name="Line 29">
                    <a:extLst>
                      <a:ext uri="{FF2B5EF4-FFF2-40B4-BE49-F238E27FC236}">
                        <a16:creationId xmlns:a16="http://schemas.microsoft.com/office/drawing/2014/main" id="{19B93D36-FF1D-4AB8-BF2D-88000CE72495}"/>
                      </a:ext>
                    </a:extLst>
                  </p:cNvPr>
                  <p:cNvSpPr>
                    <a:spLocks noChangeAspect="1" noChangeShapeType="1"/>
                  </p:cNvSpPr>
                  <p:nvPr/>
                </p:nvSpPr>
                <p:spPr bwMode="auto">
                  <a:xfrm flipV="1">
                    <a:off x="1883" y="2253"/>
                    <a:ext cx="227"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6" name="Line 30">
                    <a:extLst>
                      <a:ext uri="{FF2B5EF4-FFF2-40B4-BE49-F238E27FC236}">
                        <a16:creationId xmlns:a16="http://schemas.microsoft.com/office/drawing/2014/main" id="{D67D7296-9FB1-4744-B504-ADF35450BF77}"/>
                      </a:ext>
                    </a:extLst>
                  </p:cNvPr>
                  <p:cNvSpPr>
                    <a:spLocks noChangeAspect="1" noChangeShapeType="1"/>
                  </p:cNvSpPr>
                  <p:nvPr/>
                </p:nvSpPr>
                <p:spPr bwMode="auto">
                  <a:xfrm flipV="1">
                    <a:off x="2109" y="2179"/>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7" name="Line 31">
                    <a:extLst>
                      <a:ext uri="{FF2B5EF4-FFF2-40B4-BE49-F238E27FC236}">
                        <a16:creationId xmlns:a16="http://schemas.microsoft.com/office/drawing/2014/main" id="{6B6265BF-6D0F-4C74-96B0-A243711C2FBB}"/>
                      </a:ext>
                    </a:extLst>
                  </p:cNvPr>
                  <p:cNvSpPr>
                    <a:spLocks noChangeAspect="1" noChangeShapeType="1"/>
                  </p:cNvSpPr>
                  <p:nvPr/>
                </p:nvSpPr>
                <p:spPr bwMode="auto">
                  <a:xfrm flipV="1">
                    <a:off x="1883" y="2344"/>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8" name="Line 32">
                    <a:extLst>
                      <a:ext uri="{FF2B5EF4-FFF2-40B4-BE49-F238E27FC236}">
                        <a16:creationId xmlns:a16="http://schemas.microsoft.com/office/drawing/2014/main" id="{99414BED-CCBA-4B09-93CD-1AC06451C761}"/>
                      </a:ext>
                    </a:extLst>
                  </p:cNvPr>
                  <p:cNvSpPr>
                    <a:spLocks noChangeAspect="1" noChangeShapeType="1"/>
                  </p:cNvSpPr>
                  <p:nvPr/>
                </p:nvSpPr>
                <p:spPr bwMode="auto">
                  <a:xfrm flipV="1">
                    <a:off x="2109" y="2264"/>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899" name="Line 33">
                    <a:extLst>
                      <a:ext uri="{FF2B5EF4-FFF2-40B4-BE49-F238E27FC236}">
                        <a16:creationId xmlns:a16="http://schemas.microsoft.com/office/drawing/2014/main" id="{121154AA-667F-4ED0-AD78-A67B40026E73}"/>
                      </a:ext>
                    </a:extLst>
                  </p:cNvPr>
                  <p:cNvSpPr>
                    <a:spLocks noChangeAspect="1" noChangeShapeType="1"/>
                  </p:cNvSpPr>
                  <p:nvPr/>
                </p:nvSpPr>
                <p:spPr bwMode="auto">
                  <a:xfrm flipV="1">
                    <a:off x="2382" y="1003"/>
                    <a:ext cx="2812" cy="1176"/>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20843" name="Group 34">
                <a:extLst>
                  <a:ext uri="{FF2B5EF4-FFF2-40B4-BE49-F238E27FC236}">
                    <a16:creationId xmlns:a16="http://schemas.microsoft.com/office/drawing/2014/main" id="{C0E72A25-1F26-42FD-9236-BCBB59E4B1D7}"/>
                  </a:ext>
                </a:extLst>
              </p:cNvPr>
              <p:cNvGrpSpPr>
                <a:grpSpLocks/>
              </p:cNvGrpSpPr>
              <p:nvPr/>
            </p:nvGrpSpPr>
            <p:grpSpPr bwMode="auto">
              <a:xfrm>
                <a:off x="1632520" y="4374937"/>
                <a:ext cx="472276" cy="472276"/>
                <a:chOff x="1474" y="3248"/>
                <a:chExt cx="499" cy="499"/>
              </a:xfrm>
            </p:grpSpPr>
            <p:sp>
              <p:nvSpPr>
                <p:cNvPr id="120883" name="Oval 35">
                  <a:extLst>
                    <a:ext uri="{FF2B5EF4-FFF2-40B4-BE49-F238E27FC236}">
                      <a16:creationId xmlns:a16="http://schemas.microsoft.com/office/drawing/2014/main" id="{BB743C1A-9806-4187-85EE-1A5BBB31B604}"/>
                    </a:ext>
                  </a:extLst>
                </p:cNvPr>
                <p:cNvSpPr>
                  <a:spLocks noChangeAspect="1" noChangeArrowheads="1"/>
                </p:cNvSpPr>
                <p:nvPr/>
              </p:nvSpPr>
              <p:spPr bwMode="auto">
                <a:xfrm flipV="1">
                  <a:off x="1541" y="3319"/>
                  <a:ext cx="364" cy="364"/>
                </a:xfrm>
                <a:prstGeom prst="ellipse">
                  <a:avLst/>
                </a:prstGeom>
                <a:noFill/>
                <a:ln w="19050" algn="ctr">
                  <a:solidFill>
                    <a:srgbClr val="00BCB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84" name="Oval 36">
                  <a:extLst>
                    <a:ext uri="{FF2B5EF4-FFF2-40B4-BE49-F238E27FC236}">
                      <a16:creationId xmlns:a16="http://schemas.microsoft.com/office/drawing/2014/main" id="{81EC1F79-C9A3-4958-A25C-4D34B1D6D0F9}"/>
                    </a:ext>
                  </a:extLst>
                </p:cNvPr>
                <p:cNvSpPr>
                  <a:spLocks noChangeAspect="1" noChangeArrowheads="1"/>
                </p:cNvSpPr>
                <p:nvPr/>
              </p:nvSpPr>
              <p:spPr bwMode="auto">
                <a:xfrm flipV="1">
                  <a:off x="1474" y="3248"/>
                  <a:ext cx="499" cy="49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4" name="Group 37">
                <a:extLst>
                  <a:ext uri="{FF2B5EF4-FFF2-40B4-BE49-F238E27FC236}">
                    <a16:creationId xmlns:a16="http://schemas.microsoft.com/office/drawing/2014/main" id="{99329B47-EAB2-41A7-8FA2-F207209F2030}"/>
                  </a:ext>
                </a:extLst>
              </p:cNvPr>
              <p:cNvGrpSpPr>
                <a:grpSpLocks noChangeAspect="1"/>
              </p:cNvGrpSpPr>
              <p:nvPr/>
            </p:nvGrpSpPr>
            <p:grpSpPr bwMode="auto">
              <a:xfrm>
                <a:off x="3607748" y="4288811"/>
                <a:ext cx="643582" cy="643582"/>
                <a:chOff x="3757" y="1434"/>
                <a:chExt cx="907" cy="907"/>
              </a:xfrm>
            </p:grpSpPr>
            <p:sp>
              <p:nvSpPr>
                <p:cNvPr id="120880" name="Oval 38">
                  <a:extLst>
                    <a:ext uri="{FF2B5EF4-FFF2-40B4-BE49-F238E27FC236}">
                      <a16:creationId xmlns:a16="http://schemas.microsoft.com/office/drawing/2014/main" id="{528B541B-19F9-41DA-852C-4DA446C3FCA3}"/>
                    </a:ext>
                  </a:extLst>
                </p:cNvPr>
                <p:cNvSpPr>
                  <a:spLocks noChangeAspect="1" noChangeArrowheads="1"/>
                </p:cNvSpPr>
                <p:nvPr/>
              </p:nvSpPr>
              <p:spPr bwMode="auto">
                <a:xfrm flipV="1">
                  <a:off x="3828" y="1501"/>
                  <a:ext cx="771" cy="771"/>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81" name="Oval 39">
                  <a:extLst>
                    <a:ext uri="{FF2B5EF4-FFF2-40B4-BE49-F238E27FC236}">
                      <a16:creationId xmlns:a16="http://schemas.microsoft.com/office/drawing/2014/main" id="{2BE6D8E4-4BCE-4460-A6D4-493C4BEDE1AC}"/>
                    </a:ext>
                  </a:extLst>
                </p:cNvPr>
                <p:cNvSpPr>
                  <a:spLocks noChangeAspect="1" noChangeArrowheads="1"/>
                </p:cNvSpPr>
                <p:nvPr/>
              </p:nvSpPr>
              <p:spPr bwMode="auto">
                <a:xfrm flipV="1">
                  <a:off x="3918" y="1585"/>
                  <a:ext cx="590" cy="589"/>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82" name="Oval 40">
                  <a:extLst>
                    <a:ext uri="{FF2B5EF4-FFF2-40B4-BE49-F238E27FC236}">
                      <a16:creationId xmlns:a16="http://schemas.microsoft.com/office/drawing/2014/main" id="{EEE1B33D-567E-4CF8-AEF9-0B2A1CF4CFCC}"/>
                    </a:ext>
                  </a:extLst>
                </p:cNvPr>
                <p:cNvSpPr>
                  <a:spLocks noChangeAspect="1" noChangeArrowheads="1"/>
                </p:cNvSpPr>
                <p:nvPr/>
              </p:nvSpPr>
              <p:spPr bwMode="auto">
                <a:xfrm flipV="1">
                  <a:off x="3757" y="1434"/>
                  <a:ext cx="907" cy="90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5" name="Group 41">
                <a:extLst>
                  <a:ext uri="{FF2B5EF4-FFF2-40B4-BE49-F238E27FC236}">
                    <a16:creationId xmlns:a16="http://schemas.microsoft.com/office/drawing/2014/main" id="{7144A1D3-8F8F-44E4-B163-8325AB7CCA67}"/>
                  </a:ext>
                </a:extLst>
              </p:cNvPr>
              <p:cNvGrpSpPr>
                <a:grpSpLocks noChangeAspect="1"/>
              </p:cNvGrpSpPr>
              <p:nvPr/>
            </p:nvGrpSpPr>
            <p:grpSpPr bwMode="auto">
              <a:xfrm>
                <a:off x="645380" y="4203631"/>
                <a:ext cx="836656" cy="836656"/>
                <a:chOff x="1953" y="1298"/>
                <a:chExt cx="1179" cy="1179"/>
              </a:xfrm>
            </p:grpSpPr>
            <p:sp>
              <p:nvSpPr>
                <p:cNvPr id="120877" name="Oval 42">
                  <a:extLst>
                    <a:ext uri="{FF2B5EF4-FFF2-40B4-BE49-F238E27FC236}">
                      <a16:creationId xmlns:a16="http://schemas.microsoft.com/office/drawing/2014/main" id="{B3994C4F-1768-44BA-AEB0-82BBB79B520B}"/>
                    </a:ext>
                  </a:extLst>
                </p:cNvPr>
                <p:cNvSpPr>
                  <a:spLocks noChangeAspect="1" noChangeArrowheads="1"/>
                </p:cNvSpPr>
                <p:nvPr/>
              </p:nvSpPr>
              <p:spPr bwMode="auto">
                <a:xfrm flipV="1">
                  <a:off x="2114" y="1459"/>
                  <a:ext cx="852" cy="852"/>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8" name="Oval 43">
                  <a:extLst>
                    <a:ext uri="{FF2B5EF4-FFF2-40B4-BE49-F238E27FC236}">
                      <a16:creationId xmlns:a16="http://schemas.microsoft.com/office/drawing/2014/main" id="{3DEBB0A5-46BC-46E8-B016-2081E1C6834E}"/>
                    </a:ext>
                  </a:extLst>
                </p:cNvPr>
                <p:cNvSpPr>
                  <a:spLocks noChangeAspect="1" noChangeArrowheads="1"/>
                </p:cNvSpPr>
                <p:nvPr/>
              </p:nvSpPr>
              <p:spPr bwMode="auto">
                <a:xfrm flipV="1">
                  <a:off x="2064" y="1408"/>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9" name="Oval 44">
                  <a:extLst>
                    <a:ext uri="{FF2B5EF4-FFF2-40B4-BE49-F238E27FC236}">
                      <a16:creationId xmlns:a16="http://schemas.microsoft.com/office/drawing/2014/main" id="{18C000BE-5F58-46DD-9680-CD25078A98D6}"/>
                    </a:ext>
                  </a:extLst>
                </p:cNvPr>
                <p:cNvSpPr>
                  <a:spLocks noChangeAspect="1" noChangeArrowheads="1"/>
                </p:cNvSpPr>
                <p:nvPr/>
              </p:nvSpPr>
              <p:spPr bwMode="auto">
                <a:xfrm flipV="1">
                  <a:off x="1953" y="1298"/>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6" name="Group 45">
                <a:extLst>
                  <a:ext uri="{FF2B5EF4-FFF2-40B4-BE49-F238E27FC236}">
                    <a16:creationId xmlns:a16="http://schemas.microsoft.com/office/drawing/2014/main" id="{9BCDBDA4-1F6B-43B0-9E65-A7A51A517256}"/>
                  </a:ext>
                </a:extLst>
              </p:cNvPr>
              <p:cNvGrpSpPr>
                <a:grpSpLocks/>
              </p:cNvGrpSpPr>
              <p:nvPr/>
            </p:nvGrpSpPr>
            <p:grpSpPr bwMode="auto">
              <a:xfrm>
                <a:off x="2319638" y="4547190"/>
                <a:ext cx="130609" cy="130609"/>
                <a:chOff x="2105" y="3429"/>
                <a:chExt cx="138" cy="138"/>
              </a:xfrm>
            </p:grpSpPr>
            <p:sp>
              <p:nvSpPr>
                <p:cNvPr id="120874" name="Oval 46">
                  <a:extLst>
                    <a:ext uri="{FF2B5EF4-FFF2-40B4-BE49-F238E27FC236}">
                      <a16:creationId xmlns:a16="http://schemas.microsoft.com/office/drawing/2014/main" id="{D72ACBEE-53DD-461B-AEC5-109BE97E247E}"/>
                    </a:ext>
                  </a:extLst>
                </p:cNvPr>
                <p:cNvSpPr>
                  <a:spLocks noChangeAspect="1" noChangeArrowheads="1"/>
                </p:cNvSpPr>
                <p:nvPr/>
              </p:nvSpPr>
              <p:spPr bwMode="auto">
                <a:xfrm flipV="1">
                  <a:off x="2105" y="3429"/>
                  <a:ext cx="138" cy="138"/>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5" name="Oval 47">
                  <a:extLst>
                    <a:ext uri="{FF2B5EF4-FFF2-40B4-BE49-F238E27FC236}">
                      <a16:creationId xmlns:a16="http://schemas.microsoft.com/office/drawing/2014/main" id="{52D9F2FC-C6CE-4510-8324-89B2AE682ADD}"/>
                    </a:ext>
                  </a:extLst>
                </p:cNvPr>
                <p:cNvSpPr>
                  <a:spLocks noChangeAspect="1" noChangeArrowheads="1"/>
                </p:cNvSpPr>
                <p:nvPr/>
              </p:nvSpPr>
              <p:spPr bwMode="auto">
                <a:xfrm flipV="1">
                  <a:off x="2125" y="3448"/>
                  <a:ext cx="100" cy="10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6" name="Oval 48">
                  <a:extLst>
                    <a:ext uri="{FF2B5EF4-FFF2-40B4-BE49-F238E27FC236}">
                      <a16:creationId xmlns:a16="http://schemas.microsoft.com/office/drawing/2014/main" id="{0CEDD70B-88BD-4866-A488-C7C2CEF2D331}"/>
                    </a:ext>
                  </a:extLst>
                </p:cNvPr>
                <p:cNvSpPr>
                  <a:spLocks noChangeAspect="1" noChangeArrowheads="1"/>
                </p:cNvSpPr>
                <p:nvPr/>
              </p:nvSpPr>
              <p:spPr bwMode="auto">
                <a:xfrm flipV="1">
                  <a:off x="2169" y="3490"/>
                  <a:ext cx="16" cy="16"/>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7" name="Group 49">
                <a:extLst>
                  <a:ext uri="{FF2B5EF4-FFF2-40B4-BE49-F238E27FC236}">
                    <a16:creationId xmlns:a16="http://schemas.microsoft.com/office/drawing/2014/main" id="{02DA2EBC-2CC3-46CA-8D7E-6E945A3BFE8B}"/>
                  </a:ext>
                </a:extLst>
              </p:cNvPr>
              <p:cNvGrpSpPr>
                <a:grpSpLocks noChangeAspect="1"/>
              </p:cNvGrpSpPr>
              <p:nvPr/>
            </p:nvGrpSpPr>
            <p:grpSpPr bwMode="auto">
              <a:xfrm>
                <a:off x="2691591" y="4572744"/>
                <a:ext cx="79501" cy="79501"/>
                <a:chOff x="2456" y="3497"/>
                <a:chExt cx="84" cy="84"/>
              </a:xfrm>
            </p:grpSpPr>
            <p:sp>
              <p:nvSpPr>
                <p:cNvPr id="120871" name="Oval 50">
                  <a:extLst>
                    <a:ext uri="{FF2B5EF4-FFF2-40B4-BE49-F238E27FC236}">
                      <a16:creationId xmlns:a16="http://schemas.microsoft.com/office/drawing/2014/main" id="{723E89B2-FF76-4DED-8F84-AE6A1A4234B4}"/>
                    </a:ext>
                  </a:extLst>
                </p:cNvPr>
                <p:cNvSpPr>
                  <a:spLocks noChangeAspect="1" noChangeArrowheads="1"/>
                </p:cNvSpPr>
                <p:nvPr/>
              </p:nvSpPr>
              <p:spPr bwMode="auto">
                <a:xfrm flipV="1">
                  <a:off x="2456" y="3497"/>
                  <a:ext cx="84" cy="8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2" name="Oval 51">
                  <a:extLst>
                    <a:ext uri="{FF2B5EF4-FFF2-40B4-BE49-F238E27FC236}">
                      <a16:creationId xmlns:a16="http://schemas.microsoft.com/office/drawing/2014/main" id="{E30889C3-0798-4A1B-AF63-918821D75DF4}"/>
                    </a:ext>
                  </a:extLst>
                </p:cNvPr>
                <p:cNvSpPr>
                  <a:spLocks noChangeAspect="1" noChangeArrowheads="1"/>
                </p:cNvSpPr>
                <p:nvPr/>
              </p:nvSpPr>
              <p:spPr bwMode="auto">
                <a:xfrm flipV="1">
                  <a:off x="2472" y="3513"/>
                  <a:ext cx="52" cy="5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3" name="Oval 52">
                  <a:extLst>
                    <a:ext uri="{FF2B5EF4-FFF2-40B4-BE49-F238E27FC236}">
                      <a16:creationId xmlns:a16="http://schemas.microsoft.com/office/drawing/2014/main" id="{D3ECE6F5-800C-42BD-92DD-712A0B8A7E35}"/>
                    </a:ext>
                  </a:extLst>
                </p:cNvPr>
                <p:cNvSpPr>
                  <a:spLocks noChangeAspect="1" noChangeArrowheads="1"/>
                </p:cNvSpPr>
                <p:nvPr/>
              </p:nvSpPr>
              <p:spPr bwMode="auto">
                <a:xfrm flipV="1">
                  <a:off x="2482" y="3522"/>
                  <a:ext cx="34" cy="34"/>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8" name="Group 53">
                <a:extLst>
                  <a:ext uri="{FF2B5EF4-FFF2-40B4-BE49-F238E27FC236}">
                    <a16:creationId xmlns:a16="http://schemas.microsoft.com/office/drawing/2014/main" id="{D1A9EC1A-B8AD-456E-BA5C-D369DB38BA7A}"/>
                  </a:ext>
                </a:extLst>
              </p:cNvPr>
              <p:cNvGrpSpPr>
                <a:grpSpLocks noChangeAspect="1"/>
              </p:cNvGrpSpPr>
              <p:nvPr/>
            </p:nvGrpSpPr>
            <p:grpSpPr bwMode="auto">
              <a:xfrm>
                <a:off x="4423582" y="4117504"/>
                <a:ext cx="901960" cy="901961"/>
                <a:chOff x="3898" y="1253"/>
                <a:chExt cx="1270" cy="1270"/>
              </a:xfrm>
            </p:grpSpPr>
            <p:sp>
              <p:nvSpPr>
                <p:cNvPr id="120868" name="Oval 54">
                  <a:extLst>
                    <a:ext uri="{FF2B5EF4-FFF2-40B4-BE49-F238E27FC236}">
                      <a16:creationId xmlns:a16="http://schemas.microsoft.com/office/drawing/2014/main" id="{5EB74626-6C29-447A-A2CB-307873ECACDC}"/>
                    </a:ext>
                  </a:extLst>
                </p:cNvPr>
                <p:cNvSpPr>
                  <a:spLocks noChangeAspect="1" noChangeArrowheads="1"/>
                </p:cNvSpPr>
                <p:nvPr/>
              </p:nvSpPr>
              <p:spPr bwMode="auto">
                <a:xfrm flipV="1">
                  <a:off x="3969" y="1319"/>
                  <a:ext cx="1134" cy="113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69" name="Oval 55">
                  <a:extLst>
                    <a:ext uri="{FF2B5EF4-FFF2-40B4-BE49-F238E27FC236}">
                      <a16:creationId xmlns:a16="http://schemas.microsoft.com/office/drawing/2014/main" id="{167AB6AC-00C0-4EEB-8592-1CD4FB1A3FE2}"/>
                    </a:ext>
                  </a:extLst>
                </p:cNvPr>
                <p:cNvSpPr>
                  <a:spLocks noChangeAspect="1" noChangeArrowheads="1"/>
                </p:cNvSpPr>
                <p:nvPr/>
              </p:nvSpPr>
              <p:spPr bwMode="auto">
                <a:xfrm flipV="1">
                  <a:off x="4088" y="1444"/>
                  <a:ext cx="889" cy="88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70" name="Oval 56">
                  <a:extLst>
                    <a:ext uri="{FF2B5EF4-FFF2-40B4-BE49-F238E27FC236}">
                      <a16:creationId xmlns:a16="http://schemas.microsoft.com/office/drawing/2014/main" id="{E2C93261-E675-47BA-B946-62A3AC7421E4}"/>
                    </a:ext>
                  </a:extLst>
                </p:cNvPr>
                <p:cNvSpPr>
                  <a:spLocks noChangeAspect="1" noChangeArrowheads="1"/>
                </p:cNvSpPr>
                <p:nvPr/>
              </p:nvSpPr>
              <p:spPr bwMode="auto">
                <a:xfrm flipV="1">
                  <a:off x="3898" y="1253"/>
                  <a:ext cx="1270" cy="1270"/>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49" name="Group 57">
                <a:extLst>
                  <a:ext uri="{FF2B5EF4-FFF2-40B4-BE49-F238E27FC236}">
                    <a16:creationId xmlns:a16="http://schemas.microsoft.com/office/drawing/2014/main" id="{54842153-E695-4817-91C3-97B28E45B624}"/>
                  </a:ext>
                </a:extLst>
              </p:cNvPr>
              <p:cNvGrpSpPr>
                <a:grpSpLocks noChangeAspect="1"/>
              </p:cNvGrpSpPr>
              <p:nvPr/>
            </p:nvGrpSpPr>
            <p:grpSpPr bwMode="auto">
              <a:xfrm>
                <a:off x="3135473" y="4461064"/>
                <a:ext cx="308540" cy="308540"/>
                <a:chOff x="3107" y="2069"/>
                <a:chExt cx="434" cy="434"/>
              </a:xfrm>
            </p:grpSpPr>
            <p:sp>
              <p:nvSpPr>
                <p:cNvPr id="120865" name="Oval 58">
                  <a:extLst>
                    <a:ext uri="{FF2B5EF4-FFF2-40B4-BE49-F238E27FC236}">
                      <a16:creationId xmlns:a16="http://schemas.microsoft.com/office/drawing/2014/main" id="{1738FD22-4881-48A6-AA8A-DE69B30463F4}"/>
                    </a:ext>
                  </a:extLst>
                </p:cNvPr>
                <p:cNvSpPr>
                  <a:spLocks noChangeAspect="1" noChangeArrowheads="1"/>
                </p:cNvSpPr>
                <p:nvPr/>
              </p:nvSpPr>
              <p:spPr bwMode="auto">
                <a:xfrm flipV="1">
                  <a:off x="3188" y="2150"/>
                  <a:ext cx="272" cy="27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66" name="Oval 59">
                  <a:extLst>
                    <a:ext uri="{FF2B5EF4-FFF2-40B4-BE49-F238E27FC236}">
                      <a16:creationId xmlns:a16="http://schemas.microsoft.com/office/drawing/2014/main" id="{327C8543-C228-4738-A435-A050D062E40D}"/>
                    </a:ext>
                  </a:extLst>
                </p:cNvPr>
                <p:cNvSpPr>
                  <a:spLocks noChangeAspect="1" noChangeArrowheads="1"/>
                </p:cNvSpPr>
                <p:nvPr/>
              </p:nvSpPr>
              <p:spPr bwMode="auto">
                <a:xfrm flipV="1">
                  <a:off x="3211" y="2172"/>
                  <a:ext cx="227" cy="22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67" name="Oval 60">
                  <a:extLst>
                    <a:ext uri="{FF2B5EF4-FFF2-40B4-BE49-F238E27FC236}">
                      <a16:creationId xmlns:a16="http://schemas.microsoft.com/office/drawing/2014/main" id="{081536A2-471E-44F1-A2D2-498F53AB4CA5}"/>
                    </a:ext>
                  </a:extLst>
                </p:cNvPr>
                <p:cNvSpPr>
                  <a:spLocks noChangeAspect="1" noChangeArrowheads="1"/>
                </p:cNvSpPr>
                <p:nvPr/>
              </p:nvSpPr>
              <p:spPr bwMode="auto">
                <a:xfrm flipV="1">
                  <a:off x="3107" y="2069"/>
                  <a:ext cx="434" cy="4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50" name="Group 61">
                <a:extLst>
                  <a:ext uri="{FF2B5EF4-FFF2-40B4-BE49-F238E27FC236}">
                    <a16:creationId xmlns:a16="http://schemas.microsoft.com/office/drawing/2014/main" id="{613CB065-E525-4A9A-A070-1B581425A830}"/>
                  </a:ext>
                </a:extLst>
              </p:cNvPr>
              <p:cNvGrpSpPr>
                <a:grpSpLocks noChangeAspect="1"/>
              </p:cNvGrpSpPr>
              <p:nvPr/>
            </p:nvGrpSpPr>
            <p:grpSpPr bwMode="auto">
              <a:xfrm>
                <a:off x="2556249" y="4580315"/>
                <a:ext cx="64358" cy="64358"/>
                <a:chOff x="2290" y="3511"/>
                <a:chExt cx="68" cy="68"/>
              </a:xfrm>
            </p:grpSpPr>
            <p:sp>
              <p:nvSpPr>
                <p:cNvPr id="120863" name="Oval 62">
                  <a:extLst>
                    <a:ext uri="{FF2B5EF4-FFF2-40B4-BE49-F238E27FC236}">
                      <a16:creationId xmlns:a16="http://schemas.microsoft.com/office/drawing/2014/main" id="{30F443F2-F32E-465B-B0DF-8630D9486ED0}"/>
                    </a:ext>
                  </a:extLst>
                </p:cNvPr>
                <p:cNvSpPr>
                  <a:spLocks noChangeAspect="1" noChangeArrowheads="1"/>
                </p:cNvSpPr>
                <p:nvPr/>
              </p:nvSpPr>
              <p:spPr bwMode="auto">
                <a:xfrm flipV="1">
                  <a:off x="2290" y="3511"/>
                  <a:ext cx="68" cy="68"/>
                </a:xfrm>
                <a:prstGeom prst="ellipse">
                  <a:avLst/>
                </a:prstGeom>
                <a:noFill/>
                <a:ln w="19050" algn="ctr">
                  <a:solidFill>
                    <a:srgbClr val="C8C3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64" name="Oval 63">
                  <a:extLst>
                    <a:ext uri="{FF2B5EF4-FFF2-40B4-BE49-F238E27FC236}">
                      <a16:creationId xmlns:a16="http://schemas.microsoft.com/office/drawing/2014/main" id="{53561239-23C3-4A99-9821-AEF60DA74262}"/>
                    </a:ext>
                  </a:extLst>
                </p:cNvPr>
                <p:cNvSpPr>
                  <a:spLocks noChangeAspect="1" noChangeArrowheads="1"/>
                </p:cNvSpPr>
                <p:nvPr/>
              </p:nvSpPr>
              <p:spPr bwMode="auto">
                <a:xfrm flipV="1">
                  <a:off x="2303" y="3525"/>
                  <a:ext cx="41" cy="4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0851" name="Group 64">
                <a:extLst>
                  <a:ext uri="{FF2B5EF4-FFF2-40B4-BE49-F238E27FC236}">
                    <a16:creationId xmlns:a16="http://schemas.microsoft.com/office/drawing/2014/main" id="{B0D94B76-BBB3-4A52-B3BA-BED4720F1DB2}"/>
                  </a:ext>
                </a:extLst>
              </p:cNvPr>
              <p:cNvGrpSpPr>
                <a:grpSpLocks/>
              </p:cNvGrpSpPr>
              <p:nvPr/>
            </p:nvGrpSpPr>
            <p:grpSpPr bwMode="auto">
              <a:xfrm>
                <a:off x="2878040" y="4546244"/>
                <a:ext cx="126823" cy="126823"/>
                <a:chOff x="3489" y="1685"/>
                <a:chExt cx="134" cy="134"/>
              </a:xfrm>
            </p:grpSpPr>
            <p:sp>
              <p:nvSpPr>
                <p:cNvPr id="120861" name="Oval 65">
                  <a:extLst>
                    <a:ext uri="{FF2B5EF4-FFF2-40B4-BE49-F238E27FC236}">
                      <a16:creationId xmlns:a16="http://schemas.microsoft.com/office/drawing/2014/main" id="{7E55FC66-BCCB-402E-95E5-72B791FF83D9}"/>
                    </a:ext>
                  </a:extLst>
                </p:cNvPr>
                <p:cNvSpPr>
                  <a:spLocks noChangeAspect="1" noChangeArrowheads="1"/>
                </p:cNvSpPr>
                <p:nvPr/>
              </p:nvSpPr>
              <p:spPr bwMode="auto">
                <a:xfrm flipV="1">
                  <a:off x="3489" y="1685"/>
                  <a:ext cx="134" cy="1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0862" name="Oval 66">
                  <a:extLst>
                    <a:ext uri="{FF2B5EF4-FFF2-40B4-BE49-F238E27FC236}">
                      <a16:creationId xmlns:a16="http://schemas.microsoft.com/office/drawing/2014/main" id="{0EECA39C-7C8D-44AC-922E-AA8586A5B053}"/>
                    </a:ext>
                  </a:extLst>
                </p:cNvPr>
                <p:cNvSpPr>
                  <a:spLocks noChangeAspect="1" noChangeArrowheads="1"/>
                </p:cNvSpPr>
                <p:nvPr/>
              </p:nvSpPr>
              <p:spPr bwMode="auto">
                <a:xfrm flipV="1">
                  <a:off x="3551" y="1748"/>
                  <a:ext cx="11" cy="1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sp>
            <p:nvSpPr>
              <p:cNvPr id="120852" name="Line 70">
                <a:extLst>
                  <a:ext uri="{FF2B5EF4-FFF2-40B4-BE49-F238E27FC236}">
                    <a16:creationId xmlns:a16="http://schemas.microsoft.com/office/drawing/2014/main" id="{04D77B6B-BB7E-4F82-80CB-44EE8B71B87B}"/>
                  </a:ext>
                </a:extLst>
              </p:cNvPr>
              <p:cNvSpPr>
                <a:spLocks noChangeAspect="1" noChangeShapeType="1"/>
              </p:cNvSpPr>
              <p:nvPr/>
            </p:nvSpPr>
            <p:spPr bwMode="auto">
              <a:xfrm>
                <a:off x="2705787"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3" name="Line 71">
                <a:extLst>
                  <a:ext uri="{FF2B5EF4-FFF2-40B4-BE49-F238E27FC236}">
                    <a16:creationId xmlns:a16="http://schemas.microsoft.com/office/drawing/2014/main" id="{7EC7424B-1194-491D-ABF9-786233EA676A}"/>
                  </a:ext>
                </a:extLst>
              </p:cNvPr>
              <p:cNvSpPr>
                <a:spLocks noChangeAspect="1" noChangeShapeType="1"/>
              </p:cNvSpPr>
              <p:nvPr/>
            </p:nvSpPr>
            <p:spPr bwMode="auto">
              <a:xfrm>
                <a:off x="3081525"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4" name="Line 72">
                <a:extLst>
                  <a:ext uri="{FF2B5EF4-FFF2-40B4-BE49-F238E27FC236}">
                    <a16:creationId xmlns:a16="http://schemas.microsoft.com/office/drawing/2014/main" id="{1A628756-C9BE-4BAE-A589-0B3A2FD63C38}"/>
                  </a:ext>
                </a:extLst>
              </p:cNvPr>
              <p:cNvSpPr>
                <a:spLocks noChangeAspect="1" noChangeShapeType="1"/>
              </p:cNvSpPr>
              <p:nvPr/>
            </p:nvSpPr>
            <p:spPr bwMode="auto">
              <a:xfrm>
                <a:off x="3515943"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5" name="Line 73">
                <a:extLst>
                  <a:ext uri="{FF2B5EF4-FFF2-40B4-BE49-F238E27FC236}">
                    <a16:creationId xmlns:a16="http://schemas.microsoft.com/office/drawing/2014/main" id="{5B09A305-519F-4915-A234-4B9207E551B8}"/>
                  </a:ext>
                </a:extLst>
              </p:cNvPr>
              <p:cNvSpPr>
                <a:spLocks noChangeAspect="1" noChangeShapeType="1"/>
              </p:cNvSpPr>
              <p:nvPr/>
            </p:nvSpPr>
            <p:spPr bwMode="auto">
              <a:xfrm>
                <a:off x="3576515"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6" name="Line 74">
                <a:extLst>
                  <a:ext uri="{FF2B5EF4-FFF2-40B4-BE49-F238E27FC236}">
                    <a16:creationId xmlns:a16="http://schemas.microsoft.com/office/drawing/2014/main" id="{D76D3FE9-6B5C-46E3-9002-D85E4F29EF1D}"/>
                  </a:ext>
                </a:extLst>
              </p:cNvPr>
              <p:cNvSpPr>
                <a:spLocks noChangeAspect="1" noChangeShapeType="1"/>
              </p:cNvSpPr>
              <p:nvPr/>
            </p:nvSpPr>
            <p:spPr bwMode="auto">
              <a:xfrm>
                <a:off x="3587872"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7" name="Line 75">
                <a:extLst>
                  <a:ext uri="{FF2B5EF4-FFF2-40B4-BE49-F238E27FC236}">
                    <a16:creationId xmlns:a16="http://schemas.microsoft.com/office/drawing/2014/main" id="{BB9BA2B9-72D7-48E4-B7F9-91AF32A87E68}"/>
                  </a:ext>
                </a:extLst>
              </p:cNvPr>
              <p:cNvSpPr>
                <a:spLocks noChangeAspect="1" noChangeShapeType="1"/>
              </p:cNvSpPr>
              <p:nvPr/>
            </p:nvSpPr>
            <p:spPr bwMode="auto">
              <a:xfrm>
                <a:off x="3650338"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8" name="Line 76">
                <a:extLst>
                  <a:ext uri="{FF2B5EF4-FFF2-40B4-BE49-F238E27FC236}">
                    <a16:creationId xmlns:a16="http://schemas.microsoft.com/office/drawing/2014/main" id="{3C85B3AC-018D-42A6-A60B-FD48E3313AAE}"/>
                  </a:ext>
                </a:extLst>
              </p:cNvPr>
              <p:cNvSpPr>
                <a:spLocks noChangeAspect="1" noChangeShapeType="1"/>
              </p:cNvSpPr>
              <p:nvPr/>
            </p:nvSpPr>
            <p:spPr bwMode="auto">
              <a:xfrm>
                <a:off x="3865180"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59" name="Line 77">
                <a:extLst>
                  <a:ext uri="{FF2B5EF4-FFF2-40B4-BE49-F238E27FC236}">
                    <a16:creationId xmlns:a16="http://schemas.microsoft.com/office/drawing/2014/main" id="{546FC1C6-BF4C-4882-B300-8925157B1730}"/>
                  </a:ext>
                </a:extLst>
              </p:cNvPr>
              <p:cNvSpPr>
                <a:spLocks noChangeAspect="1" noChangeShapeType="1"/>
              </p:cNvSpPr>
              <p:nvPr/>
            </p:nvSpPr>
            <p:spPr bwMode="auto">
              <a:xfrm>
                <a:off x="4245650"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60" name="Line 78">
                <a:extLst>
                  <a:ext uri="{FF2B5EF4-FFF2-40B4-BE49-F238E27FC236}">
                    <a16:creationId xmlns:a16="http://schemas.microsoft.com/office/drawing/2014/main" id="{9E3D740F-B44A-49F3-B70C-E6A075B28C7C}"/>
                  </a:ext>
                </a:extLst>
              </p:cNvPr>
              <p:cNvSpPr>
                <a:spLocks noChangeAspect="1" noChangeShapeType="1"/>
              </p:cNvSpPr>
              <p:nvPr/>
            </p:nvSpPr>
            <p:spPr bwMode="auto">
              <a:xfrm>
                <a:off x="4572173" y="2136861"/>
                <a:ext cx="0" cy="1502952"/>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20838" name="Text Box 68">
            <a:extLst>
              <a:ext uri="{FF2B5EF4-FFF2-40B4-BE49-F238E27FC236}">
                <a16:creationId xmlns:a16="http://schemas.microsoft.com/office/drawing/2014/main" id="{59C73EF8-ABB4-431F-BB4F-A2E9B1BC10E1}"/>
              </a:ext>
            </a:extLst>
          </p:cNvPr>
          <p:cNvSpPr txBox="1">
            <a:spLocks noChangeArrowheads="1"/>
          </p:cNvSpPr>
          <p:nvPr/>
        </p:nvSpPr>
        <p:spPr bwMode="auto">
          <a:xfrm>
            <a:off x="2182063" y="5557310"/>
            <a:ext cx="1539204" cy="4179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116" dirty="0">
                <a:latin typeface="游ゴシック Medium" panose="020B0500000000000000" pitchFamily="50" charset="-128"/>
                <a:ea typeface="游ゴシック Medium" panose="020B0500000000000000" pitchFamily="50" charset="-128"/>
              </a:rPr>
              <a:t>軸上色収差</a:t>
            </a:r>
          </a:p>
        </p:txBody>
      </p:sp>
      <p:sp>
        <p:nvSpPr>
          <p:cNvPr id="120839" name="Text Box 68">
            <a:extLst>
              <a:ext uri="{FF2B5EF4-FFF2-40B4-BE49-F238E27FC236}">
                <a16:creationId xmlns:a16="http://schemas.microsoft.com/office/drawing/2014/main" id="{57FB572C-5DBE-4473-8BDF-2F9DDD990C08}"/>
              </a:ext>
            </a:extLst>
          </p:cNvPr>
          <p:cNvSpPr txBox="1">
            <a:spLocks noChangeArrowheads="1"/>
          </p:cNvSpPr>
          <p:nvPr/>
        </p:nvSpPr>
        <p:spPr bwMode="auto">
          <a:xfrm>
            <a:off x="7174434" y="5562350"/>
            <a:ext cx="3586238" cy="7435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116" dirty="0">
                <a:latin typeface="游ゴシック Medium" panose="020B0500000000000000" pitchFamily="50" charset="-128"/>
                <a:ea typeface="游ゴシック Medium" panose="020B0500000000000000" pitchFamily="50" charset="-128"/>
              </a:rPr>
              <a:t>軸上色収差</a:t>
            </a:r>
            <a:r>
              <a:rPr lang="en-US" altLang="ja-JP" sz="2116" dirty="0">
                <a:latin typeface="游ゴシック Medium" panose="020B0500000000000000" pitchFamily="50" charset="-128"/>
                <a:ea typeface="游ゴシック Medium" panose="020B0500000000000000" pitchFamily="50" charset="-128"/>
              </a:rPr>
              <a:t>(</a:t>
            </a:r>
            <a:r>
              <a:rPr lang="ja-JP" altLang="en-US" sz="2116" dirty="0">
                <a:latin typeface="游ゴシック Medium" panose="020B0500000000000000" pitchFamily="50" charset="-128"/>
                <a:ea typeface="游ゴシック Medium" panose="020B0500000000000000" pitchFamily="50" charset="-128"/>
              </a:rPr>
              <a:t>残存色収差</a:t>
            </a:r>
            <a:r>
              <a:rPr lang="en-US" altLang="ja-JP" sz="2116" dirty="0">
                <a:latin typeface="游ゴシック Medium" panose="020B0500000000000000" pitchFamily="50" charset="-128"/>
                <a:ea typeface="游ゴシック Medium" panose="020B0500000000000000" pitchFamily="50" charset="-128"/>
              </a:rPr>
              <a:t>)</a:t>
            </a:r>
          </a:p>
          <a:p>
            <a:pPr>
              <a:spcBef>
                <a:spcPct val="0"/>
              </a:spcBef>
              <a:buFontTx/>
              <a:buNone/>
            </a:pPr>
            <a:r>
              <a:rPr lang="en-US" altLang="ja-JP" sz="2116" dirty="0">
                <a:latin typeface="游ゴシック Medium" panose="020B0500000000000000" pitchFamily="50" charset="-128"/>
                <a:ea typeface="游ゴシック Medium" panose="020B0500000000000000" pitchFamily="50" charset="-128"/>
              </a:rPr>
              <a:t>2</a:t>
            </a:r>
            <a:r>
              <a:rPr lang="ja-JP" altLang="en-US" sz="2116" dirty="0">
                <a:latin typeface="游ゴシック Medium" panose="020B0500000000000000" pitchFamily="50" charset="-128"/>
                <a:ea typeface="游ゴシック Medium" panose="020B0500000000000000" pitchFamily="50" charset="-128"/>
              </a:rPr>
              <a:t>次スペクトルとも呼ばれる</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5676DFE-5154-4DE4-AD23-4F302D7D3662}"/>
              </a:ext>
            </a:extLst>
          </p:cNvPr>
          <p:cNvSpPr>
            <a:spLocks noGrp="1" noChangeArrowheads="1"/>
          </p:cNvSpPr>
          <p:nvPr>
            <p:ph type="title"/>
          </p:nvPr>
        </p:nvSpPr>
        <p:spPr>
          <a:xfrm>
            <a:off x="609769" y="213360"/>
            <a:ext cx="10972464" cy="870970"/>
          </a:xfrm>
        </p:spPr>
        <p:txBody>
          <a:bodyPr/>
          <a:lstStyle/>
          <a:p>
            <a:r>
              <a:rPr lang="ja-JP" altLang="en-US"/>
              <a:t>アクロマート</a:t>
            </a:r>
            <a:r>
              <a:rPr lang="en-US" altLang="ja-JP"/>
              <a:t>(</a:t>
            </a:r>
            <a:r>
              <a:rPr lang="ja-JP" altLang="en-US"/>
              <a:t>ダブレット</a:t>
            </a:r>
            <a:r>
              <a:rPr lang="en-US" altLang="ja-JP"/>
              <a:t>)</a:t>
            </a:r>
            <a:r>
              <a:rPr lang="ja-JP" altLang="en-US"/>
              <a:t>による補正</a:t>
            </a:r>
            <a:endParaRPr lang="ja-JP" altLang="en-US" dirty="0"/>
          </a:p>
        </p:txBody>
      </p:sp>
      <p:sp>
        <p:nvSpPr>
          <p:cNvPr id="60419" name="Rectangle 3">
            <a:extLst>
              <a:ext uri="{FF2B5EF4-FFF2-40B4-BE49-F238E27FC236}">
                <a16:creationId xmlns:a16="http://schemas.microsoft.com/office/drawing/2014/main" id="{F58B951C-B6C2-40DA-88F8-D77CD8087B8F}"/>
              </a:ext>
            </a:extLst>
          </p:cNvPr>
          <p:cNvSpPr>
            <a:spLocks noGrp="1" noChangeArrowheads="1"/>
          </p:cNvSpPr>
          <p:nvPr>
            <p:ph idx="1"/>
          </p:nvPr>
        </p:nvSpPr>
        <p:spPr>
          <a:xfrm>
            <a:off x="609769" y="1234440"/>
            <a:ext cx="10972464" cy="5120640"/>
          </a:xfrm>
        </p:spPr>
        <p:txBody>
          <a:bodyPr>
            <a:normAutofit fontScale="92500" lnSpcReduction="10000"/>
          </a:bodyPr>
          <a:lstStyle/>
          <a:p>
            <a:r>
              <a:rPr lang="ja-JP" altLang="en-US" dirty="0"/>
              <a:t>ダブレットは軸上色収差と同時に球面収差も補正</a:t>
            </a:r>
            <a:endParaRPr lang="en-US" altLang="ja-JP" dirty="0"/>
          </a:p>
          <a:p>
            <a:pPr lvl="1"/>
            <a:r>
              <a:rPr lang="ja-JP" altLang="en-US" dirty="0">
                <a:solidFill>
                  <a:srgbClr val="FF5050"/>
                </a:solidFill>
              </a:rPr>
              <a:t>それぞれの特性が組み合わさったボケになる</a:t>
            </a:r>
            <a:endParaRPr lang="en-US" altLang="ja-JP" dirty="0">
              <a:solidFill>
                <a:srgbClr val="FF5050"/>
              </a:solidFill>
            </a:endParaRPr>
          </a:p>
          <a:p>
            <a:pPr lvl="5"/>
            <a:endParaRPr lang="en-US" altLang="ja-JP" dirty="0"/>
          </a:p>
          <a:p>
            <a:pPr lvl="1"/>
            <a:r>
              <a:rPr lang="ja-JP" altLang="en-US" dirty="0"/>
              <a:t>残存球面収差</a:t>
            </a:r>
            <a:endParaRPr lang="en-US" altLang="ja-JP" dirty="0"/>
          </a:p>
          <a:p>
            <a:pPr lvl="2"/>
            <a:r>
              <a:rPr lang="ja-JP" altLang="en-US" dirty="0"/>
              <a:t>ソフト／シャープエッジ</a:t>
            </a:r>
            <a:endParaRPr lang="en-US" altLang="ja-JP" dirty="0"/>
          </a:p>
          <a:p>
            <a:pPr lvl="2"/>
            <a:r>
              <a:rPr lang="ja-JP" altLang="en-US" dirty="0"/>
              <a:t>中央の減衰／鋭いピーク</a:t>
            </a:r>
            <a:endParaRPr lang="en-US" altLang="ja-JP" dirty="0"/>
          </a:p>
          <a:p>
            <a:pPr lvl="5"/>
            <a:endParaRPr lang="en-US" altLang="ja-JP" dirty="0"/>
          </a:p>
          <a:p>
            <a:pPr lvl="1"/>
            <a:r>
              <a:rPr lang="ja-JP" altLang="en-US" dirty="0"/>
              <a:t>残存軸上色収差</a:t>
            </a:r>
          </a:p>
          <a:p>
            <a:pPr lvl="2"/>
            <a:r>
              <a:rPr lang="ja-JP" altLang="en-US" dirty="0"/>
              <a:t>同心円状の着色</a:t>
            </a:r>
            <a:endParaRPr lang="en-US" altLang="ja-JP" dirty="0"/>
          </a:p>
          <a:p>
            <a:pPr lvl="5"/>
            <a:endParaRPr lang="en-US" altLang="ja-JP" dirty="0"/>
          </a:p>
          <a:p>
            <a:pPr lvl="1"/>
            <a:r>
              <a:rPr lang="ja-JP" altLang="en-US" dirty="0">
                <a:solidFill>
                  <a:srgbClr val="FF5050"/>
                </a:solidFill>
              </a:rPr>
              <a:t>複雑な構造のボケ味</a:t>
            </a:r>
            <a:endParaRPr lang="en-US" altLang="ja-JP" dirty="0">
              <a:solidFill>
                <a:srgbClr val="FF5050"/>
              </a:solidFill>
            </a:endParaRPr>
          </a:p>
          <a:p>
            <a:pPr lvl="2"/>
            <a:r>
              <a:rPr lang="ja-JP" altLang="en-US" dirty="0">
                <a:solidFill>
                  <a:srgbClr val="FF5050"/>
                </a:solidFill>
              </a:rPr>
              <a:t>残存収差がボケ味を創る</a:t>
            </a:r>
            <a:endParaRPr lang="en-US" altLang="ja-JP" dirty="0">
              <a:solidFill>
                <a:srgbClr val="FF5050"/>
              </a:solidFill>
            </a:endParaRPr>
          </a:p>
        </p:txBody>
      </p:sp>
      <p:grpSp>
        <p:nvGrpSpPr>
          <p:cNvPr id="2" name="グループ化 1">
            <a:extLst>
              <a:ext uri="{FF2B5EF4-FFF2-40B4-BE49-F238E27FC236}">
                <a16:creationId xmlns:a16="http://schemas.microsoft.com/office/drawing/2014/main" id="{9422B348-9348-D7DF-7FAB-A9D6E7171282}"/>
              </a:ext>
            </a:extLst>
          </p:cNvPr>
          <p:cNvGrpSpPr/>
          <p:nvPr/>
        </p:nvGrpSpPr>
        <p:grpSpPr>
          <a:xfrm>
            <a:off x="6833616" y="2854829"/>
            <a:ext cx="3438553" cy="3105952"/>
            <a:chOff x="6833616" y="2921737"/>
            <a:chExt cx="3438553" cy="3105952"/>
          </a:xfrm>
        </p:grpSpPr>
        <p:grpSp>
          <p:nvGrpSpPr>
            <p:cNvPr id="122885" name="Group 44">
              <a:extLst>
                <a:ext uri="{FF2B5EF4-FFF2-40B4-BE49-F238E27FC236}">
                  <a16:creationId xmlns:a16="http://schemas.microsoft.com/office/drawing/2014/main" id="{94388E29-2A84-4EC7-9447-855B1B3E0AF1}"/>
                </a:ext>
              </a:extLst>
            </p:cNvPr>
            <p:cNvGrpSpPr>
              <a:grpSpLocks noChangeAspect="1"/>
            </p:cNvGrpSpPr>
            <p:nvPr/>
          </p:nvGrpSpPr>
          <p:grpSpPr bwMode="auto">
            <a:xfrm>
              <a:off x="6885690" y="4011476"/>
              <a:ext cx="3381441" cy="852114"/>
              <a:chOff x="3243" y="2518"/>
              <a:chExt cx="2358" cy="594"/>
            </a:xfrm>
          </p:grpSpPr>
          <p:grpSp>
            <p:nvGrpSpPr>
              <p:cNvPr id="122902" name="Group 45">
                <a:extLst>
                  <a:ext uri="{FF2B5EF4-FFF2-40B4-BE49-F238E27FC236}">
                    <a16:creationId xmlns:a16="http://schemas.microsoft.com/office/drawing/2014/main" id="{A38CFFF0-339F-403A-9CE7-C6DF1A5282FA}"/>
                  </a:ext>
                </a:extLst>
              </p:cNvPr>
              <p:cNvGrpSpPr>
                <a:grpSpLocks noChangeAspect="1"/>
              </p:cNvGrpSpPr>
              <p:nvPr/>
            </p:nvGrpSpPr>
            <p:grpSpPr bwMode="auto">
              <a:xfrm>
                <a:off x="3878" y="2614"/>
                <a:ext cx="363" cy="362"/>
                <a:chOff x="1474" y="3248"/>
                <a:chExt cx="499" cy="499"/>
              </a:xfrm>
            </p:grpSpPr>
            <p:sp>
              <p:nvSpPr>
                <p:cNvPr id="122922" name="Oval 46">
                  <a:extLst>
                    <a:ext uri="{FF2B5EF4-FFF2-40B4-BE49-F238E27FC236}">
                      <a16:creationId xmlns:a16="http://schemas.microsoft.com/office/drawing/2014/main" id="{B2CF4E2F-C4AD-4A73-AD60-666D6E91760F}"/>
                    </a:ext>
                  </a:extLst>
                </p:cNvPr>
                <p:cNvSpPr>
                  <a:spLocks noChangeAspect="1" noChangeArrowheads="1"/>
                </p:cNvSpPr>
                <p:nvPr/>
              </p:nvSpPr>
              <p:spPr bwMode="auto">
                <a:xfrm flipV="1">
                  <a:off x="1541" y="3319"/>
                  <a:ext cx="364" cy="364"/>
                </a:xfrm>
                <a:prstGeom prst="ellipse">
                  <a:avLst/>
                </a:prstGeom>
                <a:noFill/>
                <a:ln w="19050" algn="ctr">
                  <a:solidFill>
                    <a:srgbClr val="00BCB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23" name="Oval 47">
                  <a:extLst>
                    <a:ext uri="{FF2B5EF4-FFF2-40B4-BE49-F238E27FC236}">
                      <a16:creationId xmlns:a16="http://schemas.microsoft.com/office/drawing/2014/main" id="{CC442415-409F-4EC2-AB00-A9377AE2BB48}"/>
                    </a:ext>
                  </a:extLst>
                </p:cNvPr>
                <p:cNvSpPr>
                  <a:spLocks noChangeAspect="1" noChangeArrowheads="1"/>
                </p:cNvSpPr>
                <p:nvPr/>
              </p:nvSpPr>
              <p:spPr bwMode="auto">
                <a:xfrm flipV="1">
                  <a:off x="1474" y="3248"/>
                  <a:ext cx="499" cy="49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2903" name="Group 48">
                <a:extLst>
                  <a:ext uri="{FF2B5EF4-FFF2-40B4-BE49-F238E27FC236}">
                    <a16:creationId xmlns:a16="http://schemas.microsoft.com/office/drawing/2014/main" id="{9A767687-D532-416E-AA42-3DB334A32680}"/>
                  </a:ext>
                </a:extLst>
              </p:cNvPr>
              <p:cNvGrpSpPr>
                <a:grpSpLocks noChangeAspect="1"/>
              </p:cNvGrpSpPr>
              <p:nvPr/>
            </p:nvGrpSpPr>
            <p:grpSpPr bwMode="auto">
              <a:xfrm>
                <a:off x="4286" y="2750"/>
                <a:ext cx="138" cy="138"/>
                <a:chOff x="2105" y="3429"/>
                <a:chExt cx="138" cy="138"/>
              </a:xfrm>
            </p:grpSpPr>
            <p:sp>
              <p:nvSpPr>
                <p:cNvPr id="122919" name="Oval 49">
                  <a:extLst>
                    <a:ext uri="{FF2B5EF4-FFF2-40B4-BE49-F238E27FC236}">
                      <a16:creationId xmlns:a16="http://schemas.microsoft.com/office/drawing/2014/main" id="{7C5ADFDD-B3FF-4AC3-A63A-56B498493362}"/>
                    </a:ext>
                  </a:extLst>
                </p:cNvPr>
                <p:cNvSpPr>
                  <a:spLocks noChangeAspect="1" noChangeArrowheads="1"/>
                </p:cNvSpPr>
                <p:nvPr/>
              </p:nvSpPr>
              <p:spPr bwMode="auto">
                <a:xfrm flipV="1">
                  <a:off x="2105" y="3429"/>
                  <a:ext cx="138" cy="138"/>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20" name="Oval 50">
                  <a:extLst>
                    <a:ext uri="{FF2B5EF4-FFF2-40B4-BE49-F238E27FC236}">
                      <a16:creationId xmlns:a16="http://schemas.microsoft.com/office/drawing/2014/main" id="{45CBB7C4-8161-43F3-84AB-0A7292CDD511}"/>
                    </a:ext>
                  </a:extLst>
                </p:cNvPr>
                <p:cNvSpPr>
                  <a:spLocks noChangeAspect="1" noChangeArrowheads="1"/>
                </p:cNvSpPr>
                <p:nvPr/>
              </p:nvSpPr>
              <p:spPr bwMode="auto">
                <a:xfrm flipV="1">
                  <a:off x="2125" y="3448"/>
                  <a:ext cx="100" cy="10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21" name="Oval 51">
                  <a:extLst>
                    <a:ext uri="{FF2B5EF4-FFF2-40B4-BE49-F238E27FC236}">
                      <a16:creationId xmlns:a16="http://schemas.microsoft.com/office/drawing/2014/main" id="{EC0ED4EB-F59A-4F7D-982F-B5EE139313FD}"/>
                    </a:ext>
                  </a:extLst>
                </p:cNvPr>
                <p:cNvSpPr>
                  <a:spLocks noChangeAspect="1" noChangeArrowheads="1"/>
                </p:cNvSpPr>
                <p:nvPr/>
              </p:nvSpPr>
              <p:spPr bwMode="auto">
                <a:xfrm flipV="1">
                  <a:off x="2169" y="3490"/>
                  <a:ext cx="16" cy="16"/>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2904" name="Group 52">
                <a:extLst>
                  <a:ext uri="{FF2B5EF4-FFF2-40B4-BE49-F238E27FC236}">
                    <a16:creationId xmlns:a16="http://schemas.microsoft.com/office/drawing/2014/main" id="{4C402692-210C-42C6-8862-629120793D24}"/>
                  </a:ext>
                </a:extLst>
              </p:cNvPr>
              <p:cNvGrpSpPr>
                <a:grpSpLocks noChangeAspect="1"/>
              </p:cNvGrpSpPr>
              <p:nvPr/>
            </p:nvGrpSpPr>
            <p:grpSpPr bwMode="auto">
              <a:xfrm>
                <a:off x="4649" y="2659"/>
                <a:ext cx="326" cy="326"/>
                <a:chOff x="3107" y="2069"/>
                <a:chExt cx="434" cy="434"/>
              </a:xfrm>
            </p:grpSpPr>
            <p:sp>
              <p:nvSpPr>
                <p:cNvPr id="122916" name="Oval 53">
                  <a:extLst>
                    <a:ext uri="{FF2B5EF4-FFF2-40B4-BE49-F238E27FC236}">
                      <a16:creationId xmlns:a16="http://schemas.microsoft.com/office/drawing/2014/main" id="{ED9B8389-26EF-45E0-8884-AE74C91FBD10}"/>
                    </a:ext>
                  </a:extLst>
                </p:cNvPr>
                <p:cNvSpPr>
                  <a:spLocks noChangeAspect="1" noChangeArrowheads="1"/>
                </p:cNvSpPr>
                <p:nvPr/>
              </p:nvSpPr>
              <p:spPr bwMode="auto">
                <a:xfrm flipV="1">
                  <a:off x="3188" y="2150"/>
                  <a:ext cx="272" cy="27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7" name="Oval 54">
                  <a:extLst>
                    <a:ext uri="{FF2B5EF4-FFF2-40B4-BE49-F238E27FC236}">
                      <a16:creationId xmlns:a16="http://schemas.microsoft.com/office/drawing/2014/main" id="{AA94501D-89F9-443F-BB91-BC7EF1E16B2D}"/>
                    </a:ext>
                  </a:extLst>
                </p:cNvPr>
                <p:cNvSpPr>
                  <a:spLocks noChangeAspect="1" noChangeArrowheads="1"/>
                </p:cNvSpPr>
                <p:nvPr/>
              </p:nvSpPr>
              <p:spPr bwMode="auto">
                <a:xfrm flipV="1">
                  <a:off x="3211" y="2172"/>
                  <a:ext cx="227" cy="22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8" name="Oval 55">
                  <a:extLst>
                    <a:ext uri="{FF2B5EF4-FFF2-40B4-BE49-F238E27FC236}">
                      <a16:creationId xmlns:a16="http://schemas.microsoft.com/office/drawing/2014/main" id="{38029CAA-AF9A-499F-9F94-571A77209A69}"/>
                    </a:ext>
                  </a:extLst>
                </p:cNvPr>
                <p:cNvSpPr>
                  <a:spLocks noChangeAspect="1" noChangeArrowheads="1"/>
                </p:cNvSpPr>
                <p:nvPr/>
              </p:nvSpPr>
              <p:spPr bwMode="auto">
                <a:xfrm flipV="1">
                  <a:off x="3107" y="2069"/>
                  <a:ext cx="434" cy="4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2905" name="Group 56">
                <a:extLst>
                  <a:ext uri="{FF2B5EF4-FFF2-40B4-BE49-F238E27FC236}">
                    <a16:creationId xmlns:a16="http://schemas.microsoft.com/office/drawing/2014/main" id="{5A786433-3A7F-4628-9FA4-66AD70FB9E6F}"/>
                  </a:ext>
                </a:extLst>
              </p:cNvPr>
              <p:cNvGrpSpPr>
                <a:grpSpLocks noChangeAspect="1"/>
              </p:cNvGrpSpPr>
              <p:nvPr/>
            </p:nvGrpSpPr>
            <p:grpSpPr bwMode="auto">
              <a:xfrm>
                <a:off x="4468" y="2755"/>
                <a:ext cx="134" cy="134"/>
                <a:chOff x="3489" y="1690"/>
                <a:chExt cx="134" cy="134"/>
              </a:xfrm>
            </p:grpSpPr>
            <p:sp>
              <p:nvSpPr>
                <p:cNvPr id="122914" name="Oval 57">
                  <a:extLst>
                    <a:ext uri="{FF2B5EF4-FFF2-40B4-BE49-F238E27FC236}">
                      <a16:creationId xmlns:a16="http://schemas.microsoft.com/office/drawing/2014/main" id="{F328A696-D14B-4228-A558-B7F40F9E8645}"/>
                    </a:ext>
                  </a:extLst>
                </p:cNvPr>
                <p:cNvSpPr>
                  <a:spLocks noChangeAspect="1" noChangeArrowheads="1"/>
                </p:cNvSpPr>
                <p:nvPr/>
              </p:nvSpPr>
              <p:spPr bwMode="auto">
                <a:xfrm flipV="1">
                  <a:off x="3489" y="1690"/>
                  <a:ext cx="134" cy="1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5" name="Oval 58">
                  <a:extLst>
                    <a:ext uri="{FF2B5EF4-FFF2-40B4-BE49-F238E27FC236}">
                      <a16:creationId xmlns:a16="http://schemas.microsoft.com/office/drawing/2014/main" id="{F5690D13-FB6A-401B-986A-95017BF68D71}"/>
                    </a:ext>
                  </a:extLst>
                </p:cNvPr>
                <p:cNvSpPr>
                  <a:spLocks noChangeAspect="1" noChangeArrowheads="1"/>
                </p:cNvSpPr>
                <p:nvPr/>
              </p:nvSpPr>
              <p:spPr bwMode="auto">
                <a:xfrm flipV="1">
                  <a:off x="3551" y="1748"/>
                  <a:ext cx="11" cy="1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2906" name="Group 59">
                <a:extLst>
                  <a:ext uri="{FF2B5EF4-FFF2-40B4-BE49-F238E27FC236}">
                    <a16:creationId xmlns:a16="http://schemas.microsoft.com/office/drawing/2014/main" id="{0E2B958C-6035-4542-BBE7-4F194FE60889}"/>
                  </a:ext>
                </a:extLst>
              </p:cNvPr>
              <p:cNvGrpSpPr>
                <a:grpSpLocks noChangeAspect="1"/>
              </p:cNvGrpSpPr>
              <p:nvPr/>
            </p:nvGrpSpPr>
            <p:grpSpPr bwMode="auto">
              <a:xfrm>
                <a:off x="3243" y="2523"/>
                <a:ext cx="589" cy="589"/>
                <a:chOff x="1953" y="1298"/>
                <a:chExt cx="1179" cy="1179"/>
              </a:xfrm>
            </p:grpSpPr>
            <p:sp>
              <p:nvSpPr>
                <p:cNvPr id="122911" name="Oval 60">
                  <a:extLst>
                    <a:ext uri="{FF2B5EF4-FFF2-40B4-BE49-F238E27FC236}">
                      <a16:creationId xmlns:a16="http://schemas.microsoft.com/office/drawing/2014/main" id="{311174AC-19B9-4E6A-A5E1-263A521A0C83}"/>
                    </a:ext>
                  </a:extLst>
                </p:cNvPr>
                <p:cNvSpPr>
                  <a:spLocks noChangeAspect="1" noChangeArrowheads="1"/>
                </p:cNvSpPr>
                <p:nvPr/>
              </p:nvSpPr>
              <p:spPr bwMode="auto">
                <a:xfrm flipV="1">
                  <a:off x="2114" y="1459"/>
                  <a:ext cx="852" cy="852"/>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2" name="Oval 61">
                  <a:extLst>
                    <a:ext uri="{FF2B5EF4-FFF2-40B4-BE49-F238E27FC236}">
                      <a16:creationId xmlns:a16="http://schemas.microsoft.com/office/drawing/2014/main" id="{41636E13-5611-4612-9C3D-0E713443FAD5}"/>
                    </a:ext>
                  </a:extLst>
                </p:cNvPr>
                <p:cNvSpPr>
                  <a:spLocks noChangeAspect="1" noChangeArrowheads="1"/>
                </p:cNvSpPr>
                <p:nvPr/>
              </p:nvSpPr>
              <p:spPr bwMode="auto">
                <a:xfrm flipV="1">
                  <a:off x="2064" y="1404"/>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3" name="Oval 62">
                  <a:extLst>
                    <a:ext uri="{FF2B5EF4-FFF2-40B4-BE49-F238E27FC236}">
                      <a16:creationId xmlns:a16="http://schemas.microsoft.com/office/drawing/2014/main" id="{95D37CE5-42CC-4BE8-B0F2-B1716019C998}"/>
                    </a:ext>
                  </a:extLst>
                </p:cNvPr>
                <p:cNvSpPr>
                  <a:spLocks noChangeAspect="1" noChangeArrowheads="1"/>
                </p:cNvSpPr>
                <p:nvPr/>
              </p:nvSpPr>
              <p:spPr bwMode="auto">
                <a:xfrm flipV="1">
                  <a:off x="1953" y="1298"/>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2907" name="Group 63">
                <a:extLst>
                  <a:ext uri="{FF2B5EF4-FFF2-40B4-BE49-F238E27FC236}">
                    <a16:creationId xmlns:a16="http://schemas.microsoft.com/office/drawing/2014/main" id="{AC9A6240-8508-4EAD-8D18-AF5C31BF300B}"/>
                  </a:ext>
                </a:extLst>
              </p:cNvPr>
              <p:cNvGrpSpPr>
                <a:grpSpLocks noChangeAspect="1"/>
              </p:cNvGrpSpPr>
              <p:nvPr/>
            </p:nvGrpSpPr>
            <p:grpSpPr bwMode="auto">
              <a:xfrm>
                <a:off x="5012" y="2518"/>
                <a:ext cx="589" cy="589"/>
                <a:chOff x="3757" y="1426"/>
                <a:chExt cx="907" cy="907"/>
              </a:xfrm>
            </p:grpSpPr>
            <p:sp>
              <p:nvSpPr>
                <p:cNvPr id="122908" name="Oval 64">
                  <a:extLst>
                    <a:ext uri="{FF2B5EF4-FFF2-40B4-BE49-F238E27FC236}">
                      <a16:creationId xmlns:a16="http://schemas.microsoft.com/office/drawing/2014/main" id="{0E14FCC8-2F58-4661-9FBB-40C177E22794}"/>
                    </a:ext>
                  </a:extLst>
                </p:cNvPr>
                <p:cNvSpPr>
                  <a:spLocks noChangeAspect="1" noChangeArrowheads="1"/>
                </p:cNvSpPr>
                <p:nvPr/>
              </p:nvSpPr>
              <p:spPr bwMode="auto">
                <a:xfrm flipV="1">
                  <a:off x="3828" y="1493"/>
                  <a:ext cx="771" cy="771"/>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09" name="Oval 65">
                  <a:extLst>
                    <a:ext uri="{FF2B5EF4-FFF2-40B4-BE49-F238E27FC236}">
                      <a16:creationId xmlns:a16="http://schemas.microsoft.com/office/drawing/2014/main" id="{BC81B393-353D-4E9B-BA79-ED8548B2EF3F}"/>
                    </a:ext>
                  </a:extLst>
                </p:cNvPr>
                <p:cNvSpPr>
                  <a:spLocks noChangeAspect="1" noChangeArrowheads="1"/>
                </p:cNvSpPr>
                <p:nvPr/>
              </p:nvSpPr>
              <p:spPr bwMode="auto">
                <a:xfrm flipV="1">
                  <a:off x="3918" y="1585"/>
                  <a:ext cx="590" cy="589"/>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2910" name="Oval 66">
                  <a:extLst>
                    <a:ext uri="{FF2B5EF4-FFF2-40B4-BE49-F238E27FC236}">
                      <a16:creationId xmlns:a16="http://schemas.microsoft.com/office/drawing/2014/main" id="{095AA2BB-945D-462A-818B-BF3C5941D008}"/>
                    </a:ext>
                  </a:extLst>
                </p:cNvPr>
                <p:cNvSpPr>
                  <a:spLocks noChangeAspect="1" noChangeArrowheads="1"/>
                </p:cNvSpPr>
                <p:nvPr/>
              </p:nvSpPr>
              <p:spPr bwMode="auto">
                <a:xfrm flipV="1">
                  <a:off x="3757" y="1426"/>
                  <a:ext cx="907" cy="90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grpSp>
          <p:nvGrpSpPr>
            <p:cNvPr id="122886" name="Group 81">
              <a:extLst>
                <a:ext uri="{FF2B5EF4-FFF2-40B4-BE49-F238E27FC236}">
                  <a16:creationId xmlns:a16="http://schemas.microsoft.com/office/drawing/2014/main" id="{99BBB09A-97EA-400C-8F83-D19C63A28494}"/>
                </a:ext>
              </a:extLst>
            </p:cNvPr>
            <p:cNvGrpSpPr>
              <a:grpSpLocks/>
            </p:cNvGrpSpPr>
            <p:nvPr/>
          </p:nvGrpSpPr>
          <p:grpSpPr bwMode="auto">
            <a:xfrm>
              <a:off x="6838655" y="5236503"/>
              <a:ext cx="3433514" cy="791186"/>
              <a:chOff x="3470" y="3191"/>
              <a:chExt cx="2163" cy="499"/>
            </a:xfrm>
            <a:effectLst>
              <a:outerShdw blurRad="50800" dist="38100" dir="2700000" algn="tl" rotWithShape="0">
                <a:prstClr val="black">
                  <a:alpha val="40000"/>
                </a:prstClr>
              </a:outerShdw>
            </a:effectLst>
          </p:grpSpPr>
          <p:pic>
            <p:nvPicPr>
              <p:cNvPr id="122896" name="Picture 74">
                <a:extLst>
                  <a:ext uri="{FF2B5EF4-FFF2-40B4-BE49-F238E27FC236}">
                    <a16:creationId xmlns:a16="http://schemas.microsoft.com/office/drawing/2014/main" id="{4D31A506-231F-4B0E-9001-0B85D8644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91" t="10696" r="10391" b="10696"/>
              <a:stretch>
                <a:fillRect/>
              </a:stretch>
            </p:blipFill>
            <p:spPr bwMode="auto">
              <a:xfrm>
                <a:off x="3996" y="3294"/>
                <a:ext cx="303"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7" name="Picture 75">
                <a:extLst>
                  <a:ext uri="{FF2B5EF4-FFF2-40B4-BE49-F238E27FC236}">
                    <a16:creationId xmlns:a16="http://schemas.microsoft.com/office/drawing/2014/main" id="{143FA621-F4B1-4045-885A-E5558A7AE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67" t="17731" r="22267" b="17731"/>
              <a:stretch>
                <a:fillRect/>
              </a:stretch>
            </p:blipFill>
            <p:spPr bwMode="auto">
              <a:xfrm>
                <a:off x="4558" y="3339"/>
                <a:ext cx="197"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8" name="Picture 76">
                <a:extLst>
                  <a:ext uri="{FF2B5EF4-FFF2-40B4-BE49-F238E27FC236}">
                    <a16:creationId xmlns:a16="http://schemas.microsoft.com/office/drawing/2014/main" id="{00BD9F44-0810-4E75-B2FB-69BC47AFA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54" t="8107" r="12161" b="8107"/>
              <a:stretch>
                <a:fillRect/>
              </a:stretch>
            </p:blipFill>
            <p:spPr bwMode="auto">
              <a:xfrm>
                <a:off x="4785" y="3270"/>
                <a:ext cx="342"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9" name="Picture 77">
                <a:extLst>
                  <a:ext uri="{FF2B5EF4-FFF2-40B4-BE49-F238E27FC236}">
                    <a16:creationId xmlns:a16="http://schemas.microsoft.com/office/drawing/2014/main" id="{7D81D850-295A-41C8-96AE-78F6F1C6BC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94" t="1912" r="1994" b="1912"/>
              <a:stretch>
                <a:fillRect/>
              </a:stretch>
            </p:blipFill>
            <p:spPr bwMode="auto">
              <a:xfrm>
                <a:off x="5155" y="3191"/>
                <a:ext cx="478" cy="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0" name="Picture 79">
                <a:extLst>
                  <a:ext uri="{FF2B5EF4-FFF2-40B4-BE49-F238E27FC236}">
                    <a16:creationId xmlns:a16="http://schemas.microsoft.com/office/drawing/2014/main" id="{B8D4E9CF-E6D3-42E1-9FEA-F00515D3E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77" t="2237" r="2277" b="2237"/>
              <a:stretch>
                <a:fillRect/>
              </a:stretch>
            </p:blipFill>
            <p:spPr bwMode="auto">
              <a:xfrm>
                <a:off x="3470" y="3191"/>
                <a:ext cx="490" cy="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1" name="Picture 80">
                <a:extLst>
                  <a:ext uri="{FF2B5EF4-FFF2-40B4-BE49-F238E27FC236}">
                    <a16:creationId xmlns:a16="http://schemas.microsoft.com/office/drawing/2014/main" id="{7C0F5556-3666-4B1B-AFF6-50ACE33A1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763" t="19763" r="19763" b="19763"/>
              <a:stretch>
                <a:fillRect/>
              </a:stretch>
            </p:blipFill>
            <p:spPr bwMode="auto">
              <a:xfrm>
                <a:off x="4332" y="3345"/>
                <a:ext cx="1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22887" name="Text Box 78">
              <a:extLst>
                <a:ext uri="{FF2B5EF4-FFF2-40B4-BE49-F238E27FC236}">
                  <a16:creationId xmlns:a16="http://schemas.microsoft.com/office/drawing/2014/main" id="{0B4A73BD-BFAE-47A4-B21A-CBDBF6E359FE}"/>
                </a:ext>
              </a:extLst>
            </p:cNvPr>
            <p:cNvSpPr txBox="1">
              <a:spLocks noChangeArrowheads="1"/>
            </p:cNvSpPr>
            <p:nvPr/>
          </p:nvSpPr>
          <p:spPr bwMode="auto">
            <a:xfrm>
              <a:off x="8374915" y="3775077"/>
              <a:ext cx="477823" cy="3359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905" dirty="0">
                  <a:latin typeface="Arial" panose="020B0604020202020204" pitchFamily="34" charset="0"/>
                  <a:ea typeface="ＭＳ Ｐゴシック" panose="020B0600070205080204" pitchFamily="50" charset="-128"/>
                </a:rPr>
                <a:t>×</a:t>
              </a:r>
            </a:p>
          </p:txBody>
        </p:sp>
        <p:sp>
          <p:nvSpPr>
            <p:cNvPr id="122888" name="Text Box 79">
              <a:extLst>
                <a:ext uri="{FF2B5EF4-FFF2-40B4-BE49-F238E27FC236}">
                  <a16:creationId xmlns:a16="http://schemas.microsoft.com/office/drawing/2014/main" id="{C9472571-26D6-4BE9-A174-88D1F174B624}"/>
                </a:ext>
              </a:extLst>
            </p:cNvPr>
            <p:cNvSpPr txBox="1">
              <a:spLocks noChangeArrowheads="1"/>
            </p:cNvSpPr>
            <p:nvPr/>
          </p:nvSpPr>
          <p:spPr bwMode="auto">
            <a:xfrm>
              <a:off x="8374915" y="4850150"/>
              <a:ext cx="477823" cy="3359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905" dirty="0">
                  <a:latin typeface="Arial" panose="020B0604020202020204" pitchFamily="34" charset="0"/>
                  <a:ea typeface="ＭＳ Ｐゴシック" panose="020B0600070205080204" pitchFamily="50" charset="-128"/>
                </a:rPr>
                <a:t>＝</a:t>
              </a:r>
              <a:endParaRPr lang="en-US" altLang="ja-JP" sz="1905" dirty="0">
                <a:latin typeface="Arial" panose="020B0604020202020204" pitchFamily="34" charset="0"/>
                <a:ea typeface="ＭＳ Ｐゴシック" panose="020B0600070205080204" pitchFamily="50" charset="-128"/>
              </a:endParaRPr>
            </a:p>
          </p:txBody>
        </p:sp>
        <p:grpSp>
          <p:nvGrpSpPr>
            <p:cNvPr id="122889" name="Group 81">
              <a:extLst>
                <a:ext uri="{FF2B5EF4-FFF2-40B4-BE49-F238E27FC236}">
                  <a16:creationId xmlns:a16="http://schemas.microsoft.com/office/drawing/2014/main" id="{9EF5327D-B18F-4C46-9149-439089E063A8}"/>
                </a:ext>
              </a:extLst>
            </p:cNvPr>
            <p:cNvGrpSpPr>
              <a:grpSpLocks/>
            </p:cNvGrpSpPr>
            <p:nvPr/>
          </p:nvGrpSpPr>
          <p:grpSpPr bwMode="auto">
            <a:xfrm>
              <a:off x="6833616" y="2921737"/>
              <a:ext cx="3433514" cy="791186"/>
              <a:chOff x="3470" y="3191"/>
              <a:chExt cx="2163" cy="499"/>
            </a:xfrm>
            <a:effectLst>
              <a:outerShdw blurRad="50800" dist="38100" dir="2700000" algn="tl" rotWithShape="0">
                <a:prstClr val="black">
                  <a:alpha val="40000"/>
                </a:prstClr>
              </a:outerShdw>
            </a:effectLst>
          </p:grpSpPr>
          <p:pic>
            <p:nvPicPr>
              <p:cNvPr id="122890" name="Picture 74">
                <a:extLst>
                  <a:ext uri="{FF2B5EF4-FFF2-40B4-BE49-F238E27FC236}">
                    <a16:creationId xmlns:a16="http://schemas.microsoft.com/office/drawing/2014/main" id="{338EC2E4-481B-49F7-B4FB-79FBBB45B0F2}"/>
                  </a:ext>
                </a:extLst>
              </p:cNvPr>
              <p:cNvPicPr preferRelativeResize="0">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96" y="3295"/>
                <a:ext cx="303" cy="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1" name="Picture 75">
                <a:extLst>
                  <a:ext uri="{FF2B5EF4-FFF2-40B4-BE49-F238E27FC236}">
                    <a16:creationId xmlns:a16="http://schemas.microsoft.com/office/drawing/2014/main" id="{36F43B36-F1DE-4D85-9FEE-CFE4CB631FA4}"/>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8" y="3339"/>
                <a:ext cx="196"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2" name="Picture 76">
                <a:extLst>
                  <a:ext uri="{FF2B5EF4-FFF2-40B4-BE49-F238E27FC236}">
                    <a16:creationId xmlns:a16="http://schemas.microsoft.com/office/drawing/2014/main" id="{BE099153-8A57-44E7-83B9-649C3997720F}"/>
                  </a:ext>
                </a:extLst>
              </p:cNvPr>
              <p:cNvPicPr preferRelativeResize="0">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85" y="3270"/>
                <a:ext cx="342"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3" name="Picture 77">
                <a:extLst>
                  <a:ext uri="{FF2B5EF4-FFF2-40B4-BE49-F238E27FC236}">
                    <a16:creationId xmlns:a16="http://schemas.microsoft.com/office/drawing/2014/main" id="{A823040D-420A-46C6-A302-DD273296DC80}"/>
                  </a:ext>
                </a:extLst>
              </p:cNvPr>
              <p:cNvPicPr preferRelativeResize="0">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55" y="3192"/>
                <a:ext cx="478" cy="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4" name="Picture 79">
                <a:extLst>
                  <a:ext uri="{FF2B5EF4-FFF2-40B4-BE49-F238E27FC236}">
                    <a16:creationId xmlns:a16="http://schemas.microsoft.com/office/drawing/2014/main" id="{F13C46CC-AADD-44A0-8917-7B52BDCBA552}"/>
                  </a:ext>
                </a:extLst>
              </p:cNvPr>
              <p:cNvPicPr preferRelativeResize="0">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70" y="3191"/>
                <a:ext cx="489" cy="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5" name="Picture 80">
                <a:extLst>
                  <a:ext uri="{FF2B5EF4-FFF2-40B4-BE49-F238E27FC236}">
                    <a16:creationId xmlns:a16="http://schemas.microsoft.com/office/drawing/2014/main" id="{ED54CD16-93EE-46F0-BAA2-5744FE056FF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2" y="3348"/>
                <a:ext cx="192"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a:extLst>
              <a:ext uri="{FF2B5EF4-FFF2-40B4-BE49-F238E27FC236}">
                <a16:creationId xmlns:a16="http://schemas.microsoft.com/office/drawing/2014/main" id="{1E501AEA-774F-4A7D-A77A-552B353B0BB5}"/>
              </a:ext>
            </a:extLst>
          </p:cNvPr>
          <p:cNvSpPr>
            <a:spLocks noGrp="1"/>
          </p:cNvSpPr>
          <p:nvPr>
            <p:ph type="title"/>
          </p:nvPr>
        </p:nvSpPr>
        <p:spPr>
          <a:xfrm>
            <a:off x="609769" y="213360"/>
            <a:ext cx="10972464" cy="870970"/>
          </a:xfrm>
        </p:spPr>
        <p:txBody>
          <a:bodyPr/>
          <a:lstStyle/>
          <a:p>
            <a:r>
              <a:rPr lang="ja-JP" altLang="en-US" dirty="0"/>
              <a:t>収差補正された典型的なボケ</a:t>
            </a:r>
          </a:p>
        </p:txBody>
      </p:sp>
      <p:sp>
        <p:nvSpPr>
          <p:cNvPr id="64515" name="コンテンツ プレースホルダー 2">
            <a:extLst>
              <a:ext uri="{FF2B5EF4-FFF2-40B4-BE49-F238E27FC236}">
                <a16:creationId xmlns:a16="http://schemas.microsoft.com/office/drawing/2014/main" id="{4D741B95-DAE3-4330-8CF9-E126115F16E1}"/>
              </a:ext>
            </a:extLst>
          </p:cNvPr>
          <p:cNvSpPr>
            <a:spLocks noGrp="1"/>
          </p:cNvSpPr>
          <p:nvPr>
            <p:ph idx="1"/>
          </p:nvPr>
        </p:nvSpPr>
        <p:spPr>
          <a:xfrm>
            <a:off x="609769" y="1234440"/>
            <a:ext cx="10972464" cy="5120640"/>
          </a:xfrm>
        </p:spPr>
        <p:txBody>
          <a:bodyPr/>
          <a:lstStyle/>
          <a:p>
            <a:r>
              <a:rPr lang="ja-JP" altLang="en-US" dirty="0"/>
              <a:t>アクロマート</a:t>
            </a:r>
            <a:r>
              <a:rPr lang="en-US" altLang="ja-JP" dirty="0"/>
              <a:t>(</a:t>
            </a:r>
            <a:r>
              <a:rPr lang="ja-JP" altLang="en-US" dirty="0"/>
              <a:t>ダブレット</a:t>
            </a:r>
            <a:r>
              <a:rPr lang="en-US" altLang="ja-JP" dirty="0"/>
              <a:t>)</a:t>
            </a:r>
            <a:r>
              <a:rPr lang="ja-JP" altLang="en-US" dirty="0"/>
              <a:t>補正</a:t>
            </a:r>
            <a:endParaRPr lang="en-US" altLang="ja-JP" dirty="0"/>
          </a:p>
          <a:p>
            <a:pPr lvl="1"/>
            <a:r>
              <a:rPr lang="ja-JP" altLang="en-US" dirty="0"/>
              <a:t>典型的な残存収差</a:t>
            </a:r>
            <a:endParaRPr lang="en-US" altLang="ja-JP" dirty="0"/>
          </a:p>
          <a:p>
            <a:pPr lvl="2"/>
            <a:r>
              <a:rPr lang="ja-JP" altLang="en-US" dirty="0"/>
              <a:t>前ボケに紫色のソフトエッジ</a:t>
            </a:r>
            <a:endParaRPr lang="en-US" altLang="ja-JP" dirty="0"/>
          </a:p>
          <a:p>
            <a:pPr lvl="2"/>
            <a:r>
              <a:rPr lang="ja-JP" altLang="en-US" dirty="0"/>
              <a:t>後ボケに緑色のハードエッジ</a:t>
            </a:r>
            <a:endParaRPr lang="en-US" altLang="ja-JP" dirty="0"/>
          </a:p>
          <a:p>
            <a:pPr lvl="1"/>
            <a:r>
              <a:rPr lang="ja-JP" altLang="en-US" dirty="0"/>
              <a:t>現在のレンズはもっと複雑な構成</a:t>
            </a:r>
            <a:endParaRPr lang="en-US" altLang="ja-JP" dirty="0"/>
          </a:p>
          <a:p>
            <a:pPr lvl="2"/>
            <a:r>
              <a:rPr lang="ja-JP" altLang="en-US" dirty="0"/>
              <a:t>収差曲線の性質は現在も類似</a:t>
            </a:r>
          </a:p>
        </p:txBody>
      </p:sp>
      <p:pic>
        <p:nvPicPr>
          <p:cNvPr id="124933" name="Picture 4" descr="bokeh_rear_04">
            <a:extLst>
              <a:ext uri="{FF2B5EF4-FFF2-40B4-BE49-F238E27FC236}">
                <a16:creationId xmlns:a16="http://schemas.microsoft.com/office/drawing/2014/main" id="{D78C240D-CA92-4C62-8E50-30D2A4AE2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5393" y="4594597"/>
            <a:ext cx="1584052" cy="1427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4" name="Picture 5" descr="bokeh_rear_01">
            <a:extLst>
              <a:ext uri="{FF2B5EF4-FFF2-40B4-BE49-F238E27FC236}">
                <a16:creationId xmlns:a16="http://schemas.microsoft.com/office/drawing/2014/main" id="{530218ED-8FB7-4C1C-92BD-894A990B8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918" y="4898641"/>
            <a:ext cx="519059" cy="5761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5" name="Picture 6" descr="bokeh_rear_02">
            <a:extLst>
              <a:ext uri="{FF2B5EF4-FFF2-40B4-BE49-F238E27FC236}">
                <a16:creationId xmlns:a16="http://schemas.microsoft.com/office/drawing/2014/main" id="{C7E6F80B-E02D-40F2-A506-87AAB227B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995" y="4823050"/>
            <a:ext cx="1155703" cy="9910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6" name="Text Box 8">
            <a:extLst>
              <a:ext uri="{FF2B5EF4-FFF2-40B4-BE49-F238E27FC236}">
                <a16:creationId xmlns:a16="http://schemas.microsoft.com/office/drawing/2014/main" id="{A139CA50-36B2-46C7-A3B0-F05EACB1571D}"/>
              </a:ext>
            </a:extLst>
          </p:cNvPr>
          <p:cNvSpPr txBox="1">
            <a:spLocks noChangeArrowheads="1"/>
          </p:cNvSpPr>
          <p:nvPr/>
        </p:nvSpPr>
        <p:spPr bwMode="auto">
          <a:xfrm>
            <a:off x="2394799" y="6012563"/>
            <a:ext cx="1646605"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a:latin typeface="游ゴシック Medium" panose="020B0500000000000000" pitchFamily="50" charset="-128"/>
                <a:ea typeface="游ゴシック Medium" panose="020B0500000000000000" pitchFamily="50" charset="-128"/>
              </a:rPr>
              <a:t>実写の前ボケ</a:t>
            </a:r>
            <a:endParaRPr lang="en-US" altLang="ja-JP" sz="1905">
              <a:latin typeface="游ゴシック Medium" panose="020B0500000000000000" pitchFamily="50" charset="-128"/>
              <a:ea typeface="游ゴシック Medium" panose="020B0500000000000000" pitchFamily="50" charset="-128"/>
            </a:endParaRPr>
          </a:p>
        </p:txBody>
      </p:sp>
      <p:sp>
        <p:nvSpPr>
          <p:cNvPr id="124937" name="Text Box 9">
            <a:extLst>
              <a:ext uri="{FF2B5EF4-FFF2-40B4-BE49-F238E27FC236}">
                <a16:creationId xmlns:a16="http://schemas.microsoft.com/office/drawing/2014/main" id="{BCC87962-2BB2-4B91-8598-13009CC74C6F}"/>
              </a:ext>
            </a:extLst>
          </p:cNvPr>
          <p:cNvSpPr txBox="1">
            <a:spLocks noChangeArrowheads="1"/>
          </p:cNvSpPr>
          <p:nvPr/>
        </p:nvSpPr>
        <p:spPr bwMode="auto">
          <a:xfrm>
            <a:off x="6567626" y="6012563"/>
            <a:ext cx="3776194"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905">
                <a:latin typeface="游ゴシック Medium" panose="020B0500000000000000" pitchFamily="50" charset="-128"/>
                <a:ea typeface="游ゴシック Medium" panose="020B0500000000000000" pitchFamily="50" charset="-128"/>
              </a:rPr>
              <a:t>実写の後ボケ</a:t>
            </a:r>
            <a:endParaRPr lang="en-US" altLang="ja-JP" sz="1905">
              <a:latin typeface="游ゴシック Medium" panose="020B0500000000000000" pitchFamily="50" charset="-128"/>
              <a:ea typeface="游ゴシック Medium" panose="020B0500000000000000" pitchFamily="50" charset="-128"/>
            </a:endParaRPr>
          </a:p>
        </p:txBody>
      </p:sp>
      <p:pic>
        <p:nvPicPr>
          <p:cNvPr id="124938" name="Picture 10" descr="bokeh_front_00">
            <a:extLst>
              <a:ext uri="{FF2B5EF4-FFF2-40B4-BE49-F238E27FC236}">
                <a16:creationId xmlns:a16="http://schemas.microsoft.com/office/drawing/2014/main" id="{3FA4A4F7-FFFD-43EC-8DDC-2861CA1C07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3339" y="5204365"/>
            <a:ext cx="418270" cy="3678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9" name="Picture 11" descr="bokeh_front_01">
            <a:extLst>
              <a:ext uri="{FF2B5EF4-FFF2-40B4-BE49-F238E27FC236}">
                <a16:creationId xmlns:a16="http://schemas.microsoft.com/office/drawing/2014/main" id="{DF7CAC48-AD3D-42CB-9A3C-D09854618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846" y="4975913"/>
            <a:ext cx="673601" cy="5341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40" name="Picture 12" descr="bokeh_front_02">
            <a:extLst>
              <a:ext uri="{FF2B5EF4-FFF2-40B4-BE49-F238E27FC236}">
                <a16:creationId xmlns:a16="http://schemas.microsoft.com/office/drawing/2014/main" id="{9ED56D37-F258-46B4-85DB-276B41B586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730" y="4823050"/>
            <a:ext cx="1370718" cy="10414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41" name="Picture 14">
            <a:extLst>
              <a:ext uri="{FF2B5EF4-FFF2-40B4-BE49-F238E27FC236}">
                <a16:creationId xmlns:a16="http://schemas.microsoft.com/office/drawing/2014/main" id="{DE5FF27E-96C1-4906-A5F1-B2F124E6C7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8625" y="4715543"/>
            <a:ext cx="1007881" cy="986044"/>
          </a:xfrm>
          <a:prstGeom prst="rect">
            <a:avLst/>
          </a:prstGeom>
          <a:noFill/>
          <a:ln w="9525" algn="ctr">
            <a:solidFill>
              <a:srgbClr val="000000"/>
            </a:solidFill>
            <a:miter lim="800000"/>
            <a:headEn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4942" name="グループ化 1">
            <a:extLst>
              <a:ext uri="{FF2B5EF4-FFF2-40B4-BE49-F238E27FC236}">
                <a16:creationId xmlns:a16="http://schemas.microsoft.com/office/drawing/2014/main" id="{702F5B65-1FBB-44CF-9405-C56F9CAC1E14}"/>
              </a:ext>
            </a:extLst>
          </p:cNvPr>
          <p:cNvGrpSpPr>
            <a:grpSpLocks/>
          </p:cNvGrpSpPr>
          <p:nvPr/>
        </p:nvGrpSpPr>
        <p:grpSpPr bwMode="auto">
          <a:xfrm>
            <a:off x="7925304" y="1524106"/>
            <a:ext cx="3957613" cy="2074554"/>
            <a:chOff x="7070725" y="1298835"/>
            <a:chExt cx="3740150" cy="1960303"/>
          </a:xfrm>
        </p:grpSpPr>
        <p:grpSp>
          <p:nvGrpSpPr>
            <p:cNvPr id="124944" name="グループ化 58">
              <a:extLst>
                <a:ext uri="{FF2B5EF4-FFF2-40B4-BE49-F238E27FC236}">
                  <a16:creationId xmlns:a16="http://schemas.microsoft.com/office/drawing/2014/main" id="{D5225783-6B53-44EA-97F5-1123FAF4C9AC}"/>
                </a:ext>
              </a:extLst>
            </p:cNvPr>
            <p:cNvGrpSpPr>
              <a:grpSpLocks noChangeAspect="1"/>
            </p:cNvGrpSpPr>
            <p:nvPr/>
          </p:nvGrpSpPr>
          <p:grpSpPr bwMode="auto">
            <a:xfrm>
              <a:off x="8140345" y="1298835"/>
              <a:ext cx="426769" cy="1276980"/>
              <a:chOff x="3974747" y="1528763"/>
              <a:chExt cx="697265" cy="2452775"/>
            </a:xfrm>
          </p:grpSpPr>
          <p:sp>
            <p:nvSpPr>
              <p:cNvPr id="125007" name="Rectangle 9">
                <a:extLst>
                  <a:ext uri="{FF2B5EF4-FFF2-40B4-BE49-F238E27FC236}">
                    <a16:creationId xmlns:a16="http://schemas.microsoft.com/office/drawing/2014/main" id="{6EDA4B55-6251-4906-ABFC-3C3F45BDEE6E}"/>
                  </a:ext>
                </a:extLst>
              </p:cNvPr>
              <p:cNvSpPr>
                <a:spLocks noChangeAspect="1" noChangeArrowheads="1"/>
              </p:cNvSpPr>
              <p:nvPr/>
            </p:nvSpPr>
            <p:spPr bwMode="auto">
              <a:xfrm>
                <a:off x="4196004" y="1528763"/>
                <a:ext cx="476008" cy="2452775"/>
              </a:xfrm>
              <a:prstGeom prst="rect">
                <a:avLst/>
              </a:prstGeom>
              <a:solidFill>
                <a:srgbClr val="99CCFF"/>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25008" name="グループ化 60">
                <a:extLst>
                  <a:ext uri="{FF2B5EF4-FFF2-40B4-BE49-F238E27FC236}">
                    <a16:creationId xmlns:a16="http://schemas.microsoft.com/office/drawing/2014/main" id="{C4D63E23-76F2-42A1-822F-A516D0626159}"/>
                  </a:ext>
                </a:extLst>
              </p:cNvPr>
              <p:cNvGrpSpPr>
                <a:grpSpLocks/>
              </p:cNvGrpSpPr>
              <p:nvPr/>
            </p:nvGrpSpPr>
            <p:grpSpPr bwMode="auto">
              <a:xfrm>
                <a:off x="3974747" y="1530809"/>
                <a:ext cx="497053" cy="2447006"/>
                <a:chOff x="3976744" y="2086894"/>
                <a:chExt cx="497053" cy="2447006"/>
              </a:xfrm>
            </p:grpSpPr>
            <p:sp>
              <p:nvSpPr>
                <p:cNvPr id="125009" name="円/楕円 61">
                  <a:extLst>
                    <a:ext uri="{FF2B5EF4-FFF2-40B4-BE49-F238E27FC236}">
                      <a16:creationId xmlns:a16="http://schemas.microsoft.com/office/drawing/2014/main" id="{EF873DAE-29C5-4606-B0C9-1EAA3359A1C2}"/>
                    </a:ext>
                  </a:extLst>
                </p:cNvPr>
                <p:cNvSpPr>
                  <a:spLocks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125010" name="グループ化 62">
                  <a:extLst>
                    <a:ext uri="{FF2B5EF4-FFF2-40B4-BE49-F238E27FC236}">
                      <a16:creationId xmlns:a16="http://schemas.microsoft.com/office/drawing/2014/main" id="{85954866-A599-4A7C-8A51-2A632CC471D1}"/>
                    </a:ext>
                  </a:extLst>
                </p:cNvPr>
                <p:cNvGrpSpPr>
                  <a:grpSpLocks/>
                </p:cNvGrpSpPr>
                <p:nvPr/>
              </p:nvGrpSpPr>
              <p:grpSpPr bwMode="auto">
                <a:xfrm>
                  <a:off x="3976744" y="2086894"/>
                  <a:ext cx="497053" cy="2447006"/>
                  <a:chOff x="10070194" y="719807"/>
                  <a:chExt cx="830060" cy="2088232"/>
                </a:xfrm>
              </p:grpSpPr>
              <p:sp>
                <p:nvSpPr>
                  <p:cNvPr id="125011" name="円弧 4">
                    <a:extLst>
                      <a:ext uri="{FF2B5EF4-FFF2-40B4-BE49-F238E27FC236}">
                        <a16:creationId xmlns:a16="http://schemas.microsoft.com/office/drawing/2014/main" id="{23BB0FAC-EF1A-4E7F-BBBF-23937C34D035}"/>
                      </a:ext>
                    </a:extLst>
                  </p:cNvPr>
                  <p:cNvSpPr>
                    <a:spLocks noChangeAspect="1"/>
                  </p:cNvSpPr>
                  <p:nvPr/>
                </p:nvSpPr>
                <p:spPr bwMode="auto">
                  <a:xfrm>
                    <a:off x="10434685" y="719807"/>
                    <a:ext cx="46556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12" name="円弧 4">
                    <a:extLst>
                      <a:ext uri="{FF2B5EF4-FFF2-40B4-BE49-F238E27FC236}">
                        <a16:creationId xmlns:a16="http://schemas.microsoft.com/office/drawing/2014/main" id="{430D0380-4DC9-47A1-B624-56BDF26D5BE6}"/>
                      </a:ext>
                    </a:extLst>
                  </p:cNvPr>
                  <p:cNvSpPr>
                    <a:spLocks noChangeAspect="1"/>
                  </p:cNvSpPr>
                  <p:nvPr/>
                </p:nvSpPr>
                <p:spPr bwMode="auto">
                  <a:xfrm flipH="1">
                    <a:off x="10070194" y="724116"/>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124945" name="Group 15">
              <a:extLst>
                <a:ext uri="{FF2B5EF4-FFF2-40B4-BE49-F238E27FC236}">
                  <a16:creationId xmlns:a16="http://schemas.microsoft.com/office/drawing/2014/main" id="{E1650CD8-3AA1-4A03-85F2-175156DF5511}"/>
                </a:ext>
              </a:extLst>
            </p:cNvPr>
            <p:cNvGrpSpPr>
              <a:grpSpLocks noChangeAspect="1"/>
            </p:cNvGrpSpPr>
            <p:nvPr/>
          </p:nvGrpSpPr>
          <p:grpSpPr bwMode="auto">
            <a:xfrm>
              <a:off x="7070725" y="1413092"/>
              <a:ext cx="3740150" cy="1846046"/>
              <a:chOff x="3379" y="647"/>
              <a:chExt cx="2267" cy="1119"/>
            </a:xfrm>
          </p:grpSpPr>
          <p:grpSp>
            <p:nvGrpSpPr>
              <p:cNvPr id="124946" name="Group 16">
                <a:extLst>
                  <a:ext uri="{FF2B5EF4-FFF2-40B4-BE49-F238E27FC236}">
                    <a16:creationId xmlns:a16="http://schemas.microsoft.com/office/drawing/2014/main" id="{7E816730-F9A3-40AE-BE7D-535A5FA176AA}"/>
                  </a:ext>
                </a:extLst>
              </p:cNvPr>
              <p:cNvGrpSpPr>
                <a:grpSpLocks noChangeAspect="1"/>
              </p:cNvGrpSpPr>
              <p:nvPr/>
            </p:nvGrpSpPr>
            <p:grpSpPr bwMode="auto">
              <a:xfrm>
                <a:off x="3379" y="647"/>
                <a:ext cx="2267" cy="640"/>
                <a:chOff x="249" y="1003"/>
                <a:chExt cx="5308" cy="1499"/>
              </a:xfrm>
            </p:grpSpPr>
            <p:sp>
              <p:nvSpPr>
                <p:cNvPr id="124980" name="Line 20">
                  <a:extLst>
                    <a:ext uri="{FF2B5EF4-FFF2-40B4-BE49-F238E27FC236}">
                      <a16:creationId xmlns:a16="http://schemas.microsoft.com/office/drawing/2014/main" id="{6732BBDE-E2D4-4F80-B8D2-A93DFA0467CA}"/>
                    </a:ext>
                  </a:extLst>
                </p:cNvPr>
                <p:cNvSpPr>
                  <a:spLocks noChangeAspect="1" noChangeShapeType="1"/>
                </p:cNvSpPr>
                <p:nvPr/>
              </p:nvSpPr>
              <p:spPr bwMode="auto">
                <a:xfrm>
                  <a:off x="249" y="1753"/>
                  <a:ext cx="5308" cy="0"/>
                </a:xfrm>
                <a:prstGeom prst="line">
                  <a:avLst/>
                </a:prstGeom>
                <a:noFill/>
                <a:ln w="9525" cap="rnd">
                  <a:solidFill>
                    <a:srgbClr val="000000"/>
                  </a:solidFill>
                  <a:prstDash val="sysDot"/>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4981" name="Group 21">
                  <a:extLst>
                    <a:ext uri="{FF2B5EF4-FFF2-40B4-BE49-F238E27FC236}">
                      <a16:creationId xmlns:a16="http://schemas.microsoft.com/office/drawing/2014/main" id="{857C1A7F-6CE9-437F-8E83-4467C066B39F}"/>
                    </a:ext>
                  </a:extLst>
                </p:cNvPr>
                <p:cNvGrpSpPr>
                  <a:grpSpLocks noChangeAspect="1"/>
                </p:cNvGrpSpPr>
                <p:nvPr/>
              </p:nvGrpSpPr>
              <p:grpSpPr bwMode="auto">
                <a:xfrm>
                  <a:off x="431" y="1037"/>
                  <a:ext cx="4763" cy="1465"/>
                  <a:chOff x="431" y="1037"/>
                  <a:chExt cx="4763" cy="1465"/>
                </a:xfrm>
              </p:grpSpPr>
              <p:sp>
                <p:nvSpPr>
                  <p:cNvPr id="124995" name="Line 22">
                    <a:extLst>
                      <a:ext uri="{FF2B5EF4-FFF2-40B4-BE49-F238E27FC236}">
                        <a16:creationId xmlns:a16="http://schemas.microsoft.com/office/drawing/2014/main" id="{1832282F-8D9C-4AB3-BA52-FEF960133839}"/>
                      </a:ext>
                    </a:extLst>
                  </p:cNvPr>
                  <p:cNvSpPr>
                    <a:spLocks noChangeAspect="1" noChangeShapeType="1"/>
                  </p:cNvSpPr>
                  <p:nvPr/>
                </p:nvSpPr>
                <p:spPr bwMode="auto">
                  <a:xfrm>
                    <a:off x="431" y="1037"/>
                    <a:ext cx="1452" cy="0"/>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6" name="Line 23">
                    <a:extLst>
                      <a:ext uri="{FF2B5EF4-FFF2-40B4-BE49-F238E27FC236}">
                        <a16:creationId xmlns:a16="http://schemas.microsoft.com/office/drawing/2014/main" id="{FB66F7AC-1E30-4E29-B4D3-4CB5D380930A}"/>
                      </a:ext>
                    </a:extLst>
                  </p:cNvPr>
                  <p:cNvSpPr>
                    <a:spLocks noChangeAspect="1" noChangeShapeType="1"/>
                  </p:cNvSpPr>
                  <p:nvPr/>
                </p:nvSpPr>
                <p:spPr bwMode="auto">
                  <a:xfrm>
                    <a:off x="2382" y="1241"/>
                    <a:ext cx="2812" cy="1226"/>
                  </a:xfrm>
                  <a:prstGeom prst="line">
                    <a:avLst/>
                  </a:prstGeom>
                  <a:noFill/>
                  <a:ln w="9525">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7" name="Line 24">
                    <a:extLst>
                      <a:ext uri="{FF2B5EF4-FFF2-40B4-BE49-F238E27FC236}">
                        <a16:creationId xmlns:a16="http://schemas.microsoft.com/office/drawing/2014/main" id="{4405664E-29A2-4C07-A5AA-1847CFA05DE2}"/>
                      </a:ext>
                    </a:extLst>
                  </p:cNvPr>
                  <p:cNvSpPr>
                    <a:spLocks noChangeAspect="1" noChangeShapeType="1"/>
                  </p:cNvSpPr>
                  <p:nvPr/>
                </p:nvSpPr>
                <p:spPr bwMode="auto">
                  <a:xfrm>
                    <a:off x="431" y="1072"/>
                    <a:ext cx="1452" cy="0"/>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8" name="Line 25">
                    <a:extLst>
                      <a:ext uri="{FF2B5EF4-FFF2-40B4-BE49-F238E27FC236}">
                        <a16:creationId xmlns:a16="http://schemas.microsoft.com/office/drawing/2014/main" id="{0618E34E-A051-4DDF-A4F9-4D325BBA1041}"/>
                      </a:ext>
                    </a:extLst>
                  </p:cNvPr>
                  <p:cNvSpPr>
                    <a:spLocks noChangeAspect="1" noChangeShapeType="1"/>
                  </p:cNvSpPr>
                  <p:nvPr/>
                </p:nvSpPr>
                <p:spPr bwMode="auto">
                  <a:xfrm>
                    <a:off x="2382" y="1378"/>
                    <a:ext cx="2812" cy="89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9" name="Line 26">
                    <a:extLst>
                      <a:ext uri="{FF2B5EF4-FFF2-40B4-BE49-F238E27FC236}">
                        <a16:creationId xmlns:a16="http://schemas.microsoft.com/office/drawing/2014/main" id="{7FB468B1-D4F5-4896-AF81-CF960EDFC7E1}"/>
                      </a:ext>
                    </a:extLst>
                  </p:cNvPr>
                  <p:cNvSpPr>
                    <a:spLocks noChangeAspect="1" noChangeShapeType="1"/>
                  </p:cNvSpPr>
                  <p:nvPr/>
                </p:nvSpPr>
                <p:spPr bwMode="auto">
                  <a:xfrm>
                    <a:off x="1883" y="1072"/>
                    <a:ext cx="249" cy="272"/>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0" name="Line 27">
                    <a:extLst>
                      <a:ext uri="{FF2B5EF4-FFF2-40B4-BE49-F238E27FC236}">
                        <a16:creationId xmlns:a16="http://schemas.microsoft.com/office/drawing/2014/main" id="{EA405F13-C33C-458E-A282-18184D5F9FB5}"/>
                      </a:ext>
                    </a:extLst>
                  </p:cNvPr>
                  <p:cNvSpPr>
                    <a:spLocks noChangeAspect="1" noChangeShapeType="1"/>
                  </p:cNvSpPr>
                  <p:nvPr/>
                </p:nvSpPr>
                <p:spPr bwMode="auto">
                  <a:xfrm>
                    <a:off x="2130" y="1344"/>
                    <a:ext cx="249" cy="33"/>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1" name="Line 28">
                    <a:extLst>
                      <a:ext uri="{FF2B5EF4-FFF2-40B4-BE49-F238E27FC236}">
                        <a16:creationId xmlns:a16="http://schemas.microsoft.com/office/drawing/2014/main" id="{6B317739-3A43-4B63-B25C-3DB4BF9FE3FC}"/>
                      </a:ext>
                    </a:extLst>
                  </p:cNvPr>
                  <p:cNvSpPr>
                    <a:spLocks noChangeAspect="1" noChangeShapeType="1"/>
                  </p:cNvSpPr>
                  <p:nvPr/>
                </p:nvSpPr>
                <p:spPr bwMode="auto">
                  <a:xfrm>
                    <a:off x="431" y="1054"/>
                    <a:ext cx="1452" cy="0"/>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2" name="Line 29">
                    <a:extLst>
                      <a:ext uri="{FF2B5EF4-FFF2-40B4-BE49-F238E27FC236}">
                        <a16:creationId xmlns:a16="http://schemas.microsoft.com/office/drawing/2014/main" id="{B072FE38-CA77-4154-BC4F-D8A91167E904}"/>
                      </a:ext>
                    </a:extLst>
                  </p:cNvPr>
                  <p:cNvSpPr>
                    <a:spLocks noChangeAspect="1" noChangeShapeType="1"/>
                  </p:cNvSpPr>
                  <p:nvPr/>
                </p:nvSpPr>
                <p:spPr bwMode="auto">
                  <a:xfrm>
                    <a:off x="1883" y="1054"/>
                    <a:ext cx="226" cy="197"/>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3" name="Line 30">
                    <a:extLst>
                      <a:ext uri="{FF2B5EF4-FFF2-40B4-BE49-F238E27FC236}">
                        <a16:creationId xmlns:a16="http://schemas.microsoft.com/office/drawing/2014/main" id="{765CDFEA-AD27-4DA1-BC80-6D8FC1C4E0BE}"/>
                      </a:ext>
                    </a:extLst>
                  </p:cNvPr>
                  <p:cNvSpPr>
                    <a:spLocks noChangeAspect="1" noChangeShapeType="1"/>
                  </p:cNvSpPr>
                  <p:nvPr/>
                </p:nvSpPr>
                <p:spPr bwMode="auto">
                  <a:xfrm>
                    <a:off x="2109" y="1251"/>
                    <a:ext cx="273" cy="75"/>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4" name="Line 31">
                    <a:extLst>
                      <a:ext uri="{FF2B5EF4-FFF2-40B4-BE49-F238E27FC236}">
                        <a16:creationId xmlns:a16="http://schemas.microsoft.com/office/drawing/2014/main" id="{142FA913-3963-4D02-8B8F-B5363A6026AE}"/>
                      </a:ext>
                    </a:extLst>
                  </p:cNvPr>
                  <p:cNvSpPr>
                    <a:spLocks noChangeAspect="1" noChangeShapeType="1"/>
                  </p:cNvSpPr>
                  <p:nvPr/>
                </p:nvSpPr>
                <p:spPr bwMode="auto">
                  <a:xfrm>
                    <a:off x="1883" y="1037"/>
                    <a:ext cx="226" cy="125"/>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5" name="Line 32">
                    <a:extLst>
                      <a:ext uri="{FF2B5EF4-FFF2-40B4-BE49-F238E27FC236}">
                        <a16:creationId xmlns:a16="http://schemas.microsoft.com/office/drawing/2014/main" id="{EF4CF378-1110-42CB-A0B5-F38ECAE08FDA}"/>
                      </a:ext>
                    </a:extLst>
                  </p:cNvPr>
                  <p:cNvSpPr>
                    <a:spLocks noChangeAspect="1" noChangeShapeType="1"/>
                  </p:cNvSpPr>
                  <p:nvPr/>
                </p:nvSpPr>
                <p:spPr bwMode="auto">
                  <a:xfrm>
                    <a:off x="2109" y="1162"/>
                    <a:ext cx="273" cy="79"/>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06" name="Line 33">
                    <a:extLst>
                      <a:ext uri="{FF2B5EF4-FFF2-40B4-BE49-F238E27FC236}">
                        <a16:creationId xmlns:a16="http://schemas.microsoft.com/office/drawing/2014/main" id="{CF13CC56-ED30-466B-89A8-5B3A534DA085}"/>
                      </a:ext>
                    </a:extLst>
                  </p:cNvPr>
                  <p:cNvSpPr>
                    <a:spLocks noChangeAspect="1" noChangeShapeType="1"/>
                  </p:cNvSpPr>
                  <p:nvPr/>
                </p:nvSpPr>
                <p:spPr bwMode="auto">
                  <a:xfrm>
                    <a:off x="2382" y="1327"/>
                    <a:ext cx="2812" cy="1175"/>
                  </a:xfrm>
                  <a:prstGeom prst="line">
                    <a:avLst/>
                  </a:prstGeom>
                  <a:noFill/>
                  <a:ln w="9525">
                    <a:solidFill>
                      <a:srgbClr val="00A8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4982" name="Group 34">
                  <a:extLst>
                    <a:ext uri="{FF2B5EF4-FFF2-40B4-BE49-F238E27FC236}">
                      <a16:creationId xmlns:a16="http://schemas.microsoft.com/office/drawing/2014/main" id="{1F2BC560-E85B-4154-8DC3-BD510A868872}"/>
                    </a:ext>
                  </a:extLst>
                </p:cNvPr>
                <p:cNvGrpSpPr>
                  <a:grpSpLocks noChangeAspect="1"/>
                </p:cNvGrpSpPr>
                <p:nvPr/>
              </p:nvGrpSpPr>
              <p:grpSpPr bwMode="auto">
                <a:xfrm>
                  <a:off x="431" y="1003"/>
                  <a:ext cx="4763" cy="1466"/>
                  <a:chOff x="431" y="1003"/>
                  <a:chExt cx="4763" cy="1466"/>
                </a:xfrm>
              </p:grpSpPr>
              <p:sp>
                <p:nvSpPr>
                  <p:cNvPr id="124983" name="Line 35">
                    <a:extLst>
                      <a:ext uri="{FF2B5EF4-FFF2-40B4-BE49-F238E27FC236}">
                        <a16:creationId xmlns:a16="http://schemas.microsoft.com/office/drawing/2014/main" id="{AD73EACB-D035-4E13-9C20-1FD45CBF25F8}"/>
                      </a:ext>
                    </a:extLst>
                  </p:cNvPr>
                  <p:cNvSpPr>
                    <a:spLocks noChangeAspect="1" noChangeShapeType="1"/>
                  </p:cNvSpPr>
                  <p:nvPr/>
                </p:nvSpPr>
                <p:spPr bwMode="auto">
                  <a:xfrm flipV="1">
                    <a:off x="431" y="2469"/>
                    <a:ext cx="1452" cy="0"/>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4" name="Line 36">
                    <a:extLst>
                      <a:ext uri="{FF2B5EF4-FFF2-40B4-BE49-F238E27FC236}">
                        <a16:creationId xmlns:a16="http://schemas.microsoft.com/office/drawing/2014/main" id="{C8BC3349-BDC2-4369-A8FE-DB7851FEE483}"/>
                      </a:ext>
                    </a:extLst>
                  </p:cNvPr>
                  <p:cNvSpPr>
                    <a:spLocks noChangeAspect="1" noChangeShapeType="1"/>
                  </p:cNvSpPr>
                  <p:nvPr/>
                </p:nvSpPr>
                <p:spPr bwMode="auto">
                  <a:xfrm flipV="1">
                    <a:off x="2382" y="1038"/>
                    <a:ext cx="2812" cy="1227"/>
                  </a:xfrm>
                  <a:prstGeom prst="line">
                    <a:avLst/>
                  </a:prstGeom>
                  <a:noFill/>
                  <a:ln w="9525">
                    <a:solidFill>
                      <a:srgbClr val="F6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5" name="Line 37">
                    <a:extLst>
                      <a:ext uri="{FF2B5EF4-FFF2-40B4-BE49-F238E27FC236}">
                        <a16:creationId xmlns:a16="http://schemas.microsoft.com/office/drawing/2014/main" id="{F893B4B4-C38E-40FA-9C37-98FA21718909}"/>
                      </a:ext>
                    </a:extLst>
                  </p:cNvPr>
                  <p:cNvSpPr>
                    <a:spLocks noChangeAspect="1" noChangeShapeType="1"/>
                  </p:cNvSpPr>
                  <p:nvPr/>
                </p:nvSpPr>
                <p:spPr bwMode="auto">
                  <a:xfrm flipV="1">
                    <a:off x="431" y="2434"/>
                    <a:ext cx="1452" cy="0"/>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6" name="Line 38">
                    <a:extLst>
                      <a:ext uri="{FF2B5EF4-FFF2-40B4-BE49-F238E27FC236}">
                        <a16:creationId xmlns:a16="http://schemas.microsoft.com/office/drawing/2014/main" id="{74381B4A-C5CC-46A8-9A1C-CE0FE77BFEE6}"/>
                      </a:ext>
                    </a:extLst>
                  </p:cNvPr>
                  <p:cNvSpPr>
                    <a:spLocks noChangeAspect="1" noChangeShapeType="1"/>
                  </p:cNvSpPr>
                  <p:nvPr/>
                </p:nvSpPr>
                <p:spPr bwMode="auto">
                  <a:xfrm flipV="1">
                    <a:off x="2382" y="1228"/>
                    <a:ext cx="2812" cy="89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7" name="Line 39">
                    <a:extLst>
                      <a:ext uri="{FF2B5EF4-FFF2-40B4-BE49-F238E27FC236}">
                        <a16:creationId xmlns:a16="http://schemas.microsoft.com/office/drawing/2014/main" id="{AAA70077-930F-4680-B54B-7581B0C7E947}"/>
                      </a:ext>
                    </a:extLst>
                  </p:cNvPr>
                  <p:cNvSpPr>
                    <a:spLocks noChangeAspect="1" noChangeShapeType="1"/>
                  </p:cNvSpPr>
                  <p:nvPr/>
                </p:nvSpPr>
                <p:spPr bwMode="auto">
                  <a:xfrm flipV="1">
                    <a:off x="1883" y="2155"/>
                    <a:ext cx="249" cy="272"/>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8" name="Line 40">
                    <a:extLst>
                      <a:ext uri="{FF2B5EF4-FFF2-40B4-BE49-F238E27FC236}">
                        <a16:creationId xmlns:a16="http://schemas.microsoft.com/office/drawing/2014/main" id="{657D6186-D40C-4F67-94F0-24564F0C9EC1}"/>
                      </a:ext>
                    </a:extLst>
                  </p:cNvPr>
                  <p:cNvSpPr>
                    <a:spLocks noChangeAspect="1" noChangeShapeType="1"/>
                  </p:cNvSpPr>
                  <p:nvPr/>
                </p:nvSpPr>
                <p:spPr bwMode="auto">
                  <a:xfrm flipV="1">
                    <a:off x="2130" y="2128"/>
                    <a:ext cx="249" cy="32"/>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89" name="Line 41">
                    <a:extLst>
                      <a:ext uri="{FF2B5EF4-FFF2-40B4-BE49-F238E27FC236}">
                        <a16:creationId xmlns:a16="http://schemas.microsoft.com/office/drawing/2014/main" id="{E27A050A-1131-4197-8A98-49A57E8AD270}"/>
                      </a:ext>
                    </a:extLst>
                  </p:cNvPr>
                  <p:cNvSpPr>
                    <a:spLocks noChangeAspect="1" noChangeShapeType="1"/>
                  </p:cNvSpPr>
                  <p:nvPr/>
                </p:nvSpPr>
                <p:spPr bwMode="auto">
                  <a:xfrm flipV="1">
                    <a:off x="431" y="2452"/>
                    <a:ext cx="1452" cy="0"/>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0" name="Line 42">
                    <a:extLst>
                      <a:ext uri="{FF2B5EF4-FFF2-40B4-BE49-F238E27FC236}">
                        <a16:creationId xmlns:a16="http://schemas.microsoft.com/office/drawing/2014/main" id="{01C158E0-E57A-4541-B54F-7817932D4165}"/>
                      </a:ext>
                    </a:extLst>
                  </p:cNvPr>
                  <p:cNvSpPr>
                    <a:spLocks noChangeAspect="1" noChangeShapeType="1"/>
                  </p:cNvSpPr>
                  <p:nvPr/>
                </p:nvSpPr>
                <p:spPr bwMode="auto">
                  <a:xfrm flipV="1">
                    <a:off x="1883" y="2253"/>
                    <a:ext cx="227" cy="197"/>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1" name="Line 43">
                    <a:extLst>
                      <a:ext uri="{FF2B5EF4-FFF2-40B4-BE49-F238E27FC236}">
                        <a16:creationId xmlns:a16="http://schemas.microsoft.com/office/drawing/2014/main" id="{422CE504-5C70-4CF4-B046-1FBA9021FB79}"/>
                      </a:ext>
                    </a:extLst>
                  </p:cNvPr>
                  <p:cNvSpPr>
                    <a:spLocks noChangeAspect="1" noChangeShapeType="1"/>
                  </p:cNvSpPr>
                  <p:nvPr/>
                </p:nvSpPr>
                <p:spPr bwMode="auto">
                  <a:xfrm flipV="1">
                    <a:off x="2109" y="2179"/>
                    <a:ext cx="273" cy="75"/>
                  </a:xfrm>
                  <a:prstGeom prst="line">
                    <a:avLst/>
                  </a:prstGeom>
                  <a:noFill/>
                  <a:ln w="9525">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2" name="Line 44">
                    <a:extLst>
                      <a:ext uri="{FF2B5EF4-FFF2-40B4-BE49-F238E27FC236}">
                        <a16:creationId xmlns:a16="http://schemas.microsoft.com/office/drawing/2014/main" id="{FC2C33DE-10ED-4801-A0B6-3A347C8DEA9C}"/>
                      </a:ext>
                    </a:extLst>
                  </p:cNvPr>
                  <p:cNvSpPr>
                    <a:spLocks noChangeAspect="1" noChangeShapeType="1"/>
                  </p:cNvSpPr>
                  <p:nvPr/>
                </p:nvSpPr>
                <p:spPr bwMode="auto">
                  <a:xfrm flipV="1">
                    <a:off x="1883" y="2344"/>
                    <a:ext cx="226" cy="125"/>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3" name="Line 45">
                    <a:extLst>
                      <a:ext uri="{FF2B5EF4-FFF2-40B4-BE49-F238E27FC236}">
                        <a16:creationId xmlns:a16="http://schemas.microsoft.com/office/drawing/2014/main" id="{F0399197-4A55-4418-A05C-50BD4B39D6C5}"/>
                      </a:ext>
                    </a:extLst>
                  </p:cNvPr>
                  <p:cNvSpPr>
                    <a:spLocks noChangeAspect="1" noChangeShapeType="1"/>
                  </p:cNvSpPr>
                  <p:nvPr/>
                </p:nvSpPr>
                <p:spPr bwMode="auto">
                  <a:xfrm flipV="1">
                    <a:off x="2109" y="2264"/>
                    <a:ext cx="273" cy="79"/>
                  </a:xfrm>
                  <a:prstGeom prst="line">
                    <a:avLst/>
                  </a:prstGeom>
                  <a:noFill/>
                  <a:ln w="9525">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994" name="Line 46">
                    <a:extLst>
                      <a:ext uri="{FF2B5EF4-FFF2-40B4-BE49-F238E27FC236}">
                        <a16:creationId xmlns:a16="http://schemas.microsoft.com/office/drawing/2014/main" id="{1A7A193F-2BA4-4FA3-97C8-622C88FB6C3A}"/>
                      </a:ext>
                    </a:extLst>
                  </p:cNvPr>
                  <p:cNvSpPr>
                    <a:spLocks noChangeAspect="1" noChangeShapeType="1"/>
                  </p:cNvSpPr>
                  <p:nvPr/>
                </p:nvSpPr>
                <p:spPr bwMode="auto">
                  <a:xfrm flipV="1">
                    <a:off x="2382" y="1003"/>
                    <a:ext cx="2812" cy="1176"/>
                  </a:xfrm>
                  <a:prstGeom prst="line">
                    <a:avLst/>
                  </a:prstGeom>
                  <a:noFill/>
                  <a:ln w="9525">
                    <a:solidFill>
                      <a:srgbClr val="00A8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24947" name="Group 47">
                <a:extLst>
                  <a:ext uri="{FF2B5EF4-FFF2-40B4-BE49-F238E27FC236}">
                    <a16:creationId xmlns:a16="http://schemas.microsoft.com/office/drawing/2014/main" id="{8487778A-5994-409A-BF65-BB43C0B3F761}"/>
                  </a:ext>
                </a:extLst>
              </p:cNvPr>
              <p:cNvGrpSpPr>
                <a:grpSpLocks noChangeAspect="1"/>
              </p:cNvGrpSpPr>
              <p:nvPr/>
            </p:nvGrpSpPr>
            <p:grpSpPr bwMode="auto">
              <a:xfrm>
                <a:off x="3870" y="1466"/>
                <a:ext cx="213" cy="213"/>
                <a:chOff x="1474" y="3248"/>
                <a:chExt cx="499" cy="499"/>
              </a:xfrm>
            </p:grpSpPr>
            <p:sp>
              <p:nvSpPr>
                <p:cNvPr id="124978" name="Oval 48">
                  <a:extLst>
                    <a:ext uri="{FF2B5EF4-FFF2-40B4-BE49-F238E27FC236}">
                      <a16:creationId xmlns:a16="http://schemas.microsoft.com/office/drawing/2014/main" id="{D34C80E9-DCE1-42F6-B063-F84E8CF9FCF4}"/>
                    </a:ext>
                  </a:extLst>
                </p:cNvPr>
                <p:cNvSpPr>
                  <a:spLocks noChangeAspect="1" noChangeArrowheads="1"/>
                </p:cNvSpPr>
                <p:nvPr/>
              </p:nvSpPr>
              <p:spPr bwMode="auto">
                <a:xfrm flipV="1">
                  <a:off x="1541" y="3319"/>
                  <a:ext cx="364" cy="364"/>
                </a:xfrm>
                <a:prstGeom prst="ellipse">
                  <a:avLst/>
                </a:prstGeom>
                <a:noFill/>
                <a:ln w="9525" algn="ctr">
                  <a:solidFill>
                    <a:srgbClr val="00BCB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9" name="Oval 49">
                  <a:extLst>
                    <a:ext uri="{FF2B5EF4-FFF2-40B4-BE49-F238E27FC236}">
                      <a16:creationId xmlns:a16="http://schemas.microsoft.com/office/drawing/2014/main" id="{97FB138B-DC54-4ADB-9490-93EAF9ED288D}"/>
                    </a:ext>
                  </a:extLst>
                </p:cNvPr>
                <p:cNvSpPr>
                  <a:spLocks noChangeAspect="1" noChangeArrowheads="1"/>
                </p:cNvSpPr>
                <p:nvPr/>
              </p:nvSpPr>
              <p:spPr bwMode="auto">
                <a:xfrm flipV="1">
                  <a:off x="1474" y="3248"/>
                  <a:ext cx="499" cy="499"/>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48" name="Group 50">
                <a:extLst>
                  <a:ext uri="{FF2B5EF4-FFF2-40B4-BE49-F238E27FC236}">
                    <a16:creationId xmlns:a16="http://schemas.microsoft.com/office/drawing/2014/main" id="{E8ADA9CE-4037-418E-92E8-703A15239443}"/>
                  </a:ext>
                </a:extLst>
              </p:cNvPr>
              <p:cNvGrpSpPr>
                <a:grpSpLocks noChangeAspect="1"/>
              </p:cNvGrpSpPr>
              <p:nvPr/>
            </p:nvGrpSpPr>
            <p:grpSpPr bwMode="auto">
              <a:xfrm>
                <a:off x="4761" y="1427"/>
                <a:ext cx="290" cy="290"/>
                <a:chOff x="3757" y="1434"/>
                <a:chExt cx="907" cy="907"/>
              </a:xfrm>
            </p:grpSpPr>
            <p:sp>
              <p:nvSpPr>
                <p:cNvPr id="124975" name="Oval 51">
                  <a:extLst>
                    <a:ext uri="{FF2B5EF4-FFF2-40B4-BE49-F238E27FC236}">
                      <a16:creationId xmlns:a16="http://schemas.microsoft.com/office/drawing/2014/main" id="{56994872-C0C7-43C7-8823-E3EA46043AF5}"/>
                    </a:ext>
                  </a:extLst>
                </p:cNvPr>
                <p:cNvSpPr>
                  <a:spLocks noChangeAspect="1" noChangeArrowheads="1"/>
                </p:cNvSpPr>
                <p:nvPr/>
              </p:nvSpPr>
              <p:spPr bwMode="auto">
                <a:xfrm flipV="1">
                  <a:off x="3828" y="1501"/>
                  <a:ext cx="771" cy="771"/>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6" name="Oval 52">
                  <a:extLst>
                    <a:ext uri="{FF2B5EF4-FFF2-40B4-BE49-F238E27FC236}">
                      <a16:creationId xmlns:a16="http://schemas.microsoft.com/office/drawing/2014/main" id="{B026EEA4-E1B9-4DA2-8FDC-7116B9622F07}"/>
                    </a:ext>
                  </a:extLst>
                </p:cNvPr>
                <p:cNvSpPr>
                  <a:spLocks noChangeAspect="1" noChangeArrowheads="1"/>
                </p:cNvSpPr>
                <p:nvPr/>
              </p:nvSpPr>
              <p:spPr bwMode="auto">
                <a:xfrm flipV="1">
                  <a:off x="3918" y="1585"/>
                  <a:ext cx="590" cy="589"/>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7" name="Oval 53">
                  <a:extLst>
                    <a:ext uri="{FF2B5EF4-FFF2-40B4-BE49-F238E27FC236}">
                      <a16:creationId xmlns:a16="http://schemas.microsoft.com/office/drawing/2014/main" id="{165A97C5-FC5B-460B-9BF4-7A9F0B57BBE6}"/>
                    </a:ext>
                  </a:extLst>
                </p:cNvPr>
                <p:cNvSpPr>
                  <a:spLocks noChangeAspect="1" noChangeArrowheads="1"/>
                </p:cNvSpPr>
                <p:nvPr/>
              </p:nvSpPr>
              <p:spPr bwMode="auto">
                <a:xfrm flipV="1">
                  <a:off x="3757" y="1434"/>
                  <a:ext cx="907" cy="907"/>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49" name="Group 54">
                <a:extLst>
                  <a:ext uri="{FF2B5EF4-FFF2-40B4-BE49-F238E27FC236}">
                    <a16:creationId xmlns:a16="http://schemas.microsoft.com/office/drawing/2014/main" id="{AAA62E1B-649D-460F-A2EC-AFD83E3659D4}"/>
                  </a:ext>
                </a:extLst>
              </p:cNvPr>
              <p:cNvGrpSpPr>
                <a:grpSpLocks noChangeAspect="1"/>
              </p:cNvGrpSpPr>
              <p:nvPr/>
            </p:nvGrpSpPr>
            <p:grpSpPr bwMode="auto">
              <a:xfrm>
                <a:off x="3424" y="1389"/>
                <a:ext cx="378" cy="377"/>
                <a:chOff x="1953" y="1298"/>
                <a:chExt cx="1179" cy="1179"/>
              </a:xfrm>
            </p:grpSpPr>
            <p:sp>
              <p:nvSpPr>
                <p:cNvPr id="124972" name="Oval 55">
                  <a:extLst>
                    <a:ext uri="{FF2B5EF4-FFF2-40B4-BE49-F238E27FC236}">
                      <a16:creationId xmlns:a16="http://schemas.microsoft.com/office/drawing/2014/main" id="{0F587471-335C-403C-A86F-D45CF23B1F2C}"/>
                    </a:ext>
                  </a:extLst>
                </p:cNvPr>
                <p:cNvSpPr>
                  <a:spLocks noChangeAspect="1" noChangeArrowheads="1"/>
                </p:cNvSpPr>
                <p:nvPr/>
              </p:nvSpPr>
              <p:spPr bwMode="auto">
                <a:xfrm flipV="1">
                  <a:off x="2114" y="1459"/>
                  <a:ext cx="852" cy="852"/>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3" name="Oval 56">
                  <a:extLst>
                    <a:ext uri="{FF2B5EF4-FFF2-40B4-BE49-F238E27FC236}">
                      <a16:creationId xmlns:a16="http://schemas.microsoft.com/office/drawing/2014/main" id="{D674B9C8-1211-49F1-829A-E77522F99B17}"/>
                    </a:ext>
                  </a:extLst>
                </p:cNvPr>
                <p:cNvSpPr>
                  <a:spLocks noChangeAspect="1" noChangeArrowheads="1"/>
                </p:cNvSpPr>
                <p:nvPr/>
              </p:nvSpPr>
              <p:spPr bwMode="auto">
                <a:xfrm flipV="1">
                  <a:off x="2064" y="1404"/>
                  <a:ext cx="952" cy="952"/>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4" name="Oval 57">
                  <a:extLst>
                    <a:ext uri="{FF2B5EF4-FFF2-40B4-BE49-F238E27FC236}">
                      <a16:creationId xmlns:a16="http://schemas.microsoft.com/office/drawing/2014/main" id="{EE60D550-F254-49A5-B24F-C55BFAF2E38A}"/>
                    </a:ext>
                  </a:extLst>
                </p:cNvPr>
                <p:cNvSpPr>
                  <a:spLocks noChangeAspect="1" noChangeArrowheads="1"/>
                </p:cNvSpPr>
                <p:nvPr/>
              </p:nvSpPr>
              <p:spPr bwMode="auto">
                <a:xfrm flipV="1">
                  <a:off x="1953" y="1298"/>
                  <a:ext cx="1179" cy="1179"/>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0" name="Group 58">
                <a:extLst>
                  <a:ext uri="{FF2B5EF4-FFF2-40B4-BE49-F238E27FC236}">
                    <a16:creationId xmlns:a16="http://schemas.microsoft.com/office/drawing/2014/main" id="{6DDB1829-1F14-4A03-8FA6-7E37B21F36B4}"/>
                  </a:ext>
                </a:extLst>
              </p:cNvPr>
              <p:cNvGrpSpPr>
                <a:grpSpLocks noChangeAspect="1"/>
              </p:cNvGrpSpPr>
              <p:nvPr/>
            </p:nvGrpSpPr>
            <p:grpSpPr bwMode="auto">
              <a:xfrm>
                <a:off x="4180" y="1544"/>
                <a:ext cx="59" cy="58"/>
                <a:chOff x="2105" y="3429"/>
                <a:chExt cx="138" cy="138"/>
              </a:xfrm>
            </p:grpSpPr>
            <p:sp>
              <p:nvSpPr>
                <p:cNvPr id="124969" name="Oval 59">
                  <a:extLst>
                    <a:ext uri="{FF2B5EF4-FFF2-40B4-BE49-F238E27FC236}">
                      <a16:creationId xmlns:a16="http://schemas.microsoft.com/office/drawing/2014/main" id="{700D0230-F032-4CFF-B169-365E1494D6FD}"/>
                    </a:ext>
                  </a:extLst>
                </p:cNvPr>
                <p:cNvSpPr>
                  <a:spLocks noChangeAspect="1" noChangeArrowheads="1"/>
                </p:cNvSpPr>
                <p:nvPr/>
              </p:nvSpPr>
              <p:spPr bwMode="auto">
                <a:xfrm flipV="1">
                  <a:off x="2105" y="3429"/>
                  <a:ext cx="138" cy="138"/>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0" name="Oval 60">
                  <a:extLst>
                    <a:ext uri="{FF2B5EF4-FFF2-40B4-BE49-F238E27FC236}">
                      <a16:creationId xmlns:a16="http://schemas.microsoft.com/office/drawing/2014/main" id="{4282D72C-977D-4774-8408-6809A2460D55}"/>
                    </a:ext>
                  </a:extLst>
                </p:cNvPr>
                <p:cNvSpPr>
                  <a:spLocks noChangeAspect="1" noChangeArrowheads="1"/>
                </p:cNvSpPr>
                <p:nvPr/>
              </p:nvSpPr>
              <p:spPr bwMode="auto">
                <a:xfrm flipV="1">
                  <a:off x="2125" y="3448"/>
                  <a:ext cx="100" cy="100"/>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71" name="Oval 61">
                  <a:extLst>
                    <a:ext uri="{FF2B5EF4-FFF2-40B4-BE49-F238E27FC236}">
                      <a16:creationId xmlns:a16="http://schemas.microsoft.com/office/drawing/2014/main" id="{07874C0D-D92B-47A3-B1C2-C7594D7430DF}"/>
                    </a:ext>
                  </a:extLst>
                </p:cNvPr>
                <p:cNvSpPr>
                  <a:spLocks noChangeAspect="1" noChangeArrowheads="1"/>
                </p:cNvSpPr>
                <p:nvPr/>
              </p:nvSpPr>
              <p:spPr bwMode="auto">
                <a:xfrm flipV="1">
                  <a:off x="2169" y="3490"/>
                  <a:ext cx="16" cy="16"/>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1" name="Group 62">
                <a:extLst>
                  <a:ext uri="{FF2B5EF4-FFF2-40B4-BE49-F238E27FC236}">
                    <a16:creationId xmlns:a16="http://schemas.microsoft.com/office/drawing/2014/main" id="{54064A6E-B06E-43D2-9E6B-B407D4939B7B}"/>
                  </a:ext>
                </a:extLst>
              </p:cNvPr>
              <p:cNvGrpSpPr>
                <a:grpSpLocks noChangeAspect="1"/>
              </p:cNvGrpSpPr>
              <p:nvPr/>
            </p:nvGrpSpPr>
            <p:grpSpPr bwMode="auto">
              <a:xfrm>
                <a:off x="4347" y="1555"/>
                <a:ext cx="36" cy="36"/>
                <a:chOff x="2456" y="3497"/>
                <a:chExt cx="84" cy="84"/>
              </a:xfrm>
            </p:grpSpPr>
            <p:sp>
              <p:nvSpPr>
                <p:cNvPr id="124966" name="Oval 63">
                  <a:extLst>
                    <a:ext uri="{FF2B5EF4-FFF2-40B4-BE49-F238E27FC236}">
                      <a16:creationId xmlns:a16="http://schemas.microsoft.com/office/drawing/2014/main" id="{442F1899-ED6F-48CE-8E77-789E2FAD9B96}"/>
                    </a:ext>
                  </a:extLst>
                </p:cNvPr>
                <p:cNvSpPr>
                  <a:spLocks noChangeAspect="1" noChangeArrowheads="1"/>
                </p:cNvSpPr>
                <p:nvPr/>
              </p:nvSpPr>
              <p:spPr bwMode="auto">
                <a:xfrm flipV="1">
                  <a:off x="2456" y="3497"/>
                  <a:ext cx="84" cy="84"/>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7" name="Oval 64">
                  <a:extLst>
                    <a:ext uri="{FF2B5EF4-FFF2-40B4-BE49-F238E27FC236}">
                      <a16:creationId xmlns:a16="http://schemas.microsoft.com/office/drawing/2014/main" id="{7FB081E4-4354-4BFB-805D-170F19F6A782}"/>
                    </a:ext>
                  </a:extLst>
                </p:cNvPr>
                <p:cNvSpPr>
                  <a:spLocks noChangeAspect="1" noChangeArrowheads="1"/>
                </p:cNvSpPr>
                <p:nvPr/>
              </p:nvSpPr>
              <p:spPr bwMode="auto">
                <a:xfrm flipV="1">
                  <a:off x="2472" y="3513"/>
                  <a:ext cx="52" cy="53"/>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8" name="Oval 65">
                  <a:extLst>
                    <a:ext uri="{FF2B5EF4-FFF2-40B4-BE49-F238E27FC236}">
                      <a16:creationId xmlns:a16="http://schemas.microsoft.com/office/drawing/2014/main" id="{5AB6F115-8B11-49B6-92C8-6D2FB36634B4}"/>
                    </a:ext>
                  </a:extLst>
                </p:cNvPr>
                <p:cNvSpPr>
                  <a:spLocks noChangeAspect="1" noChangeArrowheads="1"/>
                </p:cNvSpPr>
                <p:nvPr/>
              </p:nvSpPr>
              <p:spPr bwMode="auto">
                <a:xfrm flipV="1">
                  <a:off x="2482" y="3522"/>
                  <a:ext cx="34" cy="34"/>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2" name="Group 66">
                <a:extLst>
                  <a:ext uri="{FF2B5EF4-FFF2-40B4-BE49-F238E27FC236}">
                    <a16:creationId xmlns:a16="http://schemas.microsoft.com/office/drawing/2014/main" id="{C1E111DD-8846-4B0A-99C5-FD5B21E3DF05}"/>
                  </a:ext>
                </a:extLst>
              </p:cNvPr>
              <p:cNvGrpSpPr>
                <a:grpSpLocks noChangeAspect="1"/>
              </p:cNvGrpSpPr>
              <p:nvPr/>
            </p:nvGrpSpPr>
            <p:grpSpPr bwMode="auto">
              <a:xfrm>
                <a:off x="5129" y="1350"/>
                <a:ext cx="407" cy="407"/>
                <a:chOff x="3898" y="1253"/>
                <a:chExt cx="1270" cy="1270"/>
              </a:xfrm>
            </p:grpSpPr>
            <p:sp>
              <p:nvSpPr>
                <p:cNvPr id="124963" name="Oval 67">
                  <a:extLst>
                    <a:ext uri="{FF2B5EF4-FFF2-40B4-BE49-F238E27FC236}">
                      <a16:creationId xmlns:a16="http://schemas.microsoft.com/office/drawing/2014/main" id="{1C664E45-167A-42DB-8004-D3ABA50D4BA6}"/>
                    </a:ext>
                  </a:extLst>
                </p:cNvPr>
                <p:cNvSpPr>
                  <a:spLocks noChangeAspect="1" noChangeArrowheads="1"/>
                </p:cNvSpPr>
                <p:nvPr/>
              </p:nvSpPr>
              <p:spPr bwMode="auto">
                <a:xfrm flipV="1">
                  <a:off x="3969" y="1319"/>
                  <a:ext cx="1134" cy="1133"/>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4" name="Oval 68">
                  <a:extLst>
                    <a:ext uri="{FF2B5EF4-FFF2-40B4-BE49-F238E27FC236}">
                      <a16:creationId xmlns:a16="http://schemas.microsoft.com/office/drawing/2014/main" id="{32BE6DE8-D56B-46AE-860E-8A7D5C16D658}"/>
                    </a:ext>
                  </a:extLst>
                </p:cNvPr>
                <p:cNvSpPr>
                  <a:spLocks noChangeAspect="1" noChangeArrowheads="1"/>
                </p:cNvSpPr>
                <p:nvPr/>
              </p:nvSpPr>
              <p:spPr bwMode="auto">
                <a:xfrm flipV="1">
                  <a:off x="4088" y="1444"/>
                  <a:ext cx="889" cy="887"/>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5" name="Oval 69">
                  <a:extLst>
                    <a:ext uri="{FF2B5EF4-FFF2-40B4-BE49-F238E27FC236}">
                      <a16:creationId xmlns:a16="http://schemas.microsoft.com/office/drawing/2014/main" id="{A57B7FE1-F92C-4DD6-B47D-9383996D9039}"/>
                    </a:ext>
                  </a:extLst>
                </p:cNvPr>
                <p:cNvSpPr>
                  <a:spLocks noChangeAspect="1" noChangeArrowheads="1"/>
                </p:cNvSpPr>
                <p:nvPr/>
              </p:nvSpPr>
              <p:spPr bwMode="auto">
                <a:xfrm flipV="1">
                  <a:off x="3898" y="1253"/>
                  <a:ext cx="1270" cy="1270"/>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3" name="Group 70">
                <a:extLst>
                  <a:ext uri="{FF2B5EF4-FFF2-40B4-BE49-F238E27FC236}">
                    <a16:creationId xmlns:a16="http://schemas.microsoft.com/office/drawing/2014/main" id="{2C12654C-720C-473C-BB92-059864E1356B}"/>
                  </a:ext>
                </a:extLst>
              </p:cNvPr>
              <p:cNvGrpSpPr>
                <a:grpSpLocks noChangeAspect="1"/>
              </p:cNvGrpSpPr>
              <p:nvPr/>
            </p:nvGrpSpPr>
            <p:grpSpPr bwMode="auto">
              <a:xfrm>
                <a:off x="4548" y="1505"/>
                <a:ext cx="139" cy="139"/>
                <a:chOff x="3107" y="2069"/>
                <a:chExt cx="434" cy="434"/>
              </a:xfrm>
            </p:grpSpPr>
            <p:sp>
              <p:nvSpPr>
                <p:cNvPr id="124960" name="Oval 71">
                  <a:extLst>
                    <a:ext uri="{FF2B5EF4-FFF2-40B4-BE49-F238E27FC236}">
                      <a16:creationId xmlns:a16="http://schemas.microsoft.com/office/drawing/2014/main" id="{E735FC97-1627-4AB7-A12E-218372504C7C}"/>
                    </a:ext>
                  </a:extLst>
                </p:cNvPr>
                <p:cNvSpPr>
                  <a:spLocks noChangeAspect="1" noChangeArrowheads="1"/>
                </p:cNvSpPr>
                <p:nvPr/>
              </p:nvSpPr>
              <p:spPr bwMode="auto">
                <a:xfrm flipV="1">
                  <a:off x="3188" y="2150"/>
                  <a:ext cx="272" cy="272"/>
                </a:xfrm>
                <a:prstGeom prst="ellipse">
                  <a:avLst/>
                </a:prstGeom>
                <a:noFill/>
                <a:ln w="9525"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1" name="Oval 72">
                  <a:extLst>
                    <a:ext uri="{FF2B5EF4-FFF2-40B4-BE49-F238E27FC236}">
                      <a16:creationId xmlns:a16="http://schemas.microsoft.com/office/drawing/2014/main" id="{38872B41-EC58-4C14-863E-1D00BBC3C7BB}"/>
                    </a:ext>
                  </a:extLst>
                </p:cNvPr>
                <p:cNvSpPr>
                  <a:spLocks noChangeAspect="1" noChangeArrowheads="1"/>
                </p:cNvSpPr>
                <p:nvPr/>
              </p:nvSpPr>
              <p:spPr bwMode="auto">
                <a:xfrm flipV="1">
                  <a:off x="3211" y="2172"/>
                  <a:ext cx="227" cy="227"/>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62" name="Oval 73">
                  <a:extLst>
                    <a:ext uri="{FF2B5EF4-FFF2-40B4-BE49-F238E27FC236}">
                      <a16:creationId xmlns:a16="http://schemas.microsoft.com/office/drawing/2014/main" id="{66ADB07E-C282-41B9-AA8A-36F26FAB8DAA}"/>
                    </a:ext>
                  </a:extLst>
                </p:cNvPr>
                <p:cNvSpPr>
                  <a:spLocks noChangeAspect="1" noChangeArrowheads="1"/>
                </p:cNvSpPr>
                <p:nvPr/>
              </p:nvSpPr>
              <p:spPr bwMode="auto">
                <a:xfrm flipV="1">
                  <a:off x="3107" y="2069"/>
                  <a:ext cx="434" cy="434"/>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4" name="Group 74">
                <a:extLst>
                  <a:ext uri="{FF2B5EF4-FFF2-40B4-BE49-F238E27FC236}">
                    <a16:creationId xmlns:a16="http://schemas.microsoft.com/office/drawing/2014/main" id="{F9C63735-A322-41B6-8C98-3D814CF9FD40}"/>
                  </a:ext>
                </a:extLst>
              </p:cNvPr>
              <p:cNvGrpSpPr>
                <a:grpSpLocks noChangeAspect="1"/>
              </p:cNvGrpSpPr>
              <p:nvPr/>
            </p:nvGrpSpPr>
            <p:grpSpPr bwMode="auto">
              <a:xfrm>
                <a:off x="4286" y="1558"/>
                <a:ext cx="29" cy="30"/>
                <a:chOff x="2290" y="3511"/>
                <a:chExt cx="68" cy="68"/>
              </a:xfrm>
            </p:grpSpPr>
            <p:sp>
              <p:nvSpPr>
                <p:cNvPr id="124958" name="Oval 75">
                  <a:extLst>
                    <a:ext uri="{FF2B5EF4-FFF2-40B4-BE49-F238E27FC236}">
                      <a16:creationId xmlns:a16="http://schemas.microsoft.com/office/drawing/2014/main" id="{A22F9DE3-5D24-4277-99F9-F2EA70F60135}"/>
                    </a:ext>
                  </a:extLst>
                </p:cNvPr>
                <p:cNvSpPr>
                  <a:spLocks noChangeAspect="1" noChangeArrowheads="1"/>
                </p:cNvSpPr>
                <p:nvPr/>
              </p:nvSpPr>
              <p:spPr bwMode="auto">
                <a:xfrm flipV="1">
                  <a:off x="2290" y="3511"/>
                  <a:ext cx="68" cy="68"/>
                </a:xfrm>
                <a:prstGeom prst="ellipse">
                  <a:avLst/>
                </a:prstGeom>
                <a:noFill/>
                <a:ln w="9525" algn="ctr">
                  <a:solidFill>
                    <a:srgbClr val="C8C3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59" name="Oval 76">
                  <a:extLst>
                    <a:ext uri="{FF2B5EF4-FFF2-40B4-BE49-F238E27FC236}">
                      <a16:creationId xmlns:a16="http://schemas.microsoft.com/office/drawing/2014/main" id="{AB06EBE6-CFB5-40BF-8BA4-F6ABB95FD4E4}"/>
                    </a:ext>
                  </a:extLst>
                </p:cNvPr>
                <p:cNvSpPr>
                  <a:spLocks noChangeAspect="1" noChangeArrowheads="1"/>
                </p:cNvSpPr>
                <p:nvPr/>
              </p:nvSpPr>
              <p:spPr bwMode="auto">
                <a:xfrm flipV="1">
                  <a:off x="2303" y="3525"/>
                  <a:ext cx="41" cy="41"/>
                </a:xfrm>
                <a:prstGeom prst="ellipse">
                  <a:avLst/>
                </a:prstGeom>
                <a:noFill/>
                <a:ln w="9525"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nvGrpSpPr>
              <p:cNvPr id="124955" name="Group 77">
                <a:extLst>
                  <a:ext uri="{FF2B5EF4-FFF2-40B4-BE49-F238E27FC236}">
                    <a16:creationId xmlns:a16="http://schemas.microsoft.com/office/drawing/2014/main" id="{627E05AF-A02C-4F1B-AF00-175563D15A3A}"/>
                  </a:ext>
                </a:extLst>
              </p:cNvPr>
              <p:cNvGrpSpPr>
                <a:grpSpLocks noChangeAspect="1"/>
              </p:cNvGrpSpPr>
              <p:nvPr/>
            </p:nvGrpSpPr>
            <p:grpSpPr bwMode="auto">
              <a:xfrm>
                <a:off x="4432" y="1543"/>
                <a:ext cx="57" cy="57"/>
                <a:chOff x="3489" y="1685"/>
                <a:chExt cx="134" cy="134"/>
              </a:xfrm>
            </p:grpSpPr>
            <p:sp>
              <p:nvSpPr>
                <p:cNvPr id="124956" name="Oval 78">
                  <a:extLst>
                    <a:ext uri="{FF2B5EF4-FFF2-40B4-BE49-F238E27FC236}">
                      <a16:creationId xmlns:a16="http://schemas.microsoft.com/office/drawing/2014/main" id="{2885FECE-0EA0-4279-990A-37F35FDD378C}"/>
                    </a:ext>
                  </a:extLst>
                </p:cNvPr>
                <p:cNvSpPr>
                  <a:spLocks noChangeAspect="1" noChangeArrowheads="1"/>
                </p:cNvSpPr>
                <p:nvPr/>
              </p:nvSpPr>
              <p:spPr bwMode="auto">
                <a:xfrm flipV="1">
                  <a:off x="3489" y="1685"/>
                  <a:ext cx="134" cy="134"/>
                </a:xfrm>
                <a:prstGeom prst="ellipse">
                  <a:avLst/>
                </a:prstGeom>
                <a:noFill/>
                <a:ln w="9525"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sp>
              <p:nvSpPr>
                <p:cNvPr id="124957" name="Oval 79">
                  <a:extLst>
                    <a:ext uri="{FF2B5EF4-FFF2-40B4-BE49-F238E27FC236}">
                      <a16:creationId xmlns:a16="http://schemas.microsoft.com/office/drawing/2014/main" id="{D815F48A-A6D9-4B00-909C-A05F6E5028AF}"/>
                    </a:ext>
                  </a:extLst>
                </p:cNvPr>
                <p:cNvSpPr>
                  <a:spLocks noChangeAspect="1" noChangeArrowheads="1"/>
                </p:cNvSpPr>
                <p:nvPr/>
              </p:nvSpPr>
              <p:spPr bwMode="auto">
                <a:xfrm flipV="1">
                  <a:off x="3551" y="1748"/>
                  <a:ext cx="11" cy="11"/>
                </a:xfrm>
                <a:prstGeom prst="ellipse">
                  <a:avLst/>
                </a:prstGeom>
                <a:noFill/>
                <a:ln w="9525"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grpSp>
      </p:grpSp>
      <p:pic>
        <p:nvPicPr>
          <p:cNvPr id="124943" name="Picture 80">
            <a:extLst>
              <a:ext uri="{FF2B5EF4-FFF2-40B4-BE49-F238E27FC236}">
                <a16:creationId xmlns:a16="http://schemas.microsoft.com/office/drawing/2014/main" id="{357B499B-A950-4AEE-B641-DD8BA3CEB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5139" y="4823049"/>
            <a:ext cx="1007881" cy="994443"/>
          </a:xfrm>
          <a:prstGeom prst="rect">
            <a:avLst/>
          </a:prstGeom>
          <a:noFill/>
          <a:ln w="9525" algn="ctr">
            <a:solidFill>
              <a:schemeClr val="tx1"/>
            </a:solidFill>
            <a:miter lim="800000"/>
            <a:headEn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A56A7A8-8DA0-4160-B244-AD36E9F52FA6}"/>
              </a:ext>
            </a:extLst>
          </p:cNvPr>
          <p:cNvSpPr>
            <a:spLocks noGrp="1" noChangeArrowheads="1"/>
          </p:cNvSpPr>
          <p:nvPr>
            <p:ph type="title"/>
          </p:nvPr>
        </p:nvSpPr>
        <p:spPr>
          <a:xfrm>
            <a:off x="609769" y="213360"/>
            <a:ext cx="10972464" cy="870970"/>
          </a:xfrm>
          <a:effectLst>
            <a:outerShdw blurRad="50800" dist="38100" dir="2700000" algn="tl" rotWithShape="0">
              <a:prstClr val="black">
                <a:alpha val="40000"/>
              </a:prstClr>
            </a:outerShdw>
          </a:effectLst>
        </p:spPr>
        <p:txBody>
          <a:bodyPr>
            <a:normAutofit/>
          </a:bodyPr>
          <a:lstStyle/>
          <a:p>
            <a:r>
              <a:rPr lang="ja-JP" altLang="en-US"/>
              <a:t>縦収差図</a:t>
            </a:r>
            <a:r>
              <a:rPr lang="en-US" altLang="ja-JP"/>
              <a:t>(</a:t>
            </a:r>
            <a:r>
              <a:rPr lang="ja-JP" altLang="en-US"/>
              <a:t>球面収差の様子を示すグラフ</a:t>
            </a:r>
            <a:r>
              <a:rPr lang="en-US" altLang="ja-JP"/>
              <a:t>)</a:t>
            </a:r>
            <a:endParaRPr lang="ja-JP" altLang="en-US" dirty="0"/>
          </a:p>
        </p:txBody>
      </p:sp>
      <p:grpSp>
        <p:nvGrpSpPr>
          <p:cNvPr id="2" name="グループ化 1">
            <a:extLst>
              <a:ext uri="{FF2B5EF4-FFF2-40B4-BE49-F238E27FC236}">
                <a16:creationId xmlns:a16="http://schemas.microsoft.com/office/drawing/2014/main" id="{6CA7EB81-893D-38B6-A5C4-235A6A2E3C4B}"/>
              </a:ext>
            </a:extLst>
          </p:cNvPr>
          <p:cNvGrpSpPr/>
          <p:nvPr/>
        </p:nvGrpSpPr>
        <p:grpSpPr>
          <a:xfrm>
            <a:off x="1951225" y="2147811"/>
            <a:ext cx="7466718" cy="4496829"/>
            <a:chOff x="1829305" y="1599697"/>
            <a:chExt cx="7466718" cy="4496829"/>
          </a:xfrm>
        </p:grpSpPr>
        <p:sp>
          <p:nvSpPr>
            <p:cNvPr id="96262" name="Line 27">
              <a:extLst>
                <a:ext uri="{FF2B5EF4-FFF2-40B4-BE49-F238E27FC236}">
                  <a16:creationId xmlns:a16="http://schemas.microsoft.com/office/drawing/2014/main" id="{CAFAEFAB-6ECF-4F92-ADEE-F97B0FE66DB7}"/>
                </a:ext>
              </a:extLst>
            </p:cNvPr>
            <p:cNvSpPr>
              <a:spLocks noChangeAspect="1" noChangeShapeType="1"/>
            </p:cNvSpPr>
            <p:nvPr/>
          </p:nvSpPr>
          <p:spPr bwMode="auto">
            <a:xfrm>
              <a:off x="2286211" y="3758243"/>
              <a:ext cx="3428475" cy="0"/>
            </a:xfrm>
            <a:prstGeom prst="line">
              <a:avLst/>
            </a:prstGeom>
            <a:noFill/>
            <a:ln w="12700">
              <a:solidFill>
                <a:srgbClr val="000000"/>
              </a:solidFill>
              <a:round/>
              <a:headEnd type="triangle" w="med" len="lg"/>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3" name="Line 12">
              <a:extLst>
                <a:ext uri="{FF2B5EF4-FFF2-40B4-BE49-F238E27FC236}">
                  <a16:creationId xmlns:a16="http://schemas.microsoft.com/office/drawing/2014/main" id="{4379A32A-BF86-4C3B-A4B0-D12DF852C936}"/>
                </a:ext>
              </a:extLst>
            </p:cNvPr>
            <p:cNvSpPr>
              <a:spLocks noChangeShapeType="1"/>
            </p:cNvSpPr>
            <p:nvPr/>
          </p:nvSpPr>
          <p:spPr bwMode="auto">
            <a:xfrm flipV="1">
              <a:off x="4379244" y="1599697"/>
              <a:ext cx="0" cy="2146787"/>
            </a:xfrm>
            <a:prstGeom prst="line">
              <a:avLst/>
            </a:prstGeom>
            <a:noFill/>
            <a:ln w="12700">
              <a:solidFill>
                <a:srgbClr val="000000"/>
              </a:solidFill>
              <a:round/>
              <a:headEnd/>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4" name="Line 12">
              <a:extLst>
                <a:ext uri="{FF2B5EF4-FFF2-40B4-BE49-F238E27FC236}">
                  <a16:creationId xmlns:a16="http://schemas.microsoft.com/office/drawing/2014/main" id="{26F4DCD1-7F75-47F0-B5F0-839441F1D22C}"/>
                </a:ext>
              </a:extLst>
            </p:cNvPr>
            <p:cNvSpPr>
              <a:spLocks noChangeShapeType="1"/>
            </p:cNvSpPr>
            <p:nvPr/>
          </p:nvSpPr>
          <p:spPr bwMode="auto">
            <a:xfrm flipV="1">
              <a:off x="7792601" y="1609776"/>
              <a:ext cx="0" cy="2146787"/>
            </a:xfrm>
            <a:prstGeom prst="line">
              <a:avLst/>
            </a:prstGeom>
            <a:noFill/>
            <a:ln w="12700">
              <a:solidFill>
                <a:srgbClr val="000000"/>
              </a:solidFill>
              <a:round/>
              <a:headEnd/>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sp>
          <p:nvSpPr>
            <p:cNvPr id="96265" name="Line 27">
              <a:extLst>
                <a:ext uri="{FF2B5EF4-FFF2-40B4-BE49-F238E27FC236}">
                  <a16:creationId xmlns:a16="http://schemas.microsoft.com/office/drawing/2014/main" id="{BB0ECF43-FBA4-4CE3-84F2-2EB7FD6D5634}"/>
                </a:ext>
              </a:extLst>
            </p:cNvPr>
            <p:cNvSpPr>
              <a:spLocks noChangeAspect="1" noChangeShapeType="1"/>
            </p:cNvSpPr>
            <p:nvPr/>
          </p:nvSpPr>
          <p:spPr bwMode="auto">
            <a:xfrm>
              <a:off x="6099361" y="3758243"/>
              <a:ext cx="3121072" cy="0"/>
            </a:xfrm>
            <a:prstGeom prst="line">
              <a:avLst/>
            </a:prstGeom>
            <a:noFill/>
            <a:ln w="12700">
              <a:solidFill>
                <a:srgbClr val="000000"/>
              </a:solidFill>
              <a:round/>
              <a:headEnd type="triangle" w="med" len="lg"/>
              <a:tailEnd type="triangle" w="med" len="lg"/>
            </a:ln>
            <a:effectLst/>
            <a:extLst>
              <a:ext uri="{909E8E84-426E-40DD-AFC4-6F175D3DCCD1}">
                <a14:hiddenFill xmlns:a14="http://schemas.microsoft.com/office/drawing/2010/main">
                  <a:noFill/>
                </a14:hiddenFill>
              </a:ext>
            </a:extLst>
          </p:spPr>
          <p:txBody>
            <a:bodyPr wrap="none" anchor="ctr"/>
            <a:lstStyle/>
            <a:p>
              <a:endParaRPr lang="ja-JP" altLang="en-US">
                <a:latin typeface="游ゴシック Medium" panose="020B0500000000000000" pitchFamily="50" charset="-128"/>
                <a:ea typeface="游ゴシック Medium" panose="020B0500000000000000" pitchFamily="50" charset="-128"/>
              </a:endParaRPr>
            </a:p>
          </p:txBody>
        </p:sp>
        <p:grpSp>
          <p:nvGrpSpPr>
            <p:cNvPr id="96266" name="Group 6">
              <a:extLst>
                <a:ext uri="{FF2B5EF4-FFF2-40B4-BE49-F238E27FC236}">
                  <a16:creationId xmlns:a16="http://schemas.microsoft.com/office/drawing/2014/main" id="{4C4AA4AC-8DC3-4271-888A-8896CA470CB2}"/>
                </a:ext>
              </a:extLst>
            </p:cNvPr>
            <p:cNvGrpSpPr>
              <a:grpSpLocks/>
            </p:cNvGrpSpPr>
            <p:nvPr/>
          </p:nvGrpSpPr>
          <p:grpSpPr bwMode="auto">
            <a:xfrm>
              <a:off x="3196664" y="1849988"/>
              <a:ext cx="1222896" cy="3791312"/>
              <a:chOff x="4376" y="1065"/>
              <a:chExt cx="453" cy="1351"/>
            </a:xfrm>
          </p:grpSpPr>
          <p:sp>
            <p:nvSpPr>
              <p:cNvPr id="96285" name="Oval 328">
                <a:extLst>
                  <a:ext uri="{FF2B5EF4-FFF2-40B4-BE49-F238E27FC236}">
                    <a16:creationId xmlns:a16="http://schemas.microsoft.com/office/drawing/2014/main" id="{624FF9AA-C7CD-4FA3-81AA-42CA3DF4157F}"/>
                  </a:ext>
                </a:extLst>
              </p:cNvPr>
              <p:cNvSpPr>
                <a:spLocks noChangeAspect="1" noChangeArrowheads="1"/>
              </p:cNvSpPr>
              <p:nvPr/>
            </p:nvSpPr>
            <p:spPr bwMode="auto">
              <a:xfrm>
                <a:off x="4787" y="1720"/>
                <a:ext cx="42" cy="42"/>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grpSp>
            <p:nvGrpSpPr>
              <p:cNvPr id="96286" name="Group 327">
                <a:extLst>
                  <a:ext uri="{FF2B5EF4-FFF2-40B4-BE49-F238E27FC236}">
                    <a16:creationId xmlns:a16="http://schemas.microsoft.com/office/drawing/2014/main" id="{551CB801-1A7F-4E6E-AD04-3E6E809F8196}"/>
                  </a:ext>
                </a:extLst>
              </p:cNvPr>
              <p:cNvGrpSpPr>
                <a:grpSpLocks/>
              </p:cNvGrpSpPr>
              <p:nvPr/>
            </p:nvGrpSpPr>
            <p:grpSpPr bwMode="auto">
              <a:xfrm>
                <a:off x="4376" y="1065"/>
                <a:ext cx="426" cy="1351"/>
                <a:chOff x="3671" y="1489"/>
                <a:chExt cx="450" cy="1430"/>
              </a:xfrm>
            </p:grpSpPr>
            <p:sp>
              <p:nvSpPr>
                <p:cNvPr id="96288" name="Line 320">
                  <a:extLst>
                    <a:ext uri="{FF2B5EF4-FFF2-40B4-BE49-F238E27FC236}">
                      <a16:creationId xmlns:a16="http://schemas.microsoft.com/office/drawing/2014/main" id="{31775129-8CEA-41A5-B545-7D54C8B7992E}"/>
                    </a:ext>
                  </a:extLst>
                </p:cNvPr>
                <p:cNvSpPr>
                  <a:spLocks noChangeAspect="1" noChangeShapeType="1"/>
                </p:cNvSpPr>
                <p:nvPr/>
              </p:nvSpPr>
              <p:spPr bwMode="auto">
                <a:xfrm>
                  <a:off x="4120" y="2103"/>
                  <a:ext cx="1" cy="204"/>
                </a:xfrm>
                <a:prstGeom prst="line">
                  <a:avLst/>
                </a:prstGeom>
                <a:noFill/>
                <a:ln w="63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9" name="Line 321">
                  <a:extLst>
                    <a:ext uri="{FF2B5EF4-FFF2-40B4-BE49-F238E27FC236}">
                      <a16:creationId xmlns:a16="http://schemas.microsoft.com/office/drawing/2014/main" id="{EFFB19C8-9F82-4C4A-8B92-F093D4836057}"/>
                    </a:ext>
                  </a:extLst>
                </p:cNvPr>
                <p:cNvSpPr>
                  <a:spLocks noChangeAspect="1" noChangeShapeType="1"/>
                </p:cNvSpPr>
                <p:nvPr/>
              </p:nvSpPr>
              <p:spPr bwMode="auto">
                <a:xfrm>
                  <a:off x="4085" y="2001"/>
                  <a:ext cx="0" cy="408"/>
                </a:xfrm>
                <a:prstGeom prst="line">
                  <a:avLst/>
                </a:prstGeom>
                <a:noFill/>
                <a:ln w="63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0" name="Line 322">
                  <a:extLst>
                    <a:ext uri="{FF2B5EF4-FFF2-40B4-BE49-F238E27FC236}">
                      <a16:creationId xmlns:a16="http://schemas.microsoft.com/office/drawing/2014/main" id="{5E503CC4-5BEB-4104-B72F-B27645C54D3C}"/>
                    </a:ext>
                  </a:extLst>
                </p:cNvPr>
                <p:cNvSpPr>
                  <a:spLocks noChangeAspect="1" noChangeShapeType="1"/>
                </p:cNvSpPr>
                <p:nvPr/>
              </p:nvSpPr>
              <p:spPr bwMode="auto">
                <a:xfrm>
                  <a:off x="4039" y="1899"/>
                  <a:ext cx="1" cy="612"/>
                </a:xfrm>
                <a:prstGeom prst="line">
                  <a:avLst/>
                </a:prstGeom>
                <a:noFill/>
                <a:ln w="63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1" name="Line 323">
                  <a:extLst>
                    <a:ext uri="{FF2B5EF4-FFF2-40B4-BE49-F238E27FC236}">
                      <a16:creationId xmlns:a16="http://schemas.microsoft.com/office/drawing/2014/main" id="{DDBAF6E8-3E3A-4DC9-8E99-A0B3BEE6057A}"/>
                    </a:ext>
                  </a:extLst>
                </p:cNvPr>
                <p:cNvSpPr>
                  <a:spLocks noChangeAspect="1" noChangeShapeType="1"/>
                </p:cNvSpPr>
                <p:nvPr/>
              </p:nvSpPr>
              <p:spPr bwMode="auto">
                <a:xfrm>
                  <a:off x="3975" y="1797"/>
                  <a:ext cx="1" cy="817"/>
                </a:xfrm>
                <a:prstGeom prst="line">
                  <a:avLst/>
                </a:prstGeom>
                <a:noFill/>
                <a:ln w="63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2" name="Line 324">
                  <a:extLst>
                    <a:ext uri="{FF2B5EF4-FFF2-40B4-BE49-F238E27FC236}">
                      <a16:creationId xmlns:a16="http://schemas.microsoft.com/office/drawing/2014/main" id="{3E78EF31-BC36-4DB7-981A-2012FFC39D72}"/>
                    </a:ext>
                  </a:extLst>
                </p:cNvPr>
                <p:cNvSpPr>
                  <a:spLocks noChangeAspect="1" noChangeShapeType="1"/>
                </p:cNvSpPr>
                <p:nvPr/>
              </p:nvSpPr>
              <p:spPr bwMode="auto">
                <a:xfrm>
                  <a:off x="3892" y="1695"/>
                  <a:ext cx="1" cy="1020"/>
                </a:xfrm>
                <a:prstGeom prst="line">
                  <a:avLst/>
                </a:prstGeom>
                <a:noFill/>
                <a:ln w="63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3" name="Line 325">
                  <a:extLst>
                    <a:ext uri="{FF2B5EF4-FFF2-40B4-BE49-F238E27FC236}">
                      <a16:creationId xmlns:a16="http://schemas.microsoft.com/office/drawing/2014/main" id="{6969C5A3-A79F-4E62-8ED5-7344B40A81CC}"/>
                    </a:ext>
                  </a:extLst>
                </p:cNvPr>
                <p:cNvSpPr>
                  <a:spLocks noChangeAspect="1" noChangeShapeType="1"/>
                </p:cNvSpPr>
                <p:nvPr/>
              </p:nvSpPr>
              <p:spPr bwMode="auto">
                <a:xfrm>
                  <a:off x="3790" y="1593"/>
                  <a:ext cx="1" cy="1225"/>
                </a:xfrm>
                <a:prstGeom prst="line">
                  <a:avLst/>
                </a:prstGeom>
                <a:noFill/>
                <a:ln w="63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94" name="Line 326">
                  <a:extLst>
                    <a:ext uri="{FF2B5EF4-FFF2-40B4-BE49-F238E27FC236}">
                      <a16:creationId xmlns:a16="http://schemas.microsoft.com/office/drawing/2014/main" id="{9B9C482E-6826-4124-9361-CCE94EFC9503}"/>
                    </a:ext>
                  </a:extLst>
                </p:cNvPr>
                <p:cNvSpPr>
                  <a:spLocks noChangeAspect="1" noChangeShapeType="1"/>
                </p:cNvSpPr>
                <p:nvPr/>
              </p:nvSpPr>
              <p:spPr bwMode="auto">
                <a:xfrm>
                  <a:off x="3671" y="1489"/>
                  <a:ext cx="1" cy="1430"/>
                </a:xfrm>
                <a:prstGeom prst="line">
                  <a:avLst/>
                </a:prstGeom>
                <a:noFill/>
                <a:ln w="63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grpSp>
          <p:sp>
            <p:nvSpPr>
              <p:cNvPr id="9" name="フリーフォーム 8">
                <a:extLst>
                  <a:ext uri="{FF2B5EF4-FFF2-40B4-BE49-F238E27FC236}">
                    <a16:creationId xmlns:a16="http://schemas.microsoft.com/office/drawing/2014/main" id="{448634D4-FB8B-46D5-9EE6-2F127DB9A32A}"/>
                  </a:ext>
                </a:extLst>
              </p:cNvPr>
              <p:cNvSpPr/>
              <p:nvPr/>
            </p:nvSpPr>
            <p:spPr>
              <a:xfrm>
                <a:off x="4383" y="1066"/>
                <a:ext cx="425" cy="675"/>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63500" cap="rnd">
                <a:solidFill>
                  <a:srgbClr val="7030A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grpSp>
        <p:grpSp>
          <p:nvGrpSpPr>
            <p:cNvPr id="96267" name="Group 17">
              <a:extLst>
                <a:ext uri="{FF2B5EF4-FFF2-40B4-BE49-F238E27FC236}">
                  <a16:creationId xmlns:a16="http://schemas.microsoft.com/office/drawing/2014/main" id="{ABA92BFC-E51F-4F31-A678-96746B09C24C}"/>
                </a:ext>
              </a:extLst>
            </p:cNvPr>
            <p:cNvGrpSpPr>
              <a:grpSpLocks/>
            </p:cNvGrpSpPr>
            <p:nvPr/>
          </p:nvGrpSpPr>
          <p:grpSpPr bwMode="auto">
            <a:xfrm>
              <a:off x="7623977" y="1849988"/>
              <a:ext cx="224073" cy="3794672"/>
              <a:chOff x="3809" y="1054"/>
              <a:chExt cx="83" cy="1352"/>
            </a:xfrm>
            <a:effectLst/>
          </p:grpSpPr>
          <p:sp>
            <p:nvSpPr>
              <p:cNvPr id="96276" name="Line 50">
                <a:extLst>
                  <a:ext uri="{FF2B5EF4-FFF2-40B4-BE49-F238E27FC236}">
                    <a16:creationId xmlns:a16="http://schemas.microsoft.com/office/drawing/2014/main" id="{737AD208-AD1D-445C-ABD0-339D08B7857E}"/>
                  </a:ext>
                </a:extLst>
              </p:cNvPr>
              <p:cNvSpPr>
                <a:spLocks noChangeAspect="1" noChangeShapeType="1"/>
              </p:cNvSpPr>
              <p:nvPr/>
            </p:nvSpPr>
            <p:spPr bwMode="auto">
              <a:xfrm flipH="1">
                <a:off x="3872" y="1056"/>
                <a:ext cx="0" cy="1350"/>
              </a:xfrm>
              <a:prstGeom prst="line">
                <a:avLst/>
              </a:prstGeom>
              <a:noFill/>
              <a:ln w="6350" cap="rnd">
                <a:solidFill>
                  <a:srgbClr val="F60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7" name="Line 5">
                <a:extLst>
                  <a:ext uri="{FF2B5EF4-FFF2-40B4-BE49-F238E27FC236}">
                    <a16:creationId xmlns:a16="http://schemas.microsoft.com/office/drawing/2014/main" id="{75317362-C67F-463F-81E6-D0B1F6311ED2}"/>
                  </a:ext>
                </a:extLst>
              </p:cNvPr>
              <p:cNvSpPr>
                <a:spLocks noChangeAspect="1" noChangeShapeType="1"/>
              </p:cNvSpPr>
              <p:nvPr/>
            </p:nvSpPr>
            <p:spPr bwMode="auto">
              <a:xfrm flipH="1">
                <a:off x="3826" y="1158"/>
                <a:ext cx="0" cy="1158"/>
              </a:xfrm>
              <a:prstGeom prst="line">
                <a:avLst/>
              </a:prstGeom>
              <a:noFill/>
              <a:ln w="6350" cap="rnd">
                <a:solidFill>
                  <a:srgbClr val="B069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8" name="Line 4">
                <a:extLst>
                  <a:ext uri="{FF2B5EF4-FFF2-40B4-BE49-F238E27FC236}">
                    <a16:creationId xmlns:a16="http://schemas.microsoft.com/office/drawing/2014/main" id="{E659DC81-3B83-48EE-9589-69712B0568DF}"/>
                  </a:ext>
                </a:extLst>
              </p:cNvPr>
              <p:cNvSpPr>
                <a:spLocks noChangeAspect="1" noChangeShapeType="1"/>
              </p:cNvSpPr>
              <p:nvPr/>
            </p:nvSpPr>
            <p:spPr bwMode="auto">
              <a:xfrm flipH="1">
                <a:off x="3809" y="1253"/>
                <a:ext cx="0" cy="964"/>
              </a:xfrm>
              <a:prstGeom prst="line">
                <a:avLst/>
              </a:prstGeom>
              <a:noFill/>
              <a:ln w="6350" cap="rnd">
                <a:solidFill>
                  <a:srgbClr val="A4A0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79" name="Line 3">
                <a:extLst>
                  <a:ext uri="{FF2B5EF4-FFF2-40B4-BE49-F238E27FC236}">
                    <a16:creationId xmlns:a16="http://schemas.microsoft.com/office/drawing/2014/main" id="{BEB14059-2CDA-43B7-A754-B6C619CC7D84}"/>
                  </a:ext>
                </a:extLst>
              </p:cNvPr>
              <p:cNvSpPr>
                <a:spLocks noChangeAspect="1" noChangeShapeType="1"/>
              </p:cNvSpPr>
              <p:nvPr/>
            </p:nvSpPr>
            <p:spPr bwMode="auto">
              <a:xfrm flipH="1">
                <a:off x="3811" y="1351"/>
                <a:ext cx="1" cy="772"/>
              </a:xfrm>
              <a:prstGeom prst="line">
                <a:avLst/>
              </a:prstGeom>
              <a:noFill/>
              <a:ln w="6350" cap="rnd">
                <a:solidFill>
                  <a:srgbClr val="1D9A0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0" name="Line 2">
                <a:extLst>
                  <a:ext uri="{FF2B5EF4-FFF2-40B4-BE49-F238E27FC236}">
                    <a16:creationId xmlns:a16="http://schemas.microsoft.com/office/drawing/2014/main" id="{CEEFCE92-80EE-4AFF-B144-70513F1D348F}"/>
                  </a:ext>
                </a:extLst>
              </p:cNvPr>
              <p:cNvSpPr>
                <a:spLocks noChangeAspect="1" noChangeShapeType="1"/>
              </p:cNvSpPr>
              <p:nvPr/>
            </p:nvSpPr>
            <p:spPr bwMode="auto">
              <a:xfrm flipH="1">
                <a:off x="3826" y="1446"/>
                <a:ext cx="0" cy="578"/>
              </a:xfrm>
              <a:prstGeom prst="line">
                <a:avLst/>
              </a:prstGeom>
              <a:noFill/>
              <a:ln w="6350" cap="rnd">
                <a:solidFill>
                  <a:srgbClr val="0080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1" name="Line 49">
                <a:extLst>
                  <a:ext uri="{FF2B5EF4-FFF2-40B4-BE49-F238E27FC236}">
                    <a16:creationId xmlns:a16="http://schemas.microsoft.com/office/drawing/2014/main" id="{807728B1-20A7-423C-AA85-E9A0EF8FE060}"/>
                  </a:ext>
                </a:extLst>
              </p:cNvPr>
              <p:cNvSpPr>
                <a:spLocks noChangeAspect="1" noChangeShapeType="1"/>
              </p:cNvSpPr>
              <p:nvPr/>
            </p:nvSpPr>
            <p:spPr bwMode="auto">
              <a:xfrm flipH="1">
                <a:off x="3847" y="1542"/>
                <a:ext cx="0" cy="386"/>
              </a:xfrm>
              <a:prstGeom prst="line">
                <a:avLst/>
              </a:prstGeom>
              <a:noFill/>
              <a:ln w="6350" cap="rnd">
                <a:solidFill>
                  <a:srgbClr val="001D9A"/>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2" name="Line 48">
                <a:extLst>
                  <a:ext uri="{FF2B5EF4-FFF2-40B4-BE49-F238E27FC236}">
                    <a16:creationId xmlns:a16="http://schemas.microsoft.com/office/drawing/2014/main" id="{82328653-ADB9-49ED-B59E-5F0557B5C063}"/>
                  </a:ext>
                </a:extLst>
              </p:cNvPr>
              <p:cNvSpPr>
                <a:spLocks noChangeAspect="1" noChangeShapeType="1"/>
              </p:cNvSpPr>
              <p:nvPr/>
            </p:nvSpPr>
            <p:spPr bwMode="auto">
              <a:xfrm flipH="1">
                <a:off x="3864" y="1634"/>
                <a:ext cx="0" cy="197"/>
              </a:xfrm>
              <a:prstGeom prst="line">
                <a:avLst/>
              </a:prstGeom>
              <a:noFill/>
              <a:ln w="6350" cap="rnd">
                <a:solidFill>
                  <a:srgbClr val="9A0084"/>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游ゴシック Medium" panose="020B0500000000000000" pitchFamily="50" charset="-128"/>
                  <a:ea typeface="游ゴシック Medium" panose="020B0500000000000000" pitchFamily="50" charset="-128"/>
                </a:endParaRPr>
              </a:p>
            </p:txBody>
          </p:sp>
          <p:sp>
            <p:nvSpPr>
              <p:cNvPr id="96283" name="Oval 196">
                <a:extLst>
                  <a:ext uri="{FF2B5EF4-FFF2-40B4-BE49-F238E27FC236}">
                    <a16:creationId xmlns:a16="http://schemas.microsoft.com/office/drawing/2014/main" id="{A2D06B67-4CA6-4784-AFDA-72E3115C3F0D}"/>
                  </a:ext>
                </a:extLst>
              </p:cNvPr>
              <p:cNvSpPr>
                <a:spLocks noChangeAspect="1" noChangeArrowheads="1"/>
              </p:cNvSpPr>
              <p:nvPr/>
            </p:nvSpPr>
            <p:spPr bwMode="auto">
              <a:xfrm>
                <a:off x="3849" y="1714"/>
                <a:ext cx="43" cy="43"/>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sp>
            <p:nvSpPr>
              <p:cNvPr id="83" name="フリーフォーム 82">
                <a:extLst>
                  <a:ext uri="{FF2B5EF4-FFF2-40B4-BE49-F238E27FC236}">
                    <a16:creationId xmlns:a16="http://schemas.microsoft.com/office/drawing/2014/main" id="{F45EB5F9-6F7D-4A26-9F4E-7F5B1C9737D5}"/>
                  </a:ext>
                </a:extLst>
              </p:cNvPr>
              <p:cNvSpPr/>
              <p:nvPr/>
            </p:nvSpPr>
            <p:spPr>
              <a:xfrm>
                <a:off x="3809" y="1054"/>
                <a:ext cx="64" cy="682"/>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8043"/>
                  <a:gd name="connsiteY0" fmla="*/ 1071562 h 1071562"/>
                  <a:gd name="connsiteX1" fmla="*/ 683409 w 688043"/>
                  <a:gd name="connsiteY1" fmla="*/ 909611 h 1071562"/>
                  <a:gd name="connsiteX2" fmla="*/ 619125 w 688043"/>
                  <a:gd name="connsiteY2" fmla="*/ 766762 h 1071562"/>
                  <a:gd name="connsiteX3" fmla="*/ 552450 w 688043"/>
                  <a:gd name="connsiteY3" fmla="*/ 614362 h 1071562"/>
                  <a:gd name="connsiteX4" fmla="*/ 454818 w 688043"/>
                  <a:gd name="connsiteY4" fmla="*/ 461962 h 1071562"/>
                  <a:gd name="connsiteX5" fmla="*/ 330993 w 688043"/>
                  <a:gd name="connsiteY5" fmla="*/ 307181 h 1071562"/>
                  <a:gd name="connsiteX6" fmla="*/ 178593 w 688043"/>
                  <a:gd name="connsiteY6" fmla="*/ 154781 h 1071562"/>
                  <a:gd name="connsiteX7" fmla="*/ 0 w 688043"/>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4855"/>
                  <a:gd name="connsiteY0" fmla="*/ 1071562 h 1071562"/>
                  <a:gd name="connsiteX1" fmla="*/ 678649 w 684855"/>
                  <a:gd name="connsiteY1" fmla="*/ 912001 h 1071562"/>
                  <a:gd name="connsiteX2" fmla="*/ 619125 w 684855"/>
                  <a:gd name="connsiteY2" fmla="*/ 766762 h 1071562"/>
                  <a:gd name="connsiteX3" fmla="*/ 552450 w 684855"/>
                  <a:gd name="connsiteY3" fmla="*/ 614362 h 1071562"/>
                  <a:gd name="connsiteX4" fmla="*/ 454818 w 684855"/>
                  <a:gd name="connsiteY4" fmla="*/ 461962 h 1071562"/>
                  <a:gd name="connsiteX5" fmla="*/ 330993 w 684855"/>
                  <a:gd name="connsiteY5" fmla="*/ 307181 h 1071562"/>
                  <a:gd name="connsiteX6" fmla="*/ 178593 w 684855"/>
                  <a:gd name="connsiteY6" fmla="*/ 154781 h 1071562"/>
                  <a:gd name="connsiteX7" fmla="*/ 0 w 684855"/>
                  <a:gd name="connsiteY7" fmla="*/ 0 h 1071562"/>
                  <a:gd name="connsiteX0" fmla="*/ 683418 w 683418"/>
                  <a:gd name="connsiteY0" fmla="*/ 1071562 h 1071562"/>
                  <a:gd name="connsiteX1" fmla="*/ 678649 w 683418"/>
                  <a:gd name="connsiteY1" fmla="*/ 912001 h 1071562"/>
                  <a:gd name="connsiteX2" fmla="*/ 657191 w 683418"/>
                  <a:gd name="connsiteY2" fmla="*/ 759591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45295 w 683418"/>
                  <a:gd name="connsiteY2" fmla="*/ 76437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613981 w 683418"/>
                  <a:gd name="connsiteY6" fmla="*/ 147610 h 1071562"/>
                  <a:gd name="connsiteX7" fmla="*/ 0 w 683418"/>
                  <a:gd name="connsiteY7" fmla="*/ 0 h 1071562"/>
                  <a:gd name="connsiteX0" fmla="*/ 96385 w 119344"/>
                  <a:gd name="connsiteY0" fmla="*/ 1081123 h 1081123"/>
                  <a:gd name="connsiteX1" fmla="*/ 91616 w 119344"/>
                  <a:gd name="connsiteY1" fmla="*/ 921562 h 1081123"/>
                  <a:gd name="connsiteX2" fmla="*/ 63020 w 119344"/>
                  <a:gd name="connsiteY2" fmla="*/ 771543 h 1081123"/>
                  <a:gd name="connsiteX3" fmla="*/ 29654 w 119344"/>
                  <a:gd name="connsiteY3" fmla="*/ 621533 h 1081123"/>
                  <a:gd name="connsiteX4" fmla="*/ 8155 w 119344"/>
                  <a:gd name="connsiteY4" fmla="*/ 469133 h 1081123"/>
                  <a:gd name="connsiteX5" fmla="*/ 910 w 119344"/>
                  <a:gd name="connsiteY5" fmla="*/ 319132 h 1081123"/>
                  <a:gd name="connsiteX6" fmla="*/ 26948 w 119344"/>
                  <a:gd name="connsiteY6" fmla="*/ 157171 h 1081123"/>
                  <a:gd name="connsiteX7" fmla="*/ 100545 w 119344"/>
                  <a:gd name="connsiteY7" fmla="*/ 0 h 1081123"/>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7499"/>
                  <a:gd name="connsiteY0" fmla="*/ 1128113 h 1128113"/>
                  <a:gd name="connsiteX1" fmla="*/ 91616 w 117499"/>
                  <a:gd name="connsiteY1" fmla="*/ 968552 h 1128113"/>
                  <a:gd name="connsiteX2" fmla="*/ 63020 w 117499"/>
                  <a:gd name="connsiteY2" fmla="*/ 818533 h 1128113"/>
                  <a:gd name="connsiteX3" fmla="*/ 29654 w 117499"/>
                  <a:gd name="connsiteY3" fmla="*/ 668523 h 1128113"/>
                  <a:gd name="connsiteX4" fmla="*/ 8155 w 117499"/>
                  <a:gd name="connsiteY4" fmla="*/ 516123 h 1128113"/>
                  <a:gd name="connsiteX5" fmla="*/ 910 w 117499"/>
                  <a:gd name="connsiteY5" fmla="*/ 366122 h 1128113"/>
                  <a:gd name="connsiteX6" fmla="*/ 26948 w 117499"/>
                  <a:gd name="connsiteY6" fmla="*/ 204161 h 1128113"/>
                  <a:gd name="connsiteX7" fmla="*/ 100545 w 117499"/>
                  <a:gd name="connsiteY7" fmla="*/ 44599 h 1128113"/>
                  <a:gd name="connsiteX0" fmla="*/ 96385 w 137756"/>
                  <a:gd name="connsiteY0" fmla="*/ 1140739 h 1140739"/>
                  <a:gd name="connsiteX1" fmla="*/ 91616 w 137756"/>
                  <a:gd name="connsiteY1" fmla="*/ 981178 h 1140739"/>
                  <a:gd name="connsiteX2" fmla="*/ 63020 w 137756"/>
                  <a:gd name="connsiteY2" fmla="*/ 831159 h 1140739"/>
                  <a:gd name="connsiteX3" fmla="*/ 29654 w 137756"/>
                  <a:gd name="connsiteY3" fmla="*/ 681149 h 1140739"/>
                  <a:gd name="connsiteX4" fmla="*/ 8155 w 137756"/>
                  <a:gd name="connsiteY4" fmla="*/ 528749 h 1140739"/>
                  <a:gd name="connsiteX5" fmla="*/ 910 w 137756"/>
                  <a:gd name="connsiteY5" fmla="*/ 378748 h 1140739"/>
                  <a:gd name="connsiteX6" fmla="*/ 26948 w 137756"/>
                  <a:gd name="connsiteY6" fmla="*/ 216787 h 1140739"/>
                  <a:gd name="connsiteX7" fmla="*/ 100545 w 137756"/>
                  <a:gd name="connsiteY7" fmla="*/ 57225 h 1140739"/>
                  <a:gd name="connsiteX0" fmla="*/ 96385 w 135767"/>
                  <a:gd name="connsiteY0" fmla="*/ 1143693 h 1143693"/>
                  <a:gd name="connsiteX1" fmla="*/ 91616 w 135767"/>
                  <a:gd name="connsiteY1" fmla="*/ 984132 h 1143693"/>
                  <a:gd name="connsiteX2" fmla="*/ 63020 w 135767"/>
                  <a:gd name="connsiteY2" fmla="*/ 834113 h 1143693"/>
                  <a:gd name="connsiteX3" fmla="*/ 29654 w 135767"/>
                  <a:gd name="connsiteY3" fmla="*/ 684103 h 1143693"/>
                  <a:gd name="connsiteX4" fmla="*/ 8155 w 135767"/>
                  <a:gd name="connsiteY4" fmla="*/ 531703 h 1143693"/>
                  <a:gd name="connsiteX5" fmla="*/ 910 w 135767"/>
                  <a:gd name="connsiteY5" fmla="*/ 381702 h 1143693"/>
                  <a:gd name="connsiteX6" fmla="*/ 26948 w 135767"/>
                  <a:gd name="connsiteY6" fmla="*/ 219741 h 1143693"/>
                  <a:gd name="connsiteX7" fmla="*/ 100545 w 135767"/>
                  <a:gd name="connsiteY7" fmla="*/ 60179 h 1143693"/>
                  <a:gd name="connsiteX0" fmla="*/ 96385 w 112151"/>
                  <a:gd name="connsiteY0" fmla="*/ 1105160 h 1105160"/>
                  <a:gd name="connsiteX1" fmla="*/ 91616 w 112151"/>
                  <a:gd name="connsiteY1" fmla="*/ 945599 h 1105160"/>
                  <a:gd name="connsiteX2" fmla="*/ 63020 w 112151"/>
                  <a:gd name="connsiteY2" fmla="*/ 795580 h 1105160"/>
                  <a:gd name="connsiteX3" fmla="*/ 29654 w 112151"/>
                  <a:gd name="connsiteY3" fmla="*/ 645570 h 1105160"/>
                  <a:gd name="connsiteX4" fmla="*/ 8155 w 112151"/>
                  <a:gd name="connsiteY4" fmla="*/ 493170 h 1105160"/>
                  <a:gd name="connsiteX5" fmla="*/ 910 w 112151"/>
                  <a:gd name="connsiteY5" fmla="*/ 343169 h 1105160"/>
                  <a:gd name="connsiteX6" fmla="*/ 26948 w 112151"/>
                  <a:gd name="connsiteY6" fmla="*/ 181208 h 1105160"/>
                  <a:gd name="connsiteX7" fmla="*/ 100545 w 112151"/>
                  <a:gd name="connsiteY7" fmla="*/ 21646 h 1105160"/>
                  <a:gd name="connsiteX0" fmla="*/ 96385 w 104346"/>
                  <a:gd name="connsiteY0" fmla="*/ 1089720 h 1089720"/>
                  <a:gd name="connsiteX1" fmla="*/ 91616 w 104346"/>
                  <a:gd name="connsiteY1" fmla="*/ 930159 h 1089720"/>
                  <a:gd name="connsiteX2" fmla="*/ 63020 w 104346"/>
                  <a:gd name="connsiteY2" fmla="*/ 780140 h 1089720"/>
                  <a:gd name="connsiteX3" fmla="*/ 29654 w 104346"/>
                  <a:gd name="connsiteY3" fmla="*/ 630130 h 1089720"/>
                  <a:gd name="connsiteX4" fmla="*/ 8155 w 104346"/>
                  <a:gd name="connsiteY4" fmla="*/ 477730 h 1089720"/>
                  <a:gd name="connsiteX5" fmla="*/ 910 w 104346"/>
                  <a:gd name="connsiteY5" fmla="*/ 327729 h 1089720"/>
                  <a:gd name="connsiteX6" fmla="*/ 26948 w 104346"/>
                  <a:gd name="connsiteY6" fmla="*/ 165768 h 1089720"/>
                  <a:gd name="connsiteX7" fmla="*/ 100545 w 104346"/>
                  <a:gd name="connsiteY7" fmla="*/ 6206 h 1089720"/>
                  <a:gd name="connsiteX0" fmla="*/ 96385 w 103699"/>
                  <a:gd name="connsiteY0" fmla="*/ 1086799 h 1086799"/>
                  <a:gd name="connsiteX1" fmla="*/ 91616 w 103699"/>
                  <a:gd name="connsiteY1" fmla="*/ 927238 h 1086799"/>
                  <a:gd name="connsiteX2" fmla="*/ 63020 w 103699"/>
                  <a:gd name="connsiteY2" fmla="*/ 777219 h 1086799"/>
                  <a:gd name="connsiteX3" fmla="*/ 29654 w 103699"/>
                  <a:gd name="connsiteY3" fmla="*/ 627209 h 1086799"/>
                  <a:gd name="connsiteX4" fmla="*/ 8155 w 103699"/>
                  <a:gd name="connsiteY4" fmla="*/ 474809 h 1086799"/>
                  <a:gd name="connsiteX5" fmla="*/ 910 w 103699"/>
                  <a:gd name="connsiteY5" fmla="*/ 324808 h 1086799"/>
                  <a:gd name="connsiteX6" fmla="*/ 26948 w 103699"/>
                  <a:gd name="connsiteY6" fmla="*/ 162847 h 1086799"/>
                  <a:gd name="connsiteX7" fmla="*/ 100545 w 103699"/>
                  <a:gd name="connsiteY7" fmla="*/ 3285 h 1086799"/>
                  <a:gd name="connsiteX0" fmla="*/ 96696 w 104184"/>
                  <a:gd name="connsiteY0" fmla="*/ 1086799 h 1086799"/>
                  <a:gd name="connsiteX1" fmla="*/ 91927 w 104184"/>
                  <a:gd name="connsiteY1" fmla="*/ 927238 h 1086799"/>
                  <a:gd name="connsiteX2" fmla="*/ 63331 w 104184"/>
                  <a:gd name="connsiteY2" fmla="*/ 777219 h 1086799"/>
                  <a:gd name="connsiteX3" fmla="*/ 29965 w 104184"/>
                  <a:gd name="connsiteY3" fmla="*/ 627209 h 1086799"/>
                  <a:gd name="connsiteX4" fmla="*/ 8466 w 104184"/>
                  <a:gd name="connsiteY4" fmla="*/ 474809 h 1086799"/>
                  <a:gd name="connsiteX5" fmla="*/ 1221 w 104184"/>
                  <a:gd name="connsiteY5" fmla="*/ 324808 h 1086799"/>
                  <a:gd name="connsiteX6" fmla="*/ 32017 w 104184"/>
                  <a:gd name="connsiteY6" fmla="*/ 162847 h 1086799"/>
                  <a:gd name="connsiteX7" fmla="*/ 100856 w 104184"/>
                  <a:gd name="connsiteY7" fmla="*/ 3285 h 1086799"/>
                  <a:gd name="connsiteX0" fmla="*/ 92713 w 100172"/>
                  <a:gd name="connsiteY0" fmla="*/ 1086799 h 1086799"/>
                  <a:gd name="connsiteX1" fmla="*/ 87944 w 100172"/>
                  <a:gd name="connsiteY1" fmla="*/ 927238 h 1086799"/>
                  <a:gd name="connsiteX2" fmla="*/ 59348 w 100172"/>
                  <a:gd name="connsiteY2" fmla="*/ 777219 h 1086799"/>
                  <a:gd name="connsiteX3" fmla="*/ 25982 w 100172"/>
                  <a:gd name="connsiteY3" fmla="*/ 627209 h 1086799"/>
                  <a:gd name="connsiteX4" fmla="*/ 4483 w 100172"/>
                  <a:gd name="connsiteY4" fmla="*/ 474809 h 1086799"/>
                  <a:gd name="connsiteX5" fmla="*/ 1997 w 100172"/>
                  <a:gd name="connsiteY5" fmla="*/ 324808 h 1086799"/>
                  <a:gd name="connsiteX6" fmla="*/ 28034 w 100172"/>
                  <a:gd name="connsiteY6" fmla="*/ 162847 h 1086799"/>
                  <a:gd name="connsiteX7" fmla="*/ 96873 w 100172"/>
                  <a:gd name="connsiteY7" fmla="*/ 3285 h 1086799"/>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2713 w 100172"/>
                  <a:gd name="connsiteY0" fmla="*/ 1086766 h 1086766"/>
                  <a:gd name="connsiteX1" fmla="*/ 87944 w 100172"/>
                  <a:gd name="connsiteY1" fmla="*/ 927205 h 1086766"/>
                  <a:gd name="connsiteX2" fmla="*/ 59348 w 100172"/>
                  <a:gd name="connsiteY2" fmla="*/ 777186 h 1086766"/>
                  <a:gd name="connsiteX3" fmla="*/ 25982 w 100172"/>
                  <a:gd name="connsiteY3" fmla="*/ 627176 h 1086766"/>
                  <a:gd name="connsiteX4" fmla="*/ 4483 w 100172"/>
                  <a:gd name="connsiteY4" fmla="*/ 474776 h 1086766"/>
                  <a:gd name="connsiteX5" fmla="*/ 1997 w 100172"/>
                  <a:gd name="connsiteY5" fmla="*/ 315214 h 1086766"/>
                  <a:gd name="connsiteX6" fmla="*/ 28034 w 100172"/>
                  <a:gd name="connsiteY6" fmla="*/ 162814 h 1086766"/>
                  <a:gd name="connsiteX7" fmla="*/ 96873 w 100172"/>
                  <a:gd name="connsiteY7" fmla="*/ 3252 h 1086766"/>
                  <a:gd name="connsiteX0" fmla="*/ 94618 w 102092"/>
                  <a:gd name="connsiteY0" fmla="*/ 1086766 h 1086766"/>
                  <a:gd name="connsiteX1" fmla="*/ 89849 w 102092"/>
                  <a:gd name="connsiteY1" fmla="*/ 92720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 name="connsiteX0" fmla="*/ 94618 w 102092"/>
                  <a:gd name="connsiteY0" fmla="*/ 1086766 h 1086766"/>
                  <a:gd name="connsiteX1" fmla="*/ 87470 w 102092"/>
                  <a:gd name="connsiteY1" fmla="*/ 92481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2" h="1086766">
                    <a:moveTo>
                      <a:pt x="94618" y="1086766"/>
                    </a:moveTo>
                    <a:cubicBezTo>
                      <a:pt x="94022" y="1035966"/>
                      <a:pt x="93031" y="976412"/>
                      <a:pt x="87470" y="924815"/>
                    </a:cubicBezTo>
                    <a:cubicBezTo>
                      <a:pt x="81909" y="873218"/>
                      <a:pt x="71183" y="826792"/>
                      <a:pt x="61253" y="777186"/>
                    </a:cubicBezTo>
                    <a:cubicBezTo>
                      <a:pt x="51323" y="727580"/>
                      <a:pt x="37031" y="677578"/>
                      <a:pt x="27887" y="627176"/>
                    </a:cubicBezTo>
                    <a:cubicBezTo>
                      <a:pt x="18743" y="576774"/>
                      <a:pt x="10782" y="526770"/>
                      <a:pt x="6388" y="474776"/>
                    </a:cubicBezTo>
                    <a:cubicBezTo>
                      <a:pt x="1994" y="422782"/>
                      <a:pt x="-2402" y="367208"/>
                      <a:pt x="1523" y="315214"/>
                    </a:cubicBezTo>
                    <a:cubicBezTo>
                      <a:pt x="5448" y="263220"/>
                      <a:pt x="13730" y="214808"/>
                      <a:pt x="29939" y="162814"/>
                    </a:cubicBezTo>
                    <a:cubicBezTo>
                      <a:pt x="46148" y="110820"/>
                      <a:pt x="118264" y="-22426"/>
                      <a:pt x="98778" y="3252"/>
                    </a:cubicBezTo>
                  </a:path>
                </a:pathLst>
              </a:custGeom>
              <a:noFill/>
              <a:ln w="63500" cap="rnd">
                <a:solidFill>
                  <a:srgbClr val="FF7C8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grpSp>
        <p:sp>
          <p:nvSpPr>
            <p:cNvPr id="96268" name="正方形/長方形 28">
              <a:extLst>
                <a:ext uri="{FF2B5EF4-FFF2-40B4-BE49-F238E27FC236}">
                  <a16:creationId xmlns:a16="http://schemas.microsoft.com/office/drawing/2014/main" id="{73675581-3BBB-46FF-A502-A505ECD6691A}"/>
                </a:ext>
              </a:extLst>
            </p:cNvPr>
            <p:cNvSpPr>
              <a:spLocks noChangeArrowheads="1"/>
            </p:cNvSpPr>
            <p:nvPr/>
          </p:nvSpPr>
          <p:spPr bwMode="auto">
            <a:xfrm>
              <a:off x="4428073" y="1790976"/>
              <a:ext cx="477823" cy="11198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905">
                  <a:latin typeface="游ゴシック Medium" panose="020B0500000000000000" pitchFamily="50" charset="-128"/>
                  <a:ea typeface="游ゴシック Medium" panose="020B0500000000000000" pitchFamily="50" charset="-128"/>
                </a:rPr>
                <a:t>Y: </a:t>
              </a:r>
              <a:r>
                <a:rPr lang="ja-JP" altLang="en-US" sz="1905">
                  <a:latin typeface="游ゴシック Medium" panose="020B0500000000000000" pitchFamily="50" charset="-128"/>
                  <a:ea typeface="游ゴシック Medium" panose="020B0500000000000000" pitchFamily="50" charset="-128"/>
                </a:rPr>
                <a:t>入射高</a:t>
              </a:r>
            </a:p>
          </p:txBody>
        </p:sp>
        <p:sp>
          <p:nvSpPr>
            <p:cNvPr id="96269" name="正方形/長方形 28">
              <a:extLst>
                <a:ext uri="{FF2B5EF4-FFF2-40B4-BE49-F238E27FC236}">
                  <a16:creationId xmlns:a16="http://schemas.microsoft.com/office/drawing/2014/main" id="{D5A7C73A-2BD8-45EA-9E67-521837FB4966}"/>
                </a:ext>
              </a:extLst>
            </p:cNvPr>
            <p:cNvSpPr>
              <a:spLocks noChangeArrowheads="1"/>
            </p:cNvSpPr>
            <p:nvPr/>
          </p:nvSpPr>
          <p:spPr bwMode="auto">
            <a:xfrm>
              <a:off x="7856019" y="1791926"/>
              <a:ext cx="477823" cy="11198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1905">
                  <a:latin typeface="游ゴシック Medium" panose="020B0500000000000000" pitchFamily="50" charset="-128"/>
                  <a:ea typeface="游ゴシック Medium" panose="020B0500000000000000" pitchFamily="50" charset="-128"/>
                </a:rPr>
                <a:t>Y: </a:t>
              </a:r>
              <a:r>
                <a:rPr lang="ja-JP" altLang="en-US" sz="1905">
                  <a:latin typeface="游ゴシック Medium" panose="020B0500000000000000" pitchFamily="50" charset="-128"/>
                  <a:ea typeface="游ゴシック Medium" panose="020B0500000000000000" pitchFamily="50" charset="-128"/>
                </a:rPr>
                <a:t>入射高</a:t>
              </a:r>
            </a:p>
          </p:txBody>
        </p:sp>
        <p:grpSp>
          <p:nvGrpSpPr>
            <p:cNvPr id="96270" name="Group 26">
              <a:extLst>
                <a:ext uri="{FF2B5EF4-FFF2-40B4-BE49-F238E27FC236}">
                  <a16:creationId xmlns:a16="http://schemas.microsoft.com/office/drawing/2014/main" id="{997CDE13-4F74-4F96-9A90-B1D0CBE08247}"/>
                </a:ext>
              </a:extLst>
            </p:cNvPr>
            <p:cNvGrpSpPr>
              <a:grpSpLocks/>
            </p:cNvGrpSpPr>
            <p:nvPr/>
          </p:nvGrpSpPr>
          <p:grpSpPr bwMode="auto">
            <a:xfrm>
              <a:off x="1829305" y="3688114"/>
              <a:ext cx="7466718" cy="2408412"/>
              <a:chOff x="1452" y="2268"/>
              <a:chExt cx="3266" cy="1315"/>
            </a:xfrm>
          </p:grpSpPr>
          <p:sp>
            <p:nvSpPr>
              <p:cNvPr id="96274" name="Rectangle 27">
                <a:extLst>
                  <a:ext uri="{FF2B5EF4-FFF2-40B4-BE49-F238E27FC236}">
                    <a16:creationId xmlns:a16="http://schemas.microsoft.com/office/drawing/2014/main" id="{52440E5A-E91D-4024-94CA-8B0B03B3C0D8}"/>
                  </a:ext>
                </a:extLst>
              </p:cNvPr>
              <p:cNvSpPr>
                <a:spLocks noChangeArrowheads="1"/>
              </p:cNvSpPr>
              <p:nvPr/>
            </p:nvSpPr>
            <p:spPr bwMode="auto">
              <a:xfrm>
                <a:off x="1452" y="2268"/>
                <a:ext cx="3266" cy="522"/>
              </a:xfrm>
              <a:prstGeom prst="rect">
                <a:avLst/>
              </a:prstGeom>
              <a:gradFill rotWithShape="1">
                <a:gsLst>
                  <a:gs pos="0">
                    <a:schemeClr val="bg1">
                      <a:alpha val="0"/>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sp>
            <p:nvSpPr>
              <p:cNvPr id="96275" name="Rectangle 28">
                <a:extLst>
                  <a:ext uri="{FF2B5EF4-FFF2-40B4-BE49-F238E27FC236}">
                    <a16:creationId xmlns:a16="http://schemas.microsoft.com/office/drawing/2014/main" id="{F4DBD006-B6F6-4757-81D9-94652939A633}"/>
                  </a:ext>
                </a:extLst>
              </p:cNvPr>
              <p:cNvSpPr>
                <a:spLocks noChangeArrowheads="1"/>
              </p:cNvSpPr>
              <p:nvPr/>
            </p:nvSpPr>
            <p:spPr bwMode="auto">
              <a:xfrm>
                <a:off x="1452" y="2790"/>
                <a:ext cx="3266" cy="7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endParaRPr lang="ja-JP" altLang="en-US" sz="1905">
                  <a:latin typeface="游ゴシック Medium" panose="020B0500000000000000" pitchFamily="50" charset="-128"/>
                  <a:ea typeface="游ゴシック Medium" panose="020B0500000000000000" pitchFamily="50" charset="-128"/>
                </a:endParaRPr>
              </a:p>
            </p:txBody>
          </p:sp>
        </p:grpSp>
        <p:sp>
          <p:nvSpPr>
            <p:cNvPr id="96271" name="Text Box 4">
              <a:extLst>
                <a:ext uri="{FF2B5EF4-FFF2-40B4-BE49-F238E27FC236}">
                  <a16:creationId xmlns:a16="http://schemas.microsoft.com/office/drawing/2014/main" id="{E0C5FC77-BD17-46D9-8C8E-6DD288C1817A}"/>
                </a:ext>
              </a:extLst>
            </p:cNvPr>
            <p:cNvSpPr txBox="1">
              <a:spLocks noChangeArrowheads="1"/>
            </p:cNvSpPr>
            <p:nvPr/>
          </p:nvSpPr>
          <p:spPr bwMode="auto">
            <a:xfrm>
              <a:off x="3436783" y="4640913"/>
              <a:ext cx="1336025"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693" dirty="0">
                  <a:solidFill>
                    <a:srgbClr val="8000FF"/>
                  </a:solidFill>
                  <a:latin typeface="游ゴシック Medium" panose="020B0500000000000000" pitchFamily="50" charset="-128"/>
                  <a:ea typeface="游ゴシック Medium" panose="020B0500000000000000" pitchFamily="50" charset="-128"/>
                </a:rPr>
                <a:t>球面レンズ</a:t>
              </a:r>
            </a:p>
          </p:txBody>
        </p:sp>
        <p:sp>
          <p:nvSpPr>
            <p:cNvPr id="96272" name="Text Box 5">
              <a:extLst>
                <a:ext uri="{FF2B5EF4-FFF2-40B4-BE49-F238E27FC236}">
                  <a16:creationId xmlns:a16="http://schemas.microsoft.com/office/drawing/2014/main" id="{1A6FCC20-B7F8-44BA-A444-28693FC65C88}"/>
                </a:ext>
              </a:extLst>
            </p:cNvPr>
            <p:cNvSpPr txBox="1">
              <a:spLocks noChangeArrowheads="1"/>
            </p:cNvSpPr>
            <p:nvPr/>
          </p:nvSpPr>
          <p:spPr bwMode="auto">
            <a:xfrm>
              <a:off x="6730598" y="4640913"/>
              <a:ext cx="2132315" cy="352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693" dirty="0">
                  <a:solidFill>
                    <a:srgbClr val="FF8080"/>
                  </a:solidFill>
                  <a:latin typeface="游ゴシック Medium" panose="020B0500000000000000" pitchFamily="50" charset="-128"/>
                  <a:ea typeface="游ゴシック Medium" panose="020B0500000000000000" pitchFamily="50" charset="-128"/>
                </a:rPr>
                <a:t>ダブレットレンズ等</a:t>
              </a:r>
            </a:p>
          </p:txBody>
        </p:sp>
        <p:sp>
          <p:nvSpPr>
            <p:cNvPr id="96273" name="Text Box 74">
              <a:extLst>
                <a:ext uri="{FF2B5EF4-FFF2-40B4-BE49-F238E27FC236}">
                  <a16:creationId xmlns:a16="http://schemas.microsoft.com/office/drawing/2014/main" id="{3D25CF98-2B3A-40F8-9187-C98C562C5F22}"/>
                </a:ext>
              </a:extLst>
            </p:cNvPr>
            <p:cNvSpPr txBox="1">
              <a:spLocks noChangeArrowheads="1"/>
            </p:cNvSpPr>
            <p:nvPr/>
          </p:nvSpPr>
          <p:spPr bwMode="auto">
            <a:xfrm>
              <a:off x="4469618" y="3733045"/>
              <a:ext cx="3078086" cy="3854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en-US" altLang="ja-JP" sz="1905">
                  <a:latin typeface="游ゴシック Medium" panose="020B0500000000000000" pitchFamily="50" charset="-128"/>
                  <a:ea typeface="游ゴシック Medium" panose="020B0500000000000000" pitchFamily="50" charset="-128"/>
                </a:rPr>
                <a:t>X: </a:t>
              </a:r>
              <a:r>
                <a:rPr lang="ja-JP" altLang="en-US" sz="1905">
                  <a:latin typeface="游ゴシック Medium" panose="020B0500000000000000" pitchFamily="50" charset="-128"/>
                  <a:ea typeface="游ゴシック Medium" panose="020B0500000000000000" pitchFamily="50" charset="-128"/>
                </a:rPr>
                <a:t>収差</a:t>
              </a:r>
              <a:r>
                <a:rPr lang="en-US" altLang="ja-JP" sz="1905">
                  <a:latin typeface="游ゴシック Medium" panose="020B0500000000000000" pitchFamily="50" charset="-128"/>
                  <a:ea typeface="游ゴシック Medium" panose="020B0500000000000000" pitchFamily="50" charset="-128"/>
                </a:rPr>
                <a:t>(</a:t>
              </a:r>
              <a:r>
                <a:rPr lang="ja-JP" altLang="en-US" sz="1905">
                  <a:latin typeface="游ゴシック Medium" panose="020B0500000000000000" pitchFamily="50" charset="-128"/>
                  <a:ea typeface="游ゴシック Medium" panose="020B0500000000000000" pitchFamily="50" charset="-128"/>
                </a:rPr>
                <a:t>焦点距離のずれ</a:t>
              </a:r>
              <a:r>
                <a:rPr lang="en-US" altLang="ja-JP" sz="1905">
                  <a:latin typeface="游ゴシック Medium" panose="020B0500000000000000" pitchFamily="50" charset="-128"/>
                  <a:ea typeface="游ゴシック Medium" panose="020B0500000000000000" pitchFamily="50" charset="-128"/>
                </a:rPr>
                <a:t>)</a:t>
              </a:r>
              <a:r>
                <a:rPr lang="ja-JP" altLang="en-US" sz="1905">
                  <a:latin typeface="游ゴシック Medium" panose="020B0500000000000000" pitchFamily="50" charset="-128"/>
                  <a:ea typeface="游ゴシック Medium" panose="020B0500000000000000" pitchFamily="50" charset="-128"/>
                </a:rPr>
                <a:t>量</a:t>
              </a:r>
              <a:endParaRPr lang="en-US" altLang="ja-JP" sz="1905">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350450718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a:extLst>
              <a:ext uri="{FF2B5EF4-FFF2-40B4-BE49-F238E27FC236}">
                <a16:creationId xmlns:a16="http://schemas.microsoft.com/office/drawing/2014/main" id="{9AC5E7F1-F483-473B-B296-156C2473C78C}"/>
              </a:ext>
            </a:extLst>
          </p:cNvPr>
          <p:cNvSpPr>
            <a:spLocks noGrp="1" noChangeArrowheads="1"/>
          </p:cNvSpPr>
          <p:nvPr>
            <p:ph type="title"/>
          </p:nvPr>
        </p:nvSpPr>
        <p:spPr/>
        <p:txBody>
          <a:bodyPr/>
          <a:lstStyle/>
          <a:p>
            <a:pPr eaLnBrk="1" hangingPunct="1">
              <a:defRPr/>
            </a:pPr>
            <a:r>
              <a:rPr lang="ja-JP" altLang="en-US" dirty="0">
                <a:cs typeface="+mj-cs"/>
              </a:rPr>
              <a:t>球面収差と軸上色収差の縦収差図</a:t>
            </a:r>
          </a:p>
        </p:txBody>
      </p:sp>
      <p:sp>
        <p:nvSpPr>
          <p:cNvPr id="17" name="コンテンツ プレースホルダー 16">
            <a:extLst>
              <a:ext uri="{FF2B5EF4-FFF2-40B4-BE49-F238E27FC236}">
                <a16:creationId xmlns:a16="http://schemas.microsoft.com/office/drawing/2014/main" id="{D8A527C7-9007-75C7-69CF-606B8B8DC485}"/>
              </a:ext>
            </a:extLst>
          </p:cNvPr>
          <p:cNvSpPr>
            <a:spLocks noGrp="1"/>
          </p:cNvSpPr>
          <p:nvPr>
            <p:ph idx="1"/>
          </p:nvPr>
        </p:nvSpPr>
        <p:spPr/>
        <p:txBody>
          <a:bodyPr/>
          <a:lstStyle/>
          <a:p>
            <a:r>
              <a:rPr kumimoji="1" lang="ja-JP" altLang="en-US" dirty="0"/>
              <a:t>実際にはこれが</a:t>
            </a:r>
            <a:r>
              <a:rPr kumimoji="1" lang="ja-JP" altLang="en-US" dirty="0">
                <a:solidFill>
                  <a:srgbClr val="FF5050"/>
                </a:solidFill>
              </a:rPr>
              <a:t>波長</a:t>
            </a:r>
            <a:r>
              <a:rPr kumimoji="1" lang="en-US" altLang="ja-JP" dirty="0">
                <a:solidFill>
                  <a:srgbClr val="FF5050"/>
                </a:solidFill>
              </a:rPr>
              <a:t>(</a:t>
            </a:r>
            <a:r>
              <a:rPr kumimoji="1" lang="ja-JP" altLang="en-US" dirty="0">
                <a:solidFill>
                  <a:srgbClr val="FF5050"/>
                </a:solidFill>
              </a:rPr>
              <a:t>色</a:t>
            </a:r>
            <a:r>
              <a:rPr kumimoji="1" lang="en-US" altLang="ja-JP" dirty="0">
                <a:solidFill>
                  <a:srgbClr val="FF5050"/>
                </a:solidFill>
              </a:rPr>
              <a:t>)</a:t>
            </a:r>
            <a:r>
              <a:rPr kumimoji="1" lang="ja-JP" altLang="en-US" dirty="0">
                <a:solidFill>
                  <a:srgbClr val="FF5050"/>
                </a:solidFill>
              </a:rPr>
              <a:t>毎に連続的に</a:t>
            </a:r>
            <a:r>
              <a:rPr lang="ja-JP" altLang="en-US" dirty="0">
                <a:solidFill>
                  <a:srgbClr val="FF5050"/>
                </a:solidFill>
              </a:rPr>
              <a:t>無数に</a:t>
            </a:r>
            <a:r>
              <a:rPr kumimoji="1" lang="ja-JP" altLang="en-US" dirty="0">
                <a:solidFill>
                  <a:srgbClr val="FF5050"/>
                </a:solidFill>
              </a:rPr>
              <a:t>存在</a:t>
            </a:r>
          </a:p>
          <a:p>
            <a:pPr lvl="1"/>
            <a:r>
              <a:rPr lang="ja-JP" altLang="en-US" dirty="0"/>
              <a:t>波長毎のズレが軸上色収差</a:t>
            </a:r>
            <a:endParaRPr kumimoji="1" lang="ja-JP" altLang="en-US" dirty="0"/>
          </a:p>
        </p:txBody>
      </p:sp>
      <p:grpSp>
        <p:nvGrpSpPr>
          <p:cNvPr id="8" name="グループ化 7">
            <a:extLst>
              <a:ext uri="{FF2B5EF4-FFF2-40B4-BE49-F238E27FC236}">
                <a16:creationId xmlns:a16="http://schemas.microsoft.com/office/drawing/2014/main" id="{97A3BA70-6348-89D2-D032-2034DBC35063}"/>
              </a:ext>
            </a:extLst>
          </p:cNvPr>
          <p:cNvGrpSpPr/>
          <p:nvPr/>
        </p:nvGrpSpPr>
        <p:grpSpPr>
          <a:xfrm>
            <a:off x="2104845" y="3874119"/>
            <a:ext cx="7914372" cy="2487452"/>
            <a:chOff x="1781467" y="4024229"/>
            <a:chExt cx="7914372" cy="2487452"/>
          </a:xfrm>
        </p:grpSpPr>
        <p:pic>
          <p:nvPicPr>
            <p:cNvPr id="32" name="コンテンツ プレースホルダー 13" descr="グラフ, ヒストグラム&#10;&#10;自動的に生成された説明">
              <a:extLst>
                <a:ext uri="{FF2B5EF4-FFF2-40B4-BE49-F238E27FC236}">
                  <a16:creationId xmlns:a16="http://schemas.microsoft.com/office/drawing/2014/main" id="{27B70F61-786A-AF97-B054-18C73135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16738" y="4610937"/>
              <a:ext cx="3379101" cy="190074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AutoShape 6">
              <a:extLst>
                <a:ext uri="{FF2B5EF4-FFF2-40B4-BE49-F238E27FC236}">
                  <a16:creationId xmlns:a16="http://schemas.microsoft.com/office/drawing/2014/main" id="{24870C90-03CD-3161-5A42-39E3ABA6EC91}"/>
                </a:ext>
              </a:extLst>
            </p:cNvPr>
            <p:cNvSpPr>
              <a:spLocks noChangeArrowheads="1"/>
            </p:cNvSpPr>
            <p:nvPr/>
          </p:nvSpPr>
          <p:spPr bwMode="auto">
            <a:xfrm rot="7072410">
              <a:off x="3287895" y="4034872"/>
              <a:ext cx="503237" cy="48195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5" name="AutoShape 6">
              <a:extLst>
                <a:ext uri="{FF2B5EF4-FFF2-40B4-BE49-F238E27FC236}">
                  <a16:creationId xmlns:a16="http://schemas.microsoft.com/office/drawing/2014/main" id="{9DE1730D-CE52-1891-31E1-FDA9FB82C013}"/>
                </a:ext>
              </a:extLst>
            </p:cNvPr>
            <p:cNvSpPr>
              <a:spLocks noChangeArrowheads="1"/>
            </p:cNvSpPr>
            <p:nvPr/>
          </p:nvSpPr>
          <p:spPr bwMode="auto">
            <a:xfrm rot="3679278">
              <a:off x="7754669" y="4040289"/>
              <a:ext cx="503237" cy="48195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pic>
          <p:nvPicPr>
            <p:cNvPr id="7" name="図 6" descr="グラフ, ヒストグラム&#10;&#10;自動的に生成された説明">
              <a:extLst>
                <a:ext uri="{FF2B5EF4-FFF2-40B4-BE49-F238E27FC236}">
                  <a16:creationId xmlns:a16="http://schemas.microsoft.com/office/drawing/2014/main" id="{66D398CB-41E3-F54C-9001-BC05DAA26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467" y="4610936"/>
              <a:ext cx="3379101" cy="190074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sp>
        <p:nvSpPr>
          <p:cNvPr id="6" name="フリーフォーム 8">
            <a:extLst>
              <a:ext uri="{FF2B5EF4-FFF2-40B4-BE49-F238E27FC236}">
                <a16:creationId xmlns:a16="http://schemas.microsoft.com/office/drawing/2014/main" id="{5AFBFCC4-C5FF-5E6F-1F01-CCF50F6C67A0}"/>
              </a:ext>
            </a:extLst>
          </p:cNvPr>
          <p:cNvSpPr/>
          <p:nvPr/>
        </p:nvSpPr>
        <p:spPr bwMode="auto">
          <a:xfrm>
            <a:off x="3337481" y="2400908"/>
            <a:ext cx="1147309" cy="1894253"/>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418" h="1071562">
                <a:moveTo>
                  <a:pt x="683418" y="1071562"/>
                </a:moveTo>
                <a:cubicBezTo>
                  <a:pt x="682822" y="1020762"/>
                  <a:pt x="677470" y="967582"/>
                  <a:pt x="666755" y="916782"/>
                </a:cubicBezTo>
                <a:cubicBezTo>
                  <a:pt x="656040" y="865982"/>
                  <a:pt x="638176" y="817165"/>
                  <a:pt x="619125" y="766762"/>
                </a:cubicBezTo>
                <a:cubicBezTo>
                  <a:pt x="600074" y="716359"/>
                  <a:pt x="579835" y="665162"/>
                  <a:pt x="552450" y="614362"/>
                </a:cubicBezTo>
                <a:cubicBezTo>
                  <a:pt x="525065" y="563562"/>
                  <a:pt x="491728" y="513159"/>
                  <a:pt x="454818" y="461962"/>
                </a:cubicBezTo>
                <a:cubicBezTo>
                  <a:pt x="417908" y="410765"/>
                  <a:pt x="377030" y="358378"/>
                  <a:pt x="330993" y="307181"/>
                </a:cubicBezTo>
                <a:cubicBezTo>
                  <a:pt x="284956" y="255984"/>
                  <a:pt x="233758" y="205978"/>
                  <a:pt x="178593" y="154781"/>
                </a:cubicBezTo>
                <a:cubicBezTo>
                  <a:pt x="123428" y="103584"/>
                  <a:pt x="64691" y="48419"/>
                  <a:pt x="0" y="0"/>
                </a:cubicBezTo>
              </a:path>
            </a:pathLst>
          </a:custGeom>
          <a:noFill/>
          <a:ln w="63500" cap="rnd">
            <a:solidFill>
              <a:srgbClr val="7030A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sp>
        <p:nvSpPr>
          <p:cNvPr id="9" name="フリーフォーム 82">
            <a:extLst>
              <a:ext uri="{FF2B5EF4-FFF2-40B4-BE49-F238E27FC236}">
                <a16:creationId xmlns:a16="http://schemas.microsoft.com/office/drawing/2014/main" id="{FDE0C344-590E-8D27-B84E-988541897709}"/>
              </a:ext>
            </a:extLst>
          </p:cNvPr>
          <p:cNvSpPr/>
          <p:nvPr/>
        </p:nvSpPr>
        <p:spPr bwMode="auto">
          <a:xfrm>
            <a:off x="7745897" y="2398102"/>
            <a:ext cx="172779" cy="1914176"/>
          </a:xfrm>
          <a:custGeom>
            <a:avLst/>
            <a:gdLst>
              <a:gd name="connsiteX0" fmla="*/ 701399 w 701399"/>
              <a:gd name="connsiteY0" fmla="*/ 1086456 h 1086456"/>
              <a:gd name="connsiteX1" fmla="*/ 689493 w 701399"/>
              <a:gd name="connsiteY1" fmla="*/ 934056 h 1086456"/>
              <a:gd name="connsiteX2" fmla="*/ 637106 w 701399"/>
              <a:gd name="connsiteY2" fmla="*/ 781656 h 1086456"/>
              <a:gd name="connsiteX3" fmla="*/ 570431 w 701399"/>
              <a:gd name="connsiteY3" fmla="*/ 629256 h 1086456"/>
              <a:gd name="connsiteX4" fmla="*/ 472799 w 701399"/>
              <a:gd name="connsiteY4" fmla="*/ 476856 h 1086456"/>
              <a:gd name="connsiteX5" fmla="*/ 348974 w 701399"/>
              <a:gd name="connsiteY5" fmla="*/ 322075 h 1086456"/>
              <a:gd name="connsiteX6" fmla="*/ 196574 w 701399"/>
              <a:gd name="connsiteY6" fmla="*/ 169675 h 1086456"/>
              <a:gd name="connsiteX7" fmla="*/ 17981 w 701399"/>
              <a:gd name="connsiteY7" fmla="*/ 14894 h 1086456"/>
              <a:gd name="connsiteX8" fmla="*/ 15599 w 701399"/>
              <a:gd name="connsiteY8" fmla="*/ 14894 h 1086456"/>
              <a:gd name="connsiteX0" fmla="*/ 687840 w 687840"/>
              <a:gd name="connsiteY0" fmla="*/ 1076742 h 1076742"/>
              <a:gd name="connsiteX1" fmla="*/ 675934 w 687840"/>
              <a:gd name="connsiteY1" fmla="*/ 924342 h 1076742"/>
              <a:gd name="connsiteX2" fmla="*/ 623547 w 687840"/>
              <a:gd name="connsiteY2" fmla="*/ 771942 h 1076742"/>
              <a:gd name="connsiteX3" fmla="*/ 556872 w 687840"/>
              <a:gd name="connsiteY3" fmla="*/ 619542 h 1076742"/>
              <a:gd name="connsiteX4" fmla="*/ 459240 w 687840"/>
              <a:gd name="connsiteY4" fmla="*/ 467142 h 1076742"/>
              <a:gd name="connsiteX5" fmla="*/ 335415 w 687840"/>
              <a:gd name="connsiteY5" fmla="*/ 312361 h 1076742"/>
              <a:gd name="connsiteX6" fmla="*/ 183015 w 687840"/>
              <a:gd name="connsiteY6" fmla="*/ 159961 h 1076742"/>
              <a:gd name="connsiteX7" fmla="*/ 4422 w 687840"/>
              <a:gd name="connsiteY7" fmla="*/ 5180 h 1076742"/>
              <a:gd name="connsiteX8" fmla="*/ 378277 w 687840"/>
              <a:gd name="connsiteY8" fmla="*/ 40899 h 1076742"/>
              <a:gd name="connsiteX0" fmla="*/ 837009 w 837009"/>
              <a:gd name="connsiteY0" fmla="*/ 1111638 h 1111638"/>
              <a:gd name="connsiteX1" fmla="*/ 825103 w 837009"/>
              <a:gd name="connsiteY1" fmla="*/ 959238 h 1111638"/>
              <a:gd name="connsiteX2" fmla="*/ 772716 w 837009"/>
              <a:gd name="connsiteY2" fmla="*/ 806838 h 1111638"/>
              <a:gd name="connsiteX3" fmla="*/ 706041 w 837009"/>
              <a:gd name="connsiteY3" fmla="*/ 654438 h 1111638"/>
              <a:gd name="connsiteX4" fmla="*/ 608409 w 837009"/>
              <a:gd name="connsiteY4" fmla="*/ 502038 h 1111638"/>
              <a:gd name="connsiteX5" fmla="*/ 484584 w 837009"/>
              <a:gd name="connsiteY5" fmla="*/ 347257 h 1111638"/>
              <a:gd name="connsiteX6" fmla="*/ 332184 w 837009"/>
              <a:gd name="connsiteY6" fmla="*/ 194857 h 1111638"/>
              <a:gd name="connsiteX7" fmla="*/ 153591 w 837009"/>
              <a:gd name="connsiteY7" fmla="*/ 40076 h 1111638"/>
              <a:gd name="connsiteX8" fmla="*/ 1190 w 837009"/>
              <a:gd name="connsiteY8" fmla="*/ 4357 h 1111638"/>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893825 w 893825"/>
              <a:gd name="connsiteY0" fmla="*/ 1208429 h 1208429"/>
              <a:gd name="connsiteX1" fmla="*/ 881919 w 893825"/>
              <a:gd name="connsiteY1" fmla="*/ 1056029 h 1208429"/>
              <a:gd name="connsiteX2" fmla="*/ 829532 w 893825"/>
              <a:gd name="connsiteY2" fmla="*/ 903629 h 1208429"/>
              <a:gd name="connsiteX3" fmla="*/ 762857 w 893825"/>
              <a:gd name="connsiteY3" fmla="*/ 751229 h 1208429"/>
              <a:gd name="connsiteX4" fmla="*/ 665225 w 893825"/>
              <a:gd name="connsiteY4" fmla="*/ 598829 h 1208429"/>
              <a:gd name="connsiteX5" fmla="*/ 541400 w 893825"/>
              <a:gd name="connsiteY5" fmla="*/ 444048 h 1208429"/>
              <a:gd name="connsiteX6" fmla="*/ 389000 w 893825"/>
              <a:gd name="connsiteY6" fmla="*/ 291648 h 1208429"/>
              <a:gd name="connsiteX7" fmla="*/ 210407 w 893825"/>
              <a:gd name="connsiteY7" fmla="*/ 136867 h 1208429"/>
              <a:gd name="connsiteX8" fmla="*/ 856 w 893825"/>
              <a:gd name="connsiteY8" fmla="*/ 1135 h 1208429"/>
              <a:gd name="connsiteX0" fmla="*/ 683418 w 683418"/>
              <a:gd name="connsiteY0" fmla="*/ 1071562 h 1071562"/>
              <a:gd name="connsiteX1" fmla="*/ 671512 w 683418"/>
              <a:gd name="connsiteY1" fmla="*/ 91916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66755 w 683418"/>
              <a:gd name="connsiteY1" fmla="*/ 916782 h 1071562"/>
              <a:gd name="connsiteX2" fmla="*/ 619125 w 683418"/>
              <a:gd name="connsiteY2" fmla="*/ 76676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8043"/>
              <a:gd name="connsiteY0" fmla="*/ 1071562 h 1071562"/>
              <a:gd name="connsiteX1" fmla="*/ 683409 w 688043"/>
              <a:gd name="connsiteY1" fmla="*/ 909611 h 1071562"/>
              <a:gd name="connsiteX2" fmla="*/ 619125 w 688043"/>
              <a:gd name="connsiteY2" fmla="*/ 766762 h 1071562"/>
              <a:gd name="connsiteX3" fmla="*/ 552450 w 688043"/>
              <a:gd name="connsiteY3" fmla="*/ 614362 h 1071562"/>
              <a:gd name="connsiteX4" fmla="*/ 454818 w 688043"/>
              <a:gd name="connsiteY4" fmla="*/ 461962 h 1071562"/>
              <a:gd name="connsiteX5" fmla="*/ 330993 w 688043"/>
              <a:gd name="connsiteY5" fmla="*/ 307181 h 1071562"/>
              <a:gd name="connsiteX6" fmla="*/ 178593 w 688043"/>
              <a:gd name="connsiteY6" fmla="*/ 154781 h 1071562"/>
              <a:gd name="connsiteX7" fmla="*/ 0 w 688043"/>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3731"/>
              <a:gd name="connsiteY0" fmla="*/ 1071562 h 1071562"/>
              <a:gd name="connsiteX1" fmla="*/ 676271 w 683731"/>
              <a:gd name="connsiteY1" fmla="*/ 914392 h 1071562"/>
              <a:gd name="connsiteX2" fmla="*/ 619125 w 683731"/>
              <a:gd name="connsiteY2" fmla="*/ 766762 h 1071562"/>
              <a:gd name="connsiteX3" fmla="*/ 552450 w 683731"/>
              <a:gd name="connsiteY3" fmla="*/ 614362 h 1071562"/>
              <a:gd name="connsiteX4" fmla="*/ 454818 w 683731"/>
              <a:gd name="connsiteY4" fmla="*/ 461962 h 1071562"/>
              <a:gd name="connsiteX5" fmla="*/ 330993 w 683731"/>
              <a:gd name="connsiteY5" fmla="*/ 307181 h 1071562"/>
              <a:gd name="connsiteX6" fmla="*/ 178593 w 683731"/>
              <a:gd name="connsiteY6" fmla="*/ 154781 h 1071562"/>
              <a:gd name="connsiteX7" fmla="*/ 0 w 683731"/>
              <a:gd name="connsiteY7" fmla="*/ 0 h 1071562"/>
              <a:gd name="connsiteX0" fmla="*/ 683418 w 684855"/>
              <a:gd name="connsiteY0" fmla="*/ 1071562 h 1071562"/>
              <a:gd name="connsiteX1" fmla="*/ 678649 w 684855"/>
              <a:gd name="connsiteY1" fmla="*/ 912001 h 1071562"/>
              <a:gd name="connsiteX2" fmla="*/ 619125 w 684855"/>
              <a:gd name="connsiteY2" fmla="*/ 766762 h 1071562"/>
              <a:gd name="connsiteX3" fmla="*/ 552450 w 684855"/>
              <a:gd name="connsiteY3" fmla="*/ 614362 h 1071562"/>
              <a:gd name="connsiteX4" fmla="*/ 454818 w 684855"/>
              <a:gd name="connsiteY4" fmla="*/ 461962 h 1071562"/>
              <a:gd name="connsiteX5" fmla="*/ 330993 w 684855"/>
              <a:gd name="connsiteY5" fmla="*/ 307181 h 1071562"/>
              <a:gd name="connsiteX6" fmla="*/ 178593 w 684855"/>
              <a:gd name="connsiteY6" fmla="*/ 154781 h 1071562"/>
              <a:gd name="connsiteX7" fmla="*/ 0 w 684855"/>
              <a:gd name="connsiteY7" fmla="*/ 0 h 1071562"/>
              <a:gd name="connsiteX0" fmla="*/ 683418 w 683418"/>
              <a:gd name="connsiteY0" fmla="*/ 1071562 h 1071562"/>
              <a:gd name="connsiteX1" fmla="*/ 678649 w 683418"/>
              <a:gd name="connsiteY1" fmla="*/ 912001 h 1071562"/>
              <a:gd name="connsiteX2" fmla="*/ 657191 w 683418"/>
              <a:gd name="connsiteY2" fmla="*/ 759591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45295 w 683418"/>
              <a:gd name="connsiteY2" fmla="*/ 76437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552450 w 683418"/>
              <a:gd name="connsiteY3" fmla="*/ 61436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454818 w 683418"/>
              <a:gd name="connsiteY4" fmla="*/ 46196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330993 w 683418"/>
              <a:gd name="connsiteY5" fmla="*/ 30718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178593 w 683418"/>
              <a:gd name="connsiteY6" fmla="*/ 154781 h 1071562"/>
              <a:gd name="connsiteX7" fmla="*/ 0 w 683418"/>
              <a:gd name="connsiteY7" fmla="*/ 0 h 1071562"/>
              <a:gd name="connsiteX0" fmla="*/ 683418 w 683418"/>
              <a:gd name="connsiteY0" fmla="*/ 1071562 h 1071562"/>
              <a:gd name="connsiteX1" fmla="*/ 678649 w 683418"/>
              <a:gd name="connsiteY1" fmla="*/ 912001 h 1071562"/>
              <a:gd name="connsiteX2" fmla="*/ 650053 w 683418"/>
              <a:gd name="connsiteY2" fmla="*/ 761982 h 1071562"/>
              <a:gd name="connsiteX3" fmla="*/ 616687 w 683418"/>
              <a:gd name="connsiteY3" fmla="*/ 611972 h 1071562"/>
              <a:gd name="connsiteX4" fmla="*/ 595188 w 683418"/>
              <a:gd name="connsiteY4" fmla="*/ 459572 h 1071562"/>
              <a:gd name="connsiteX5" fmla="*/ 587943 w 683418"/>
              <a:gd name="connsiteY5" fmla="*/ 309571 h 1071562"/>
              <a:gd name="connsiteX6" fmla="*/ 613981 w 683418"/>
              <a:gd name="connsiteY6" fmla="*/ 147610 h 1071562"/>
              <a:gd name="connsiteX7" fmla="*/ 0 w 683418"/>
              <a:gd name="connsiteY7" fmla="*/ 0 h 1071562"/>
              <a:gd name="connsiteX0" fmla="*/ 96385 w 119344"/>
              <a:gd name="connsiteY0" fmla="*/ 1081123 h 1081123"/>
              <a:gd name="connsiteX1" fmla="*/ 91616 w 119344"/>
              <a:gd name="connsiteY1" fmla="*/ 921562 h 1081123"/>
              <a:gd name="connsiteX2" fmla="*/ 63020 w 119344"/>
              <a:gd name="connsiteY2" fmla="*/ 771543 h 1081123"/>
              <a:gd name="connsiteX3" fmla="*/ 29654 w 119344"/>
              <a:gd name="connsiteY3" fmla="*/ 621533 h 1081123"/>
              <a:gd name="connsiteX4" fmla="*/ 8155 w 119344"/>
              <a:gd name="connsiteY4" fmla="*/ 469133 h 1081123"/>
              <a:gd name="connsiteX5" fmla="*/ 910 w 119344"/>
              <a:gd name="connsiteY5" fmla="*/ 319132 h 1081123"/>
              <a:gd name="connsiteX6" fmla="*/ 26948 w 119344"/>
              <a:gd name="connsiteY6" fmla="*/ 157171 h 1081123"/>
              <a:gd name="connsiteX7" fmla="*/ 100545 w 119344"/>
              <a:gd name="connsiteY7" fmla="*/ 0 h 1081123"/>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9345"/>
              <a:gd name="connsiteY0" fmla="*/ 1083514 h 1083514"/>
              <a:gd name="connsiteX1" fmla="*/ 91616 w 119345"/>
              <a:gd name="connsiteY1" fmla="*/ 923953 h 1083514"/>
              <a:gd name="connsiteX2" fmla="*/ 63020 w 119345"/>
              <a:gd name="connsiteY2" fmla="*/ 773934 h 1083514"/>
              <a:gd name="connsiteX3" fmla="*/ 29654 w 119345"/>
              <a:gd name="connsiteY3" fmla="*/ 623924 h 1083514"/>
              <a:gd name="connsiteX4" fmla="*/ 8155 w 119345"/>
              <a:gd name="connsiteY4" fmla="*/ 471524 h 1083514"/>
              <a:gd name="connsiteX5" fmla="*/ 910 w 119345"/>
              <a:gd name="connsiteY5" fmla="*/ 321523 h 1083514"/>
              <a:gd name="connsiteX6" fmla="*/ 26948 w 119345"/>
              <a:gd name="connsiteY6" fmla="*/ 159562 h 1083514"/>
              <a:gd name="connsiteX7" fmla="*/ 100545 w 119345"/>
              <a:gd name="connsiteY7" fmla="*/ 0 h 1083514"/>
              <a:gd name="connsiteX0" fmla="*/ 96385 w 117499"/>
              <a:gd name="connsiteY0" fmla="*/ 1128113 h 1128113"/>
              <a:gd name="connsiteX1" fmla="*/ 91616 w 117499"/>
              <a:gd name="connsiteY1" fmla="*/ 968552 h 1128113"/>
              <a:gd name="connsiteX2" fmla="*/ 63020 w 117499"/>
              <a:gd name="connsiteY2" fmla="*/ 818533 h 1128113"/>
              <a:gd name="connsiteX3" fmla="*/ 29654 w 117499"/>
              <a:gd name="connsiteY3" fmla="*/ 668523 h 1128113"/>
              <a:gd name="connsiteX4" fmla="*/ 8155 w 117499"/>
              <a:gd name="connsiteY4" fmla="*/ 516123 h 1128113"/>
              <a:gd name="connsiteX5" fmla="*/ 910 w 117499"/>
              <a:gd name="connsiteY5" fmla="*/ 366122 h 1128113"/>
              <a:gd name="connsiteX6" fmla="*/ 26948 w 117499"/>
              <a:gd name="connsiteY6" fmla="*/ 204161 h 1128113"/>
              <a:gd name="connsiteX7" fmla="*/ 100545 w 117499"/>
              <a:gd name="connsiteY7" fmla="*/ 44599 h 1128113"/>
              <a:gd name="connsiteX0" fmla="*/ 96385 w 137756"/>
              <a:gd name="connsiteY0" fmla="*/ 1140739 h 1140739"/>
              <a:gd name="connsiteX1" fmla="*/ 91616 w 137756"/>
              <a:gd name="connsiteY1" fmla="*/ 981178 h 1140739"/>
              <a:gd name="connsiteX2" fmla="*/ 63020 w 137756"/>
              <a:gd name="connsiteY2" fmla="*/ 831159 h 1140739"/>
              <a:gd name="connsiteX3" fmla="*/ 29654 w 137756"/>
              <a:gd name="connsiteY3" fmla="*/ 681149 h 1140739"/>
              <a:gd name="connsiteX4" fmla="*/ 8155 w 137756"/>
              <a:gd name="connsiteY4" fmla="*/ 528749 h 1140739"/>
              <a:gd name="connsiteX5" fmla="*/ 910 w 137756"/>
              <a:gd name="connsiteY5" fmla="*/ 378748 h 1140739"/>
              <a:gd name="connsiteX6" fmla="*/ 26948 w 137756"/>
              <a:gd name="connsiteY6" fmla="*/ 216787 h 1140739"/>
              <a:gd name="connsiteX7" fmla="*/ 100545 w 137756"/>
              <a:gd name="connsiteY7" fmla="*/ 57225 h 1140739"/>
              <a:gd name="connsiteX0" fmla="*/ 96385 w 135767"/>
              <a:gd name="connsiteY0" fmla="*/ 1143693 h 1143693"/>
              <a:gd name="connsiteX1" fmla="*/ 91616 w 135767"/>
              <a:gd name="connsiteY1" fmla="*/ 984132 h 1143693"/>
              <a:gd name="connsiteX2" fmla="*/ 63020 w 135767"/>
              <a:gd name="connsiteY2" fmla="*/ 834113 h 1143693"/>
              <a:gd name="connsiteX3" fmla="*/ 29654 w 135767"/>
              <a:gd name="connsiteY3" fmla="*/ 684103 h 1143693"/>
              <a:gd name="connsiteX4" fmla="*/ 8155 w 135767"/>
              <a:gd name="connsiteY4" fmla="*/ 531703 h 1143693"/>
              <a:gd name="connsiteX5" fmla="*/ 910 w 135767"/>
              <a:gd name="connsiteY5" fmla="*/ 381702 h 1143693"/>
              <a:gd name="connsiteX6" fmla="*/ 26948 w 135767"/>
              <a:gd name="connsiteY6" fmla="*/ 219741 h 1143693"/>
              <a:gd name="connsiteX7" fmla="*/ 100545 w 135767"/>
              <a:gd name="connsiteY7" fmla="*/ 60179 h 1143693"/>
              <a:gd name="connsiteX0" fmla="*/ 96385 w 112151"/>
              <a:gd name="connsiteY0" fmla="*/ 1105160 h 1105160"/>
              <a:gd name="connsiteX1" fmla="*/ 91616 w 112151"/>
              <a:gd name="connsiteY1" fmla="*/ 945599 h 1105160"/>
              <a:gd name="connsiteX2" fmla="*/ 63020 w 112151"/>
              <a:gd name="connsiteY2" fmla="*/ 795580 h 1105160"/>
              <a:gd name="connsiteX3" fmla="*/ 29654 w 112151"/>
              <a:gd name="connsiteY3" fmla="*/ 645570 h 1105160"/>
              <a:gd name="connsiteX4" fmla="*/ 8155 w 112151"/>
              <a:gd name="connsiteY4" fmla="*/ 493170 h 1105160"/>
              <a:gd name="connsiteX5" fmla="*/ 910 w 112151"/>
              <a:gd name="connsiteY5" fmla="*/ 343169 h 1105160"/>
              <a:gd name="connsiteX6" fmla="*/ 26948 w 112151"/>
              <a:gd name="connsiteY6" fmla="*/ 181208 h 1105160"/>
              <a:gd name="connsiteX7" fmla="*/ 100545 w 112151"/>
              <a:gd name="connsiteY7" fmla="*/ 21646 h 1105160"/>
              <a:gd name="connsiteX0" fmla="*/ 96385 w 104346"/>
              <a:gd name="connsiteY0" fmla="*/ 1089720 h 1089720"/>
              <a:gd name="connsiteX1" fmla="*/ 91616 w 104346"/>
              <a:gd name="connsiteY1" fmla="*/ 930159 h 1089720"/>
              <a:gd name="connsiteX2" fmla="*/ 63020 w 104346"/>
              <a:gd name="connsiteY2" fmla="*/ 780140 h 1089720"/>
              <a:gd name="connsiteX3" fmla="*/ 29654 w 104346"/>
              <a:gd name="connsiteY3" fmla="*/ 630130 h 1089720"/>
              <a:gd name="connsiteX4" fmla="*/ 8155 w 104346"/>
              <a:gd name="connsiteY4" fmla="*/ 477730 h 1089720"/>
              <a:gd name="connsiteX5" fmla="*/ 910 w 104346"/>
              <a:gd name="connsiteY5" fmla="*/ 327729 h 1089720"/>
              <a:gd name="connsiteX6" fmla="*/ 26948 w 104346"/>
              <a:gd name="connsiteY6" fmla="*/ 165768 h 1089720"/>
              <a:gd name="connsiteX7" fmla="*/ 100545 w 104346"/>
              <a:gd name="connsiteY7" fmla="*/ 6206 h 1089720"/>
              <a:gd name="connsiteX0" fmla="*/ 96385 w 103699"/>
              <a:gd name="connsiteY0" fmla="*/ 1086799 h 1086799"/>
              <a:gd name="connsiteX1" fmla="*/ 91616 w 103699"/>
              <a:gd name="connsiteY1" fmla="*/ 927238 h 1086799"/>
              <a:gd name="connsiteX2" fmla="*/ 63020 w 103699"/>
              <a:gd name="connsiteY2" fmla="*/ 777219 h 1086799"/>
              <a:gd name="connsiteX3" fmla="*/ 29654 w 103699"/>
              <a:gd name="connsiteY3" fmla="*/ 627209 h 1086799"/>
              <a:gd name="connsiteX4" fmla="*/ 8155 w 103699"/>
              <a:gd name="connsiteY4" fmla="*/ 474809 h 1086799"/>
              <a:gd name="connsiteX5" fmla="*/ 910 w 103699"/>
              <a:gd name="connsiteY5" fmla="*/ 324808 h 1086799"/>
              <a:gd name="connsiteX6" fmla="*/ 26948 w 103699"/>
              <a:gd name="connsiteY6" fmla="*/ 162847 h 1086799"/>
              <a:gd name="connsiteX7" fmla="*/ 100545 w 103699"/>
              <a:gd name="connsiteY7" fmla="*/ 3285 h 1086799"/>
              <a:gd name="connsiteX0" fmla="*/ 96696 w 104184"/>
              <a:gd name="connsiteY0" fmla="*/ 1086799 h 1086799"/>
              <a:gd name="connsiteX1" fmla="*/ 91927 w 104184"/>
              <a:gd name="connsiteY1" fmla="*/ 927238 h 1086799"/>
              <a:gd name="connsiteX2" fmla="*/ 63331 w 104184"/>
              <a:gd name="connsiteY2" fmla="*/ 777219 h 1086799"/>
              <a:gd name="connsiteX3" fmla="*/ 29965 w 104184"/>
              <a:gd name="connsiteY3" fmla="*/ 627209 h 1086799"/>
              <a:gd name="connsiteX4" fmla="*/ 8466 w 104184"/>
              <a:gd name="connsiteY4" fmla="*/ 474809 h 1086799"/>
              <a:gd name="connsiteX5" fmla="*/ 1221 w 104184"/>
              <a:gd name="connsiteY5" fmla="*/ 324808 h 1086799"/>
              <a:gd name="connsiteX6" fmla="*/ 32017 w 104184"/>
              <a:gd name="connsiteY6" fmla="*/ 162847 h 1086799"/>
              <a:gd name="connsiteX7" fmla="*/ 100856 w 104184"/>
              <a:gd name="connsiteY7" fmla="*/ 3285 h 1086799"/>
              <a:gd name="connsiteX0" fmla="*/ 92713 w 100172"/>
              <a:gd name="connsiteY0" fmla="*/ 1086799 h 1086799"/>
              <a:gd name="connsiteX1" fmla="*/ 87944 w 100172"/>
              <a:gd name="connsiteY1" fmla="*/ 927238 h 1086799"/>
              <a:gd name="connsiteX2" fmla="*/ 59348 w 100172"/>
              <a:gd name="connsiteY2" fmla="*/ 777219 h 1086799"/>
              <a:gd name="connsiteX3" fmla="*/ 25982 w 100172"/>
              <a:gd name="connsiteY3" fmla="*/ 627209 h 1086799"/>
              <a:gd name="connsiteX4" fmla="*/ 4483 w 100172"/>
              <a:gd name="connsiteY4" fmla="*/ 474809 h 1086799"/>
              <a:gd name="connsiteX5" fmla="*/ 1997 w 100172"/>
              <a:gd name="connsiteY5" fmla="*/ 324808 h 1086799"/>
              <a:gd name="connsiteX6" fmla="*/ 28034 w 100172"/>
              <a:gd name="connsiteY6" fmla="*/ 162847 h 1086799"/>
              <a:gd name="connsiteX7" fmla="*/ 96873 w 100172"/>
              <a:gd name="connsiteY7" fmla="*/ 3285 h 1086799"/>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6695 w 104183"/>
              <a:gd name="connsiteY0" fmla="*/ 1086766 h 1086766"/>
              <a:gd name="connsiteX1" fmla="*/ 91926 w 104183"/>
              <a:gd name="connsiteY1" fmla="*/ 927205 h 1086766"/>
              <a:gd name="connsiteX2" fmla="*/ 63330 w 104183"/>
              <a:gd name="connsiteY2" fmla="*/ 777186 h 1086766"/>
              <a:gd name="connsiteX3" fmla="*/ 29964 w 104183"/>
              <a:gd name="connsiteY3" fmla="*/ 627176 h 1086766"/>
              <a:gd name="connsiteX4" fmla="*/ 8465 w 104183"/>
              <a:gd name="connsiteY4" fmla="*/ 474776 h 1086766"/>
              <a:gd name="connsiteX5" fmla="*/ 1221 w 104183"/>
              <a:gd name="connsiteY5" fmla="*/ 315214 h 1086766"/>
              <a:gd name="connsiteX6" fmla="*/ 32016 w 104183"/>
              <a:gd name="connsiteY6" fmla="*/ 162814 h 1086766"/>
              <a:gd name="connsiteX7" fmla="*/ 100855 w 104183"/>
              <a:gd name="connsiteY7" fmla="*/ 3252 h 1086766"/>
              <a:gd name="connsiteX0" fmla="*/ 92713 w 100172"/>
              <a:gd name="connsiteY0" fmla="*/ 1086766 h 1086766"/>
              <a:gd name="connsiteX1" fmla="*/ 87944 w 100172"/>
              <a:gd name="connsiteY1" fmla="*/ 927205 h 1086766"/>
              <a:gd name="connsiteX2" fmla="*/ 59348 w 100172"/>
              <a:gd name="connsiteY2" fmla="*/ 777186 h 1086766"/>
              <a:gd name="connsiteX3" fmla="*/ 25982 w 100172"/>
              <a:gd name="connsiteY3" fmla="*/ 627176 h 1086766"/>
              <a:gd name="connsiteX4" fmla="*/ 4483 w 100172"/>
              <a:gd name="connsiteY4" fmla="*/ 474776 h 1086766"/>
              <a:gd name="connsiteX5" fmla="*/ 1997 w 100172"/>
              <a:gd name="connsiteY5" fmla="*/ 315214 h 1086766"/>
              <a:gd name="connsiteX6" fmla="*/ 28034 w 100172"/>
              <a:gd name="connsiteY6" fmla="*/ 162814 h 1086766"/>
              <a:gd name="connsiteX7" fmla="*/ 96873 w 100172"/>
              <a:gd name="connsiteY7" fmla="*/ 3252 h 1086766"/>
              <a:gd name="connsiteX0" fmla="*/ 94618 w 102092"/>
              <a:gd name="connsiteY0" fmla="*/ 1086766 h 1086766"/>
              <a:gd name="connsiteX1" fmla="*/ 89849 w 102092"/>
              <a:gd name="connsiteY1" fmla="*/ 92720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 name="connsiteX0" fmla="*/ 94618 w 102092"/>
              <a:gd name="connsiteY0" fmla="*/ 1086766 h 1086766"/>
              <a:gd name="connsiteX1" fmla="*/ 87470 w 102092"/>
              <a:gd name="connsiteY1" fmla="*/ 924815 h 1086766"/>
              <a:gd name="connsiteX2" fmla="*/ 61253 w 102092"/>
              <a:gd name="connsiteY2" fmla="*/ 777186 h 1086766"/>
              <a:gd name="connsiteX3" fmla="*/ 27887 w 102092"/>
              <a:gd name="connsiteY3" fmla="*/ 627176 h 1086766"/>
              <a:gd name="connsiteX4" fmla="*/ 6388 w 102092"/>
              <a:gd name="connsiteY4" fmla="*/ 474776 h 1086766"/>
              <a:gd name="connsiteX5" fmla="*/ 1523 w 102092"/>
              <a:gd name="connsiteY5" fmla="*/ 315214 h 1086766"/>
              <a:gd name="connsiteX6" fmla="*/ 29939 w 102092"/>
              <a:gd name="connsiteY6" fmla="*/ 162814 h 1086766"/>
              <a:gd name="connsiteX7" fmla="*/ 98778 w 102092"/>
              <a:gd name="connsiteY7" fmla="*/ 3252 h 10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2" h="1086766">
                <a:moveTo>
                  <a:pt x="94618" y="1086766"/>
                </a:moveTo>
                <a:cubicBezTo>
                  <a:pt x="94022" y="1035966"/>
                  <a:pt x="93031" y="976412"/>
                  <a:pt x="87470" y="924815"/>
                </a:cubicBezTo>
                <a:cubicBezTo>
                  <a:pt x="81909" y="873218"/>
                  <a:pt x="71183" y="826792"/>
                  <a:pt x="61253" y="777186"/>
                </a:cubicBezTo>
                <a:cubicBezTo>
                  <a:pt x="51323" y="727580"/>
                  <a:pt x="37031" y="677578"/>
                  <a:pt x="27887" y="627176"/>
                </a:cubicBezTo>
                <a:cubicBezTo>
                  <a:pt x="18743" y="576774"/>
                  <a:pt x="10782" y="526770"/>
                  <a:pt x="6388" y="474776"/>
                </a:cubicBezTo>
                <a:cubicBezTo>
                  <a:pt x="1994" y="422782"/>
                  <a:pt x="-2402" y="367208"/>
                  <a:pt x="1523" y="315214"/>
                </a:cubicBezTo>
                <a:cubicBezTo>
                  <a:pt x="5448" y="263220"/>
                  <a:pt x="13730" y="214808"/>
                  <a:pt x="29939" y="162814"/>
                </a:cubicBezTo>
                <a:cubicBezTo>
                  <a:pt x="46148" y="110820"/>
                  <a:pt x="118264" y="-22426"/>
                  <a:pt x="98778" y="3252"/>
                </a:cubicBezTo>
              </a:path>
            </a:pathLst>
          </a:custGeom>
          <a:noFill/>
          <a:ln w="63500" cap="rnd">
            <a:solidFill>
              <a:srgbClr val="FF7C80">
                <a:alpha val="7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6896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 ヒストグラム&#10;&#10;自動的に生成された説明">
            <a:extLst>
              <a:ext uri="{FF2B5EF4-FFF2-40B4-BE49-F238E27FC236}">
                <a16:creationId xmlns:a16="http://schemas.microsoft.com/office/drawing/2014/main" id="{5D1B1EB9-0369-FB47-A10F-4199E8DB4C83}"/>
              </a:ext>
            </a:extLst>
          </p:cNvPr>
          <p:cNvPicPr>
            <a:picLocks noChangeAspect="1"/>
          </p:cNvPicPr>
          <p:nvPr/>
        </p:nvPicPr>
        <p:blipFill rotWithShape="1">
          <a:blip r:embed="rId3">
            <a:extLst>
              <a:ext uri="{28A0092B-C50C-407E-A947-70E740481C1C}">
                <a14:useLocalDpi xmlns:a14="http://schemas.microsoft.com/office/drawing/2010/main" val="0"/>
              </a:ext>
            </a:extLst>
          </a:blip>
          <a:srcRect r="7372"/>
          <a:stretch/>
        </p:blipFill>
        <p:spPr>
          <a:xfrm>
            <a:off x="790303" y="3641232"/>
            <a:ext cx="2749251" cy="166953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4" name="図 13" descr="座る, コンピュータ, キーボード が含まれている画像&#10;&#10;自動的に生成された説明">
            <a:extLst>
              <a:ext uri="{FF2B5EF4-FFF2-40B4-BE49-F238E27FC236}">
                <a16:creationId xmlns:a16="http://schemas.microsoft.com/office/drawing/2014/main" id="{7DCBF655-4F47-7126-5AA3-614EFE21A518}"/>
              </a:ext>
            </a:extLst>
          </p:cNvPr>
          <p:cNvPicPr>
            <a:picLocks noChangeAspect="1"/>
          </p:cNvPicPr>
          <p:nvPr/>
        </p:nvPicPr>
        <p:blipFill rotWithShape="1">
          <a:blip r:embed="rId4">
            <a:extLst>
              <a:ext uri="{28A0092B-C50C-407E-A947-70E740481C1C}">
                <a14:useLocalDpi xmlns:a14="http://schemas.microsoft.com/office/drawing/2010/main" val="0"/>
              </a:ext>
            </a:extLst>
          </a:blip>
          <a:srcRect l="19288" r="16286"/>
          <a:stretch/>
        </p:blipFill>
        <p:spPr>
          <a:xfrm>
            <a:off x="8295863" y="3652008"/>
            <a:ext cx="3205974" cy="1658754"/>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0" name="図 9" descr="シーン, 道路 が含まれている画像&#10;&#10;自動的に生成された説明">
            <a:extLst>
              <a:ext uri="{FF2B5EF4-FFF2-40B4-BE49-F238E27FC236}">
                <a16:creationId xmlns:a16="http://schemas.microsoft.com/office/drawing/2014/main" id="{98F0B45A-B741-C563-F018-96E06A9093D8}"/>
              </a:ext>
            </a:extLst>
          </p:cNvPr>
          <p:cNvPicPr>
            <a:picLocks noChangeAspect="1"/>
          </p:cNvPicPr>
          <p:nvPr/>
        </p:nvPicPr>
        <p:blipFill rotWithShape="1">
          <a:blip r:embed="rId5">
            <a:extLst>
              <a:ext uri="{28A0092B-C50C-407E-A947-70E740481C1C}">
                <a14:useLocalDpi xmlns:a14="http://schemas.microsoft.com/office/drawing/2010/main" val="0"/>
              </a:ext>
            </a:extLst>
          </a:blip>
          <a:srcRect l="16861" r="16861"/>
          <a:stretch/>
        </p:blipFill>
        <p:spPr>
          <a:xfrm>
            <a:off x="4269602" y="3648190"/>
            <a:ext cx="3307391" cy="166336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ボケ味のリアルタイム実装</a:t>
            </a:r>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p:txBody>
          <a:bodyPr/>
          <a:lstStyle/>
          <a:p>
            <a:r>
              <a:rPr lang="ja-JP" altLang="en-US" dirty="0"/>
              <a:t>光束マップの生成</a:t>
            </a:r>
            <a:endParaRPr lang="en-US" altLang="ja-JP" dirty="0"/>
          </a:p>
          <a:p>
            <a:pPr lvl="1"/>
            <a:r>
              <a:rPr lang="ja-JP" altLang="en-US" dirty="0"/>
              <a:t>球面収差と軸上色収差を示す縦収差図から</a:t>
            </a:r>
            <a:br>
              <a:rPr lang="en-US" altLang="ja-JP" dirty="0"/>
            </a:br>
            <a:r>
              <a:rPr lang="ja-JP" altLang="en-US" dirty="0"/>
              <a:t>レンズを通った光束をトレースして光束マップを生成</a:t>
            </a:r>
            <a:endParaRPr lang="en-US" altLang="ja-JP" dirty="0"/>
          </a:p>
          <a:p>
            <a:pPr lvl="1"/>
            <a:r>
              <a:rPr lang="ja-JP" altLang="en-US" dirty="0"/>
              <a:t>レンズを直接シミュレーションしても良い</a:t>
            </a:r>
            <a:endParaRPr lang="en-US" altLang="ja-JP" dirty="0"/>
          </a:p>
        </p:txBody>
      </p:sp>
      <p:grpSp>
        <p:nvGrpSpPr>
          <p:cNvPr id="26" name="グループ化 25">
            <a:extLst>
              <a:ext uri="{FF2B5EF4-FFF2-40B4-BE49-F238E27FC236}">
                <a16:creationId xmlns:a16="http://schemas.microsoft.com/office/drawing/2014/main" id="{CA3CC3E2-D70C-8E0A-7C4C-ED6864DC4F84}"/>
              </a:ext>
            </a:extLst>
          </p:cNvPr>
          <p:cNvGrpSpPr/>
          <p:nvPr/>
        </p:nvGrpSpPr>
        <p:grpSpPr>
          <a:xfrm>
            <a:off x="790305" y="4203648"/>
            <a:ext cx="10872648" cy="2151432"/>
            <a:chOff x="740233" y="3985252"/>
            <a:chExt cx="10872648" cy="2151432"/>
          </a:xfrm>
          <a:effectLst/>
        </p:grpSpPr>
        <p:grpSp>
          <p:nvGrpSpPr>
            <p:cNvPr id="4" name="グループ化 3">
              <a:extLst>
                <a:ext uri="{FF2B5EF4-FFF2-40B4-BE49-F238E27FC236}">
                  <a16:creationId xmlns:a16="http://schemas.microsoft.com/office/drawing/2014/main" id="{5002F868-0F69-69E3-E0FD-5CFED1E8F3C9}"/>
                </a:ext>
              </a:extLst>
            </p:cNvPr>
            <p:cNvGrpSpPr/>
            <p:nvPr/>
          </p:nvGrpSpPr>
          <p:grpSpPr>
            <a:xfrm>
              <a:off x="3608476" y="3985252"/>
              <a:ext cx="4529500" cy="550862"/>
              <a:chOff x="3597005" y="3152775"/>
              <a:chExt cx="4529500" cy="550862"/>
            </a:xfrm>
          </p:grpSpPr>
          <p:sp>
            <p:nvSpPr>
              <p:cNvPr id="5" name="AutoShape 6">
                <a:extLst>
                  <a:ext uri="{FF2B5EF4-FFF2-40B4-BE49-F238E27FC236}">
                    <a16:creationId xmlns:a16="http://schemas.microsoft.com/office/drawing/2014/main" id="{E3422263-BC1E-2DE3-505E-3F6B7F0C1884}"/>
                  </a:ext>
                </a:extLst>
              </p:cNvPr>
              <p:cNvSpPr>
                <a:spLocks noChangeArrowheads="1"/>
              </p:cNvSpPr>
              <p:nvPr/>
            </p:nvSpPr>
            <p:spPr bwMode="auto">
              <a:xfrm>
                <a:off x="3597005" y="3152775"/>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7" name="AutoShape 6">
                <a:extLst>
                  <a:ext uri="{FF2B5EF4-FFF2-40B4-BE49-F238E27FC236}">
                    <a16:creationId xmlns:a16="http://schemas.microsoft.com/office/drawing/2014/main" id="{39246FAF-AB89-64D2-2F08-CBF2B6B68C51}"/>
                  </a:ext>
                </a:extLst>
              </p:cNvPr>
              <p:cNvSpPr>
                <a:spLocks noChangeArrowheads="1"/>
              </p:cNvSpPr>
              <p:nvPr/>
            </p:nvSpPr>
            <p:spPr bwMode="auto">
              <a:xfrm>
                <a:off x="7623267" y="3154362"/>
                <a:ext cx="503238" cy="5492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sp>
          <p:nvSpPr>
            <p:cNvPr id="23" name="Text Box 7">
              <a:extLst>
                <a:ext uri="{FF2B5EF4-FFF2-40B4-BE49-F238E27FC236}">
                  <a16:creationId xmlns:a16="http://schemas.microsoft.com/office/drawing/2014/main" id="{1396EC17-53D9-16E5-45E5-2F99C9C294DC}"/>
                </a:ext>
              </a:extLst>
            </p:cNvPr>
            <p:cNvSpPr txBox="1">
              <a:spLocks noChangeArrowheads="1"/>
            </p:cNvSpPr>
            <p:nvPr/>
          </p:nvSpPr>
          <p:spPr bwMode="auto">
            <a:xfrm>
              <a:off x="4219530" y="5213354"/>
              <a:ext cx="3168650" cy="9233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光線の軌跡をまとめて</a:t>
              </a:r>
              <a:endParaRPr lang="en-US" altLang="ja-JP" sz="1800"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光束マップを生成</a:t>
              </a:r>
              <a:endParaRPr lang="en-US" altLang="ja-JP" sz="1800"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a:t>
              </a:r>
              <a:r>
                <a:rPr lang="ja-JP" altLang="en-US" sz="1800" dirty="0">
                  <a:latin typeface="游ゴシック Medium" panose="020B0500000000000000" pitchFamily="50" charset="-128"/>
                  <a:ea typeface="游ゴシック Medium" panose="020B0500000000000000" pitchFamily="50" charset="-128"/>
                </a:rPr>
                <a:t>少ない波長と光線数</a:t>
              </a:r>
              <a:r>
                <a:rPr lang="en-US" altLang="ja-JP" sz="1800" dirty="0">
                  <a:latin typeface="游ゴシック Medium" panose="020B0500000000000000" pitchFamily="50" charset="-128"/>
                  <a:ea typeface="游ゴシック Medium" panose="020B0500000000000000" pitchFamily="50" charset="-128"/>
                </a:rPr>
                <a:t>)</a:t>
              </a:r>
              <a:endParaRPr lang="ja-JP" altLang="en-US" sz="1800" dirty="0">
                <a:latin typeface="游ゴシック Medium" panose="020B0500000000000000" pitchFamily="50" charset="-128"/>
                <a:ea typeface="游ゴシック Medium" panose="020B0500000000000000" pitchFamily="50" charset="-128"/>
              </a:endParaRPr>
            </a:p>
          </p:txBody>
        </p:sp>
        <p:sp>
          <p:nvSpPr>
            <p:cNvPr id="24" name="Text Box 7">
              <a:extLst>
                <a:ext uri="{FF2B5EF4-FFF2-40B4-BE49-F238E27FC236}">
                  <a16:creationId xmlns:a16="http://schemas.microsoft.com/office/drawing/2014/main" id="{B1D59DFF-B9BD-EE43-D946-5A97DB95C032}"/>
                </a:ext>
              </a:extLst>
            </p:cNvPr>
            <p:cNvSpPr txBox="1">
              <a:spLocks noChangeArrowheads="1"/>
            </p:cNvSpPr>
            <p:nvPr/>
          </p:nvSpPr>
          <p:spPr bwMode="auto">
            <a:xfrm>
              <a:off x="740233" y="5213354"/>
              <a:ext cx="2808287"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球面収差および</a:t>
              </a:r>
              <a:endParaRPr lang="en-US" altLang="ja-JP" sz="1800"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軸上色収差の縦収差図</a:t>
              </a:r>
              <a:endParaRPr lang="en-US" altLang="ja-JP" sz="1800" dirty="0">
                <a:latin typeface="游ゴシック Medium" panose="020B0500000000000000" pitchFamily="50" charset="-128"/>
                <a:ea typeface="游ゴシック Medium" panose="020B0500000000000000" pitchFamily="50" charset="-128"/>
              </a:endParaRPr>
            </a:p>
          </p:txBody>
        </p:sp>
        <p:sp>
          <p:nvSpPr>
            <p:cNvPr id="25" name="Text Box 7">
              <a:extLst>
                <a:ext uri="{FF2B5EF4-FFF2-40B4-BE49-F238E27FC236}">
                  <a16:creationId xmlns:a16="http://schemas.microsoft.com/office/drawing/2014/main" id="{42DCF0ED-F007-B647-D2E8-5C7CA350915F}"/>
                </a:ext>
              </a:extLst>
            </p:cNvPr>
            <p:cNvSpPr txBox="1">
              <a:spLocks noChangeArrowheads="1"/>
            </p:cNvSpPr>
            <p:nvPr/>
          </p:nvSpPr>
          <p:spPr bwMode="auto">
            <a:xfrm>
              <a:off x="8245793" y="5213354"/>
              <a:ext cx="3367088"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光束マップ</a:t>
              </a:r>
              <a:endParaRPr lang="en-US" altLang="ja-JP" sz="1800"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en-US" altLang="ja-JP" sz="1800" dirty="0">
                  <a:latin typeface="游ゴシック Medium" panose="020B0500000000000000" pitchFamily="50" charset="-128"/>
                  <a:ea typeface="游ゴシック Medium" panose="020B0500000000000000" pitchFamily="50" charset="-128"/>
                </a:rPr>
                <a:t>(</a:t>
              </a:r>
              <a:r>
                <a:rPr lang="ja-JP" altLang="en-US" sz="1800" dirty="0">
                  <a:latin typeface="游ゴシック Medium" panose="020B0500000000000000" pitchFamily="50" charset="-128"/>
                  <a:ea typeface="游ゴシック Medium" panose="020B0500000000000000" pitchFamily="50" charset="-128"/>
                </a:rPr>
                <a:t>充分な波長と光線数を積分</a:t>
              </a:r>
              <a:r>
                <a:rPr lang="en-US" altLang="ja-JP" sz="1800" dirty="0">
                  <a:latin typeface="游ゴシック Medium" panose="020B0500000000000000" pitchFamily="50" charset="-128"/>
                  <a:ea typeface="游ゴシック Medium" panose="020B0500000000000000" pitchFamily="50" charset="-128"/>
                </a:rPr>
                <a:t>)</a:t>
              </a:r>
              <a:endParaRPr lang="ja-JP" altLang="en-US" sz="1800" dirty="0">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3747690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座る, コンピュータ, キーボード が含まれている画像&#10;&#10;自動的に生成された説明">
            <a:extLst>
              <a:ext uri="{FF2B5EF4-FFF2-40B4-BE49-F238E27FC236}">
                <a16:creationId xmlns:a16="http://schemas.microsoft.com/office/drawing/2014/main" id="{C6B8BB20-D919-5832-4B6B-BD9AB0C5D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25" y="2441942"/>
            <a:ext cx="10309349" cy="343645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B2B9383C-75B2-4B33-AB28-4E8F9ECFE894}"/>
              </a:ext>
            </a:extLst>
          </p:cNvPr>
          <p:cNvSpPr>
            <a:spLocks noGrp="1"/>
          </p:cNvSpPr>
          <p:nvPr>
            <p:ph type="title"/>
          </p:nvPr>
        </p:nvSpPr>
        <p:spPr>
          <a:xfrm>
            <a:off x="609769" y="213360"/>
            <a:ext cx="10972464" cy="870970"/>
          </a:xfrm>
        </p:spPr>
        <p:txBody>
          <a:bodyPr/>
          <a:lstStyle/>
          <a:p>
            <a:r>
              <a:rPr lang="ja-JP" altLang="en-US" dirty="0"/>
              <a:t>光束マップ</a:t>
            </a:r>
            <a:r>
              <a:rPr lang="en-US" altLang="ja-JP" dirty="0"/>
              <a:t>(</a:t>
            </a:r>
            <a:r>
              <a:rPr lang="ja-JP" altLang="en-US" dirty="0"/>
              <a:t>レンズを通った光の束</a:t>
            </a:r>
            <a:r>
              <a:rPr lang="en-US" altLang="ja-JP" dirty="0"/>
              <a:t>)</a:t>
            </a:r>
            <a:endParaRPr lang="ja-JP" altLang="en-US" dirty="0"/>
          </a:p>
        </p:txBody>
      </p:sp>
      <p:sp>
        <p:nvSpPr>
          <p:cNvPr id="10" name="コンテンツ プレースホルダー 9">
            <a:extLst>
              <a:ext uri="{FF2B5EF4-FFF2-40B4-BE49-F238E27FC236}">
                <a16:creationId xmlns:a16="http://schemas.microsoft.com/office/drawing/2014/main" id="{42CD91B7-19B6-0E34-4232-0911EC8166F1}"/>
              </a:ext>
            </a:extLst>
          </p:cNvPr>
          <p:cNvSpPr>
            <a:spLocks noGrp="1"/>
          </p:cNvSpPr>
          <p:nvPr>
            <p:ph idx="1"/>
          </p:nvPr>
        </p:nvSpPr>
        <p:spPr/>
        <p:txBody>
          <a:bodyPr/>
          <a:lstStyle/>
          <a:p>
            <a:r>
              <a:rPr lang="ja-JP" altLang="en-US" dirty="0"/>
              <a:t>実際のテクスチャは上側半分のみ</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座る, コンピュータ, キーボード が含まれている画像&#10;&#10;自動的に生成された説明">
            <a:extLst>
              <a:ext uri="{FF2B5EF4-FFF2-40B4-BE49-F238E27FC236}">
                <a16:creationId xmlns:a16="http://schemas.microsoft.com/office/drawing/2014/main" id="{889A2C8D-1786-45E5-8585-63C65A3067FA}"/>
              </a:ext>
            </a:extLst>
          </p:cNvPr>
          <p:cNvPicPr>
            <a:picLocks noChangeAspect="1"/>
          </p:cNvPicPr>
          <p:nvPr/>
        </p:nvPicPr>
        <p:blipFill rotWithShape="1">
          <a:blip r:embed="rId2">
            <a:extLst>
              <a:ext uri="{28A0092B-C50C-407E-A947-70E740481C1C}">
                <a14:useLocalDpi xmlns:a14="http://schemas.microsoft.com/office/drawing/2010/main" val="0"/>
              </a:ext>
            </a:extLst>
          </a:blip>
          <a:srcRect l="16345" r="20812" b="50181"/>
          <a:stretch/>
        </p:blipFill>
        <p:spPr>
          <a:xfrm>
            <a:off x="3360157" y="2468727"/>
            <a:ext cx="5383525" cy="142259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33" name="図 32" descr="黒い背景と白い文字&#10;&#10;中程度の精度で自動的に生成された説明">
            <a:extLst>
              <a:ext uri="{FF2B5EF4-FFF2-40B4-BE49-F238E27FC236}">
                <a16:creationId xmlns:a16="http://schemas.microsoft.com/office/drawing/2014/main" id="{D29979BA-A288-50AC-C11B-B178E1FB644C}"/>
              </a:ext>
            </a:extLst>
          </p:cNvPr>
          <p:cNvPicPr>
            <a:picLocks noChangeAspect="1"/>
          </p:cNvPicPr>
          <p:nvPr/>
        </p:nvPicPr>
        <p:blipFill rotWithShape="1">
          <a:blip r:embed="rId3">
            <a:extLst>
              <a:ext uri="{28A0092B-C50C-407E-A947-70E740481C1C}">
                <a14:useLocalDpi xmlns:a14="http://schemas.microsoft.com/office/drawing/2010/main" val="0"/>
              </a:ext>
            </a:extLst>
          </a:blip>
          <a:srcRect l="20156" t="16195" r="19864" b="14778"/>
          <a:stretch/>
        </p:blipFill>
        <p:spPr>
          <a:xfrm>
            <a:off x="3360158" y="4421587"/>
            <a:ext cx="5383524" cy="206519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11538391-65B8-C926-6A14-6DAE9DAF0DAC}"/>
              </a:ext>
            </a:extLst>
          </p:cNvPr>
          <p:cNvSpPr>
            <a:spLocks noGrp="1"/>
          </p:cNvSpPr>
          <p:nvPr>
            <p:ph type="title"/>
          </p:nvPr>
        </p:nvSpPr>
        <p:spPr/>
        <p:txBody>
          <a:bodyPr/>
          <a:lstStyle/>
          <a:p>
            <a:r>
              <a:rPr lang="ja-JP" altLang="en-US" dirty="0"/>
              <a:t>ボケ像の生成</a:t>
            </a:r>
            <a:endParaRPr kumimoji="1" lang="ja-JP" altLang="en-US" dirty="0"/>
          </a:p>
        </p:txBody>
      </p:sp>
      <p:sp>
        <p:nvSpPr>
          <p:cNvPr id="3" name="コンテンツ プレースホルダー 2">
            <a:extLst>
              <a:ext uri="{FF2B5EF4-FFF2-40B4-BE49-F238E27FC236}">
                <a16:creationId xmlns:a16="http://schemas.microsoft.com/office/drawing/2014/main" id="{D504FB7F-C3B3-D7FF-EB47-C407229963E3}"/>
              </a:ext>
            </a:extLst>
          </p:cNvPr>
          <p:cNvSpPr>
            <a:spLocks noGrp="1"/>
          </p:cNvSpPr>
          <p:nvPr>
            <p:ph idx="1"/>
          </p:nvPr>
        </p:nvSpPr>
        <p:spPr>
          <a:xfrm>
            <a:off x="609769" y="1208314"/>
            <a:ext cx="10972464" cy="1149074"/>
          </a:xfrm>
        </p:spPr>
        <p:txBody>
          <a:bodyPr>
            <a:normAutofit fontScale="92500"/>
          </a:bodyPr>
          <a:lstStyle/>
          <a:p>
            <a:r>
              <a:rPr lang="en-US" altLang="ja-JP" dirty="0"/>
              <a:t>V</a:t>
            </a:r>
            <a:r>
              <a:rPr lang="ja-JP" altLang="en-US" dirty="0"/>
              <a:t>軸は入射高</a:t>
            </a:r>
            <a:r>
              <a:rPr lang="en-US" altLang="ja-JP" dirty="0"/>
              <a:t>(</a:t>
            </a:r>
            <a:r>
              <a:rPr lang="ja-JP" altLang="en-US" dirty="0"/>
              <a:t>光軸からの距離</a:t>
            </a:r>
            <a:r>
              <a:rPr lang="en-US" altLang="ja-JP" dirty="0"/>
              <a:t>)</a:t>
            </a:r>
            <a:r>
              <a:rPr lang="ja-JP" altLang="en-US" dirty="0"/>
              <a:t>に対応</a:t>
            </a:r>
          </a:p>
          <a:p>
            <a:pPr lvl="1"/>
            <a:r>
              <a:rPr lang="ja-JP" altLang="en-US" dirty="0">
                <a:solidFill>
                  <a:srgbClr val="FF5050"/>
                </a:solidFill>
              </a:rPr>
              <a:t>同じ</a:t>
            </a:r>
            <a:r>
              <a:rPr lang="en-US" altLang="ja-JP" dirty="0">
                <a:solidFill>
                  <a:srgbClr val="FF5050"/>
                </a:solidFill>
              </a:rPr>
              <a:t>U</a:t>
            </a:r>
            <a:r>
              <a:rPr lang="ja-JP" altLang="en-US" dirty="0">
                <a:solidFill>
                  <a:srgbClr val="FF5050"/>
                </a:solidFill>
              </a:rPr>
              <a:t>座標上の色を光軸で回転させるとボケ像を生成できる</a:t>
            </a:r>
            <a:endParaRPr kumimoji="1" lang="ja-JP" altLang="en-US" dirty="0">
              <a:solidFill>
                <a:srgbClr val="FF5050"/>
              </a:solidFill>
            </a:endParaRPr>
          </a:p>
        </p:txBody>
      </p:sp>
      <p:grpSp>
        <p:nvGrpSpPr>
          <p:cNvPr id="15" name="グループ化 14">
            <a:extLst>
              <a:ext uri="{FF2B5EF4-FFF2-40B4-BE49-F238E27FC236}">
                <a16:creationId xmlns:a16="http://schemas.microsoft.com/office/drawing/2014/main" id="{B52EB916-2C40-C850-BFCC-404BDCB21D3B}"/>
              </a:ext>
            </a:extLst>
          </p:cNvPr>
          <p:cNvGrpSpPr/>
          <p:nvPr/>
        </p:nvGrpSpPr>
        <p:grpSpPr>
          <a:xfrm>
            <a:off x="2567490" y="2423449"/>
            <a:ext cx="7777043" cy="4068775"/>
            <a:chOff x="2567490" y="2423449"/>
            <a:chExt cx="7777043" cy="4068775"/>
          </a:xfrm>
        </p:grpSpPr>
        <p:grpSp>
          <p:nvGrpSpPr>
            <p:cNvPr id="20" name="グループ化 19">
              <a:extLst>
                <a:ext uri="{FF2B5EF4-FFF2-40B4-BE49-F238E27FC236}">
                  <a16:creationId xmlns:a16="http://schemas.microsoft.com/office/drawing/2014/main" id="{48424872-2F63-3F45-E816-A46700439199}"/>
                </a:ext>
              </a:extLst>
            </p:cNvPr>
            <p:cNvGrpSpPr/>
            <p:nvPr/>
          </p:nvGrpSpPr>
          <p:grpSpPr>
            <a:xfrm>
              <a:off x="2567490" y="2423449"/>
              <a:ext cx="7777043" cy="4057889"/>
              <a:chOff x="2576199" y="2575865"/>
              <a:chExt cx="7777043" cy="4057889"/>
            </a:xfrm>
          </p:grpSpPr>
          <p:grpSp>
            <p:nvGrpSpPr>
              <p:cNvPr id="16" name="グループ化 15">
                <a:extLst>
                  <a:ext uri="{FF2B5EF4-FFF2-40B4-BE49-F238E27FC236}">
                    <a16:creationId xmlns:a16="http://schemas.microsoft.com/office/drawing/2014/main" id="{B00683B6-0DE6-8C6E-B31F-B2DE925B0C8F}"/>
                  </a:ext>
                </a:extLst>
              </p:cNvPr>
              <p:cNvGrpSpPr/>
              <p:nvPr/>
            </p:nvGrpSpPr>
            <p:grpSpPr>
              <a:xfrm>
                <a:off x="2576199" y="2575865"/>
                <a:ext cx="7777043" cy="2089192"/>
                <a:chOff x="2238920" y="2434083"/>
                <a:chExt cx="7777043" cy="2089192"/>
              </a:xfrm>
            </p:grpSpPr>
            <p:sp>
              <p:nvSpPr>
                <p:cNvPr id="5" name="Text Box 7">
                  <a:extLst>
                    <a:ext uri="{FF2B5EF4-FFF2-40B4-BE49-F238E27FC236}">
                      <a16:creationId xmlns:a16="http://schemas.microsoft.com/office/drawing/2014/main" id="{DD37E6B6-2EFA-A59F-072C-AB1F84AF9D1F}"/>
                    </a:ext>
                  </a:extLst>
                </p:cNvPr>
                <p:cNvSpPr txBox="1">
                  <a:spLocks noChangeArrowheads="1"/>
                </p:cNvSpPr>
                <p:nvPr/>
              </p:nvSpPr>
              <p:spPr bwMode="auto">
                <a:xfrm>
                  <a:off x="8415112" y="3031407"/>
                  <a:ext cx="1600851" cy="4179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2116" dirty="0">
                      <a:latin typeface="游ゴシック Medium" panose="020B0500000000000000" pitchFamily="50" charset="-128"/>
                      <a:ea typeface="游ゴシック Medium" panose="020B0500000000000000" pitchFamily="50" charset="-128"/>
                    </a:rPr>
                    <a:t>光束マップ</a:t>
                  </a:r>
                  <a:endParaRPr lang="en-US" altLang="ja-JP" sz="2116" dirty="0">
                    <a:latin typeface="游ゴシック Medium" panose="020B0500000000000000" pitchFamily="50" charset="-128"/>
                    <a:ea typeface="游ゴシック Medium" panose="020B0500000000000000" pitchFamily="50" charset="-128"/>
                  </a:endParaRPr>
                </a:p>
              </p:txBody>
            </p:sp>
            <p:sp>
              <p:nvSpPr>
                <p:cNvPr id="7" name="Text Box 7">
                  <a:extLst>
                    <a:ext uri="{FF2B5EF4-FFF2-40B4-BE49-F238E27FC236}">
                      <a16:creationId xmlns:a16="http://schemas.microsoft.com/office/drawing/2014/main" id="{1D0D2716-2D25-ABED-B8CD-2535BEF72F0B}"/>
                    </a:ext>
                  </a:extLst>
                </p:cNvPr>
                <p:cNvSpPr txBox="1">
                  <a:spLocks noChangeArrowheads="1"/>
                </p:cNvSpPr>
                <p:nvPr/>
              </p:nvSpPr>
              <p:spPr bwMode="auto">
                <a:xfrm>
                  <a:off x="2988858" y="4056212"/>
                  <a:ext cx="3200023" cy="320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U</a:t>
                  </a:r>
                  <a:r>
                    <a:rPr lang="ja-JP" altLang="en-US" sz="1481" dirty="0">
                      <a:latin typeface="游ゴシック Medium" panose="020B0500000000000000" pitchFamily="50" charset="-128"/>
                      <a:ea typeface="游ゴシック Medium" panose="020B0500000000000000" pitchFamily="50" charset="-128"/>
                    </a:rPr>
                    <a:t>方向</a:t>
                  </a:r>
                  <a:r>
                    <a:rPr lang="en-US" altLang="ja-JP" sz="1481" dirty="0">
                      <a:latin typeface="游ゴシック Medium" panose="020B0500000000000000" pitchFamily="50" charset="-128"/>
                      <a:ea typeface="游ゴシック Medium" panose="020B0500000000000000" pitchFamily="50" charset="-128"/>
                    </a:rPr>
                    <a:t>: </a:t>
                  </a:r>
                  <a:r>
                    <a:rPr lang="ja-JP" altLang="en-US" sz="1481" dirty="0">
                      <a:latin typeface="游ゴシック Medium" panose="020B0500000000000000" pitchFamily="50" charset="-128"/>
                      <a:ea typeface="游ゴシック Medium" panose="020B0500000000000000" pitchFamily="50" charset="-128"/>
                    </a:rPr>
                    <a:t>レンズからの垂直距離</a:t>
                  </a:r>
                </a:p>
              </p:txBody>
            </p:sp>
            <p:sp>
              <p:nvSpPr>
                <p:cNvPr id="8" name="Line 22">
                  <a:extLst>
                    <a:ext uri="{FF2B5EF4-FFF2-40B4-BE49-F238E27FC236}">
                      <a16:creationId xmlns:a16="http://schemas.microsoft.com/office/drawing/2014/main" id="{6F9E5DC2-636D-FB2F-21AA-439C67B11C05}"/>
                    </a:ext>
                  </a:extLst>
                </p:cNvPr>
                <p:cNvSpPr>
                  <a:spLocks noChangeAspect="1" noChangeShapeType="1"/>
                </p:cNvSpPr>
                <p:nvPr/>
              </p:nvSpPr>
              <p:spPr bwMode="auto">
                <a:xfrm flipH="1">
                  <a:off x="2935175" y="3999506"/>
                  <a:ext cx="5483418" cy="0"/>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dirty="0"/>
                </a:p>
              </p:txBody>
            </p:sp>
            <p:sp>
              <p:nvSpPr>
                <p:cNvPr id="9" name="Line 23">
                  <a:extLst>
                    <a:ext uri="{FF2B5EF4-FFF2-40B4-BE49-F238E27FC236}">
                      <a16:creationId xmlns:a16="http://schemas.microsoft.com/office/drawing/2014/main" id="{56BE0963-CDC5-2199-E66D-47071E4AC76F}"/>
                    </a:ext>
                  </a:extLst>
                </p:cNvPr>
                <p:cNvSpPr>
                  <a:spLocks noChangeAspect="1" noChangeShapeType="1"/>
                </p:cNvSpPr>
                <p:nvPr/>
              </p:nvSpPr>
              <p:spPr bwMode="auto">
                <a:xfrm flipH="1">
                  <a:off x="2935175" y="2479361"/>
                  <a:ext cx="0" cy="1520146"/>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10" name="Text Box 7">
                  <a:extLst>
                    <a:ext uri="{FF2B5EF4-FFF2-40B4-BE49-F238E27FC236}">
                      <a16:creationId xmlns:a16="http://schemas.microsoft.com/office/drawing/2014/main" id="{485055ED-BFD1-E81D-CEEA-C6A758AB2ABB}"/>
                    </a:ext>
                  </a:extLst>
                </p:cNvPr>
                <p:cNvSpPr txBox="1">
                  <a:spLocks noChangeArrowheads="1"/>
                </p:cNvSpPr>
                <p:nvPr/>
              </p:nvSpPr>
              <p:spPr bwMode="auto">
                <a:xfrm>
                  <a:off x="2238920" y="2434083"/>
                  <a:ext cx="640432" cy="18595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a:t>
                  </a:r>
                  <a:r>
                    <a:rPr lang="ja-JP" altLang="en-US" sz="1481" dirty="0">
                      <a:latin typeface="游ゴシック Medium" panose="020B0500000000000000" pitchFamily="50" charset="-128"/>
                      <a:ea typeface="游ゴシック Medium" panose="020B0500000000000000" pitchFamily="50" charset="-128"/>
                    </a:rPr>
                    <a:t>方向</a:t>
                  </a:r>
                  <a:r>
                    <a:rPr lang="en-US" altLang="ja-JP" sz="1481" dirty="0">
                      <a:latin typeface="游ゴシック Medium" panose="020B0500000000000000" pitchFamily="50" charset="-128"/>
                      <a:ea typeface="游ゴシック Medium" panose="020B0500000000000000" pitchFamily="50" charset="-128"/>
                    </a:rPr>
                    <a:t>: </a:t>
                  </a:r>
                  <a:r>
                    <a:rPr lang="ja-JP" altLang="en-US" sz="1481" dirty="0">
                      <a:latin typeface="游ゴシック Medium" panose="020B0500000000000000" pitchFamily="50" charset="-128"/>
                      <a:ea typeface="游ゴシック Medium" panose="020B0500000000000000" pitchFamily="50" charset="-128"/>
                    </a:rPr>
                    <a:t>入射高</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光軸からの垂直距離</a:t>
                  </a:r>
                </a:p>
              </p:txBody>
            </p:sp>
            <p:sp>
              <p:nvSpPr>
                <p:cNvPr id="12" name="AutoShape 8">
                  <a:extLst>
                    <a:ext uri="{FF2B5EF4-FFF2-40B4-BE49-F238E27FC236}">
                      <a16:creationId xmlns:a16="http://schemas.microsoft.com/office/drawing/2014/main" id="{A4CE0BFC-9AFC-977B-7325-BEC54291D14A}"/>
                    </a:ext>
                  </a:extLst>
                </p:cNvPr>
                <p:cNvSpPr>
                  <a:spLocks noChangeArrowheads="1"/>
                </p:cNvSpPr>
                <p:nvPr/>
              </p:nvSpPr>
              <p:spPr bwMode="auto">
                <a:xfrm rot="5400000">
                  <a:off x="5686644" y="3874873"/>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13" name="Text Box 7">
                  <a:extLst>
                    <a:ext uri="{FF2B5EF4-FFF2-40B4-BE49-F238E27FC236}">
                      <a16:creationId xmlns:a16="http://schemas.microsoft.com/office/drawing/2014/main" id="{C7270F02-2B5E-0B34-FE0D-5ADC31823972}"/>
                    </a:ext>
                  </a:extLst>
                </p:cNvPr>
                <p:cNvSpPr txBox="1">
                  <a:spLocks noChangeArrowheads="1"/>
                </p:cNvSpPr>
                <p:nvPr/>
              </p:nvSpPr>
              <p:spPr bwMode="auto">
                <a:xfrm>
                  <a:off x="8373349" y="3826043"/>
                  <a:ext cx="850316"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ja-JP" altLang="en-US" sz="1800" dirty="0">
                      <a:latin typeface="游ゴシック Medium" panose="020B0500000000000000" pitchFamily="50" charset="-128"/>
                      <a:ea typeface="游ゴシック Medium" panose="020B0500000000000000" pitchFamily="50" charset="-128"/>
                    </a:rPr>
                    <a:t>光軸</a:t>
                  </a:r>
                </a:p>
              </p:txBody>
            </p:sp>
            <p:sp>
              <p:nvSpPr>
                <p:cNvPr id="14" name="環状矢印 9">
                  <a:extLst>
                    <a:ext uri="{FF2B5EF4-FFF2-40B4-BE49-F238E27FC236}">
                      <a16:creationId xmlns:a16="http://schemas.microsoft.com/office/drawing/2014/main" id="{6BE62D8F-AA27-9553-E1BC-10B910F2241B}"/>
                    </a:ext>
                  </a:extLst>
                </p:cNvPr>
                <p:cNvSpPr>
                  <a:spLocks/>
                </p:cNvSpPr>
                <p:nvPr/>
              </p:nvSpPr>
              <p:spPr bwMode="auto">
                <a:xfrm flipH="1">
                  <a:off x="6335048" y="3358151"/>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sp>
            <p:nvSpPr>
              <p:cNvPr id="17" name="Text Box 4">
                <a:extLst>
                  <a:ext uri="{FF2B5EF4-FFF2-40B4-BE49-F238E27FC236}">
                    <a16:creationId xmlns:a16="http://schemas.microsoft.com/office/drawing/2014/main" id="{1C3A41C3-5CCC-4007-EDAB-D2A2DF73506E}"/>
                  </a:ext>
                </a:extLst>
              </p:cNvPr>
              <p:cNvSpPr txBox="1">
                <a:spLocks noChangeArrowheads="1"/>
              </p:cNvSpPr>
              <p:nvPr/>
            </p:nvSpPr>
            <p:spPr bwMode="auto">
              <a:xfrm>
                <a:off x="3756371" y="6233644"/>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前ボケ</a:t>
                </a:r>
              </a:p>
            </p:txBody>
          </p:sp>
          <p:sp>
            <p:nvSpPr>
              <p:cNvPr id="19" name="Text Box 4">
                <a:extLst>
                  <a:ext uri="{FF2B5EF4-FFF2-40B4-BE49-F238E27FC236}">
                    <a16:creationId xmlns:a16="http://schemas.microsoft.com/office/drawing/2014/main" id="{5E5B3DC3-5BEC-7DD6-BC4A-6F05F671D724}"/>
                  </a:ext>
                </a:extLst>
              </p:cNvPr>
              <p:cNvSpPr txBox="1">
                <a:spLocks noChangeArrowheads="1"/>
              </p:cNvSpPr>
              <p:nvPr/>
            </p:nvSpPr>
            <p:spPr bwMode="auto">
              <a:xfrm>
                <a:off x="7436111" y="6233644"/>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a:t>
                </a:r>
              </a:p>
            </p:txBody>
          </p:sp>
        </p:grpSp>
        <p:sp>
          <p:nvSpPr>
            <p:cNvPr id="4" name="Text Box 4">
              <a:extLst>
                <a:ext uri="{FF2B5EF4-FFF2-40B4-BE49-F238E27FC236}">
                  <a16:creationId xmlns:a16="http://schemas.microsoft.com/office/drawing/2014/main" id="{77B362E6-9AA4-808B-400F-B933C4958CED}"/>
                </a:ext>
              </a:extLst>
            </p:cNvPr>
            <p:cNvSpPr txBox="1">
              <a:spLocks noChangeArrowheads="1"/>
            </p:cNvSpPr>
            <p:nvPr/>
          </p:nvSpPr>
          <p:spPr bwMode="auto">
            <a:xfrm>
              <a:off x="5074571" y="6092114"/>
              <a:ext cx="1980029"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フォーカス付近</a:t>
              </a:r>
            </a:p>
          </p:txBody>
        </p:sp>
      </p:grpSp>
      <p:grpSp>
        <p:nvGrpSpPr>
          <p:cNvPr id="44" name="グループ化 43">
            <a:extLst>
              <a:ext uri="{FF2B5EF4-FFF2-40B4-BE49-F238E27FC236}">
                <a16:creationId xmlns:a16="http://schemas.microsoft.com/office/drawing/2014/main" id="{503D505D-C5A7-5B5D-4171-7B35D94DD716}"/>
              </a:ext>
            </a:extLst>
          </p:cNvPr>
          <p:cNvGrpSpPr/>
          <p:nvPr/>
        </p:nvGrpSpPr>
        <p:grpSpPr>
          <a:xfrm>
            <a:off x="1683980" y="4770193"/>
            <a:ext cx="1314005" cy="1656646"/>
            <a:chOff x="964037" y="4789211"/>
            <a:chExt cx="1314005" cy="1656646"/>
          </a:xfrm>
        </p:grpSpPr>
        <p:pic>
          <p:nvPicPr>
            <p:cNvPr id="22" name="Picture 71" descr="P7140215_tc_01">
              <a:extLst>
                <a:ext uri="{FF2B5EF4-FFF2-40B4-BE49-F238E27FC236}">
                  <a16:creationId xmlns:a16="http://schemas.microsoft.com/office/drawing/2014/main" id="{58C51D47-C758-D292-D825-7042408316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4037" y="4789211"/>
              <a:ext cx="1314005" cy="131400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 Box 54">
              <a:extLst>
                <a:ext uri="{FF2B5EF4-FFF2-40B4-BE49-F238E27FC236}">
                  <a16:creationId xmlns:a16="http://schemas.microsoft.com/office/drawing/2014/main" id="{A69277FB-9D6B-5F1D-EDA3-8FEECB8D5D75}"/>
                </a:ext>
              </a:extLst>
            </p:cNvPr>
            <p:cNvSpPr txBox="1">
              <a:spLocks noChangeArrowheads="1"/>
            </p:cNvSpPr>
            <p:nvPr/>
          </p:nvSpPr>
          <p:spPr bwMode="auto">
            <a:xfrm>
              <a:off x="1015745" y="6107303"/>
              <a:ext cx="1210588"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600" dirty="0">
                  <a:latin typeface="游ゴシック Medium" panose="020B0500000000000000" pitchFamily="50" charset="-128"/>
                  <a:ea typeface="游ゴシック Medium" panose="020B0500000000000000" pitchFamily="50" charset="-128"/>
                </a:rPr>
                <a:t>前ボケ写真</a:t>
              </a:r>
            </a:p>
          </p:txBody>
        </p:sp>
      </p:grpSp>
      <p:grpSp>
        <p:nvGrpSpPr>
          <p:cNvPr id="43" name="グループ化 42">
            <a:extLst>
              <a:ext uri="{FF2B5EF4-FFF2-40B4-BE49-F238E27FC236}">
                <a16:creationId xmlns:a16="http://schemas.microsoft.com/office/drawing/2014/main" id="{55D91743-72E8-740B-D82E-6D6675BC8A89}"/>
              </a:ext>
            </a:extLst>
          </p:cNvPr>
          <p:cNvGrpSpPr/>
          <p:nvPr/>
        </p:nvGrpSpPr>
        <p:grpSpPr>
          <a:xfrm>
            <a:off x="9105855" y="4773649"/>
            <a:ext cx="1322289" cy="1653190"/>
            <a:chOff x="9243060" y="4789576"/>
            <a:chExt cx="1322289" cy="1653190"/>
          </a:xfrm>
        </p:grpSpPr>
        <p:pic>
          <p:nvPicPr>
            <p:cNvPr id="21" name="Picture 72" descr="P7140212_tc_00">
              <a:extLst>
                <a:ext uri="{FF2B5EF4-FFF2-40B4-BE49-F238E27FC236}">
                  <a16:creationId xmlns:a16="http://schemas.microsoft.com/office/drawing/2014/main" id="{1FFBAB9B-D26D-A3A8-4AED-1556E4E0879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243060" y="4789576"/>
              <a:ext cx="1322289" cy="13146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 Box 54">
              <a:extLst>
                <a:ext uri="{FF2B5EF4-FFF2-40B4-BE49-F238E27FC236}">
                  <a16:creationId xmlns:a16="http://schemas.microsoft.com/office/drawing/2014/main" id="{979CE196-481F-E32C-0136-BF500A5887CA}"/>
                </a:ext>
              </a:extLst>
            </p:cNvPr>
            <p:cNvSpPr txBox="1">
              <a:spLocks noChangeArrowheads="1"/>
            </p:cNvSpPr>
            <p:nvPr/>
          </p:nvSpPr>
          <p:spPr bwMode="auto">
            <a:xfrm>
              <a:off x="9298910" y="6104212"/>
              <a:ext cx="1210588" cy="3385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FontTx/>
                <a:buNone/>
              </a:pPr>
              <a:r>
                <a:rPr lang="ja-JP" altLang="en-US" sz="1600" dirty="0">
                  <a:latin typeface="游ゴシック Medium" panose="020B0500000000000000" pitchFamily="50" charset="-128"/>
                  <a:ea typeface="游ゴシック Medium" panose="020B0500000000000000" pitchFamily="50" charset="-128"/>
                </a:rPr>
                <a:t>後ボケ写真</a:t>
              </a:r>
            </a:p>
          </p:txBody>
        </p:sp>
      </p:grpSp>
    </p:spTree>
    <p:extLst>
      <p:ext uri="{BB962C8B-B14F-4D97-AF65-F5344CB8AC3E}">
        <p14:creationId xmlns:p14="http://schemas.microsoft.com/office/powerpoint/2010/main" val="1345135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グラフ, ヒストグラム&#10;&#10;自動的に生成された説明">
            <a:extLst>
              <a:ext uri="{FF2B5EF4-FFF2-40B4-BE49-F238E27FC236}">
                <a16:creationId xmlns:a16="http://schemas.microsoft.com/office/drawing/2014/main" id="{9027ECFD-D9C7-FB8F-08BF-5942A97A5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15" y="1531542"/>
            <a:ext cx="4118187"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7" name="図 16" descr="黒い背景と白い文字&#10;&#10;中程度の精度で自動的に生成された説明">
            <a:extLst>
              <a:ext uri="{FF2B5EF4-FFF2-40B4-BE49-F238E27FC236}">
                <a16:creationId xmlns:a16="http://schemas.microsoft.com/office/drawing/2014/main" id="{65DC5D3E-5AC3-ABC8-96B0-658B2B6A3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644" y="3958854"/>
            <a:ext cx="6949438" cy="231647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5" name="図 14" descr="座る, コンピュータ, キーボード が含まれている画像&#10;&#10;自動的に生成された説明">
            <a:extLst>
              <a:ext uri="{FF2B5EF4-FFF2-40B4-BE49-F238E27FC236}">
                <a16:creationId xmlns:a16="http://schemas.microsoft.com/office/drawing/2014/main" id="{23FC41C5-851D-50C8-1A48-0D99F6728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644" y="1531542"/>
            <a:ext cx="6949439"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1BB7EAE-B19F-6E4C-64DD-3ED08AF92A49}"/>
              </a:ext>
            </a:extLst>
          </p:cNvPr>
          <p:cNvSpPr>
            <a:spLocks noGrp="1"/>
          </p:cNvSpPr>
          <p:nvPr>
            <p:ph type="title"/>
          </p:nvPr>
        </p:nvSpPr>
        <p:spPr/>
        <p:txBody>
          <a:bodyPr/>
          <a:lstStyle/>
          <a:p>
            <a:r>
              <a:rPr lang="ja-JP" altLang="en-US" dirty="0"/>
              <a:t>補正なし球面レンズ</a:t>
            </a:r>
          </a:p>
        </p:txBody>
      </p:sp>
      <p:sp>
        <p:nvSpPr>
          <p:cNvPr id="23" name="Text Box 7">
            <a:extLst>
              <a:ext uri="{FF2B5EF4-FFF2-40B4-BE49-F238E27FC236}">
                <a16:creationId xmlns:a16="http://schemas.microsoft.com/office/drawing/2014/main" id="{CCCA89F1-54AC-799A-FA9E-A94DFBB5A07C}"/>
              </a:ext>
            </a:extLst>
          </p:cNvPr>
          <p:cNvSpPr txBox="1">
            <a:spLocks noChangeArrowheads="1"/>
          </p:cNvSpPr>
          <p:nvPr/>
        </p:nvSpPr>
        <p:spPr bwMode="auto">
          <a:xfrm>
            <a:off x="6721040" y="1113304"/>
            <a:ext cx="316865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光束マップ</a:t>
            </a:r>
            <a:endParaRPr lang="en-US" altLang="ja-JP" sz="2000" dirty="0">
              <a:latin typeface="游ゴシック Medium" panose="020B0500000000000000" pitchFamily="50" charset="-128"/>
              <a:ea typeface="游ゴシック Medium" panose="020B0500000000000000" pitchFamily="50" charset="-128"/>
            </a:endParaRPr>
          </a:p>
        </p:txBody>
      </p:sp>
      <p:sp>
        <p:nvSpPr>
          <p:cNvPr id="24" name="Text Box 7">
            <a:extLst>
              <a:ext uri="{FF2B5EF4-FFF2-40B4-BE49-F238E27FC236}">
                <a16:creationId xmlns:a16="http://schemas.microsoft.com/office/drawing/2014/main" id="{9C776988-1FEE-EA46-9085-D5AF3F75EF54}"/>
              </a:ext>
            </a:extLst>
          </p:cNvPr>
          <p:cNvSpPr txBox="1">
            <a:spLocks noChangeArrowheads="1"/>
          </p:cNvSpPr>
          <p:nvPr/>
        </p:nvSpPr>
        <p:spPr bwMode="auto">
          <a:xfrm>
            <a:off x="1638721" y="3882501"/>
            <a:ext cx="1626324"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縦収差図</a:t>
            </a:r>
            <a:endParaRPr lang="en-US" altLang="ja-JP" sz="2000" dirty="0">
              <a:latin typeface="游ゴシック Medium" panose="020B0500000000000000" pitchFamily="50" charset="-128"/>
              <a:ea typeface="游ゴシック Medium" panose="020B0500000000000000" pitchFamily="50" charset="-128"/>
            </a:endParaRPr>
          </a:p>
        </p:txBody>
      </p:sp>
      <p:sp>
        <p:nvSpPr>
          <p:cNvPr id="33" name="AutoShape 6">
            <a:extLst>
              <a:ext uri="{FF2B5EF4-FFF2-40B4-BE49-F238E27FC236}">
                <a16:creationId xmlns:a16="http://schemas.microsoft.com/office/drawing/2014/main" id="{E4A70439-EAD7-65C2-5B2A-7ED70077204E}"/>
              </a:ext>
            </a:extLst>
          </p:cNvPr>
          <p:cNvSpPr>
            <a:spLocks noChangeArrowheads="1"/>
          </p:cNvSpPr>
          <p:nvPr/>
        </p:nvSpPr>
        <p:spPr bwMode="auto">
          <a:xfrm>
            <a:off x="4177136" y="2414351"/>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nvGrpSpPr>
          <p:cNvPr id="9" name="グループ化 8">
            <a:extLst>
              <a:ext uri="{FF2B5EF4-FFF2-40B4-BE49-F238E27FC236}">
                <a16:creationId xmlns:a16="http://schemas.microsoft.com/office/drawing/2014/main" id="{BF9C6D82-94E6-AD4A-9036-7CAF31EABC5B}"/>
              </a:ext>
            </a:extLst>
          </p:cNvPr>
          <p:cNvGrpSpPr/>
          <p:nvPr/>
        </p:nvGrpSpPr>
        <p:grpSpPr>
          <a:xfrm>
            <a:off x="3265045" y="5875225"/>
            <a:ext cx="7744214" cy="416461"/>
            <a:chOff x="3265045" y="5875225"/>
            <a:chExt cx="7744214" cy="416461"/>
          </a:xfrm>
        </p:grpSpPr>
        <p:sp>
          <p:nvSpPr>
            <p:cNvPr id="28" name="Text Box 7">
              <a:extLst>
                <a:ext uri="{FF2B5EF4-FFF2-40B4-BE49-F238E27FC236}">
                  <a16:creationId xmlns:a16="http://schemas.microsoft.com/office/drawing/2014/main" id="{39585240-BBB0-6641-D146-DDBFEF0DBAD2}"/>
                </a:ext>
              </a:extLst>
            </p:cNvPr>
            <p:cNvSpPr txBox="1">
              <a:spLocks noChangeArrowheads="1"/>
            </p:cNvSpPr>
            <p:nvPr/>
          </p:nvSpPr>
          <p:spPr bwMode="auto">
            <a:xfrm>
              <a:off x="3265045" y="5875225"/>
              <a:ext cx="1970408"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円形ボケ</a:t>
              </a:r>
              <a:endParaRPr lang="en-US" altLang="ja-JP" sz="2000" dirty="0">
                <a:latin typeface="游ゴシック Medium" panose="020B0500000000000000" pitchFamily="50" charset="-128"/>
                <a:ea typeface="游ゴシック Medium" panose="020B0500000000000000" pitchFamily="50" charset="-128"/>
              </a:endParaRPr>
            </a:p>
          </p:txBody>
        </p:sp>
        <p:sp>
          <p:nvSpPr>
            <p:cNvPr id="6" name="Text Box 4">
              <a:extLst>
                <a:ext uri="{FF2B5EF4-FFF2-40B4-BE49-F238E27FC236}">
                  <a16:creationId xmlns:a16="http://schemas.microsoft.com/office/drawing/2014/main" id="{97230633-3C76-E3A1-FC60-AC34E684C0AC}"/>
                </a:ext>
              </a:extLst>
            </p:cNvPr>
            <p:cNvSpPr txBox="1">
              <a:spLocks noChangeArrowheads="1"/>
            </p:cNvSpPr>
            <p:nvPr/>
          </p:nvSpPr>
          <p:spPr bwMode="auto">
            <a:xfrm>
              <a:off x="5688614" y="5891576"/>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前ボケ</a:t>
              </a:r>
            </a:p>
          </p:txBody>
        </p:sp>
        <p:sp>
          <p:nvSpPr>
            <p:cNvPr id="8" name="Text Box 4">
              <a:extLst>
                <a:ext uri="{FF2B5EF4-FFF2-40B4-BE49-F238E27FC236}">
                  <a16:creationId xmlns:a16="http://schemas.microsoft.com/office/drawing/2014/main" id="{9D303FB3-96BC-E798-88D7-391C1FD1972A}"/>
                </a:ext>
              </a:extLst>
            </p:cNvPr>
            <p:cNvSpPr txBox="1">
              <a:spLocks noChangeArrowheads="1"/>
            </p:cNvSpPr>
            <p:nvPr/>
          </p:nvSpPr>
          <p:spPr bwMode="auto">
            <a:xfrm>
              <a:off x="10055152" y="5875225"/>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a:t>
              </a:r>
            </a:p>
          </p:txBody>
        </p:sp>
      </p:grpSp>
      <p:sp>
        <p:nvSpPr>
          <p:cNvPr id="34" name="AutoShape 8">
            <a:extLst>
              <a:ext uri="{FF2B5EF4-FFF2-40B4-BE49-F238E27FC236}">
                <a16:creationId xmlns:a16="http://schemas.microsoft.com/office/drawing/2014/main" id="{CCD527B1-56A8-3550-5D4F-0A1111680259}"/>
              </a:ext>
            </a:extLst>
          </p:cNvPr>
          <p:cNvSpPr>
            <a:spLocks noChangeArrowheads="1"/>
          </p:cNvSpPr>
          <p:nvPr/>
        </p:nvSpPr>
        <p:spPr bwMode="auto">
          <a:xfrm rot="5400000">
            <a:off x="8000481" y="3520854"/>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10" name="Text Box 4">
            <a:extLst>
              <a:ext uri="{FF2B5EF4-FFF2-40B4-BE49-F238E27FC236}">
                <a16:creationId xmlns:a16="http://schemas.microsoft.com/office/drawing/2014/main" id="{47A1A804-9BF5-CC39-556A-68236EA9277E}"/>
              </a:ext>
            </a:extLst>
          </p:cNvPr>
          <p:cNvSpPr txBox="1">
            <a:spLocks noChangeArrowheads="1"/>
          </p:cNvSpPr>
          <p:nvPr/>
        </p:nvSpPr>
        <p:spPr bwMode="auto">
          <a:xfrm>
            <a:off x="7315350" y="5875225"/>
            <a:ext cx="1980029"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フォーカス付近</a:t>
            </a:r>
          </a:p>
        </p:txBody>
      </p:sp>
    </p:spTree>
    <p:extLst>
      <p:ext uri="{BB962C8B-B14F-4D97-AF65-F5344CB8AC3E}">
        <p14:creationId xmlns:p14="http://schemas.microsoft.com/office/powerpoint/2010/main" val="2972151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BB7EAE-B19F-6E4C-64DD-3ED08AF92A49}"/>
              </a:ext>
            </a:extLst>
          </p:cNvPr>
          <p:cNvSpPr>
            <a:spLocks noGrp="1"/>
          </p:cNvSpPr>
          <p:nvPr>
            <p:ph type="title"/>
          </p:nvPr>
        </p:nvSpPr>
        <p:spPr/>
        <p:txBody>
          <a:bodyPr/>
          <a:lstStyle/>
          <a:p>
            <a:r>
              <a:rPr kumimoji="1" lang="ja-JP" altLang="en-US" dirty="0"/>
              <a:t>アクロマート</a:t>
            </a:r>
            <a:r>
              <a:rPr kumimoji="1" lang="en-US" altLang="ja-JP" dirty="0"/>
              <a:t>(2</a:t>
            </a:r>
            <a:r>
              <a:rPr kumimoji="1" lang="ja-JP" altLang="en-US" dirty="0"/>
              <a:t>色補正</a:t>
            </a:r>
            <a:r>
              <a:rPr kumimoji="1" lang="en-US" altLang="ja-JP" dirty="0"/>
              <a:t>)</a:t>
            </a:r>
            <a:r>
              <a:rPr kumimoji="1" lang="ja-JP" altLang="en-US" dirty="0"/>
              <a:t>タイプ</a:t>
            </a:r>
          </a:p>
        </p:txBody>
      </p:sp>
      <p:grpSp>
        <p:nvGrpSpPr>
          <p:cNvPr id="27" name="グループ化 26">
            <a:extLst>
              <a:ext uri="{FF2B5EF4-FFF2-40B4-BE49-F238E27FC236}">
                <a16:creationId xmlns:a16="http://schemas.microsoft.com/office/drawing/2014/main" id="{424863D0-936F-CA43-864F-CE77E44FD788}"/>
              </a:ext>
            </a:extLst>
          </p:cNvPr>
          <p:cNvGrpSpPr/>
          <p:nvPr/>
        </p:nvGrpSpPr>
        <p:grpSpPr>
          <a:xfrm>
            <a:off x="4830645" y="1113304"/>
            <a:ext cx="6949440" cy="2734718"/>
            <a:chOff x="4928081" y="1270701"/>
            <a:chExt cx="6949440" cy="2734718"/>
          </a:xfrm>
        </p:grpSpPr>
        <p:pic>
          <p:nvPicPr>
            <p:cNvPr id="5" name="図 4" descr="テーブル, コンピュータ, 机, 座る が含まれている画像&#10;&#10;自動的に生成された説明">
              <a:extLst>
                <a:ext uri="{FF2B5EF4-FFF2-40B4-BE49-F238E27FC236}">
                  <a16:creationId xmlns:a16="http://schemas.microsoft.com/office/drawing/2014/main" id="{3EE15B6C-636C-854A-4B6A-B3CCB020588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28081" y="1688939"/>
              <a:ext cx="6949440"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3" name="Text Box 7">
              <a:extLst>
                <a:ext uri="{FF2B5EF4-FFF2-40B4-BE49-F238E27FC236}">
                  <a16:creationId xmlns:a16="http://schemas.microsoft.com/office/drawing/2014/main" id="{CCCA89F1-54AC-799A-FA9E-A94DFBB5A07C}"/>
                </a:ext>
              </a:extLst>
            </p:cNvPr>
            <p:cNvSpPr txBox="1">
              <a:spLocks noChangeArrowheads="1"/>
            </p:cNvSpPr>
            <p:nvPr/>
          </p:nvSpPr>
          <p:spPr bwMode="auto">
            <a:xfrm>
              <a:off x="6818476" y="1270701"/>
              <a:ext cx="316865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光束マップ</a:t>
              </a:r>
              <a:endParaRPr lang="en-US" altLang="ja-JP" sz="2000" dirty="0">
                <a:latin typeface="游ゴシック Medium" panose="020B0500000000000000" pitchFamily="50" charset="-128"/>
                <a:ea typeface="游ゴシック Medium" panose="020B0500000000000000" pitchFamily="50" charset="-128"/>
              </a:endParaRPr>
            </a:p>
          </p:txBody>
        </p:sp>
      </p:grpSp>
      <p:grpSp>
        <p:nvGrpSpPr>
          <p:cNvPr id="26" name="グループ化 25">
            <a:extLst>
              <a:ext uri="{FF2B5EF4-FFF2-40B4-BE49-F238E27FC236}">
                <a16:creationId xmlns:a16="http://schemas.microsoft.com/office/drawing/2014/main" id="{97107BFD-4556-741F-8E62-E87183AD7230}"/>
              </a:ext>
            </a:extLst>
          </p:cNvPr>
          <p:cNvGrpSpPr/>
          <p:nvPr/>
        </p:nvGrpSpPr>
        <p:grpSpPr>
          <a:xfrm>
            <a:off x="411915" y="1531542"/>
            <a:ext cx="4118187" cy="2751069"/>
            <a:chOff x="314479" y="1498861"/>
            <a:chExt cx="4118187" cy="2751069"/>
          </a:xfrm>
        </p:grpSpPr>
        <p:pic>
          <p:nvPicPr>
            <p:cNvPr id="21" name="コンテンツ プレースホルダー 13" descr="グラフ, ヒストグラム&#10;&#10;自動的に生成された説明">
              <a:extLst>
                <a:ext uri="{FF2B5EF4-FFF2-40B4-BE49-F238E27FC236}">
                  <a16:creationId xmlns:a16="http://schemas.microsoft.com/office/drawing/2014/main" id="{7A0FAA2D-3D35-3C81-656C-1E9DA4898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14479" y="1498861"/>
              <a:ext cx="4118187"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4" name="Text Box 7">
              <a:extLst>
                <a:ext uri="{FF2B5EF4-FFF2-40B4-BE49-F238E27FC236}">
                  <a16:creationId xmlns:a16="http://schemas.microsoft.com/office/drawing/2014/main" id="{9C776988-1FEE-EA46-9085-D5AF3F75EF54}"/>
                </a:ext>
              </a:extLst>
            </p:cNvPr>
            <p:cNvSpPr txBox="1">
              <a:spLocks noChangeArrowheads="1"/>
            </p:cNvSpPr>
            <p:nvPr/>
          </p:nvSpPr>
          <p:spPr bwMode="auto">
            <a:xfrm>
              <a:off x="1541285" y="3849820"/>
              <a:ext cx="1626324"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縦収差図</a:t>
              </a:r>
              <a:endParaRPr lang="en-US" altLang="ja-JP" sz="2000" dirty="0">
                <a:latin typeface="游ゴシック Medium" panose="020B0500000000000000" pitchFamily="50" charset="-128"/>
                <a:ea typeface="游ゴシック Medium" panose="020B0500000000000000" pitchFamily="50" charset="-128"/>
              </a:endParaRPr>
            </a:p>
          </p:txBody>
        </p:sp>
      </p:grpSp>
      <p:sp>
        <p:nvSpPr>
          <p:cNvPr id="33" name="AutoShape 6">
            <a:extLst>
              <a:ext uri="{FF2B5EF4-FFF2-40B4-BE49-F238E27FC236}">
                <a16:creationId xmlns:a16="http://schemas.microsoft.com/office/drawing/2014/main" id="{E4A70439-EAD7-65C2-5B2A-7ED70077204E}"/>
              </a:ext>
            </a:extLst>
          </p:cNvPr>
          <p:cNvSpPr>
            <a:spLocks noChangeArrowheads="1"/>
          </p:cNvSpPr>
          <p:nvPr/>
        </p:nvSpPr>
        <p:spPr bwMode="auto">
          <a:xfrm>
            <a:off x="4177136" y="2414351"/>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nvGrpSpPr>
          <p:cNvPr id="9" name="グループ化 8">
            <a:extLst>
              <a:ext uri="{FF2B5EF4-FFF2-40B4-BE49-F238E27FC236}">
                <a16:creationId xmlns:a16="http://schemas.microsoft.com/office/drawing/2014/main" id="{BF9C6D82-94E6-AD4A-9036-7CAF31EABC5B}"/>
              </a:ext>
            </a:extLst>
          </p:cNvPr>
          <p:cNvGrpSpPr/>
          <p:nvPr/>
        </p:nvGrpSpPr>
        <p:grpSpPr>
          <a:xfrm>
            <a:off x="3265045" y="3958855"/>
            <a:ext cx="8515040" cy="2332831"/>
            <a:chOff x="3265045" y="3958855"/>
            <a:chExt cx="8515040" cy="2332831"/>
          </a:xfrm>
        </p:grpSpPr>
        <p:grpSp>
          <p:nvGrpSpPr>
            <p:cNvPr id="29" name="グループ化 28">
              <a:extLst>
                <a:ext uri="{FF2B5EF4-FFF2-40B4-BE49-F238E27FC236}">
                  <a16:creationId xmlns:a16="http://schemas.microsoft.com/office/drawing/2014/main" id="{1E705B76-3CBE-EEE3-C295-F06A0861B441}"/>
                </a:ext>
              </a:extLst>
            </p:cNvPr>
            <p:cNvGrpSpPr/>
            <p:nvPr/>
          </p:nvGrpSpPr>
          <p:grpSpPr>
            <a:xfrm>
              <a:off x="3265045" y="3958855"/>
              <a:ext cx="8515040" cy="2316480"/>
              <a:chOff x="3265045" y="3958855"/>
              <a:chExt cx="8515040" cy="2316480"/>
            </a:xfrm>
          </p:grpSpPr>
          <p:pic>
            <p:nvPicPr>
              <p:cNvPr id="7" name="図 6">
                <a:extLst>
                  <a:ext uri="{FF2B5EF4-FFF2-40B4-BE49-F238E27FC236}">
                    <a16:creationId xmlns:a16="http://schemas.microsoft.com/office/drawing/2014/main" id="{85E89827-993F-81AF-933E-33518306BC0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30645" y="3958855"/>
                <a:ext cx="6949440"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8" name="Text Box 7">
                <a:extLst>
                  <a:ext uri="{FF2B5EF4-FFF2-40B4-BE49-F238E27FC236}">
                    <a16:creationId xmlns:a16="http://schemas.microsoft.com/office/drawing/2014/main" id="{39585240-BBB0-6641-D146-DDBFEF0DBAD2}"/>
                  </a:ext>
                </a:extLst>
              </p:cNvPr>
              <p:cNvSpPr txBox="1">
                <a:spLocks noChangeArrowheads="1"/>
              </p:cNvSpPr>
              <p:nvPr/>
            </p:nvSpPr>
            <p:spPr bwMode="auto">
              <a:xfrm>
                <a:off x="3265045" y="5875225"/>
                <a:ext cx="1970408"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円形ボケ</a:t>
                </a:r>
                <a:endParaRPr lang="en-US" altLang="ja-JP" sz="2000" dirty="0">
                  <a:latin typeface="游ゴシック Medium" panose="020B0500000000000000" pitchFamily="50" charset="-128"/>
                  <a:ea typeface="游ゴシック Medium" panose="020B0500000000000000" pitchFamily="50" charset="-128"/>
                </a:endParaRPr>
              </a:p>
            </p:txBody>
          </p:sp>
        </p:grpSp>
        <p:sp>
          <p:nvSpPr>
            <p:cNvPr id="6" name="Text Box 4">
              <a:extLst>
                <a:ext uri="{FF2B5EF4-FFF2-40B4-BE49-F238E27FC236}">
                  <a16:creationId xmlns:a16="http://schemas.microsoft.com/office/drawing/2014/main" id="{97230633-3C76-E3A1-FC60-AC34E684C0AC}"/>
                </a:ext>
              </a:extLst>
            </p:cNvPr>
            <p:cNvSpPr txBox="1">
              <a:spLocks noChangeArrowheads="1"/>
            </p:cNvSpPr>
            <p:nvPr/>
          </p:nvSpPr>
          <p:spPr bwMode="auto">
            <a:xfrm>
              <a:off x="5688614" y="5891576"/>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前ボケ</a:t>
              </a:r>
            </a:p>
          </p:txBody>
        </p:sp>
        <p:sp>
          <p:nvSpPr>
            <p:cNvPr id="8" name="Text Box 4">
              <a:extLst>
                <a:ext uri="{FF2B5EF4-FFF2-40B4-BE49-F238E27FC236}">
                  <a16:creationId xmlns:a16="http://schemas.microsoft.com/office/drawing/2014/main" id="{9D303FB3-96BC-E798-88D7-391C1FD1972A}"/>
                </a:ext>
              </a:extLst>
            </p:cNvPr>
            <p:cNvSpPr txBox="1">
              <a:spLocks noChangeArrowheads="1"/>
            </p:cNvSpPr>
            <p:nvPr/>
          </p:nvSpPr>
          <p:spPr bwMode="auto">
            <a:xfrm>
              <a:off x="10055152" y="5875225"/>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a:t>
              </a:r>
            </a:p>
          </p:txBody>
        </p:sp>
      </p:grpSp>
      <p:sp>
        <p:nvSpPr>
          <p:cNvPr id="34" name="AutoShape 8">
            <a:extLst>
              <a:ext uri="{FF2B5EF4-FFF2-40B4-BE49-F238E27FC236}">
                <a16:creationId xmlns:a16="http://schemas.microsoft.com/office/drawing/2014/main" id="{CCD527B1-56A8-3550-5D4F-0A1111680259}"/>
              </a:ext>
            </a:extLst>
          </p:cNvPr>
          <p:cNvSpPr>
            <a:spLocks noChangeArrowheads="1"/>
          </p:cNvSpPr>
          <p:nvPr/>
        </p:nvSpPr>
        <p:spPr bwMode="auto">
          <a:xfrm rot="5400000">
            <a:off x="8000481" y="3520854"/>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10" name="Text Box 4">
            <a:extLst>
              <a:ext uri="{FF2B5EF4-FFF2-40B4-BE49-F238E27FC236}">
                <a16:creationId xmlns:a16="http://schemas.microsoft.com/office/drawing/2014/main" id="{47A1A804-9BF5-CC39-556A-68236EA9277E}"/>
              </a:ext>
            </a:extLst>
          </p:cNvPr>
          <p:cNvSpPr txBox="1">
            <a:spLocks noChangeArrowheads="1"/>
          </p:cNvSpPr>
          <p:nvPr/>
        </p:nvSpPr>
        <p:spPr bwMode="auto">
          <a:xfrm>
            <a:off x="7315350" y="5875225"/>
            <a:ext cx="1980029"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フォーカス付近</a:t>
            </a:r>
          </a:p>
        </p:txBody>
      </p:sp>
    </p:spTree>
    <p:extLst>
      <p:ext uri="{BB962C8B-B14F-4D97-AF65-F5344CB8AC3E}">
        <p14:creationId xmlns:p14="http://schemas.microsoft.com/office/powerpoint/2010/main" val="73702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a:xfrm>
            <a:off x="609769" y="213360"/>
            <a:ext cx="10972464" cy="870970"/>
          </a:xfrm>
        </p:spPr>
        <p:txBody>
          <a:bodyPr/>
          <a:lstStyle/>
          <a:p>
            <a:r>
              <a:rPr lang="ja-JP" altLang="en-US" dirty="0"/>
              <a:t>被写界深度</a:t>
            </a:r>
            <a:r>
              <a:rPr lang="en-US" altLang="ja-JP" dirty="0"/>
              <a:t>(</a:t>
            </a:r>
            <a:r>
              <a:rPr lang="ja-JP" altLang="en-US" dirty="0"/>
              <a:t>ボケ</a:t>
            </a:r>
            <a:r>
              <a:rPr lang="en-US" altLang="ja-JP" dirty="0"/>
              <a:t>)</a:t>
            </a:r>
            <a:r>
              <a:rPr lang="ja-JP" altLang="en-US" dirty="0"/>
              <a:t>表現の発展</a:t>
            </a:r>
          </a:p>
        </p:txBody>
      </p:sp>
      <p:sp>
        <p:nvSpPr>
          <p:cNvPr id="3" name="コンテンツ プレースホルダー 2">
            <a:extLst>
              <a:ext uri="{FF2B5EF4-FFF2-40B4-BE49-F238E27FC236}">
                <a16:creationId xmlns:a16="http://schemas.microsoft.com/office/drawing/2014/main" id="{FA9C8860-A021-0FAC-BB32-5D830E04E230}"/>
              </a:ext>
            </a:extLst>
          </p:cNvPr>
          <p:cNvSpPr>
            <a:spLocks noGrp="1"/>
          </p:cNvSpPr>
          <p:nvPr>
            <p:ph idx="1"/>
          </p:nvPr>
        </p:nvSpPr>
        <p:spPr>
          <a:xfrm>
            <a:off x="609769" y="1234440"/>
            <a:ext cx="10972464" cy="5120640"/>
          </a:xfrm>
        </p:spPr>
        <p:txBody>
          <a:bodyPr>
            <a:normAutofit fontScale="85000" lnSpcReduction="20000"/>
          </a:bodyPr>
          <a:lstStyle/>
          <a:p>
            <a:r>
              <a:rPr lang="en-US" altLang="ja-JP" dirty="0"/>
              <a:t>2010</a:t>
            </a:r>
            <a:r>
              <a:rPr lang="ja-JP" altLang="en-US" dirty="0"/>
              <a:t>年代</a:t>
            </a:r>
            <a:endParaRPr lang="en-US" altLang="ja-JP" dirty="0"/>
          </a:p>
          <a:p>
            <a:pPr lvl="1"/>
            <a:r>
              <a:rPr lang="ja-JP" altLang="en-US" dirty="0"/>
              <a:t>幾何光学によるボケ味の表現</a:t>
            </a:r>
            <a:endParaRPr lang="en-US" altLang="ja-JP" dirty="0"/>
          </a:p>
          <a:p>
            <a:pPr lvl="2"/>
            <a:r>
              <a:rPr lang="en-US" altLang="ja-JP" dirty="0"/>
              <a:t>[Kawase 2008, 2012, 2015.a]</a:t>
            </a:r>
          </a:p>
          <a:p>
            <a:pPr lvl="1"/>
            <a:r>
              <a:rPr lang="en-US" altLang="ja-JP" dirty="0"/>
              <a:t>Scatter-as-Gather</a:t>
            </a:r>
            <a:r>
              <a:rPr lang="ja-JP" altLang="en-US" dirty="0"/>
              <a:t>アプローチの発展</a:t>
            </a:r>
            <a:endParaRPr lang="en-US" altLang="ja-JP" dirty="0"/>
          </a:p>
          <a:p>
            <a:pPr lvl="2"/>
            <a:r>
              <a:rPr lang="en-US" altLang="ja-JP" dirty="0"/>
              <a:t>[Sousa 2013] [Jimenez 2014]</a:t>
            </a:r>
          </a:p>
          <a:p>
            <a:pPr lvl="2"/>
            <a:r>
              <a:rPr lang="ja-JP" altLang="en-US" dirty="0"/>
              <a:t>周囲の</a:t>
            </a:r>
            <a:r>
              <a:rPr lang="en-US" altLang="ja-JP" dirty="0"/>
              <a:t>CoC</a:t>
            </a:r>
            <a:r>
              <a:rPr lang="ja-JP" altLang="en-US" dirty="0"/>
              <a:t>の影響範囲かどうかを判断して疑似的な</a:t>
            </a:r>
            <a:r>
              <a:rPr lang="en-US" altLang="ja-JP" dirty="0"/>
              <a:t>Scatter</a:t>
            </a:r>
            <a:r>
              <a:rPr lang="ja-JP" altLang="en-US" dirty="0"/>
              <a:t>処理</a:t>
            </a:r>
            <a:endParaRPr lang="en-US" altLang="ja-JP" dirty="0"/>
          </a:p>
          <a:p>
            <a:pPr lvl="3"/>
            <a:r>
              <a:rPr lang="en-US" altLang="ja-JP" dirty="0"/>
              <a:t>CoC: Circle of Confusion (</a:t>
            </a:r>
            <a:r>
              <a:rPr lang="ja-JP" altLang="en-US" dirty="0"/>
              <a:t>錯乱円／ボケ像の直径</a:t>
            </a:r>
            <a:r>
              <a:rPr lang="en-US" altLang="ja-JP" dirty="0"/>
              <a:t>)</a:t>
            </a:r>
          </a:p>
          <a:p>
            <a:pPr lvl="2"/>
            <a:r>
              <a:rPr lang="ja-JP" altLang="en-US" dirty="0"/>
              <a:t>レイヤーを増やさなくてもある程度正しい遮蔽表現が可能</a:t>
            </a:r>
            <a:endParaRPr lang="en-US" altLang="ja-JP" dirty="0"/>
          </a:p>
          <a:p>
            <a:pPr lvl="1"/>
            <a:r>
              <a:rPr lang="en-US" altLang="ja-JP" dirty="0"/>
              <a:t>Scatter/Gather</a:t>
            </a:r>
            <a:r>
              <a:rPr lang="ja-JP" altLang="en-US" dirty="0"/>
              <a:t>ハイブリッド方式の発展／任意形状の絞り表現</a:t>
            </a:r>
            <a:endParaRPr lang="en-US" altLang="ja-JP" dirty="0"/>
          </a:p>
          <a:p>
            <a:pPr lvl="2"/>
            <a:r>
              <a:rPr lang="en-US" altLang="ja-JP" dirty="0"/>
              <a:t>[Kawase 2012, 2015.a] [Abadie 2018]</a:t>
            </a:r>
          </a:p>
          <a:p>
            <a:pPr lvl="2"/>
            <a:r>
              <a:rPr lang="ja-JP" altLang="en-US" dirty="0"/>
              <a:t>明るく重要なピクセルのみに効率的に高品質なボケ表現を適用</a:t>
            </a:r>
            <a:endParaRPr lang="en-US" altLang="ja-JP" dirty="0"/>
          </a:p>
          <a:p>
            <a:pPr lvl="2"/>
            <a:r>
              <a:rPr lang="en-US" altLang="ja-JP" dirty="0"/>
              <a:t>LUT</a:t>
            </a:r>
            <a:r>
              <a:rPr lang="ja-JP" altLang="en-US" dirty="0"/>
              <a:t>の間接参照による任意の絞り形状表現</a:t>
            </a:r>
            <a:endParaRPr lang="en-US" altLang="ja-JP" dirty="0"/>
          </a:p>
          <a:p>
            <a:pPr lvl="1"/>
            <a:r>
              <a:rPr lang="ja-JP" altLang="en-US" dirty="0"/>
              <a:t>アナモルフィック非点収差の表現など</a:t>
            </a:r>
            <a:endParaRPr lang="en-US" altLang="ja-JP" dirty="0"/>
          </a:p>
          <a:p>
            <a:pPr lvl="2"/>
            <a:r>
              <a:rPr lang="en-US" altLang="ja-JP" dirty="0"/>
              <a:t>[Kawase 2012, 2015.a]</a:t>
            </a:r>
          </a:p>
        </p:txBody>
      </p:sp>
    </p:spTree>
    <p:extLst>
      <p:ext uri="{BB962C8B-B14F-4D97-AF65-F5344CB8AC3E}">
        <p14:creationId xmlns:p14="http://schemas.microsoft.com/office/powerpoint/2010/main" val="2999923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BB7EAE-B19F-6E4C-64DD-3ED08AF92A49}"/>
              </a:ext>
            </a:extLst>
          </p:cNvPr>
          <p:cNvSpPr>
            <a:spLocks noGrp="1"/>
          </p:cNvSpPr>
          <p:nvPr>
            <p:ph type="title"/>
          </p:nvPr>
        </p:nvSpPr>
        <p:spPr/>
        <p:txBody>
          <a:bodyPr/>
          <a:lstStyle/>
          <a:p>
            <a:r>
              <a:rPr lang="ja-JP" altLang="en-US" dirty="0"/>
              <a:t>アポ</a:t>
            </a:r>
            <a:r>
              <a:rPr kumimoji="1" lang="ja-JP" altLang="en-US" dirty="0"/>
              <a:t>クロマート</a:t>
            </a:r>
            <a:r>
              <a:rPr kumimoji="1" lang="en-US" altLang="ja-JP" dirty="0"/>
              <a:t>(3</a:t>
            </a:r>
            <a:r>
              <a:rPr kumimoji="1" lang="ja-JP" altLang="en-US" dirty="0"/>
              <a:t>色補正</a:t>
            </a:r>
            <a:r>
              <a:rPr kumimoji="1" lang="en-US" altLang="ja-JP" dirty="0"/>
              <a:t>)</a:t>
            </a:r>
            <a:r>
              <a:rPr kumimoji="1" lang="ja-JP" altLang="en-US" dirty="0"/>
              <a:t>タイプ</a:t>
            </a:r>
          </a:p>
        </p:txBody>
      </p:sp>
      <p:grpSp>
        <p:nvGrpSpPr>
          <p:cNvPr id="23" name="グループ化 22">
            <a:extLst>
              <a:ext uri="{FF2B5EF4-FFF2-40B4-BE49-F238E27FC236}">
                <a16:creationId xmlns:a16="http://schemas.microsoft.com/office/drawing/2014/main" id="{E1A28EC4-5CF1-AA8F-0D0A-FAE19BEFDA77}"/>
              </a:ext>
            </a:extLst>
          </p:cNvPr>
          <p:cNvGrpSpPr/>
          <p:nvPr/>
        </p:nvGrpSpPr>
        <p:grpSpPr>
          <a:xfrm>
            <a:off x="411915" y="1531543"/>
            <a:ext cx="4118185" cy="2751069"/>
            <a:chOff x="411915" y="1531543"/>
            <a:chExt cx="4118185" cy="2751069"/>
          </a:xfrm>
        </p:grpSpPr>
        <p:pic>
          <p:nvPicPr>
            <p:cNvPr id="30" name="図 29" descr="背景パターン&#10;&#10;中程度の精度で自動的に生成された説明">
              <a:extLst>
                <a:ext uri="{FF2B5EF4-FFF2-40B4-BE49-F238E27FC236}">
                  <a16:creationId xmlns:a16="http://schemas.microsoft.com/office/drawing/2014/main" id="{B7405D61-BA06-566F-7BB2-82A681E3F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15" y="1531543"/>
              <a:ext cx="4118185" cy="231647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1" name="Text Box 7">
              <a:extLst>
                <a:ext uri="{FF2B5EF4-FFF2-40B4-BE49-F238E27FC236}">
                  <a16:creationId xmlns:a16="http://schemas.microsoft.com/office/drawing/2014/main" id="{54F08478-016B-B809-BBEB-70378EDA9D53}"/>
                </a:ext>
              </a:extLst>
            </p:cNvPr>
            <p:cNvSpPr txBox="1">
              <a:spLocks noChangeArrowheads="1"/>
            </p:cNvSpPr>
            <p:nvPr/>
          </p:nvSpPr>
          <p:spPr bwMode="auto">
            <a:xfrm>
              <a:off x="1638721" y="3882502"/>
              <a:ext cx="1626324"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縦収差図</a:t>
              </a:r>
              <a:endParaRPr lang="en-US" altLang="ja-JP" sz="2000" dirty="0">
                <a:latin typeface="游ゴシック Medium" panose="020B0500000000000000" pitchFamily="50" charset="-128"/>
                <a:ea typeface="游ゴシック Medium" panose="020B0500000000000000" pitchFamily="50" charset="-128"/>
              </a:endParaRPr>
            </a:p>
          </p:txBody>
        </p:sp>
      </p:grpSp>
      <p:grpSp>
        <p:nvGrpSpPr>
          <p:cNvPr id="27" name="グループ化 26">
            <a:extLst>
              <a:ext uri="{FF2B5EF4-FFF2-40B4-BE49-F238E27FC236}">
                <a16:creationId xmlns:a16="http://schemas.microsoft.com/office/drawing/2014/main" id="{CE84481C-70D6-445F-C5F3-9C319C03CE5E}"/>
              </a:ext>
            </a:extLst>
          </p:cNvPr>
          <p:cNvGrpSpPr/>
          <p:nvPr/>
        </p:nvGrpSpPr>
        <p:grpSpPr>
          <a:xfrm>
            <a:off x="4830645" y="1113304"/>
            <a:ext cx="6949437" cy="2734718"/>
            <a:chOff x="4830645" y="1113304"/>
            <a:chExt cx="6949437" cy="2734718"/>
          </a:xfrm>
        </p:grpSpPr>
        <p:pic>
          <p:nvPicPr>
            <p:cNvPr id="31" name="図 30" descr="コンピュータ, テーブル, ノートパソコン, 机 が含まれている画像&#10;&#10;自動的に生成された説明">
              <a:extLst>
                <a:ext uri="{FF2B5EF4-FFF2-40B4-BE49-F238E27FC236}">
                  <a16:creationId xmlns:a16="http://schemas.microsoft.com/office/drawing/2014/main" id="{292BFAFA-B177-7788-158A-8AEF5568C0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30645" y="1531543"/>
              <a:ext cx="6949437" cy="231647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4" name="Text Box 7">
              <a:extLst>
                <a:ext uri="{FF2B5EF4-FFF2-40B4-BE49-F238E27FC236}">
                  <a16:creationId xmlns:a16="http://schemas.microsoft.com/office/drawing/2014/main" id="{6CE7C698-03F6-FB1B-E1E0-E22A2DD8E69E}"/>
                </a:ext>
              </a:extLst>
            </p:cNvPr>
            <p:cNvSpPr txBox="1">
              <a:spLocks noChangeArrowheads="1"/>
            </p:cNvSpPr>
            <p:nvPr/>
          </p:nvSpPr>
          <p:spPr bwMode="auto">
            <a:xfrm>
              <a:off x="6721040" y="1113304"/>
              <a:ext cx="316865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光束マップ</a:t>
              </a:r>
              <a:endParaRPr lang="en-US" altLang="ja-JP" sz="2000" dirty="0">
                <a:latin typeface="游ゴシック Medium" panose="020B0500000000000000" pitchFamily="50" charset="-128"/>
                <a:ea typeface="游ゴシック Medium" panose="020B0500000000000000" pitchFamily="50" charset="-128"/>
              </a:endParaRPr>
            </a:p>
          </p:txBody>
        </p:sp>
      </p:grpSp>
      <p:sp>
        <p:nvSpPr>
          <p:cNvPr id="28" name="AutoShape 6">
            <a:extLst>
              <a:ext uri="{FF2B5EF4-FFF2-40B4-BE49-F238E27FC236}">
                <a16:creationId xmlns:a16="http://schemas.microsoft.com/office/drawing/2014/main" id="{2FD71A12-31D0-DB96-2F0C-A40F05065414}"/>
              </a:ext>
            </a:extLst>
          </p:cNvPr>
          <p:cNvSpPr>
            <a:spLocks noChangeArrowheads="1"/>
          </p:cNvSpPr>
          <p:nvPr/>
        </p:nvSpPr>
        <p:spPr bwMode="auto">
          <a:xfrm>
            <a:off x="4177136" y="2414351"/>
            <a:ext cx="503237" cy="5508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nvGrpSpPr>
          <p:cNvPr id="6" name="グループ化 5">
            <a:extLst>
              <a:ext uri="{FF2B5EF4-FFF2-40B4-BE49-F238E27FC236}">
                <a16:creationId xmlns:a16="http://schemas.microsoft.com/office/drawing/2014/main" id="{70FECD19-2AA2-E6DB-55A2-4B6A17824482}"/>
              </a:ext>
            </a:extLst>
          </p:cNvPr>
          <p:cNvGrpSpPr/>
          <p:nvPr/>
        </p:nvGrpSpPr>
        <p:grpSpPr>
          <a:xfrm>
            <a:off x="3265045" y="3958855"/>
            <a:ext cx="8515040" cy="2332831"/>
            <a:chOff x="3265045" y="3958855"/>
            <a:chExt cx="8515040" cy="2332831"/>
          </a:xfrm>
        </p:grpSpPr>
        <p:grpSp>
          <p:nvGrpSpPr>
            <p:cNvPr id="26" name="グループ化 25">
              <a:extLst>
                <a:ext uri="{FF2B5EF4-FFF2-40B4-BE49-F238E27FC236}">
                  <a16:creationId xmlns:a16="http://schemas.microsoft.com/office/drawing/2014/main" id="{B54FC2EC-2F01-2657-A30B-C88C2F0FF4F8}"/>
                </a:ext>
              </a:extLst>
            </p:cNvPr>
            <p:cNvGrpSpPr/>
            <p:nvPr/>
          </p:nvGrpSpPr>
          <p:grpSpPr>
            <a:xfrm>
              <a:off x="3265045" y="3958855"/>
              <a:ext cx="8515040" cy="2316480"/>
              <a:chOff x="3265045" y="3958855"/>
              <a:chExt cx="8515040" cy="2316480"/>
            </a:xfrm>
          </p:grpSpPr>
          <p:pic>
            <p:nvPicPr>
              <p:cNvPr id="32" name="図 31" descr="黒い背景と白い文字&#10;&#10;自動的に生成された説明">
                <a:extLst>
                  <a:ext uri="{FF2B5EF4-FFF2-40B4-BE49-F238E27FC236}">
                    <a16:creationId xmlns:a16="http://schemas.microsoft.com/office/drawing/2014/main" id="{26E63CCA-3B78-3C57-03CA-712A434FC1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30645" y="3958855"/>
                <a:ext cx="6949440" cy="231648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
            <p:nvSpPr>
              <p:cNvPr id="25" name="Text Box 7">
                <a:extLst>
                  <a:ext uri="{FF2B5EF4-FFF2-40B4-BE49-F238E27FC236}">
                    <a16:creationId xmlns:a16="http://schemas.microsoft.com/office/drawing/2014/main" id="{95B1A549-4AEB-FC18-F413-B6C4B3F77223}"/>
                  </a:ext>
                </a:extLst>
              </p:cNvPr>
              <p:cNvSpPr txBox="1">
                <a:spLocks noChangeArrowheads="1"/>
              </p:cNvSpPr>
              <p:nvPr/>
            </p:nvSpPr>
            <p:spPr bwMode="auto">
              <a:xfrm>
                <a:off x="3265045" y="5875225"/>
                <a:ext cx="1970408"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eaLnBrk="1" hangingPunct="1">
                  <a:spcBef>
                    <a:spcPct val="0"/>
                  </a:spcBef>
                  <a:buFontTx/>
                  <a:buNone/>
                </a:pPr>
                <a:r>
                  <a:rPr lang="ja-JP" altLang="en-US" sz="2000" dirty="0">
                    <a:latin typeface="游ゴシック Medium" panose="020B0500000000000000" pitchFamily="50" charset="-128"/>
                    <a:ea typeface="游ゴシック Medium" panose="020B0500000000000000" pitchFamily="50" charset="-128"/>
                  </a:rPr>
                  <a:t>円形ボケ</a:t>
                </a:r>
                <a:endParaRPr lang="en-US" altLang="ja-JP" sz="2000" dirty="0">
                  <a:latin typeface="游ゴシック Medium" panose="020B0500000000000000" pitchFamily="50" charset="-128"/>
                  <a:ea typeface="游ゴシック Medium" panose="020B0500000000000000" pitchFamily="50" charset="-128"/>
                </a:endParaRPr>
              </a:p>
            </p:txBody>
          </p:sp>
        </p:grpSp>
        <p:sp>
          <p:nvSpPr>
            <p:cNvPr id="3" name="Text Box 4">
              <a:extLst>
                <a:ext uri="{FF2B5EF4-FFF2-40B4-BE49-F238E27FC236}">
                  <a16:creationId xmlns:a16="http://schemas.microsoft.com/office/drawing/2014/main" id="{29B11A9A-1FC4-26E3-4288-6B513C041005}"/>
                </a:ext>
              </a:extLst>
            </p:cNvPr>
            <p:cNvSpPr txBox="1">
              <a:spLocks noChangeArrowheads="1"/>
            </p:cNvSpPr>
            <p:nvPr/>
          </p:nvSpPr>
          <p:spPr bwMode="auto">
            <a:xfrm>
              <a:off x="5688614" y="5891576"/>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前ボケ</a:t>
              </a:r>
            </a:p>
          </p:txBody>
        </p:sp>
        <p:sp>
          <p:nvSpPr>
            <p:cNvPr id="4" name="Text Box 4">
              <a:extLst>
                <a:ext uri="{FF2B5EF4-FFF2-40B4-BE49-F238E27FC236}">
                  <a16:creationId xmlns:a16="http://schemas.microsoft.com/office/drawing/2014/main" id="{31F8153F-3A33-2039-CDED-EB95C55A3FFD}"/>
                </a:ext>
              </a:extLst>
            </p:cNvPr>
            <p:cNvSpPr txBox="1">
              <a:spLocks noChangeArrowheads="1"/>
            </p:cNvSpPr>
            <p:nvPr/>
          </p:nvSpPr>
          <p:spPr bwMode="auto">
            <a:xfrm>
              <a:off x="10055152" y="5875225"/>
              <a:ext cx="954107"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a:t>
              </a:r>
            </a:p>
          </p:txBody>
        </p:sp>
      </p:grpSp>
      <p:sp>
        <p:nvSpPr>
          <p:cNvPr id="29" name="AutoShape 8">
            <a:extLst>
              <a:ext uri="{FF2B5EF4-FFF2-40B4-BE49-F238E27FC236}">
                <a16:creationId xmlns:a16="http://schemas.microsoft.com/office/drawing/2014/main" id="{852163AB-3DF0-B6D9-5FA7-7CF7F2F3ECCE}"/>
              </a:ext>
            </a:extLst>
          </p:cNvPr>
          <p:cNvSpPr>
            <a:spLocks noChangeArrowheads="1"/>
          </p:cNvSpPr>
          <p:nvPr/>
        </p:nvSpPr>
        <p:spPr bwMode="auto">
          <a:xfrm rot="5400000">
            <a:off x="8000481" y="3520854"/>
            <a:ext cx="609767" cy="687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8" name="Text Box 4">
            <a:extLst>
              <a:ext uri="{FF2B5EF4-FFF2-40B4-BE49-F238E27FC236}">
                <a16:creationId xmlns:a16="http://schemas.microsoft.com/office/drawing/2014/main" id="{781FEBE2-FBE7-70CF-186D-0EE2D47B613E}"/>
              </a:ext>
            </a:extLst>
          </p:cNvPr>
          <p:cNvSpPr txBox="1">
            <a:spLocks noChangeArrowheads="1"/>
          </p:cNvSpPr>
          <p:nvPr/>
        </p:nvSpPr>
        <p:spPr bwMode="auto">
          <a:xfrm>
            <a:off x="7315350" y="5875225"/>
            <a:ext cx="1980029"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ct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フォーカス付近</a:t>
            </a:r>
          </a:p>
        </p:txBody>
      </p:sp>
    </p:spTree>
    <p:extLst>
      <p:ext uri="{BB962C8B-B14F-4D97-AF65-F5344CB8AC3E}">
        <p14:creationId xmlns:p14="http://schemas.microsoft.com/office/powerpoint/2010/main" val="402964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E812ED-FF5F-7A98-A5CC-B124DA51E049}"/>
              </a:ext>
            </a:extLst>
          </p:cNvPr>
          <p:cNvSpPr>
            <a:spLocks noGrp="1"/>
          </p:cNvSpPr>
          <p:nvPr>
            <p:ph type="title"/>
          </p:nvPr>
        </p:nvSpPr>
        <p:spPr/>
        <p:txBody>
          <a:bodyPr/>
          <a:lstStyle/>
          <a:p>
            <a:r>
              <a:rPr kumimoji="1" lang="ja-JP" altLang="en-US" dirty="0"/>
              <a:t>テクスチャに無駄な空間が多い</a:t>
            </a:r>
          </a:p>
        </p:txBody>
      </p:sp>
      <p:graphicFrame>
        <p:nvGraphicFramePr>
          <p:cNvPr id="5" name="Object 7">
            <a:extLst>
              <a:ext uri="{FF2B5EF4-FFF2-40B4-BE49-F238E27FC236}">
                <a16:creationId xmlns:a16="http://schemas.microsoft.com/office/drawing/2014/main" id="{4C094B96-231F-24CE-2B92-CFBC4CF0FD7E}"/>
              </a:ext>
            </a:extLst>
          </p:cNvPr>
          <p:cNvGraphicFramePr>
            <a:graphicFrameLocks noChangeAspect="1"/>
          </p:cNvGraphicFramePr>
          <p:nvPr>
            <p:extLst>
              <p:ext uri="{D42A27DB-BD31-4B8C-83A1-F6EECF244321}">
                <p14:modId xmlns:p14="http://schemas.microsoft.com/office/powerpoint/2010/main" val="1950680964"/>
              </p:ext>
            </p:extLst>
          </p:nvPr>
        </p:nvGraphicFramePr>
        <p:xfrm>
          <a:off x="609768" y="2051824"/>
          <a:ext cx="10972464" cy="4303256"/>
        </p:xfrm>
        <a:graphic>
          <a:graphicData uri="http://schemas.openxmlformats.org/presentationml/2006/ole">
            <mc:AlternateContent xmlns:mc="http://schemas.openxmlformats.org/markup-compatibility/2006">
              <mc:Choice xmlns:v="urn:schemas-microsoft-com:vml" Requires="v">
                <p:oleObj name="Image" r:id="rId2" imgW="6501587" imgH="6501587" progId="Photoshop.Image.7">
                  <p:embed/>
                </p:oleObj>
              </mc:Choice>
              <mc:Fallback>
                <p:oleObj name="Image" r:id="rId2" imgW="6501587" imgH="6501587" progId="Photoshop.Image.7">
                  <p:embed/>
                  <p:pic>
                    <p:nvPicPr>
                      <p:cNvPr id="54278" name="Object 7">
                        <a:extLst>
                          <a:ext uri="{FF2B5EF4-FFF2-40B4-BE49-F238E27FC236}">
                            <a16:creationId xmlns:a16="http://schemas.microsoft.com/office/drawing/2014/main" id="{45168407-ABD8-9BFF-2CA0-6DEE0A1E5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68" y="2051824"/>
                        <a:ext cx="10972464" cy="4303256"/>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56732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E812ED-FF5F-7A98-A5CC-B124DA51E049}"/>
              </a:ext>
            </a:extLst>
          </p:cNvPr>
          <p:cNvSpPr>
            <a:spLocks noGrp="1"/>
          </p:cNvSpPr>
          <p:nvPr>
            <p:ph type="title"/>
          </p:nvPr>
        </p:nvSpPr>
        <p:spPr/>
        <p:txBody>
          <a:bodyPr/>
          <a:lstStyle/>
          <a:p>
            <a:r>
              <a:rPr kumimoji="1" lang="ja-JP" altLang="en-US" dirty="0"/>
              <a:t>テクスチャに無駄な空間が多い</a:t>
            </a:r>
          </a:p>
        </p:txBody>
      </p:sp>
      <p:sp>
        <p:nvSpPr>
          <p:cNvPr id="3" name="コンテンツ プレースホルダー 2">
            <a:extLst>
              <a:ext uri="{FF2B5EF4-FFF2-40B4-BE49-F238E27FC236}">
                <a16:creationId xmlns:a16="http://schemas.microsoft.com/office/drawing/2014/main" id="{151B2F6E-A190-ADE3-CA9F-66CFD3B202B7}"/>
              </a:ext>
            </a:extLst>
          </p:cNvPr>
          <p:cNvSpPr>
            <a:spLocks noGrp="1"/>
          </p:cNvSpPr>
          <p:nvPr>
            <p:ph idx="1"/>
          </p:nvPr>
        </p:nvSpPr>
        <p:spPr/>
        <p:txBody>
          <a:bodyPr/>
          <a:lstStyle/>
          <a:p>
            <a:r>
              <a:rPr lang="ja-JP" altLang="en-US" sz="3600" dirty="0"/>
              <a:t>深度ごとに光束の最大拡がり幅で正規化</a:t>
            </a:r>
          </a:p>
          <a:p>
            <a:endParaRPr kumimoji="1" lang="ja-JP" altLang="en-US" dirty="0"/>
          </a:p>
        </p:txBody>
      </p:sp>
      <p:grpSp>
        <p:nvGrpSpPr>
          <p:cNvPr id="4" name="Group 17">
            <a:extLst>
              <a:ext uri="{FF2B5EF4-FFF2-40B4-BE49-F238E27FC236}">
                <a16:creationId xmlns:a16="http://schemas.microsoft.com/office/drawing/2014/main" id="{6B6D0D12-B5AA-63F3-BE27-5CCF4B227885}"/>
              </a:ext>
            </a:extLst>
          </p:cNvPr>
          <p:cNvGrpSpPr>
            <a:grpSpLocks/>
          </p:cNvGrpSpPr>
          <p:nvPr/>
        </p:nvGrpSpPr>
        <p:grpSpPr bwMode="auto">
          <a:xfrm>
            <a:off x="609768" y="2051824"/>
            <a:ext cx="10972464" cy="4303256"/>
            <a:chOff x="612" y="1616"/>
            <a:chExt cx="4400" cy="2200"/>
          </a:xfrm>
        </p:grpSpPr>
        <p:graphicFrame>
          <p:nvGraphicFramePr>
            <p:cNvPr id="5" name="Object 7">
              <a:extLst>
                <a:ext uri="{FF2B5EF4-FFF2-40B4-BE49-F238E27FC236}">
                  <a16:creationId xmlns:a16="http://schemas.microsoft.com/office/drawing/2014/main" id="{4C094B96-231F-24CE-2B92-CFBC4CF0FD7E}"/>
                </a:ext>
              </a:extLst>
            </p:cNvPr>
            <p:cNvGraphicFramePr>
              <a:graphicFrameLocks noChangeAspect="1"/>
            </p:cNvGraphicFramePr>
            <p:nvPr/>
          </p:nvGraphicFramePr>
          <p:xfrm>
            <a:off x="612" y="1616"/>
            <a:ext cx="4400" cy="2200"/>
          </p:xfrm>
          <a:graphic>
            <a:graphicData uri="http://schemas.openxmlformats.org/presentationml/2006/ole">
              <mc:AlternateContent xmlns:mc="http://schemas.openxmlformats.org/markup-compatibility/2006">
                <mc:Choice xmlns:v="urn:schemas-microsoft-com:vml" Requires="v">
                  <p:oleObj name="Image" r:id="rId2" imgW="6501587" imgH="6501587" progId="Photoshop.Image.7">
                    <p:embed/>
                  </p:oleObj>
                </mc:Choice>
                <mc:Fallback>
                  <p:oleObj name="Image" r:id="rId2" imgW="6501587" imgH="6501587" progId="Photoshop.Image.7">
                    <p:embed/>
                    <p:pic>
                      <p:nvPicPr>
                        <p:cNvPr id="5" name="Object 7">
                          <a:extLst>
                            <a:ext uri="{FF2B5EF4-FFF2-40B4-BE49-F238E27FC236}">
                              <a16:creationId xmlns:a16="http://schemas.microsoft.com/office/drawing/2014/main" id="{4C094B96-231F-24CE-2B92-CFBC4CF0F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 y="1616"/>
                          <a:ext cx="4400" cy="22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13">
              <a:extLst>
                <a:ext uri="{FF2B5EF4-FFF2-40B4-BE49-F238E27FC236}">
                  <a16:creationId xmlns:a16="http://schemas.microsoft.com/office/drawing/2014/main" id="{BFA868EB-84AB-CD0B-4C4E-218AB5672B7C}"/>
                </a:ext>
              </a:extLst>
            </p:cNvPr>
            <p:cNvGrpSpPr>
              <a:grpSpLocks/>
            </p:cNvGrpSpPr>
            <p:nvPr/>
          </p:nvGrpSpPr>
          <p:grpSpPr bwMode="auto">
            <a:xfrm>
              <a:off x="612" y="1745"/>
              <a:ext cx="4400" cy="862"/>
              <a:chOff x="612" y="1745"/>
              <a:chExt cx="4400" cy="862"/>
            </a:xfrm>
          </p:grpSpPr>
          <p:sp>
            <p:nvSpPr>
              <p:cNvPr id="10" name="Line 8">
                <a:extLst>
                  <a:ext uri="{FF2B5EF4-FFF2-40B4-BE49-F238E27FC236}">
                    <a16:creationId xmlns:a16="http://schemas.microsoft.com/office/drawing/2014/main" id="{404230CB-8FBB-448A-D3E1-82EAF43762AC}"/>
                  </a:ext>
                </a:extLst>
              </p:cNvPr>
              <p:cNvSpPr>
                <a:spLocks noChangeShapeType="1"/>
              </p:cNvSpPr>
              <p:nvPr/>
            </p:nvSpPr>
            <p:spPr bwMode="auto">
              <a:xfrm flipH="1">
                <a:off x="1927" y="1745"/>
                <a:ext cx="3085" cy="862"/>
              </a:xfrm>
              <a:prstGeom prst="line">
                <a:avLst/>
              </a:prstGeom>
              <a:noFill/>
              <a:ln w="254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Freeform 12">
                <a:extLst>
                  <a:ext uri="{FF2B5EF4-FFF2-40B4-BE49-F238E27FC236}">
                    <a16:creationId xmlns:a16="http://schemas.microsoft.com/office/drawing/2014/main" id="{CAF2B083-61AD-ED83-0307-0A96D7C6C6BA}"/>
                  </a:ext>
                </a:extLst>
              </p:cNvPr>
              <p:cNvSpPr>
                <a:spLocks/>
              </p:cNvSpPr>
              <p:nvPr/>
            </p:nvSpPr>
            <p:spPr bwMode="auto">
              <a:xfrm>
                <a:off x="612" y="2328"/>
                <a:ext cx="1315" cy="279"/>
              </a:xfrm>
              <a:custGeom>
                <a:avLst/>
                <a:gdLst>
                  <a:gd name="T0" fmla="*/ 0 w 1315"/>
                  <a:gd name="T1" fmla="*/ 0 h 273"/>
                  <a:gd name="T2" fmla="*/ 771 w 1315"/>
                  <a:gd name="T3" fmla="*/ 241 h 273"/>
                  <a:gd name="T4" fmla="*/ 1315 w 1315"/>
                  <a:gd name="T5" fmla="*/ 362 h 273"/>
                  <a:gd name="T6" fmla="*/ 0 60000 65536"/>
                  <a:gd name="T7" fmla="*/ 0 60000 65536"/>
                  <a:gd name="T8" fmla="*/ 0 60000 65536"/>
                </a:gdLst>
                <a:ahLst/>
                <a:cxnLst>
                  <a:cxn ang="T6">
                    <a:pos x="T0" y="T1"/>
                  </a:cxn>
                  <a:cxn ang="T7">
                    <a:pos x="T2" y="T3"/>
                  </a:cxn>
                  <a:cxn ang="T8">
                    <a:pos x="T4" y="T5"/>
                  </a:cxn>
                </a:cxnLst>
                <a:rect l="0" t="0" r="r" b="b"/>
                <a:pathLst>
                  <a:path w="1315" h="273">
                    <a:moveTo>
                      <a:pt x="0" y="0"/>
                    </a:moveTo>
                    <a:cubicBezTo>
                      <a:pt x="276" y="68"/>
                      <a:pt x="552" y="137"/>
                      <a:pt x="771" y="182"/>
                    </a:cubicBezTo>
                    <a:cubicBezTo>
                      <a:pt x="990" y="227"/>
                      <a:pt x="1224" y="258"/>
                      <a:pt x="1315" y="273"/>
                    </a:cubicBezTo>
                  </a:path>
                </a:pathLst>
              </a:custGeom>
              <a:noFill/>
              <a:ln w="25400" cap="flat"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 name="Group 14">
              <a:extLst>
                <a:ext uri="{FF2B5EF4-FFF2-40B4-BE49-F238E27FC236}">
                  <a16:creationId xmlns:a16="http://schemas.microsoft.com/office/drawing/2014/main" id="{A1BD546E-CD4F-C5D1-748C-08CDD5AB02DF}"/>
                </a:ext>
              </a:extLst>
            </p:cNvPr>
            <p:cNvGrpSpPr>
              <a:grpSpLocks noChangeAspect="1"/>
            </p:cNvGrpSpPr>
            <p:nvPr/>
          </p:nvGrpSpPr>
          <p:grpSpPr bwMode="auto">
            <a:xfrm flipV="1">
              <a:off x="612" y="2825"/>
              <a:ext cx="4400" cy="862"/>
              <a:chOff x="612" y="1745"/>
              <a:chExt cx="4400" cy="862"/>
            </a:xfrm>
          </p:grpSpPr>
          <p:sp>
            <p:nvSpPr>
              <p:cNvPr id="8" name="Line 15">
                <a:extLst>
                  <a:ext uri="{FF2B5EF4-FFF2-40B4-BE49-F238E27FC236}">
                    <a16:creationId xmlns:a16="http://schemas.microsoft.com/office/drawing/2014/main" id="{ADC95528-931D-5979-3910-69DA109F5CA8}"/>
                  </a:ext>
                </a:extLst>
              </p:cNvPr>
              <p:cNvSpPr>
                <a:spLocks noChangeAspect="1" noChangeShapeType="1"/>
              </p:cNvSpPr>
              <p:nvPr/>
            </p:nvSpPr>
            <p:spPr bwMode="auto">
              <a:xfrm flipH="1">
                <a:off x="1927" y="1745"/>
                <a:ext cx="3085" cy="862"/>
              </a:xfrm>
              <a:prstGeom prst="line">
                <a:avLst/>
              </a:prstGeom>
              <a:noFill/>
              <a:ln w="254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Freeform 16">
                <a:extLst>
                  <a:ext uri="{FF2B5EF4-FFF2-40B4-BE49-F238E27FC236}">
                    <a16:creationId xmlns:a16="http://schemas.microsoft.com/office/drawing/2014/main" id="{F15F9ADF-44C5-20A4-342E-C744E8B452F9}"/>
                  </a:ext>
                </a:extLst>
              </p:cNvPr>
              <p:cNvSpPr>
                <a:spLocks noChangeAspect="1"/>
              </p:cNvSpPr>
              <p:nvPr/>
            </p:nvSpPr>
            <p:spPr bwMode="auto">
              <a:xfrm>
                <a:off x="612" y="2328"/>
                <a:ext cx="1315" cy="279"/>
              </a:xfrm>
              <a:custGeom>
                <a:avLst/>
                <a:gdLst>
                  <a:gd name="T0" fmla="*/ 0 w 1315"/>
                  <a:gd name="T1" fmla="*/ 0 h 273"/>
                  <a:gd name="T2" fmla="*/ 771 w 1315"/>
                  <a:gd name="T3" fmla="*/ 241 h 273"/>
                  <a:gd name="T4" fmla="*/ 1315 w 1315"/>
                  <a:gd name="T5" fmla="*/ 362 h 273"/>
                  <a:gd name="T6" fmla="*/ 0 60000 65536"/>
                  <a:gd name="T7" fmla="*/ 0 60000 65536"/>
                  <a:gd name="T8" fmla="*/ 0 60000 65536"/>
                </a:gdLst>
                <a:ahLst/>
                <a:cxnLst>
                  <a:cxn ang="T6">
                    <a:pos x="T0" y="T1"/>
                  </a:cxn>
                  <a:cxn ang="T7">
                    <a:pos x="T2" y="T3"/>
                  </a:cxn>
                  <a:cxn ang="T8">
                    <a:pos x="T4" y="T5"/>
                  </a:cxn>
                </a:cxnLst>
                <a:rect l="0" t="0" r="r" b="b"/>
                <a:pathLst>
                  <a:path w="1315" h="273">
                    <a:moveTo>
                      <a:pt x="0" y="0"/>
                    </a:moveTo>
                    <a:cubicBezTo>
                      <a:pt x="276" y="68"/>
                      <a:pt x="552" y="137"/>
                      <a:pt x="771" y="182"/>
                    </a:cubicBezTo>
                    <a:cubicBezTo>
                      <a:pt x="990" y="227"/>
                      <a:pt x="1224" y="258"/>
                      <a:pt x="1315" y="273"/>
                    </a:cubicBezTo>
                  </a:path>
                </a:pathLst>
              </a:custGeom>
              <a:noFill/>
              <a:ln w="25400" cap="flat"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Tree>
    <p:extLst>
      <p:ext uri="{BB962C8B-B14F-4D97-AF65-F5344CB8AC3E}">
        <p14:creationId xmlns:p14="http://schemas.microsoft.com/office/powerpoint/2010/main" val="293040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496DD1F-BC86-6CCF-1288-6C779389E762}"/>
              </a:ext>
            </a:extLst>
          </p:cNvPr>
          <p:cNvGrpSpPr/>
          <p:nvPr/>
        </p:nvGrpSpPr>
        <p:grpSpPr>
          <a:xfrm>
            <a:off x="788194" y="3077413"/>
            <a:ext cx="10596562" cy="1608931"/>
            <a:chOff x="420688" y="4556919"/>
            <a:chExt cx="10596562" cy="1608931"/>
          </a:xfrm>
          <a:effectLst/>
        </p:grpSpPr>
        <p:pic>
          <p:nvPicPr>
            <p:cNvPr id="13" name="図 28">
              <a:extLst>
                <a:ext uri="{FF2B5EF4-FFF2-40B4-BE49-F238E27FC236}">
                  <a16:creationId xmlns:a16="http://schemas.microsoft.com/office/drawing/2014/main" id="{F60C9C77-7C1A-0901-99A9-C52A0BE4F3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4150" y="4559300"/>
              <a:ext cx="3213100" cy="1606550"/>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4" name="図 29">
              <a:extLst>
                <a:ext uri="{FF2B5EF4-FFF2-40B4-BE49-F238E27FC236}">
                  <a16:creationId xmlns:a16="http://schemas.microsoft.com/office/drawing/2014/main" id="{145DF90C-C140-6E33-5476-658F73A353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688" y="4556919"/>
              <a:ext cx="6419850" cy="1604962"/>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5" name="AutoShape 6">
              <a:extLst>
                <a:ext uri="{FF2B5EF4-FFF2-40B4-BE49-F238E27FC236}">
                  <a16:creationId xmlns:a16="http://schemas.microsoft.com/office/drawing/2014/main" id="{4422BE3E-7880-81E5-66F2-648B27ECA9C3}"/>
                </a:ext>
              </a:extLst>
            </p:cNvPr>
            <p:cNvSpPr>
              <a:spLocks noChangeArrowheads="1"/>
            </p:cNvSpPr>
            <p:nvPr/>
          </p:nvSpPr>
          <p:spPr bwMode="auto">
            <a:xfrm>
              <a:off x="7007226" y="506412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nvGrpSpPr>
          <p:cNvPr id="3" name="グループ化 2">
            <a:extLst>
              <a:ext uri="{FF2B5EF4-FFF2-40B4-BE49-F238E27FC236}">
                <a16:creationId xmlns:a16="http://schemas.microsoft.com/office/drawing/2014/main" id="{5A1A1E0A-CDD2-7858-7F09-6A6541A2A258}"/>
              </a:ext>
            </a:extLst>
          </p:cNvPr>
          <p:cNvGrpSpPr/>
          <p:nvPr/>
        </p:nvGrpSpPr>
        <p:grpSpPr>
          <a:xfrm>
            <a:off x="788194" y="4869587"/>
            <a:ext cx="10602913" cy="1608138"/>
            <a:chOff x="412750" y="2514600"/>
            <a:chExt cx="10602913" cy="1608138"/>
          </a:xfrm>
          <a:effectLst/>
        </p:grpSpPr>
        <p:pic>
          <p:nvPicPr>
            <p:cNvPr id="7" name="図 35">
              <a:extLst>
                <a:ext uri="{FF2B5EF4-FFF2-40B4-BE49-F238E27FC236}">
                  <a16:creationId xmlns:a16="http://schemas.microsoft.com/office/drawing/2014/main" id="{0031C9A8-53AD-BB3A-E40F-C372E0E622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0" y="2514600"/>
              <a:ext cx="6419850" cy="1604963"/>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7F0F3A87-C0C5-4EC5-A27D-9CC7232C5A83}"/>
                </a:ext>
              </a:extLst>
            </p:cNvPr>
            <p:cNvSpPr>
              <a:spLocks noChangeArrowheads="1"/>
            </p:cNvSpPr>
            <p:nvPr/>
          </p:nvSpPr>
          <p:spPr bwMode="auto">
            <a:xfrm>
              <a:off x="6999287" y="3021806"/>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9" name="コンテンツ プレースホルダー 4">
              <a:extLst>
                <a:ext uri="{FF2B5EF4-FFF2-40B4-BE49-F238E27FC236}">
                  <a16:creationId xmlns:a16="http://schemas.microsoft.com/office/drawing/2014/main" id="{24B86797-4221-CFD0-2AE4-DF3A013AC3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2520950"/>
              <a:ext cx="3203575" cy="1601788"/>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grpSp>
      <p:grpSp>
        <p:nvGrpSpPr>
          <p:cNvPr id="4" name="グループ化 3">
            <a:extLst>
              <a:ext uri="{FF2B5EF4-FFF2-40B4-BE49-F238E27FC236}">
                <a16:creationId xmlns:a16="http://schemas.microsoft.com/office/drawing/2014/main" id="{68125FA2-5869-3AF7-294C-BEA808CE03B0}"/>
              </a:ext>
            </a:extLst>
          </p:cNvPr>
          <p:cNvGrpSpPr/>
          <p:nvPr/>
        </p:nvGrpSpPr>
        <p:grpSpPr>
          <a:xfrm>
            <a:off x="788194" y="1281270"/>
            <a:ext cx="10596562" cy="1606550"/>
            <a:chOff x="433388" y="439738"/>
            <a:chExt cx="10596562" cy="1606550"/>
          </a:xfrm>
          <a:effectLst/>
        </p:grpSpPr>
        <p:pic>
          <p:nvPicPr>
            <p:cNvPr id="10" name="コンテンツ プレースホルダー 10">
              <a:extLst>
                <a:ext uri="{FF2B5EF4-FFF2-40B4-BE49-F238E27FC236}">
                  <a16:creationId xmlns:a16="http://schemas.microsoft.com/office/drawing/2014/main" id="{B2F37652-379F-2F55-2545-6696E50276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3388" y="441325"/>
              <a:ext cx="6419850" cy="160496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図 20">
              <a:extLst>
                <a:ext uri="{FF2B5EF4-FFF2-40B4-BE49-F238E27FC236}">
                  <a16:creationId xmlns:a16="http://schemas.microsoft.com/office/drawing/2014/main" id="{8D6D5FF6-8CF4-4240-9712-46E3B890A2A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16850" y="439738"/>
              <a:ext cx="3213100" cy="160655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AutoShape 6">
              <a:extLst>
                <a:ext uri="{FF2B5EF4-FFF2-40B4-BE49-F238E27FC236}">
                  <a16:creationId xmlns:a16="http://schemas.microsoft.com/office/drawing/2014/main" id="{38A1FE6E-ABBB-5D57-4017-E523559B9AFD}"/>
                </a:ext>
              </a:extLst>
            </p:cNvPr>
            <p:cNvSpPr>
              <a:spLocks noChangeArrowheads="1"/>
            </p:cNvSpPr>
            <p:nvPr/>
          </p:nvSpPr>
          <p:spPr bwMode="auto">
            <a:xfrm>
              <a:off x="7019925" y="950913"/>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sp>
        <p:nvSpPr>
          <p:cNvPr id="6" name="タイトル 5">
            <a:extLst>
              <a:ext uri="{FF2B5EF4-FFF2-40B4-BE49-F238E27FC236}">
                <a16:creationId xmlns:a16="http://schemas.microsoft.com/office/drawing/2014/main" id="{E295E934-4606-B286-ED21-E0E07D1EC45D}"/>
              </a:ext>
            </a:extLst>
          </p:cNvPr>
          <p:cNvSpPr>
            <a:spLocks noGrp="1"/>
          </p:cNvSpPr>
          <p:nvPr>
            <p:ph type="title"/>
          </p:nvPr>
        </p:nvSpPr>
        <p:spPr/>
        <p:txBody>
          <a:bodyPr>
            <a:normAutofit/>
          </a:bodyPr>
          <a:lstStyle/>
          <a:p>
            <a:r>
              <a:rPr lang="ja-JP" altLang="en-US" dirty="0"/>
              <a:t>最適化のためテクスチャ空間を正規化</a:t>
            </a:r>
          </a:p>
        </p:txBody>
      </p:sp>
      <p:sp>
        <p:nvSpPr>
          <p:cNvPr id="5" name="Text Box 4">
            <a:extLst>
              <a:ext uri="{FF2B5EF4-FFF2-40B4-BE49-F238E27FC236}">
                <a16:creationId xmlns:a16="http://schemas.microsoft.com/office/drawing/2014/main" id="{E3CA2A5A-A6FF-835F-A54E-248376FF186B}"/>
              </a:ext>
            </a:extLst>
          </p:cNvPr>
          <p:cNvSpPr txBox="1">
            <a:spLocks noChangeArrowheads="1"/>
          </p:cNvSpPr>
          <p:nvPr/>
        </p:nvSpPr>
        <p:spPr bwMode="auto">
          <a:xfrm>
            <a:off x="788194" y="1281270"/>
            <a:ext cx="2749471"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補正なし球面単レンズ</a:t>
            </a:r>
          </a:p>
        </p:txBody>
      </p:sp>
      <p:sp>
        <p:nvSpPr>
          <p:cNvPr id="16" name="Text Box 4">
            <a:extLst>
              <a:ext uri="{FF2B5EF4-FFF2-40B4-BE49-F238E27FC236}">
                <a16:creationId xmlns:a16="http://schemas.microsoft.com/office/drawing/2014/main" id="{4F2F3219-A84D-EF9B-C99F-11D812E6BC54}"/>
              </a:ext>
            </a:extLst>
          </p:cNvPr>
          <p:cNvSpPr txBox="1">
            <a:spLocks noChangeArrowheads="1"/>
          </p:cNvSpPr>
          <p:nvPr/>
        </p:nvSpPr>
        <p:spPr bwMode="auto">
          <a:xfrm>
            <a:off x="788194" y="3075032"/>
            <a:ext cx="2492990" cy="400110"/>
          </a:xfrm>
          <a:prstGeom prst="rect">
            <a:avLst/>
          </a:prstGeom>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アクロマートレンズ</a:t>
            </a:r>
          </a:p>
        </p:txBody>
      </p:sp>
      <p:sp>
        <p:nvSpPr>
          <p:cNvPr id="17" name="Text Box 4">
            <a:extLst>
              <a:ext uri="{FF2B5EF4-FFF2-40B4-BE49-F238E27FC236}">
                <a16:creationId xmlns:a16="http://schemas.microsoft.com/office/drawing/2014/main" id="{E192F482-4302-FD75-B5C5-198B757D673B}"/>
              </a:ext>
            </a:extLst>
          </p:cNvPr>
          <p:cNvSpPr txBox="1">
            <a:spLocks noChangeArrowheads="1"/>
          </p:cNvSpPr>
          <p:nvPr/>
        </p:nvSpPr>
        <p:spPr bwMode="auto">
          <a:xfrm>
            <a:off x="788194" y="4869587"/>
            <a:ext cx="3048000" cy="400110"/>
          </a:xfrm>
          <a:prstGeom prst="rect">
            <a:avLst/>
          </a:prstGeom>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アポクロマートレンズ</a:t>
            </a:r>
          </a:p>
        </p:txBody>
      </p:sp>
    </p:spTree>
    <p:extLst>
      <p:ext uri="{BB962C8B-B14F-4D97-AF65-F5344CB8AC3E}">
        <p14:creationId xmlns:p14="http://schemas.microsoft.com/office/powerpoint/2010/main" val="2556852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534944-099A-E3C8-F56D-5AE7297A3A93}"/>
              </a:ext>
            </a:extLst>
          </p:cNvPr>
          <p:cNvSpPr>
            <a:spLocks noGrp="1"/>
          </p:cNvSpPr>
          <p:nvPr>
            <p:ph type="title"/>
          </p:nvPr>
        </p:nvSpPr>
        <p:spPr>
          <a:xfrm>
            <a:off x="609769" y="213360"/>
            <a:ext cx="10972464" cy="870970"/>
          </a:xfrm>
        </p:spPr>
        <p:txBody>
          <a:bodyPr/>
          <a:lstStyle/>
          <a:p>
            <a:r>
              <a:rPr lang="ja-JP" altLang="en-US" dirty="0"/>
              <a:t>任意の形状に歪ませながら回転</a:t>
            </a:r>
          </a:p>
        </p:txBody>
      </p:sp>
      <p:sp>
        <p:nvSpPr>
          <p:cNvPr id="3" name="コンテンツ プレースホルダー 2">
            <a:extLst>
              <a:ext uri="{FF2B5EF4-FFF2-40B4-BE49-F238E27FC236}">
                <a16:creationId xmlns:a16="http://schemas.microsoft.com/office/drawing/2014/main" id="{CE120813-2B76-20DE-1C58-24BFEB05AA4A}"/>
              </a:ext>
            </a:extLst>
          </p:cNvPr>
          <p:cNvSpPr>
            <a:spLocks noGrp="1"/>
          </p:cNvSpPr>
          <p:nvPr>
            <p:ph idx="1"/>
          </p:nvPr>
        </p:nvSpPr>
        <p:spPr>
          <a:xfrm>
            <a:off x="609769" y="1234440"/>
            <a:ext cx="10972464" cy="5120640"/>
          </a:xfrm>
        </p:spPr>
        <p:txBody>
          <a:bodyPr/>
          <a:lstStyle/>
          <a:p>
            <a:r>
              <a:rPr lang="en-US" altLang="ja-JP" dirty="0"/>
              <a:t>6</a:t>
            </a:r>
            <a:r>
              <a:rPr lang="ja-JP" altLang="en-US" dirty="0"/>
              <a:t>角形に歪ませると</a:t>
            </a:r>
            <a:r>
              <a:rPr lang="en-US" altLang="ja-JP" dirty="0"/>
              <a:t>6</a:t>
            </a:r>
            <a:r>
              <a:rPr lang="ja-JP" altLang="en-US" dirty="0"/>
              <a:t>枚羽根絞りのボケ像</a:t>
            </a:r>
            <a:endParaRPr lang="en-US" altLang="ja-JP" dirty="0"/>
          </a:p>
          <a:p>
            <a:pPr lvl="1"/>
            <a:r>
              <a:rPr lang="ja-JP" altLang="en-US" dirty="0">
                <a:solidFill>
                  <a:srgbClr val="FF5050"/>
                </a:solidFill>
              </a:rPr>
              <a:t>光軸からの歪ませた距離</a:t>
            </a:r>
            <a:r>
              <a:rPr lang="en-US" altLang="ja-JP" dirty="0">
                <a:solidFill>
                  <a:srgbClr val="FF5050"/>
                </a:solidFill>
              </a:rPr>
              <a:t>(V</a:t>
            </a:r>
            <a:r>
              <a:rPr lang="ja-JP" altLang="en-US" dirty="0">
                <a:solidFill>
                  <a:srgbClr val="FF5050"/>
                </a:solidFill>
              </a:rPr>
              <a:t>座標</a:t>
            </a:r>
            <a:r>
              <a:rPr lang="en-US" altLang="ja-JP" dirty="0">
                <a:solidFill>
                  <a:srgbClr val="FF5050"/>
                </a:solidFill>
              </a:rPr>
              <a:t>)</a:t>
            </a:r>
            <a:r>
              <a:rPr lang="ja-JP" altLang="en-US" dirty="0">
                <a:solidFill>
                  <a:srgbClr val="FF5050"/>
                </a:solidFill>
              </a:rPr>
              <a:t>を格納した</a:t>
            </a:r>
            <a:r>
              <a:rPr lang="en-US" altLang="ja-JP" dirty="0">
                <a:solidFill>
                  <a:srgbClr val="FF5050"/>
                </a:solidFill>
              </a:rPr>
              <a:t>LUT</a:t>
            </a:r>
            <a:r>
              <a:rPr lang="ja-JP" altLang="en-US" dirty="0">
                <a:solidFill>
                  <a:srgbClr val="FF5050"/>
                </a:solidFill>
              </a:rPr>
              <a:t>を利用</a:t>
            </a:r>
            <a:endParaRPr lang="en-US" altLang="ja-JP" dirty="0">
              <a:solidFill>
                <a:srgbClr val="FF5050"/>
              </a:solidFill>
            </a:endParaRPr>
          </a:p>
          <a:p>
            <a:pPr lvl="2"/>
            <a:r>
              <a:rPr lang="ja-JP" altLang="en-US" dirty="0"/>
              <a:t>絞り羽根の微妙なカーブなども表現可能</a:t>
            </a:r>
            <a:endParaRPr lang="en-US" altLang="ja-JP" dirty="0"/>
          </a:p>
        </p:txBody>
      </p:sp>
      <p:grpSp>
        <p:nvGrpSpPr>
          <p:cNvPr id="15" name="グループ化 14">
            <a:extLst>
              <a:ext uri="{FF2B5EF4-FFF2-40B4-BE49-F238E27FC236}">
                <a16:creationId xmlns:a16="http://schemas.microsoft.com/office/drawing/2014/main" id="{DB33DE55-6FB6-5CB6-08A6-B78FC1005C6E}"/>
              </a:ext>
            </a:extLst>
          </p:cNvPr>
          <p:cNvGrpSpPr/>
          <p:nvPr/>
        </p:nvGrpSpPr>
        <p:grpSpPr>
          <a:xfrm>
            <a:off x="609767" y="3069067"/>
            <a:ext cx="10575595" cy="3436123"/>
            <a:chOff x="609767" y="3069067"/>
            <a:chExt cx="10575595" cy="3436123"/>
          </a:xfrm>
        </p:grpSpPr>
        <p:pic>
          <p:nvPicPr>
            <p:cNvPr id="11" name="図 10" descr="黒い背景とぼやけた写真&#10;&#10;中程度の精度で自動的に生成された説明">
              <a:extLst>
                <a:ext uri="{FF2B5EF4-FFF2-40B4-BE49-F238E27FC236}">
                  <a16:creationId xmlns:a16="http://schemas.microsoft.com/office/drawing/2014/main" id="{99D86E80-4D8C-BF9A-C134-118ADB4A1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125" y="4931701"/>
              <a:ext cx="1434142" cy="143414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8" name="図 7" descr="モニター画面に映る文字&#10;&#10;中程度の精度で自動的に生成された説明">
              <a:extLst>
                <a:ext uri="{FF2B5EF4-FFF2-40B4-BE49-F238E27FC236}">
                  <a16:creationId xmlns:a16="http://schemas.microsoft.com/office/drawing/2014/main" id="{39ACD6D9-9C3C-7CF9-8712-68C26F25340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100"/>
                      </a14:imgEffect>
                    </a14:imgLayer>
                  </a14:imgProps>
                </a:ext>
                <a:ext uri="{28A0092B-C50C-407E-A947-70E740481C1C}">
                  <a14:useLocalDpi xmlns:a14="http://schemas.microsoft.com/office/drawing/2010/main" val="0"/>
                </a:ext>
              </a:extLst>
            </a:blip>
            <a:stretch>
              <a:fillRect/>
            </a:stretch>
          </p:blipFill>
          <p:spPr>
            <a:xfrm>
              <a:off x="7987540" y="3069067"/>
              <a:ext cx="3197822" cy="319782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nvGrpSpPr>
            <p:cNvPr id="35" name="グループ化 34">
              <a:extLst>
                <a:ext uri="{FF2B5EF4-FFF2-40B4-BE49-F238E27FC236}">
                  <a16:creationId xmlns:a16="http://schemas.microsoft.com/office/drawing/2014/main" id="{AE49B368-117A-E1B7-3759-4F923A7D9FE3}"/>
                </a:ext>
              </a:extLst>
            </p:cNvPr>
            <p:cNvGrpSpPr/>
            <p:nvPr/>
          </p:nvGrpSpPr>
          <p:grpSpPr>
            <a:xfrm>
              <a:off x="6854091" y="4128279"/>
              <a:ext cx="999304" cy="1085152"/>
              <a:chOff x="7116985" y="4063680"/>
              <a:chExt cx="999304" cy="1085152"/>
            </a:xfrm>
          </p:grpSpPr>
          <p:sp>
            <p:nvSpPr>
              <p:cNvPr id="19" name="AutoShape 6">
                <a:extLst>
                  <a:ext uri="{FF2B5EF4-FFF2-40B4-BE49-F238E27FC236}">
                    <a16:creationId xmlns:a16="http://schemas.microsoft.com/office/drawing/2014/main" id="{05BD1E4B-2A0D-3C1D-F3BE-F2111C6F943E}"/>
                  </a:ext>
                </a:extLst>
              </p:cNvPr>
              <p:cNvSpPr>
                <a:spLocks noChangeArrowheads="1"/>
              </p:cNvSpPr>
              <p:nvPr/>
            </p:nvSpPr>
            <p:spPr bwMode="auto">
              <a:xfrm>
                <a:off x="7479702" y="4310981"/>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sp>
            <p:nvSpPr>
              <p:cNvPr id="20" name="環状矢印 9">
                <a:extLst>
                  <a:ext uri="{FF2B5EF4-FFF2-40B4-BE49-F238E27FC236}">
                    <a16:creationId xmlns:a16="http://schemas.microsoft.com/office/drawing/2014/main" id="{7B7DFAEC-F3E4-8494-A6F5-61249C6FBC3E}"/>
                  </a:ext>
                </a:extLst>
              </p:cNvPr>
              <p:cNvSpPr>
                <a:spLocks/>
              </p:cNvSpPr>
              <p:nvPr/>
            </p:nvSpPr>
            <p:spPr bwMode="auto">
              <a:xfrm flipH="1">
                <a:off x="7116985" y="4063680"/>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txBody>
              <a:bodyPr/>
              <a:lstStyle/>
              <a:p>
                <a:endParaRPr lang="ja-JP" altLang="en-US"/>
              </a:p>
            </p:txBody>
          </p:sp>
        </p:grpSp>
        <p:pic>
          <p:nvPicPr>
            <p:cNvPr id="5" name="コンテンツ プレースホルダー 4">
              <a:extLst>
                <a:ext uri="{FF2B5EF4-FFF2-40B4-BE49-F238E27FC236}">
                  <a16:creationId xmlns:a16="http://schemas.microsoft.com/office/drawing/2014/main" id="{1131D1FE-D53A-0D98-B673-A8D8B798D0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8008" y="3069067"/>
              <a:ext cx="5415289" cy="1601788"/>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Text Box 7">
              <a:extLst>
                <a:ext uri="{FF2B5EF4-FFF2-40B4-BE49-F238E27FC236}">
                  <a16:creationId xmlns:a16="http://schemas.microsoft.com/office/drawing/2014/main" id="{BED7AA5F-5343-2B6F-2ECD-53F8CB326987}"/>
                </a:ext>
              </a:extLst>
            </p:cNvPr>
            <p:cNvSpPr txBox="1">
              <a:spLocks noChangeArrowheads="1"/>
            </p:cNvSpPr>
            <p:nvPr/>
          </p:nvSpPr>
          <p:spPr bwMode="auto">
            <a:xfrm>
              <a:off x="1365744" y="4767922"/>
              <a:ext cx="3200023" cy="320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U</a:t>
              </a:r>
              <a:r>
                <a:rPr lang="ja-JP" altLang="en-US" sz="1481" dirty="0">
                  <a:latin typeface="游ゴシック Medium" panose="020B0500000000000000" pitchFamily="50" charset="-128"/>
                  <a:ea typeface="游ゴシック Medium" panose="020B0500000000000000" pitchFamily="50" charset="-128"/>
                </a:rPr>
                <a:t>方向</a:t>
              </a:r>
              <a:r>
                <a:rPr lang="en-US" altLang="ja-JP" sz="1481" dirty="0">
                  <a:latin typeface="游ゴシック Medium" panose="020B0500000000000000" pitchFamily="50" charset="-128"/>
                  <a:ea typeface="游ゴシック Medium" panose="020B0500000000000000" pitchFamily="50" charset="-128"/>
                </a:rPr>
                <a:t>: </a:t>
              </a:r>
              <a:r>
                <a:rPr lang="ja-JP" altLang="en-US" sz="1481" dirty="0">
                  <a:latin typeface="游ゴシック Medium" panose="020B0500000000000000" pitchFamily="50" charset="-128"/>
                  <a:ea typeface="游ゴシック Medium" panose="020B0500000000000000" pitchFamily="50" charset="-128"/>
                </a:rPr>
                <a:t>レンズからの垂直距離</a:t>
              </a:r>
            </a:p>
          </p:txBody>
        </p:sp>
        <p:sp>
          <p:nvSpPr>
            <p:cNvPr id="6" name="Line 22">
              <a:extLst>
                <a:ext uri="{FF2B5EF4-FFF2-40B4-BE49-F238E27FC236}">
                  <a16:creationId xmlns:a16="http://schemas.microsoft.com/office/drawing/2014/main" id="{A886A5CF-6350-7075-B15C-5EA97FBA72B4}"/>
                </a:ext>
              </a:extLst>
            </p:cNvPr>
            <p:cNvSpPr>
              <a:spLocks noChangeAspect="1" noChangeShapeType="1"/>
            </p:cNvSpPr>
            <p:nvPr/>
          </p:nvSpPr>
          <p:spPr bwMode="auto">
            <a:xfrm flipH="1">
              <a:off x="1306022" y="4746396"/>
              <a:ext cx="5483418" cy="0"/>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dirty="0"/>
            </a:p>
          </p:txBody>
        </p:sp>
        <p:sp>
          <p:nvSpPr>
            <p:cNvPr id="7" name="Line 23">
              <a:extLst>
                <a:ext uri="{FF2B5EF4-FFF2-40B4-BE49-F238E27FC236}">
                  <a16:creationId xmlns:a16="http://schemas.microsoft.com/office/drawing/2014/main" id="{1AF1273B-EAA6-2626-F01F-92ED8D5E91B6}"/>
                </a:ext>
              </a:extLst>
            </p:cNvPr>
            <p:cNvSpPr>
              <a:spLocks noChangeAspect="1" noChangeShapeType="1"/>
            </p:cNvSpPr>
            <p:nvPr/>
          </p:nvSpPr>
          <p:spPr bwMode="auto">
            <a:xfrm flipH="1">
              <a:off x="1306022" y="3069067"/>
              <a:ext cx="0" cy="1677329"/>
            </a:xfrm>
            <a:prstGeom prst="line">
              <a:avLst/>
            </a:prstGeom>
            <a:noFill/>
            <a:ln w="38100">
              <a:solidFill>
                <a:schemeClr val="tx1"/>
              </a:solidFill>
              <a:round/>
              <a:headEnd type="stealth" w="med" len="lg"/>
              <a:tailEnd type="non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9" name="Text Box 7">
              <a:extLst>
                <a:ext uri="{FF2B5EF4-FFF2-40B4-BE49-F238E27FC236}">
                  <a16:creationId xmlns:a16="http://schemas.microsoft.com/office/drawing/2014/main" id="{8B56F4CB-8294-B576-5B33-E8798FAD767D}"/>
                </a:ext>
              </a:extLst>
            </p:cNvPr>
            <p:cNvSpPr txBox="1">
              <a:spLocks noChangeArrowheads="1"/>
            </p:cNvSpPr>
            <p:nvPr/>
          </p:nvSpPr>
          <p:spPr bwMode="auto">
            <a:xfrm>
              <a:off x="609767" y="3180973"/>
              <a:ext cx="640432" cy="18595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a:t>
              </a:r>
              <a:r>
                <a:rPr lang="ja-JP" altLang="en-US" sz="1481" dirty="0">
                  <a:latin typeface="游ゴシック Medium" panose="020B0500000000000000" pitchFamily="50" charset="-128"/>
                  <a:ea typeface="游ゴシック Medium" panose="020B0500000000000000" pitchFamily="50" charset="-128"/>
                </a:rPr>
                <a:t>方向</a:t>
              </a:r>
              <a:r>
                <a:rPr lang="en-US" altLang="ja-JP" sz="1481" dirty="0">
                  <a:latin typeface="游ゴシック Medium" panose="020B0500000000000000" pitchFamily="50" charset="-128"/>
                  <a:ea typeface="游ゴシック Medium" panose="020B0500000000000000" pitchFamily="50" charset="-128"/>
                </a:rPr>
                <a:t>: </a:t>
              </a:r>
              <a:r>
                <a:rPr lang="ja-JP" altLang="en-US" sz="1481" dirty="0">
                  <a:latin typeface="游ゴシック Medium" panose="020B0500000000000000" pitchFamily="50" charset="-128"/>
                  <a:ea typeface="游ゴシック Medium" panose="020B0500000000000000" pitchFamily="50" charset="-128"/>
                </a:rPr>
                <a:t>入射高</a:t>
              </a:r>
              <a:endParaRPr lang="en-US" altLang="ja-JP" sz="1481" dirty="0">
                <a:latin typeface="游ゴシック Medium" panose="020B0500000000000000" pitchFamily="50" charset="-128"/>
                <a:ea typeface="游ゴシック Medium" panose="020B0500000000000000" pitchFamily="50" charset="-128"/>
              </a:endParaRPr>
            </a:p>
            <a:p>
              <a:pPr eaLnBrk="1" hangingPunct="1">
                <a:spcBef>
                  <a:spcPct val="0"/>
                </a:spcBef>
                <a:buFontTx/>
                <a:buNone/>
              </a:pPr>
              <a:r>
                <a:rPr lang="ja-JP" altLang="en-US" sz="1481" dirty="0">
                  <a:latin typeface="游ゴシック Medium" panose="020B0500000000000000" pitchFamily="50" charset="-128"/>
                  <a:ea typeface="游ゴシック Medium" panose="020B0500000000000000" pitchFamily="50" charset="-128"/>
                </a:rPr>
                <a:t>光軸からの垂直距離</a:t>
              </a:r>
            </a:p>
          </p:txBody>
        </p:sp>
        <p:sp>
          <p:nvSpPr>
            <p:cNvPr id="12" name="Text Box 7">
              <a:extLst>
                <a:ext uri="{FF2B5EF4-FFF2-40B4-BE49-F238E27FC236}">
                  <a16:creationId xmlns:a16="http://schemas.microsoft.com/office/drawing/2014/main" id="{98DE0902-1F1F-D3D1-A60C-DA6E05BA2DD7}"/>
                </a:ext>
              </a:extLst>
            </p:cNvPr>
            <p:cNvSpPr txBox="1">
              <a:spLocks noChangeArrowheads="1"/>
            </p:cNvSpPr>
            <p:nvPr/>
          </p:nvSpPr>
          <p:spPr bwMode="auto">
            <a:xfrm>
              <a:off x="4644730" y="4928030"/>
              <a:ext cx="640432" cy="15771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Lst>
          </p:spPr>
          <p:txBody>
            <a:bodyPr vert="eaVert" wrap="squar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r>
                <a:rPr lang="en-US" altLang="ja-JP" sz="1481" dirty="0">
                  <a:latin typeface="游ゴシック Medium" panose="020B0500000000000000" pitchFamily="50" charset="-128"/>
                  <a:ea typeface="游ゴシック Medium" panose="020B0500000000000000" pitchFamily="50" charset="-128"/>
                </a:rPr>
                <a:t>V</a:t>
              </a:r>
              <a:r>
                <a:rPr lang="ja-JP" altLang="en-US" sz="1481" dirty="0">
                  <a:latin typeface="游ゴシック Medium" panose="020B0500000000000000" pitchFamily="50" charset="-128"/>
                  <a:ea typeface="游ゴシック Medium" panose="020B0500000000000000" pitchFamily="50" charset="-128"/>
                </a:rPr>
                <a:t>座標を格納したテクスチャ</a:t>
              </a:r>
            </a:p>
          </p:txBody>
        </p:sp>
      </p:grpSp>
    </p:spTree>
    <p:extLst>
      <p:ext uri="{BB962C8B-B14F-4D97-AF65-F5344CB8AC3E}">
        <p14:creationId xmlns:p14="http://schemas.microsoft.com/office/powerpoint/2010/main" val="3669012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awase\Masa Shared\YEBIS\GDC2014\MIZUCHI_Camera_000_.jpg">
            <a:extLst>
              <a:ext uri="{FF2B5EF4-FFF2-40B4-BE49-F238E27FC236}">
                <a16:creationId xmlns:a16="http://schemas.microsoft.com/office/drawing/2014/main" id="{B49E121F-F4C2-9BF6-217F-C8E784C0D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1" t="3496" r="511" b="1553"/>
          <a:stretch>
            <a:fillRect/>
          </a:stretch>
        </p:blipFill>
        <p:spPr bwMode="auto">
          <a:xfrm>
            <a:off x="-1679" y="526"/>
            <a:ext cx="12193680" cy="6858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Rectangle 6">
            <a:extLst>
              <a:ext uri="{FF2B5EF4-FFF2-40B4-BE49-F238E27FC236}">
                <a16:creationId xmlns:a16="http://schemas.microsoft.com/office/drawing/2014/main" id="{0715A8FC-0AA9-8203-2713-18C604BCC2DE}"/>
              </a:ext>
            </a:extLst>
          </p:cNvPr>
          <p:cNvSpPr>
            <a:spLocks noChangeArrowheads="1"/>
          </p:cNvSpPr>
          <p:nvPr/>
        </p:nvSpPr>
        <p:spPr bwMode="auto">
          <a:xfrm>
            <a:off x="-1679" y="526"/>
            <a:ext cx="357020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defRPr/>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リアルタイムボケ味表現</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kawase\Masa Shared\YEBIS\GDC2014\MIZUCHI_Camera_000_.jpg">
            <a:extLst>
              <a:ext uri="{FF2B5EF4-FFF2-40B4-BE49-F238E27FC236}">
                <a16:creationId xmlns:a16="http://schemas.microsoft.com/office/drawing/2014/main" id="{3843BAE6-DFC4-19DB-1453-B3900F9CE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1" t="3496" r="511" b="1553"/>
          <a:stretch>
            <a:fillRect/>
          </a:stretch>
        </p:blipFill>
        <p:spPr bwMode="auto">
          <a:xfrm>
            <a:off x="-1679" y="526"/>
            <a:ext cx="12193680" cy="6858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1" name="Picture 2" descr="\\kawase\Masa Shared\YEBIS\GDC2014\MIZUCHI_Camera_000_.jpg">
            <a:extLst>
              <a:ext uri="{FF2B5EF4-FFF2-40B4-BE49-F238E27FC236}">
                <a16:creationId xmlns:a16="http://schemas.microsoft.com/office/drawing/2014/main" id="{30D81676-57B6-B8CB-D20B-4B5B6D72F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95" t="47450" r="67249" b="37509"/>
          <a:stretch>
            <a:fillRect/>
          </a:stretch>
        </p:blipFill>
        <p:spPr bwMode="auto">
          <a:xfrm>
            <a:off x="152863" y="559900"/>
            <a:ext cx="6552906" cy="3068997"/>
          </a:xfrm>
          <a:prstGeom prst="rect">
            <a:avLst/>
          </a:prstGeom>
          <a:noFill/>
          <a:ln w="9525" algn="ctr">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2" descr="\\kawase\Masa Shared\YEBIS\GDC2014\MIZUCHI_Camera_000_.jpg">
            <a:extLst>
              <a:ext uri="{FF2B5EF4-FFF2-40B4-BE49-F238E27FC236}">
                <a16:creationId xmlns:a16="http://schemas.microsoft.com/office/drawing/2014/main" id="{708E9CE5-378F-56A9-AEDA-8C0B04C51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557" t="66740" r="32407" b="15004"/>
          <a:stretch>
            <a:fillRect/>
          </a:stretch>
        </p:blipFill>
        <p:spPr bwMode="auto">
          <a:xfrm>
            <a:off x="5410643" y="3711208"/>
            <a:ext cx="6628497" cy="3070677"/>
          </a:xfrm>
          <a:prstGeom prst="rect">
            <a:avLst/>
          </a:prstGeom>
          <a:noFill/>
          <a:ln w="9525" algn="ctr">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8" name="Rectangle 12">
            <a:extLst>
              <a:ext uri="{FF2B5EF4-FFF2-40B4-BE49-F238E27FC236}">
                <a16:creationId xmlns:a16="http://schemas.microsoft.com/office/drawing/2014/main" id="{E720A29A-55BA-D488-D5C3-93F575437FEC}"/>
              </a:ext>
            </a:extLst>
          </p:cNvPr>
          <p:cNvSpPr>
            <a:spLocks noChangeArrowheads="1"/>
          </p:cNvSpPr>
          <p:nvPr/>
        </p:nvSpPr>
        <p:spPr bwMode="auto">
          <a:xfrm>
            <a:off x="152860" y="3711208"/>
            <a:ext cx="172354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後ボケの着色</a:t>
            </a:r>
          </a:p>
        </p:txBody>
      </p:sp>
      <p:sp>
        <p:nvSpPr>
          <p:cNvPr id="75789" name="Rectangle 13">
            <a:extLst>
              <a:ext uri="{FF2B5EF4-FFF2-40B4-BE49-F238E27FC236}">
                <a16:creationId xmlns:a16="http://schemas.microsoft.com/office/drawing/2014/main" id="{D4366CDE-FEE8-F196-6DF3-40D915557FBE}"/>
              </a:ext>
            </a:extLst>
          </p:cNvPr>
          <p:cNvSpPr>
            <a:spLocks noChangeArrowheads="1"/>
          </p:cNvSpPr>
          <p:nvPr/>
        </p:nvSpPr>
        <p:spPr bwMode="auto">
          <a:xfrm>
            <a:off x="10315589" y="3228787"/>
            <a:ext cx="1723549"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None/>
            </a:pPr>
            <a:r>
              <a:rPr lang="ja-JP" altLang="en-US" sz="2000" dirty="0">
                <a:solidFill>
                  <a:schemeClr val="bg1">
                    <a:lumMod val="95000"/>
                  </a:schemeClr>
                </a:solidFill>
                <a:latin typeface="游ゴシック Medium" panose="020B0500000000000000" pitchFamily="50" charset="-128"/>
                <a:ea typeface="游ゴシック Medium" panose="020B0500000000000000" pitchFamily="50" charset="-128"/>
              </a:rPr>
              <a:t>前ボケの着色</a:t>
            </a:r>
          </a:p>
        </p:txBody>
      </p:sp>
      <p:sp>
        <p:nvSpPr>
          <p:cNvPr id="80903" name="Rectangle 15">
            <a:extLst>
              <a:ext uri="{FF2B5EF4-FFF2-40B4-BE49-F238E27FC236}">
                <a16:creationId xmlns:a16="http://schemas.microsoft.com/office/drawing/2014/main" id="{FCCB0DAD-1480-BB90-7CB5-9EA765548273}"/>
              </a:ext>
            </a:extLst>
          </p:cNvPr>
          <p:cNvSpPr>
            <a:spLocks noChangeArrowheads="1"/>
          </p:cNvSpPr>
          <p:nvPr/>
        </p:nvSpPr>
        <p:spPr bwMode="auto">
          <a:xfrm>
            <a:off x="1" y="526"/>
            <a:ext cx="357020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defRPr/>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リアルタイムボケ味表現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500"/>
                                        <p:tgtEl>
                                          <p:spTgt spid="75781"/>
                                        </p:tgtEl>
                                      </p:cBhvr>
                                    </p:animEffect>
                                  </p:childTnLst>
                                </p:cTn>
                              </p:par>
                              <p:par>
                                <p:cTn id="8" presetID="10" presetClass="entr" presetSubtype="0" fill="hold" nodeType="withEffect">
                                  <p:stCondLst>
                                    <p:cond delay="0"/>
                                  </p:stCondLst>
                                  <p:childTnLst>
                                    <p:set>
                                      <p:cBhvr>
                                        <p:cTn id="9" dur="1" fill="hold">
                                          <p:stCondLst>
                                            <p:cond delay="0"/>
                                          </p:stCondLst>
                                        </p:cTn>
                                        <p:tgtEl>
                                          <p:spTgt spid="75788"/>
                                        </p:tgtEl>
                                        <p:attrNameLst>
                                          <p:attrName>style.visibility</p:attrName>
                                        </p:attrNameLst>
                                      </p:cBhvr>
                                      <p:to>
                                        <p:strVal val="visible"/>
                                      </p:to>
                                    </p:set>
                                    <p:animEffect transition="in" filter="fade">
                                      <p:cBhvr>
                                        <p:cTn id="10" dur="500"/>
                                        <p:tgtEl>
                                          <p:spTgt spid="757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5780"/>
                                        </p:tgtEl>
                                        <p:attrNameLst>
                                          <p:attrName>style.visibility</p:attrName>
                                        </p:attrNameLst>
                                      </p:cBhvr>
                                      <p:to>
                                        <p:strVal val="visible"/>
                                      </p:to>
                                    </p:set>
                                    <p:animEffect transition="in" filter="fade">
                                      <p:cBhvr>
                                        <p:cTn id="15" dur="500"/>
                                        <p:tgtEl>
                                          <p:spTgt spid="75780"/>
                                        </p:tgtEl>
                                      </p:cBhvr>
                                    </p:animEffect>
                                  </p:childTnLst>
                                </p:cTn>
                              </p:par>
                              <p:par>
                                <p:cTn id="16" presetID="10" presetClass="entr" presetSubtype="0" fill="hold" nodeType="withEffect">
                                  <p:stCondLst>
                                    <p:cond delay="0"/>
                                  </p:stCondLst>
                                  <p:childTnLst>
                                    <p:set>
                                      <p:cBhvr>
                                        <p:cTn id="17" dur="1" fill="hold">
                                          <p:stCondLst>
                                            <p:cond delay="0"/>
                                          </p:stCondLst>
                                        </p:cTn>
                                        <p:tgtEl>
                                          <p:spTgt spid="75789"/>
                                        </p:tgtEl>
                                        <p:attrNameLst>
                                          <p:attrName>style.visibility</p:attrName>
                                        </p:attrNameLst>
                                      </p:cBhvr>
                                      <p:to>
                                        <p:strVal val="visible"/>
                                      </p:to>
                                    </p:set>
                                    <p:animEffect transition="in" filter="fade">
                                      <p:cBhvr>
                                        <p:cTn id="18" dur="500"/>
                                        <p:tgtEl>
                                          <p:spTgt spid="75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8" grpId="0" animBg="1"/>
      <p:bldP spid="7578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これを踏まえて回折パターンの実装へ</a:t>
            </a:r>
            <a:r>
              <a:rPr kumimoji="1" lang="en-US" altLang="ja-JP" dirty="0"/>
              <a:t>…</a:t>
            </a:r>
            <a:endParaRPr kumimoji="1" lang="ja-JP" altLang="en-US" dirty="0"/>
          </a:p>
        </p:txBody>
      </p:sp>
    </p:spTree>
    <p:extLst>
      <p:ext uri="{BB962C8B-B14F-4D97-AF65-F5344CB8AC3E}">
        <p14:creationId xmlns:p14="http://schemas.microsoft.com/office/powerpoint/2010/main" val="1673004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p:txBody>
          <a:bodyPr/>
          <a:lstStyle/>
          <a:p>
            <a:r>
              <a:rPr kumimoji="1" lang="ja-JP" altLang="en-US" dirty="0"/>
              <a:t>これを踏まえて回折パターンの実装へ</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A9056B-57D5-E957-FC6D-A566E4C22443}"/>
              </a:ext>
            </a:extLst>
          </p:cNvPr>
          <p:cNvSpPr>
            <a:spLocks noGrp="1"/>
          </p:cNvSpPr>
          <p:nvPr>
            <p:ph idx="1"/>
          </p:nvPr>
        </p:nvSpPr>
        <p:spPr>
          <a:xfrm>
            <a:off x="609769" y="1084330"/>
            <a:ext cx="10972464" cy="5270750"/>
          </a:xfrm>
        </p:spPr>
        <p:txBody>
          <a:bodyPr/>
          <a:lstStyle/>
          <a:p>
            <a:r>
              <a:rPr lang="ja-JP" altLang="en-US" dirty="0"/>
              <a:t>回折</a:t>
            </a:r>
            <a:r>
              <a:rPr kumimoji="1" lang="ja-JP" altLang="en-US" dirty="0"/>
              <a:t>パターン</a:t>
            </a:r>
            <a:r>
              <a:rPr lang="ja-JP" altLang="en-US" dirty="0"/>
              <a:t>の実装も同様の近似手法を利用できる？</a:t>
            </a:r>
            <a:endParaRPr lang="en-US" altLang="ja-JP" dirty="0"/>
          </a:p>
          <a:p>
            <a:pPr lvl="1"/>
            <a:r>
              <a:rPr lang="ja-JP" altLang="en-US" dirty="0"/>
              <a:t>光束マップの代わりに下のような回折マップを生成</a:t>
            </a:r>
            <a:endParaRPr lang="en-US" altLang="ja-JP" dirty="0"/>
          </a:p>
        </p:txBody>
      </p:sp>
      <p:grpSp>
        <p:nvGrpSpPr>
          <p:cNvPr id="6" name="グループ化 5">
            <a:extLst>
              <a:ext uri="{FF2B5EF4-FFF2-40B4-BE49-F238E27FC236}">
                <a16:creationId xmlns:a16="http://schemas.microsoft.com/office/drawing/2014/main" id="{8E36AFBB-DFEF-DA5B-EA70-CB75A8D4ADB3}"/>
              </a:ext>
            </a:extLst>
          </p:cNvPr>
          <p:cNvGrpSpPr/>
          <p:nvPr/>
        </p:nvGrpSpPr>
        <p:grpSpPr>
          <a:xfrm>
            <a:off x="695175" y="2686646"/>
            <a:ext cx="10801649" cy="3668434"/>
            <a:chOff x="695175" y="2902236"/>
            <a:chExt cx="10801649" cy="3668434"/>
          </a:xfrm>
        </p:grpSpPr>
        <p:grpSp>
          <p:nvGrpSpPr>
            <p:cNvPr id="11" name="グループ化 10">
              <a:extLst>
                <a:ext uri="{FF2B5EF4-FFF2-40B4-BE49-F238E27FC236}">
                  <a16:creationId xmlns:a16="http://schemas.microsoft.com/office/drawing/2014/main" id="{9923457A-6D43-C037-DC0D-49AF34324463}"/>
                </a:ext>
              </a:extLst>
            </p:cNvPr>
            <p:cNvGrpSpPr/>
            <p:nvPr/>
          </p:nvGrpSpPr>
          <p:grpSpPr>
            <a:xfrm>
              <a:off x="695175" y="2902236"/>
              <a:ext cx="10801649" cy="3668434"/>
              <a:chOff x="913436" y="2852145"/>
              <a:chExt cx="10801649" cy="3668434"/>
            </a:xfrm>
          </p:grpSpPr>
          <p:sp>
            <p:nvSpPr>
              <p:cNvPr id="10" name="Rectangle 6">
                <a:extLst>
                  <a:ext uri="{FF2B5EF4-FFF2-40B4-BE49-F238E27FC236}">
                    <a16:creationId xmlns:a16="http://schemas.microsoft.com/office/drawing/2014/main" id="{9945D3A8-C40A-C4CA-0540-C76D2671A807}"/>
                  </a:ext>
                </a:extLst>
              </p:cNvPr>
              <p:cNvSpPr>
                <a:spLocks noChangeArrowheads="1"/>
              </p:cNvSpPr>
              <p:nvPr/>
            </p:nvSpPr>
            <p:spPr bwMode="auto">
              <a:xfrm>
                <a:off x="913437" y="5935804"/>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r>
                  <a:rPr lang="en-US" altLang="ja-JP" sz="1400" dirty="0">
                    <a:latin typeface="游ゴシック Medium" panose="020B0500000000000000" pitchFamily="50" charset="-128"/>
                    <a:ea typeface="游ゴシック Medium" panose="020B0500000000000000" pitchFamily="50" charset="-128"/>
                  </a:rPr>
                  <a:t>, </a:t>
                </a:r>
                <a:r>
                  <a:rPr lang="ja-JP" altLang="en-US" sz="1400" dirty="0">
                    <a:latin typeface="游ゴシック Medium" panose="020B0500000000000000" pitchFamily="50" charset="-128"/>
                    <a:ea typeface="游ゴシック Medium" panose="020B0500000000000000" pitchFamily="50" charset="-128"/>
                    <a:hlinkClick r:id="rId3"/>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grpSp>
            <p:nvGrpSpPr>
              <p:cNvPr id="9" name="グループ化 8">
                <a:extLst>
                  <a:ext uri="{FF2B5EF4-FFF2-40B4-BE49-F238E27FC236}">
                    <a16:creationId xmlns:a16="http://schemas.microsoft.com/office/drawing/2014/main" id="{DFDACAF7-1787-4F20-9E02-0FA0F56A6C8B}"/>
                  </a:ext>
                </a:extLst>
              </p:cNvPr>
              <p:cNvGrpSpPr/>
              <p:nvPr/>
            </p:nvGrpSpPr>
            <p:grpSpPr>
              <a:xfrm>
                <a:off x="913436" y="2852145"/>
                <a:ext cx="7606449" cy="3008604"/>
                <a:chOff x="913436" y="2852145"/>
                <a:chExt cx="7606449" cy="3008604"/>
              </a:xfrm>
            </p:grpSpPr>
            <p:pic>
              <p:nvPicPr>
                <p:cNvPr id="8" name="Picture 4" descr="Spherical-aberration-slice">
                  <a:extLst>
                    <a:ext uri="{FF2B5EF4-FFF2-40B4-BE49-F238E27FC236}">
                      <a16:creationId xmlns:a16="http://schemas.microsoft.com/office/drawing/2014/main" id="{98311A2E-8522-41B2-1996-585D7D23F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913436" y="2852145"/>
                  <a:ext cx="6431500" cy="3008604"/>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B2024352-B8CB-0387-CDEE-A13518EC09C8}"/>
                    </a:ext>
                  </a:extLst>
                </p:cNvPr>
                <p:cNvGrpSpPr/>
                <p:nvPr/>
              </p:nvGrpSpPr>
              <p:grpSpPr>
                <a:xfrm>
                  <a:off x="7520581" y="3813871"/>
                  <a:ext cx="999304" cy="1085152"/>
                  <a:chOff x="8080004" y="3688457"/>
                  <a:chExt cx="999304" cy="1085152"/>
                </a:xfrm>
              </p:grpSpPr>
              <p:sp>
                <p:nvSpPr>
                  <p:cNvPr id="18" name="AutoShape 6">
                    <a:extLst>
                      <a:ext uri="{FF2B5EF4-FFF2-40B4-BE49-F238E27FC236}">
                        <a16:creationId xmlns:a16="http://schemas.microsoft.com/office/drawing/2014/main" id="{C7770979-0531-18E5-75AD-47868AB8AC49}"/>
                      </a:ext>
                    </a:extLst>
                  </p:cNvPr>
                  <p:cNvSpPr>
                    <a:spLocks noChangeArrowheads="1"/>
                  </p:cNvSpPr>
                  <p:nvPr/>
                </p:nvSpPr>
                <p:spPr bwMode="auto">
                  <a:xfrm>
                    <a:off x="8442721" y="3935758"/>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9" name="環状矢印 9">
                    <a:extLst>
                      <a:ext uri="{FF2B5EF4-FFF2-40B4-BE49-F238E27FC236}">
                        <a16:creationId xmlns:a16="http://schemas.microsoft.com/office/drawing/2014/main" id="{C17C330C-D9E8-6F5F-65BA-82A362C00635}"/>
                      </a:ext>
                    </a:extLst>
                  </p:cNvPr>
                  <p:cNvSpPr>
                    <a:spLocks/>
                  </p:cNvSpPr>
                  <p:nvPr/>
                </p:nvSpPr>
                <p:spPr bwMode="auto">
                  <a:xfrm flipH="1">
                    <a:off x="8080004" y="3688457"/>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pic>
          <p:nvPicPr>
            <p:cNvPr id="5" name="図 4">
              <a:extLst>
                <a:ext uri="{FF2B5EF4-FFF2-40B4-BE49-F238E27FC236}">
                  <a16:creationId xmlns:a16="http://schemas.microsoft.com/office/drawing/2014/main" id="{EC4F1713-8768-BB64-CAEB-70E1AFF918AC}"/>
                </a:ext>
              </a:extLst>
            </p:cNvPr>
            <p:cNvPicPr>
              <a:picLocks noChangeAspect="1"/>
            </p:cNvPicPr>
            <p:nvPr/>
          </p:nvPicPr>
          <p:blipFill>
            <a:blip r:embed="rId5">
              <a:extLst>
                <a:ext uri="{28A0092B-C50C-407E-A947-70E740481C1C}">
                  <a14:useLocalDpi xmlns:a14="http://schemas.microsoft.com/office/drawing/2010/main" val="0"/>
                </a:ext>
              </a:extLst>
            </a:blip>
            <a:srcRect l="301" r="301"/>
            <a:stretch/>
          </p:blipFill>
          <p:spPr>
            <a:xfrm>
              <a:off x="8487898" y="2902236"/>
              <a:ext cx="3008926" cy="300892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956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回折パターンの生成手法</a:t>
            </a:r>
            <a:r>
              <a:rPr lang="en-US" altLang="ja-JP" dirty="0"/>
              <a:t>(</a:t>
            </a:r>
            <a:r>
              <a:rPr lang="ja-JP" altLang="en-US" dirty="0"/>
              <a:t>既存の手法</a:t>
            </a:r>
            <a:r>
              <a:rPr lang="en-US" altLang="ja-JP" dirty="0"/>
              <a:t>)</a:t>
            </a:r>
            <a:endParaRPr lang="ja-JP" altLang="en-US" dirty="0"/>
          </a:p>
        </p:txBody>
      </p:sp>
      <p:sp>
        <p:nvSpPr>
          <p:cNvPr id="5" name="コンテンツ プレースホルダー 4">
            <a:extLst>
              <a:ext uri="{FF2B5EF4-FFF2-40B4-BE49-F238E27FC236}">
                <a16:creationId xmlns:a16="http://schemas.microsoft.com/office/drawing/2014/main" id="{2686E0D0-FCB7-0C4C-0F1E-CE0CA8568DEF}"/>
              </a:ext>
            </a:extLst>
          </p:cNvPr>
          <p:cNvSpPr>
            <a:spLocks noGrp="1"/>
          </p:cNvSpPr>
          <p:nvPr>
            <p:ph idx="1"/>
          </p:nvPr>
        </p:nvSpPr>
        <p:spPr>
          <a:xfrm>
            <a:off x="609769" y="1234440"/>
            <a:ext cx="10972464" cy="5120640"/>
          </a:xfrm>
        </p:spPr>
        <p:txBody>
          <a:bodyPr>
            <a:normAutofit/>
          </a:bodyPr>
          <a:lstStyle/>
          <a:p>
            <a:r>
              <a:rPr lang="ja-JP" altLang="en-US" dirty="0"/>
              <a:t>波動光学</a:t>
            </a:r>
            <a:endParaRPr lang="en-US" altLang="ja-JP" dirty="0"/>
          </a:p>
          <a:p>
            <a:pPr lvl="1"/>
            <a:r>
              <a:rPr lang="ja-JP" altLang="en-US" dirty="0"/>
              <a:t>フーリエ光学</a:t>
            </a:r>
            <a:endParaRPr lang="en-US" altLang="ja-JP" dirty="0"/>
          </a:p>
          <a:p>
            <a:pPr lvl="2"/>
            <a:r>
              <a:rPr lang="ja-JP" altLang="en-US" dirty="0"/>
              <a:t>フラウンホーファー回折</a:t>
            </a:r>
            <a:endParaRPr lang="en-US" altLang="ja-JP" dirty="0"/>
          </a:p>
          <a:p>
            <a:pPr lvl="2"/>
            <a:r>
              <a:rPr lang="ja-JP" altLang="en-US" dirty="0"/>
              <a:t>フレネル回折</a:t>
            </a:r>
            <a:endParaRPr lang="en-US" altLang="ja-JP" dirty="0"/>
          </a:p>
          <a:p>
            <a:pPr lvl="2"/>
            <a:r>
              <a:rPr lang="ja-JP" altLang="en-US" dirty="0"/>
              <a:t>角スペクトル法</a:t>
            </a:r>
            <a:endParaRPr lang="en-US" altLang="ja-JP" dirty="0"/>
          </a:p>
          <a:p>
            <a:pPr lvl="5"/>
            <a:endParaRPr lang="en-US" altLang="ja-JP" dirty="0"/>
          </a:p>
          <a:p>
            <a:pPr lvl="1"/>
            <a:r>
              <a:rPr lang="ja-JP" altLang="en-US" dirty="0"/>
              <a:t>波動方程式を利用</a:t>
            </a:r>
            <a:endParaRPr lang="en-US" altLang="ja-JP" dirty="0"/>
          </a:p>
          <a:p>
            <a:pPr lvl="2"/>
            <a:endParaRPr lang="en-US" altLang="ja-JP" dirty="0"/>
          </a:p>
        </p:txBody>
      </p:sp>
    </p:spTree>
    <p:extLst>
      <p:ext uri="{BB962C8B-B14F-4D97-AF65-F5344CB8AC3E}">
        <p14:creationId xmlns:p14="http://schemas.microsoft.com/office/powerpoint/2010/main" val="201429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B89902-F748-67A2-6BD9-EC9CD7C451BB}"/>
              </a:ext>
            </a:extLst>
          </p:cNvPr>
          <p:cNvSpPr>
            <a:spLocks noGrp="1"/>
          </p:cNvSpPr>
          <p:nvPr>
            <p:ph type="title"/>
          </p:nvPr>
        </p:nvSpPr>
        <p:spPr/>
        <p:txBody>
          <a:bodyPr/>
          <a:lstStyle/>
          <a:p>
            <a:r>
              <a:rPr kumimoji="1" lang="ja-JP" altLang="en-US" dirty="0"/>
              <a:t>被写界深度</a:t>
            </a:r>
            <a:r>
              <a:rPr lang="en-US" altLang="ja-JP" dirty="0"/>
              <a:t>(</a:t>
            </a:r>
            <a:r>
              <a:rPr lang="ja-JP" altLang="en-US" dirty="0"/>
              <a:t>ボケ</a:t>
            </a:r>
            <a:r>
              <a:rPr lang="en-US" altLang="ja-JP" dirty="0"/>
              <a:t>)</a:t>
            </a:r>
            <a:r>
              <a:rPr kumimoji="1" lang="ja-JP" altLang="en-US" dirty="0"/>
              <a:t>表現</a:t>
            </a:r>
            <a:r>
              <a:rPr lang="ja-JP" altLang="en-US" dirty="0"/>
              <a:t>の発展</a:t>
            </a:r>
            <a:endParaRPr kumimoji="1" lang="ja-JP" altLang="en-US" dirty="0"/>
          </a:p>
        </p:txBody>
      </p:sp>
      <p:sp>
        <p:nvSpPr>
          <p:cNvPr id="3" name="コンテンツ プレースホルダー 2">
            <a:extLst>
              <a:ext uri="{FF2B5EF4-FFF2-40B4-BE49-F238E27FC236}">
                <a16:creationId xmlns:a16="http://schemas.microsoft.com/office/drawing/2014/main" id="{FA9C8860-A021-0FAC-BB32-5D830E04E230}"/>
              </a:ext>
            </a:extLst>
          </p:cNvPr>
          <p:cNvSpPr>
            <a:spLocks noGrp="1"/>
          </p:cNvSpPr>
          <p:nvPr>
            <p:ph idx="1"/>
          </p:nvPr>
        </p:nvSpPr>
        <p:spPr/>
        <p:txBody>
          <a:bodyPr/>
          <a:lstStyle/>
          <a:p>
            <a:r>
              <a:rPr kumimoji="1" lang="en-US" altLang="ja-JP" dirty="0"/>
              <a:t>2020</a:t>
            </a:r>
            <a:r>
              <a:rPr kumimoji="1" lang="ja-JP" altLang="en-US" dirty="0"/>
              <a:t>年代</a:t>
            </a:r>
            <a:r>
              <a:rPr lang="ja-JP" altLang="en-US" dirty="0"/>
              <a:t>？</a:t>
            </a:r>
            <a:endParaRPr kumimoji="1" lang="ja-JP" altLang="en-US" dirty="0"/>
          </a:p>
          <a:p>
            <a:pPr lvl="1"/>
            <a:r>
              <a:rPr kumimoji="1" lang="ja-JP" altLang="en-US" dirty="0"/>
              <a:t>現在どのような表現が可能で今後どう発展する？</a:t>
            </a:r>
            <a:endParaRPr kumimoji="1" lang="en-US" altLang="ja-JP" dirty="0"/>
          </a:p>
        </p:txBody>
      </p:sp>
    </p:spTree>
    <p:extLst>
      <p:ext uri="{BB962C8B-B14F-4D97-AF65-F5344CB8AC3E}">
        <p14:creationId xmlns:p14="http://schemas.microsoft.com/office/powerpoint/2010/main" val="1431712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回折パターンの生成手法</a:t>
            </a:r>
            <a:r>
              <a:rPr lang="en-US" altLang="ja-JP" dirty="0"/>
              <a:t>(</a:t>
            </a:r>
            <a:r>
              <a:rPr lang="ja-JP" altLang="en-US" dirty="0"/>
              <a:t>既存の手法</a:t>
            </a:r>
            <a:r>
              <a:rPr lang="en-US" altLang="ja-JP" dirty="0"/>
              <a:t>)</a:t>
            </a:r>
            <a:endParaRPr lang="ja-JP" altLang="en-US" dirty="0"/>
          </a:p>
        </p:txBody>
      </p:sp>
      <p:sp>
        <p:nvSpPr>
          <p:cNvPr id="5" name="コンテンツ プレースホルダー 4">
            <a:extLst>
              <a:ext uri="{FF2B5EF4-FFF2-40B4-BE49-F238E27FC236}">
                <a16:creationId xmlns:a16="http://schemas.microsoft.com/office/drawing/2014/main" id="{2686E0D0-FCB7-0C4C-0F1E-CE0CA8568DEF}"/>
              </a:ext>
            </a:extLst>
          </p:cNvPr>
          <p:cNvSpPr>
            <a:spLocks noGrp="1"/>
          </p:cNvSpPr>
          <p:nvPr>
            <p:ph idx="1"/>
          </p:nvPr>
        </p:nvSpPr>
        <p:spPr>
          <a:xfrm>
            <a:off x="609769" y="1234440"/>
            <a:ext cx="10972464" cy="5120640"/>
          </a:xfrm>
        </p:spPr>
        <p:txBody>
          <a:bodyPr>
            <a:normAutofit/>
          </a:bodyPr>
          <a:lstStyle/>
          <a:p>
            <a:r>
              <a:rPr lang="ja-JP" altLang="en-US" dirty="0"/>
              <a:t>フーリエ光学</a:t>
            </a:r>
            <a:endParaRPr lang="en-US" altLang="ja-JP" dirty="0"/>
          </a:p>
          <a:p>
            <a:pPr lvl="1"/>
            <a:r>
              <a:rPr lang="ja-JP" altLang="en-US" dirty="0"/>
              <a:t>フラウンホーファー回折</a:t>
            </a:r>
            <a:endParaRPr lang="en-US" altLang="ja-JP" dirty="0"/>
          </a:p>
          <a:p>
            <a:pPr lvl="2"/>
            <a:r>
              <a:rPr lang="ja-JP" altLang="en-US" dirty="0"/>
              <a:t>離散フーリエ変換</a:t>
            </a:r>
            <a:r>
              <a:rPr lang="en-US" altLang="ja-JP" dirty="0"/>
              <a:t>(Discrete Fourier Transform: DFT)</a:t>
            </a:r>
            <a:r>
              <a:rPr lang="ja-JP" altLang="en-US" dirty="0"/>
              <a:t>を利用</a:t>
            </a:r>
            <a:endParaRPr lang="en-US" altLang="ja-JP" dirty="0"/>
          </a:p>
          <a:p>
            <a:pPr lvl="3"/>
            <a:r>
              <a:rPr lang="en-US" altLang="ja-JP" dirty="0"/>
              <a:t>FFT</a:t>
            </a:r>
            <a:r>
              <a:rPr lang="ja-JP" altLang="en-US" dirty="0"/>
              <a:t>を利用することで高速に生成できる</a:t>
            </a:r>
            <a:endParaRPr lang="en-US" altLang="ja-JP" dirty="0"/>
          </a:p>
          <a:p>
            <a:pPr lvl="2"/>
            <a:r>
              <a:rPr lang="ja-JP" altLang="en-US" dirty="0">
                <a:solidFill>
                  <a:srgbClr val="FF5050"/>
                </a:solidFill>
              </a:rPr>
              <a:t>フォーカス部での回折パターン近似のみ</a:t>
            </a:r>
            <a:endParaRPr lang="en-US" altLang="ja-JP" dirty="0">
              <a:solidFill>
                <a:srgbClr val="FF5050"/>
              </a:solidFill>
            </a:endParaRPr>
          </a:p>
          <a:p>
            <a:pPr lvl="3"/>
            <a:r>
              <a:rPr lang="ja-JP" altLang="en-US" dirty="0"/>
              <a:t>ボケ</a:t>
            </a:r>
            <a:r>
              <a:rPr lang="en-US" altLang="ja-JP" dirty="0"/>
              <a:t>(</a:t>
            </a:r>
            <a:r>
              <a:rPr lang="ja-JP" altLang="en-US" dirty="0"/>
              <a:t>デフォーカス部分</a:t>
            </a:r>
            <a:r>
              <a:rPr lang="en-US" altLang="ja-JP" dirty="0"/>
              <a:t>)</a:t>
            </a:r>
            <a:r>
              <a:rPr lang="ja-JP" altLang="en-US" dirty="0"/>
              <a:t>には利用できない</a:t>
            </a:r>
            <a:endParaRPr lang="en-US" altLang="ja-JP" dirty="0"/>
          </a:p>
          <a:p>
            <a:pPr lvl="3"/>
            <a:r>
              <a:rPr lang="ja-JP" altLang="en-US" dirty="0"/>
              <a:t>事実上レンズフレアのスターバーストにしか利用できない</a:t>
            </a:r>
            <a:endParaRPr lang="en-US" altLang="ja-JP" dirty="0"/>
          </a:p>
        </p:txBody>
      </p:sp>
    </p:spTree>
    <p:extLst>
      <p:ext uri="{BB962C8B-B14F-4D97-AF65-F5344CB8AC3E}">
        <p14:creationId xmlns:p14="http://schemas.microsoft.com/office/powerpoint/2010/main" val="361756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回折パターンの生成手法</a:t>
            </a:r>
            <a:r>
              <a:rPr lang="en-US" altLang="ja-JP" dirty="0"/>
              <a:t>(</a:t>
            </a:r>
            <a:r>
              <a:rPr lang="ja-JP" altLang="en-US" dirty="0"/>
              <a:t>既存の手法</a:t>
            </a:r>
            <a:r>
              <a:rPr lang="en-US" altLang="ja-JP" dirty="0"/>
              <a:t>)</a:t>
            </a:r>
            <a:endParaRPr lang="ja-JP" altLang="en-US" dirty="0"/>
          </a:p>
        </p:txBody>
      </p:sp>
      <p:sp>
        <p:nvSpPr>
          <p:cNvPr id="5" name="コンテンツ プレースホルダー 4">
            <a:extLst>
              <a:ext uri="{FF2B5EF4-FFF2-40B4-BE49-F238E27FC236}">
                <a16:creationId xmlns:a16="http://schemas.microsoft.com/office/drawing/2014/main" id="{2686E0D0-FCB7-0C4C-0F1E-CE0CA8568DEF}"/>
              </a:ext>
            </a:extLst>
          </p:cNvPr>
          <p:cNvSpPr>
            <a:spLocks noGrp="1"/>
          </p:cNvSpPr>
          <p:nvPr>
            <p:ph idx="1"/>
          </p:nvPr>
        </p:nvSpPr>
        <p:spPr>
          <a:xfrm>
            <a:off x="609769" y="1234440"/>
            <a:ext cx="10972464" cy="5120640"/>
          </a:xfrm>
        </p:spPr>
        <p:txBody>
          <a:bodyPr/>
          <a:lstStyle/>
          <a:p>
            <a:r>
              <a:rPr lang="ja-JP" altLang="en-US" dirty="0"/>
              <a:t>フーリエ光学</a:t>
            </a:r>
            <a:endParaRPr lang="en-US" altLang="ja-JP" dirty="0"/>
          </a:p>
          <a:p>
            <a:pPr lvl="1"/>
            <a:r>
              <a:rPr lang="ja-JP" altLang="en-US" dirty="0"/>
              <a:t>フレネル回折</a:t>
            </a:r>
            <a:endParaRPr lang="en-US" altLang="ja-JP" dirty="0"/>
          </a:p>
          <a:p>
            <a:pPr lvl="2"/>
            <a:r>
              <a:rPr lang="ja-JP" altLang="en-US" dirty="0"/>
              <a:t>分数次フーリエ変換</a:t>
            </a:r>
            <a:r>
              <a:rPr lang="en-US" altLang="ja-JP" dirty="0"/>
              <a:t>(Fractional Fourier Transform: </a:t>
            </a:r>
            <a:r>
              <a:rPr lang="en-US" altLang="ja-JP" dirty="0" err="1"/>
              <a:t>FrFT</a:t>
            </a:r>
            <a:r>
              <a:rPr lang="en-US" altLang="ja-JP" dirty="0"/>
              <a:t>)</a:t>
            </a:r>
            <a:r>
              <a:rPr lang="ja-JP" altLang="en-US" dirty="0"/>
              <a:t>を利用</a:t>
            </a:r>
            <a:endParaRPr lang="en-US" altLang="ja-JP" dirty="0"/>
          </a:p>
          <a:p>
            <a:pPr lvl="2"/>
            <a:r>
              <a:rPr lang="ja-JP" altLang="en-US" dirty="0">
                <a:solidFill>
                  <a:srgbClr val="FF5050"/>
                </a:solidFill>
              </a:rPr>
              <a:t>デフォーカス部分の回折パターン近似も可能</a:t>
            </a:r>
            <a:endParaRPr lang="en-US" altLang="ja-JP" dirty="0">
              <a:solidFill>
                <a:srgbClr val="FF5050"/>
              </a:solidFill>
            </a:endParaRPr>
          </a:p>
          <a:p>
            <a:pPr lvl="3"/>
            <a:r>
              <a:rPr lang="ja-JP" altLang="en-US" dirty="0"/>
              <a:t>ただし非常に負荷が高くあくまで近似</a:t>
            </a:r>
            <a:endParaRPr lang="en-US" altLang="ja-JP" dirty="0"/>
          </a:p>
          <a:p>
            <a:pPr lvl="5"/>
            <a:endParaRPr lang="ja-JP" altLang="en-US" dirty="0"/>
          </a:p>
          <a:p>
            <a:pPr lvl="1"/>
            <a:r>
              <a:rPr lang="ja-JP" altLang="en-US" dirty="0"/>
              <a:t>角スペクトル法</a:t>
            </a:r>
            <a:endParaRPr lang="en-US" altLang="ja-JP" dirty="0"/>
          </a:p>
          <a:p>
            <a:pPr lvl="2"/>
            <a:r>
              <a:rPr lang="en-US" altLang="ja-JP" dirty="0"/>
              <a:t>FFT2</a:t>
            </a:r>
            <a:r>
              <a:rPr lang="ja-JP" altLang="en-US" dirty="0"/>
              <a:t>回で実行できる</a:t>
            </a:r>
            <a:endParaRPr lang="en-US" altLang="ja-JP" dirty="0"/>
          </a:p>
          <a:p>
            <a:pPr lvl="2"/>
            <a:r>
              <a:rPr lang="ja-JP" altLang="en-US" dirty="0">
                <a:solidFill>
                  <a:srgbClr val="FF5050"/>
                </a:solidFill>
              </a:rPr>
              <a:t>フレネル回折より遥かに高速かつ厳密解を得られる</a:t>
            </a:r>
          </a:p>
        </p:txBody>
      </p:sp>
    </p:spTree>
    <p:extLst>
      <p:ext uri="{BB962C8B-B14F-4D97-AF65-F5344CB8AC3E}">
        <p14:creationId xmlns:p14="http://schemas.microsoft.com/office/powerpoint/2010/main" val="2635696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lstStyle/>
          <a:p>
            <a:r>
              <a:rPr lang="ja-JP" altLang="en-US" dirty="0"/>
              <a:t>回折パターンの生成手法</a:t>
            </a:r>
            <a:r>
              <a:rPr lang="en-US" altLang="ja-JP" dirty="0"/>
              <a:t>(</a:t>
            </a:r>
            <a:r>
              <a:rPr lang="ja-JP" altLang="en-US" dirty="0"/>
              <a:t>既存の手法</a:t>
            </a:r>
            <a:r>
              <a:rPr lang="en-US" altLang="ja-JP" dirty="0"/>
              <a:t>)</a:t>
            </a:r>
            <a:endParaRPr lang="ja-JP" altLang="en-US" dirty="0"/>
          </a:p>
        </p:txBody>
      </p:sp>
      <p:sp>
        <p:nvSpPr>
          <p:cNvPr id="5" name="コンテンツ プレースホルダー 4">
            <a:extLst>
              <a:ext uri="{FF2B5EF4-FFF2-40B4-BE49-F238E27FC236}">
                <a16:creationId xmlns:a16="http://schemas.microsoft.com/office/drawing/2014/main" id="{2686E0D0-FCB7-0C4C-0F1E-CE0CA8568DEF}"/>
              </a:ext>
            </a:extLst>
          </p:cNvPr>
          <p:cNvSpPr>
            <a:spLocks noGrp="1"/>
          </p:cNvSpPr>
          <p:nvPr>
            <p:ph idx="1"/>
          </p:nvPr>
        </p:nvSpPr>
        <p:spPr>
          <a:xfrm>
            <a:off x="609769" y="1234440"/>
            <a:ext cx="10972464" cy="5120640"/>
          </a:xfrm>
        </p:spPr>
        <p:txBody>
          <a:bodyPr>
            <a:normAutofit/>
          </a:bodyPr>
          <a:lstStyle/>
          <a:p>
            <a:r>
              <a:rPr lang="ja-JP" altLang="en-US" dirty="0"/>
              <a:t>波動方程式を利用</a:t>
            </a:r>
            <a:endParaRPr lang="en-US" altLang="ja-JP" dirty="0"/>
          </a:p>
          <a:p>
            <a:pPr lvl="1"/>
            <a:r>
              <a:rPr lang="ja-JP" altLang="en-US" dirty="0"/>
              <a:t>マクスウェル方程式から導かれる微分方程式</a:t>
            </a:r>
            <a:endParaRPr lang="en-US" altLang="ja-JP" dirty="0"/>
          </a:p>
          <a:p>
            <a:pPr lvl="1"/>
            <a:r>
              <a:rPr lang="ja-JP" altLang="en-US" dirty="0">
                <a:solidFill>
                  <a:srgbClr val="FF5050"/>
                </a:solidFill>
              </a:rPr>
              <a:t>極めて厳密だが極めて負荷が高い</a:t>
            </a:r>
            <a:endParaRPr lang="en-US" altLang="ja-JP" dirty="0">
              <a:solidFill>
                <a:srgbClr val="FF5050"/>
              </a:solidFill>
            </a:endParaRPr>
          </a:p>
          <a:p>
            <a:pPr lvl="2"/>
            <a:r>
              <a:rPr lang="ja-JP" altLang="en-US" dirty="0"/>
              <a:t>厳密過ぎて逆に使いにくい</a:t>
            </a:r>
            <a:endParaRPr lang="en-US" altLang="ja-JP" dirty="0"/>
          </a:p>
          <a:p>
            <a:endParaRPr lang="en-US" altLang="ja-JP" dirty="0"/>
          </a:p>
          <a:p>
            <a:endParaRPr lang="en-US" altLang="ja-JP" dirty="0"/>
          </a:p>
          <a:p>
            <a:r>
              <a:rPr lang="ja-JP" altLang="en-US" dirty="0"/>
              <a:t>今回の用途ではどのような手法が向いている？</a:t>
            </a:r>
            <a:endParaRPr lang="en-US" altLang="ja-JP" dirty="0"/>
          </a:p>
        </p:txBody>
      </p:sp>
    </p:spTree>
    <p:extLst>
      <p:ext uri="{BB962C8B-B14F-4D97-AF65-F5344CB8AC3E}">
        <p14:creationId xmlns:p14="http://schemas.microsoft.com/office/powerpoint/2010/main" val="2728063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a:bodyPr>
          <a:lstStyle/>
          <a:p>
            <a:r>
              <a:rPr kumimoji="1" lang="ja-JP" altLang="en-US" dirty="0"/>
              <a:t>光軸に沿って</a:t>
            </a:r>
            <a:r>
              <a:rPr lang="ja-JP" altLang="en-US" dirty="0"/>
              <a:t>どこまでの</a:t>
            </a:r>
            <a:r>
              <a:rPr kumimoji="1" lang="ja-JP" altLang="en-US" dirty="0"/>
              <a:t>パターンが必要か</a:t>
            </a:r>
            <a:r>
              <a:rPr lang="ja-JP" altLang="en-US" dirty="0"/>
              <a:t>？</a:t>
            </a:r>
            <a:endParaRPr kumimoji="1" lang="en-US" altLang="ja-JP" dirty="0"/>
          </a:p>
          <a:p>
            <a:pPr lvl="1"/>
            <a:r>
              <a:rPr lang="ja-JP" altLang="en-US" dirty="0"/>
              <a:t>非常に大きなボケまで表現できる必要がある</a:t>
            </a:r>
            <a:endParaRPr lang="en-US" altLang="ja-JP" dirty="0"/>
          </a:p>
        </p:txBody>
      </p:sp>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normAutofit fontScale="90000"/>
          </a:bodyPr>
          <a:lstStyle/>
          <a:p>
            <a:r>
              <a:rPr lang="ja-JP" altLang="en-US" dirty="0"/>
              <a:t>必要な回折パターンの要件</a:t>
            </a:r>
            <a:r>
              <a:rPr lang="en-US" altLang="ja-JP" dirty="0"/>
              <a:t>(</a:t>
            </a:r>
            <a:r>
              <a:rPr lang="ja-JP" altLang="en-US" dirty="0"/>
              <a:t>光軸方向の長さ</a:t>
            </a:r>
            <a:r>
              <a:rPr lang="en-US" altLang="ja-JP" dirty="0"/>
              <a:t>)</a:t>
            </a:r>
            <a:endParaRPr kumimoji="1" lang="ja-JP" altLang="en-US" dirty="0"/>
          </a:p>
        </p:txBody>
      </p:sp>
      <p:grpSp>
        <p:nvGrpSpPr>
          <p:cNvPr id="7" name="グループ化 6">
            <a:extLst>
              <a:ext uri="{FF2B5EF4-FFF2-40B4-BE49-F238E27FC236}">
                <a16:creationId xmlns:a16="http://schemas.microsoft.com/office/drawing/2014/main" id="{532CFF88-4E7D-C217-F276-5D5BD4E0B726}"/>
              </a:ext>
            </a:extLst>
          </p:cNvPr>
          <p:cNvGrpSpPr/>
          <p:nvPr/>
        </p:nvGrpSpPr>
        <p:grpSpPr>
          <a:xfrm>
            <a:off x="652477" y="3586353"/>
            <a:ext cx="10921720" cy="2988403"/>
            <a:chOff x="652477" y="3586353"/>
            <a:chExt cx="10921720" cy="2988403"/>
          </a:xfrm>
        </p:grpSpPr>
        <p:grpSp>
          <p:nvGrpSpPr>
            <p:cNvPr id="12" name="グループ化 11">
              <a:extLst>
                <a:ext uri="{FF2B5EF4-FFF2-40B4-BE49-F238E27FC236}">
                  <a16:creationId xmlns:a16="http://schemas.microsoft.com/office/drawing/2014/main" id="{862B6D01-EDDB-276C-020E-21F859E14DD6}"/>
                </a:ext>
              </a:extLst>
            </p:cNvPr>
            <p:cNvGrpSpPr/>
            <p:nvPr/>
          </p:nvGrpSpPr>
          <p:grpSpPr>
            <a:xfrm>
              <a:off x="652477" y="3586354"/>
              <a:ext cx="4322302" cy="2753268"/>
              <a:chOff x="1009230" y="3532176"/>
              <a:chExt cx="4322302" cy="2753268"/>
            </a:xfrm>
          </p:grpSpPr>
          <p:sp>
            <p:nvSpPr>
              <p:cNvPr id="13" name="Rectangle 6">
                <a:extLst>
                  <a:ext uri="{FF2B5EF4-FFF2-40B4-BE49-F238E27FC236}">
                    <a16:creationId xmlns:a16="http://schemas.microsoft.com/office/drawing/2014/main" id="{934E3912-44B0-7480-76DB-43D57608DDBF}"/>
                  </a:ext>
                </a:extLst>
              </p:cNvPr>
              <p:cNvSpPr>
                <a:spLocks noChangeArrowheads="1"/>
              </p:cNvSpPr>
              <p:nvPr/>
            </p:nvSpPr>
            <p:spPr bwMode="auto">
              <a:xfrm>
                <a:off x="1009230" y="5500614"/>
                <a:ext cx="4322302" cy="7848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ja-JP" altLang="en-US" sz="2000" dirty="0">
                    <a:latin typeface="游ゴシック Medium" panose="020B0500000000000000" pitchFamily="50" charset="-128"/>
                    <a:ea typeface="游ゴシック Medium" panose="020B0500000000000000" pitchFamily="50" charset="-128"/>
                  </a:rPr>
                  <a:t>この左右方向はどこまで必要か？</a:t>
                </a:r>
                <a:endParaRPr lang="en-US" altLang="ja-JP" sz="2000" dirty="0">
                  <a:latin typeface="游ゴシック Medium" panose="020B0500000000000000" pitchFamily="50" charset="-128"/>
                  <a:ea typeface="游ゴシック Medium" panose="020B0500000000000000" pitchFamily="50" charset="-128"/>
                </a:endParaRPr>
              </a:p>
              <a:p>
                <a:r>
                  <a:rPr lang="en-US" altLang="ja-JP" sz="1400" dirty="0">
                    <a:latin typeface="游ゴシック Medium" panose="020B0500000000000000" pitchFamily="50" charset="-128"/>
                    <a:ea typeface="游ゴシック Medium" panose="020B0500000000000000" pitchFamily="50" charset="-128"/>
                  </a:rPr>
                  <a:t>Cited From: Wikipedia, the free encyclopedia</a:t>
                </a:r>
              </a:p>
              <a:p>
                <a:r>
                  <a:rPr lang="ja-JP" altLang="en-US" sz="11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100" dirty="0">
                  <a:latin typeface="游ゴシック Medium" panose="020B0500000000000000" pitchFamily="50" charset="-128"/>
                  <a:ea typeface="游ゴシック Medium" panose="020B0500000000000000" pitchFamily="50" charset="-128"/>
                </a:endParaRPr>
              </a:p>
            </p:txBody>
          </p:sp>
          <p:pic>
            <p:nvPicPr>
              <p:cNvPr id="15" name="Picture 4" descr="Spherical-aberration-slice">
                <a:extLst>
                  <a:ext uri="{FF2B5EF4-FFF2-40B4-BE49-F238E27FC236}">
                    <a16:creationId xmlns:a16="http://schemas.microsoft.com/office/drawing/2014/main" id="{42261935-F169-AB35-EAF1-5F1B8EB15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1009230" y="3532176"/>
                <a:ext cx="4015320" cy="1878334"/>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grpSp>
          <p:nvGrpSpPr>
            <p:cNvPr id="5" name="グループ化 4">
              <a:extLst>
                <a:ext uri="{FF2B5EF4-FFF2-40B4-BE49-F238E27FC236}">
                  <a16:creationId xmlns:a16="http://schemas.microsoft.com/office/drawing/2014/main" id="{F89607FD-DE8E-C0D8-BE81-03B2A56DE4B8}"/>
                </a:ext>
              </a:extLst>
            </p:cNvPr>
            <p:cNvGrpSpPr/>
            <p:nvPr/>
          </p:nvGrpSpPr>
          <p:grpSpPr>
            <a:xfrm>
              <a:off x="5286138" y="3586353"/>
              <a:ext cx="6288059" cy="2988403"/>
              <a:chOff x="5286138" y="3586353"/>
              <a:chExt cx="6288059" cy="2988403"/>
            </a:xfrm>
          </p:grpSpPr>
          <p:pic>
            <p:nvPicPr>
              <p:cNvPr id="6" name="図 5">
                <a:extLst>
                  <a:ext uri="{FF2B5EF4-FFF2-40B4-BE49-F238E27FC236}">
                    <a16:creationId xmlns:a16="http://schemas.microsoft.com/office/drawing/2014/main" id="{1D197498-7497-E0C5-F1FE-E5CFD853D5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01862" y="3586354"/>
                <a:ext cx="2972335" cy="298840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1FC226B1-7455-8330-B267-09565CB5D51C}"/>
                  </a:ext>
                </a:extLst>
              </p:cNvPr>
              <p:cNvPicPr>
                <a:picLocks noChangeAspect="1"/>
              </p:cNvPicPr>
              <p:nvPr/>
            </p:nvPicPr>
            <p:blipFill rotWithShape="1">
              <a:blip r:embed="rId4">
                <a:extLst>
                  <a:ext uri="{28A0092B-C50C-407E-A947-70E740481C1C}">
                    <a14:useLocalDpi xmlns:a14="http://schemas.microsoft.com/office/drawing/2010/main" val="0"/>
                  </a:ext>
                </a:extLst>
              </a:blip>
              <a:srcRect l="20391" r="39843" b="61929"/>
              <a:stretch/>
            </p:blipFill>
            <p:spPr>
              <a:xfrm>
                <a:off x="5286138" y="3586353"/>
                <a:ext cx="3094703" cy="29789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40437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2EA8DC61-E6A8-1B99-035C-D13E8DCFCC17}"/>
              </a:ext>
            </a:extLst>
          </p:cNvPr>
          <p:cNvGrpSpPr/>
          <p:nvPr/>
        </p:nvGrpSpPr>
        <p:grpSpPr>
          <a:xfrm>
            <a:off x="652477" y="3586353"/>
            <a:ext cx="10921720" cy="2988403"/>
            <a:chOff x="652477" y="3586353"/>
            <a:chExt cx="10921720" cy="2988403"/>
          </a:xfrm>
        </p:grpSpPr>
        <p:grpSp>
          <p:nvGrpSpPr>
            <p:cNvPr id="8" name="グループ化 7">
              <a:extLst>
                <a:ext uri="{FF2B5EF4-FFF2-40B4-BE49-F238E27FC236}">
                  <a16:creationId xmlns:a16="http://schemas.microsoft.com/office/drawing/2014/main" id="{3C32FC12-83EB-AF82-7E51-DF4C3864554A}"/>
                </a:ext>
              </a:extLst>
            </p:cNvPr>
            <p:cNvGrpSpPr/>
            <p:nvPr/>
          </p:nvGrpSpPr>
          <p:grpSpPr>
            <a:xfrm>
              <a:off x="652477" y="3586354"/>
              <a:ext cx="4322302" cy="2753268"/>
              <a:chOff x="1009230" y="3532176"/>
              <a:chExt cx="4322302" cy="2753268"/>
            </a:xfrm>
          </p:grpSpPr>
          <p:sp>
            <p:nvSpPr>
              <p:cNvPr id="18" name="Rectangle 6">
                <a:extLst>
                  <a:ext uri="{FF2B5EF4-FFF2-40B4-BE49-F238E27FC236}">
                    <a16:creationId xmlns:a16="http://schemas.microsoft.com/office/drawing/2014/main" id="{0456B64F-FAFE-0CA6-AA2B-50CFFA5557F9}"/>
                  </a:ext>
                </a:extLst>
              </p:cNvPr>
              <p:cNvSpPr>
                <a:spLocks noChangeArrowheads="1"/>
              </p:cNvSpPr>
              <p:nvPr/>
            </p:nvSpPr>
            <p:spPr bwMode="auto">
              <a:xfrm>
                <a:off x="1009230" y="5500614"/>
                <a:ext cx="4322302" cy="7848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r>
                  <a:rPr lang="ja-JP" altLang="en-US" sz="2000" dirty="0">
                    <a:latin typeface="游ゴシック Medium" panose="020B0500000000000000" pitchFamily="50" charset="-128"/>
                    <a:ea typeface="游ゴシック Medium" panose="020B0500000000000000" pitchFamily="50" charset="-128"/>
                  </a:rPr>
                  <a:t>この左右方向はどこまで必要か？</a:t>
                </a:r>
                <a:endParaRPr lang="en-US" altLang="ja-JP" sz="2000" dirty="0">
                  <a:latin typeface="游ゴシック Medium" panose="020B0500000000000000" pitchFamily="50" charset="-128"/>
                  <a:ea typeface="游ゴシック Medium" panose="020B0500000000000000" pitchFamily="50" charset="-128"/>
                </a:endParaRPr>
              </a:p>
              <a:p>
                <a:r>
                  <a:rPr lang="en-US" altLang="ja-JP" sz="1400" dirty="0">
                    <a:latin typeface="游ゴシック Medium" panose="020B0500000000000000" pitchFamily="50" charset="-128"/>
                    <a:ea typeface="游ゴシック Medium" panose="020B0500000000000000" pitchFamily="50" charset="-128"/>
                  </a:rPr>
                  <a:t>Cited From: Wikipedia, the free encyclopedia</a:t>
                </a:r>
              </a:p>
              <a:p>
                <a:r>
                  <a:rPr lang="ja-JP" altLang="en-US" sz="11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100" dirty="0">
                  <a:latin typeface="游ゴシック Medium" panose="020B0500000000000000" pitchFamily="50" charset="-128"/>
                  <a:ea typeface="游ゴシック Medium" panose="020B0500000000000000" pitchFamily="50" charset="-128"/>
                </a:endParaRPr>
              </a:p>
            </p:txBody>
          </p:sp>
          <p:pic>
            <p:nvPicPr>
              <p:cNvPr id="19" name="Picture 4" descr="Spherical-aberration-slice">
                <a:extLst>
                  <a:ext uri="{FF2B5EF4-FFF2-40B4-BE49-F238E27FC236}">
                    <a16:creationId xmlns:a16="http://schemas.microsoft.com/office/drawing/2014/main" id="{D05C6D70-2297-89D7-FA5E-734AD8964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315" b="34315"/>
              <a:stretch>
                <a:fillRect/>
              </a:stretch>
            </p:blipFill>
            <p:spPr bwMode="auto">
              <a:xfrm>
                <a:off x="1009230" y="3532176"/>
                <a:ext cx="4015320" cy="1878334"/>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grpSp>
          <p:nvGrpSpPr>
            <p:cNvPr id="9" name="グループ化 8">
              <a:extLst>
                <a:ext uri="{FF2B5EF4-FFF2-40B4-BE49-F238E27FC236}">
                  <a16:creationId xmlns:a16="http://schemas.microsoft.com/office/drawing/2014/main" id="{58DAEA12-FBB0-A33C-8226-07BE46208C03}"/>
                </a:ext>
              </a:extLst>
            </p:cNvPr>
            <p:cNvGrpSpPr/>
            <p:nvPr/>
          </p:nvGrpSpPr>
          <p:grpSpPr>
            <a:xfrm>
              <a:off x="5286138" y="3586353"/>
              <a:ext cx="6288059" cy="2988403"/>
              <a:chOff x="5286138" y="3586353"/>
              <a:chExt cx="6288059" cy="2988403"/>
            </a:xfrm>
          </p:grpSpPr>
          <p:pic>
            <p:nvPicPr>
              <p:cNvPr id="10" name="図 9">
                <a:extLst>
                  <a:ext uri="{FF2B5EF4-FFF2-40B4-BE49-F238E27FC236}">
                    <a16:creationId xmlns:a16="http://schemas.microsoft.com/office/drawing/2014/main" id="{3E2ADED0-CDF4-F7DA-482E-E0001B10B9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01862" y="3586354"/>
                <a:ext cx="2972335" cy="298840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C9FC004D-CBD2-60D0-1EB5-D70950F0B74A}"/>
                  </a:ext>
                </a:extLst>
              </p:cNvPr>
              <p:cNvPicPr>
                <a:picLocks noChangeAspect="1"/>
              </p:cNvPicPr>
              <p:nvPr/>
            </p:nvPicPr>
            <p:blipFill rotWithShape="1">
              <a:blip r:embed="rId5">
                <a:extLst>
                  <a:ext uri="{28A0092B-C50C-407E-A947-70E740481C1C}">
                    <a14:useLocalDpi xmlns:a14="http://schemas.microsoft.com/office/drawing/2010/main" val="0"/>
                  </a:ext>
                </a:extLst>
              </a:blip>
              <a:srcRect l="20391" r="39843" b="61929"/>
              <a:stretch/>
            </p:blipFill>
            <p:spPr>
              <a:xfrm>
                <a:off x="5286138" y="3586353"/>
                <a:ext cx="3094703" cy="2978913"/>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gr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a:bodyPr>
          <a:lstStyle/>
          <a:p>
            <a:r>
              <a:rPr kumimoji="1" lang="ja-JP" altLang="en-US" dirty="0"/>
              <a:t>光軸に沿って</a:t>
            </a:r>
            <a:r>
              <a:rPr lang="ja-JP" altLang="en-US" dirty="0"/>
              <a:t>どこまでの</a:t>
            </a:r>
            <a:r>
              <a:rPr kumimoji="1" lang="ja-JP" altLang="en-US" dirty="0"/>
              <a:t>パターンが必要か</a:t>
            </a:r>
            <a:r>
              <a:rPr lang="ja-JP" altLang="en-US" dirty="0"/>
              <a:t>？</a:t>
            </a:r>
            <a:endParaRPr kumimoji="1" lang="en-US" altLang="ja-JP" dirty="0"/>
          </a:p>
          <a:p>
            <a:pPr lvl="1"/>
            <a:r>
              <a:rPr lang="ja-JP" altLang="en-US" dirty="0"/>
              <a:t>非常に大きなボケまで表現できる必要がある</a:t>
            </a:r>
            <a:endParaRPr lang="en-US" altLang="ja-JP" dirty="0"/>
          </a:p>
          <a:p>
            <a:pPr lvl="1"/>
            <a:r>
              <a:rPr kumimoji="1" lang="ja-JP" altLang="en-US" dirty="0">
                <a:solidFill>
                  <a:srgbClr val="FF5050"/>
                </a:solidFill>
              </a:rPr>
              <a:t>内側は可視波長</a:t>
            </a:r>
            <a:r>
              <a:rPr lang="ja-JP" altLang="en-US" dirty="0">
                <a:solidFill>
                  <a:srgbClr val="FF5050"/>
                </a:solidFill>
              </a:rPr>
              <a:t>積分</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r>
              <a:rPr lang="ja-JP" altLang="en-US" dirty="0">
                <a:solidFill>
                  <a:srgbClr val="FF5050"/>
                </a:solidFill>
              </a:rPr>
              <a:t>により</a:t>
            </a:r>
            <a:r>
              <a:rPr kumimoji="1" lang="ja-JP" altLang="en-US" dirty="0">
                <a:solidFill>
                  <a:srgbClr val="FF5050"/>
                </a:solidFill>
              </a:rPr>
              <a:t>模様がほぼ消えている</a:t>
            </a:r>
            <a:endParaRPr kumimoji="1" lang="en-US" altLang="ja-JP" dirty="0">
              <a:solidFill>
                <a:srgbClr val="FF5050"/>
              </a:solidFill>
            </a:endParaRPr>
          </a:p>
          <a:p>
            <a:pPr lvl="2"/>
            <a:r>
              <a:rPr lang="ja-JP" altLang="en-US" dirty="0"/>
              <a:t>単波長色ではより内側まで視認できるが現実的にはほぼ見えない</a:t>
            </a:r>
            <a:endParaRPr lang="en-US" altLang="ja-JP" dirty="0"/>
          </a:p>
        </p:txBody>
      </p:sp>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normAutofit fontScale="90000"/>
          </a:bodyPr>
          <a:lstStyle/>
          <a:p>
            <a:r>
              <a:rPr lang="ja-JP" altLang="en-US" dirty="0"/>
              <a:t>必要な回折パターンの要件</a:t>
            </a:r>
            <a:r>
              <a:rPr lang="en-US" altLang="ja-JP" dirty="0"/>
              <a:t>(</a:t>
            </a:r>
            <a:r>
              <a:rPr lang="ja-JP" altLang="en-US" dirty="0"/>
              <a:t>光軸方向の長さ</a:t>
            </a:r>
            <a:r>
              <a:rPr lang="en-US" altLang="ja-JP" dirty="0"/>
              <a:t>)</a:t>
            </a:r>
            <a:endParaRPr kumimoji="1" lang="ja-JP" altLang="en-US" dirty="0"/>
          </a:p>
        </p:txBody>
      </p:sp>
      <p:sp>
        <p:nvSpPr>
          <p:cNvPr id="4" name="楕円 3">
            <a:extLst>
              <a:ext uri="{FF2B5EF4-FFF2-40B4-BE49-F238E27FC236}">
                <a16:creationId xmlns:a16="http://schemas.microsoft.com/office/drawing/2014/main" id="{8653F301-BD22-A05F-150A-C45BAF050E3C}"/>
              </a:ext>
            </a:extLst>
          </p:cNvPr>
          <p:cNvSpPr>
            <a:spLocks noChangeAspect="1"/>
          </p:cNvSpPr>
          <p:nvPr/>
        </p:nvSpPr>
        <p:spPr>
          <a:xfrm>
            <a:off x="9459854" y="4443640"/>
            <a:ext cx="1256350" cy="1264337"/>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B4F80F01-3D15-FF2B-D3E9-CF8505A020F8}"/>
              </a:ext>
            </a:extLst>
          </p:cNvPr>
          <p:cNvSpPr>
            <a:spLocks noChangeAspect="1"/>
          </p:cNvSpPr>
          <p:nvPr/>
        </p:nvSpPr>
        <p:spPr>
          <a:xfrm rot="20707030">
            <a:off x="6393793" y="5812733"/>
            <a:ext cx="1814446" cy="909286"/>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218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normAutofit fontScale="90000"/>
          </a:bodyPr>
          <a:lstStyle/>
          <a:p>
            <a:r>
              <a:rPr lang="ja-JP" altLang="en-US" dirty="0"/>
              <a:t>必要な回折パターンの要件</a:t>
            </a:r>
            <a:r>
              <a:rPr lang="en-US" altLang="ja-JP" dirty="0"/>
              <a:t>(</a:t>
            </a:r>
            <a:r>
              <a:rPr lang="ja-JP" altLang="en-US" dirty="0"/>
              <a:t>光軸方向の扱い</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a:bodyPr>
          <a:lstStyle/>
          <a:p>
            <a:r>
              <a:rPr kumimoji="1" lang="ja-JP" altLang="en-US" dirty="0"/>
              <a:t>光軸に沿って</a:t>
            </a:r>
            <a:r>
              <a:rPr lang="ja-JP" altLang="en-US" dirty="0"/>
              <a:t>どのような</a:t>
            </a:r>
            <a:r>
              <a:rPr kumimoji="1" lang="ja-JP" altLang="en-US" dirty="0"/>
              <a:t>パターンが必要か</a:t>
            </a:r>
            <a:r>
              <a:rPr lang="ja-JP" altLang="en-US" dirty="0"/>
              <a:t>？</a:t>
            </a:r>
            <a:endParaRPr kumimoji="1" lang="en-US" altLang="ja-JP" dirty="0"/>
          </a:p>
          <a:p>
            <a:pPr lvl="1"/>
            <a:r>
              <a:rPr lang="ja-JP" altLang="en-US" dirty="0"/>
              <a:t>フォーカス付近以外の模様はボケのサイズによらず同じ？</a:t>
            </a:r>
            <a:endParaRPr lang="en-US" altLang="ja-JP" dirty="0"/>
          </a:p>
          <a:p>
            <a:pPr lvl="2"/>
            <a:r>
              <a:rPr lang="ja-JP" altLang="en-US" dirty="0"/>
              <a:t>ボケのエッジ側から見てほぼ相似のパターン</a:t>
            </a:r>
            <a:endParaRPr lang="en-US" altLang="ja-JP" dirty="0"/>
          </a:p>
        </p:txBody>
      </p:sp>
      <p:grpSp>
        <p:nvGrpSpPr>
          <p:cNvPr id="18" name="グループ化 17">
            <a:extLst>
              <a:ext uri="{FF2B5EF4-FFF2-40B4-BE49-F238E27FC236}">
                <a16:creationId xmlns:a16="http://schemas.microsoft.com/office/drawing/2014/main" id="{56458D19-7994-7A6B-785A-573481115C42}"/>
              </a:ext>
            </a:extLst>
          </p:cNvPr>
          <p:cNvGrpSpPr/>
          <p:nvPr/>
        </p:nvGrpSpPr>
        <p:grpSpPr>
          <a:xfrm>
            <a:off x="2186795" y="2797325"/>
            <a:ext cx="9413326" cy="3722733"/>
            <a:chOff x="2151017" y="3034287"/>
            <a:chExt cx="9413326" cy="3722733"/>
          </a:xfrm>
        </p:grpSpPr>
        <p:sp>
          <p:nvSpPr>
            <p:cNvPr id="6" name="テキスト ボックス 5">
              <a:extLst>
                <a:ext uri="{FF2B5EF4-FFF2-40B4-BE49-F238E27FC236}">
                  <a16:creationId xmlns:a16="http://schemas.microsoft.com/office/drawing/2014/main" id="{7AF42449-D347-AA68-B0C4-C703B0F32A72}"/>
                </a:ext>
              </a:extLst>
            </p:cNvPr>
            <p:cNvSpPr txBox="1"/>
            <p:nvPr/>
          </p:nvSpPr>
          <p:spPr>
            <a:xfrm>
              <a:off x="2151017" y="6110689"/>
              <a:ext cx="9413326" cy="646331"/>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altLang="ja-JP" dirty="0">
                  <a:latin typeface="游ゴシック Medium" panose="020B0500000000000000" pitchFamily="50" charset="-128"/>
                  <a:ea typeface="游ゴシック Medium" panose="020B0500000000000000" pitchFamily="50" charset="-128"/>
                </a:rPr>
                <a:t>f/22, f/11, f/5.6</a:t>
              </a:r>
              <a:r>
                <a:rPr lang="ja-JP" altLang="en-US" dirty="0">
                  <a:latin typeface="游ゴシック Medium" panose="020B0500000000000000" pitchFamily="50" charset="-128"/>
                  <a:ea typeface="游ゴシック Medium" panose="020B0500000000000000" pitchFamily="50" charset="-128"/>
                </a:rPr>
                <a:t>の実写のボケ像の比較</a:t>
              </a:r>
              <a:br>
                <a:rPr lang="en-US" altLang="ja-JP" dirty="0">
                  <a:latin typeface="游ゴシック Medium" panose="020B0500000000000000" pitchFamily="50" charset="-128"/>
                  <a:ea typeface="游ゴシック Medium" panose="020B0500000000000000" pitchFamily="50" charset="-128"/>
                </a:rPr>
              </a:br>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2"/>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CEF1EEF3-4C67-18ED-9570-BBA623437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129" y="3034287"/>
              <a:ext cx="2937214" cy="29992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496966-B4A9-9757-A8A2-6177F1F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654" y="5148197"/>
              <a:ext cx="843734" cy="88532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AF5482-C6CB-CC96-0541-C4832031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416" y="4356833"/>
              <a:ext cx="1735685" cy="16766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8456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normAutofit fontScale="90000"/>
          </a:bodyPr>
          <a:lstStyle/>
          <a:p>
            <a:r>
              <a:rPr lang="ja-JP" altLang="en-US" dirty="0"/>
              <a:t>必要な回折パターンの要件</a:t>
            </a:r>
            <a:r>
              <a:rPr lang="en-US" altLang="ja-JP" dirty="0"/>
              <a:t>(</a:t>
            </a:r>
            <a:r>
              <a:rPr lang="ja-JP" altLang="en-US" dirty="0"/>
              <a:t>光軸方向の扱い</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a:bodyPr>
          <a:lstStyle/>
          <a:p>
            <a:r>
              <a:rPr kumimoji="1" lang="ja-JP" altLang="en-US" dirty="0"/>
              <a:t>光軸に沿って</a:t>
            </a:r>
            <a:r>
              <a:rPr lang="ja-JP" altLang="en-US" dirty="0"/>
              <a:t>どのような</a:t>
            </a:r>
            <a:r>
              <a:rPr kumimoji="1" lang="ja-JP" altLang="en-US" dirty="0"/>
              <a:t>パターンが必要か</a:t>
            </a:r>
            <a:r>
              <a:rPr lang="ja-JP" altLang="en-US" dirty="0"/>
              <a:t>？</a:t>
            </a:r>
            <a:endParaRPr kumimoji="1" lang="en-US" altLang="ja-JP" dirty="0"/>
          </a:p>
          <a:p>
            <a:pPr lvl="1"/>
            <a:r>
              <a:rPr lang="ja-JP" altLang="en-US" dirty="0"/>
              <a:t>フォーカス付近以外の模様はボケのサイズによらず同じ？</a:t>
            </a:r>
            <a:endParaRPr lang="en-US" altLang="ja-JP" dirty="0"/>
          </a:p>
          <a:p>
            <a:pPr lvl="2"/>
            <a:r>
              <a:rPr lang="ja-JP" altLang="en-US" dirty="0"/>
              <a:t>ボケのエッジ側から見てほぼ相似のパターン</a:t>
            </a:r>
            <a:endParaRPr lang="en-US" altLang="ja-JP" dirty="0"/>
          </a:p>
        </p:txBody>
      </p:sp>
      <p:grpSp>
        <p:nvGrpSpPr>
          <p:cNvPr id="18" name="グループ化 17">
            <a:extLst>
              <a:ext uri="{FF2B5EF4-FFF2-40B4-BE49-F238E27FC236}">
                <a16:creationId xmlns:a16="http://schemas.microsoft.com/office/drawing/2014/main" id="{56458D19-7994-7A6B-785A-573481115C42}"/>
              </a:ext>
            </a:extLst>
          </p:cNvPr>
          <p:cNvGrpSpPr/>
          <p:nvPr/>
        </p:nvGrpSpPr>
        <p:grpSpPr>
          <a:xfrm>
            <a:off x="2186795" y="2797325"/>
            <a:ext cx="9413326" cy="3722733"/>
            <a:chOff x="2151017" y="3034287"/>
            <a:chExt cx="9413326" cy="3722733"/>
          </a:xfrm>
        </p:grpSpPr>
        <p:sp>
          <p:nvSpPr>
            <p:cNvPr id="6" name="テキスト ボックス 5">
              <a:extLst>
                <a:ext uri="{FF2B5EF4-FFF2-40B4-BE49-F238E27FC236}">
                  <a16:creationId xmlns:a16="http://schemas.microsoft.com/office/drawing/2014/main" id="{7AF42449-D347-AA68-B0C4-C703B0F32A72}"/>
                </a:ext>
              </a:extLst>
            </p:cNvPr>
            <p:cNvSpPr txBox="1"/>
            <p:nvPr/>
          </p:nvSpPr>
          <p:spPr>
            <a:xfrm>
              <a:off x="2151017" y="6110689"/>
              <a:ext cx="9413326" cy="646331"/>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altLang="ja-JP" dirty="0">
                  <a:latin typeface="游ゴシック Medium" panose="020B0500000000000000" pitchFamily="50" charset="-128"/>
                  <a:ea typeface="游ゴシック Medium" panose="020B0500000000000000" pitchFamily="50" charset="-128"/>
                </a:rPr>
                <a:t>f/22, f/11, f/5.6</a:t>
              </a:r>
              <a:r>
                <a:rPr lang="ja-JP" altLang="en-US" dirty="0">
                  <a:latin typeface="游ゴシック Medium" panose="020B0500000000000000" pitchFamily="50" charset="-128"/>
                  <a:ea typeface="游ゴシック Medium" panose="020B0500000000000000" pitchFamily="50" charset="-128"/>
                </a:rPr>
                <a:t>の実写のボケ像の比較</a:t>
              </a:r>
              <a:br>
                <a:rPr lang="en-US" altLang="ja-JP" dirty="0">
                  <a:latin typeface="游ゴシック Medium" panose="020B0500000000000000" pitchFamily="50" charset="-128"/>
                  <a:ea typeface="游ゴシック Medium" panose="020B0500000000000000" pitchFamily="50" charset="-128"/>
                </a:rPr>
              </a:br>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2"/>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CEF1EEF3-4C67-18ED-9570-BBA623437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129" y="3034287"/>
              <a:ext cx="2937214" cy="29992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496966-B4A9-9757-A8A2-6177F1F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654" y="5148197"/>
              <a:ext cx="843734" cy="88532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AF5482-C6CB-CC96-0541-C4832031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416" y="4356833"/>
              <a:ext cx="1735685" cy="16766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5" name="グループ化 14">
            <a:extLst>
              <a:ext uri="{FF2B5EF4-FFF2-40B4-BE49-F238E27FC236}">
                <a16:creationId xmlns:a16="http://schemas.microsoft.com/office/drawing/2014/main" id="{6AAFADF6-5E5C-1F7D-9982-9C9DB594FCFC}"/>
              </a:ext>
            </a:extLst>
          </p:cNvPr>
          <p:cNvGrpSpPr/>
          <p:nvPr/>
        </p:nvGrpSpPr>
        <p:grpSpPr>
          <a:xfrm>
            <a:off x="5455490" y="904970"/>
            <a:ext cx="5947954" cy="5022972"/>
            <a:chOff x="5455490" y="904970"/>
            <a:chExt cx="5947954" cy="5022972"/>
          </a:xfrm>
        </p:grpSpPr>
        <p:grpSp>
          <p:nvGrpSpPr>
            <p:cNvPr id="16" name="グループ化 15">
              <a:extLst>
                <a:ext uri="{FF2B5EF4-FFF2-40B4-BE49-F238E27FC236}">
                  <a16:creationId xmlns:a16="http://schemas.microsoft.com/office/drawing/2014/main" id="{BE6738F3-1988-83AC-894D-C3D72DC56094}"/>
                </a:ext>
              </a:extLst>
            </p:cNvPr>
            <p:cNvGrpSpPr/>
            <p:nvPr/>
          </p:nvGrpSpPr>
          <p:grpSpPr>
            <a:xfrm>
              <a:off x="5455490" y="904970"/>
              <a:ext cx="5947954" cy="5022972"/>
              <a:chOff x="5455490" y="775700"/>
              <a:chExt cx="5947954" cy="5022972"/>
            </a:xfrm>
          </p:grpSpPr>
          <p:pic>
            <p:nvPicPr>
              <p:cNvPr id="19" name="Picture 2">
                <a:extLst>
                  <a:ext uri="{FF2B5EF4-FFF2-40B4-BE49-F238E27FC236}">
                    <a16:creationId xmlns:a16="http://schemas.microsoft.com/office/drawing/2014/main" id="{4854F3CA-DAB1-4B86-4E5C-79F6B1FF9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95" t="34169" r="2934" b="8543"/>
              <a:stretch/>
            </p:blipFill>
            <p:spPr bwMode="auto">
              <a:xfrm>
                <a:off x="5455490" y="775700"/>
                <a:ext cx="5947954" cy="502297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9498943-7C1C-6A79-61BA-BF056CBFDD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45" t="8758" r="34870" b="7597"/>
              <a:stretch/>
            </p:blipFill>
            <p:spPr bwMode="auto">
              <a:xfrm>
                <a:off x="6063589" y="1698808"/>
                <a:ext cx="2962416" cy="409986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直線コネクタ 16">
              <a:extLst>
                <a:ext uri="{FF2B5EF4-FFF2-40B4-BE49-F238E27FC236}">
                  <a16:creationId xmlns:a16="http://schemas.microsoft.com/office/drawing/2014/main" id="{3E406E82-BEF4-1DCD-B5AB-7041AF32E636}"/>
                </a:ext>
              </a:extLst>
            </p:cNvPr>
            <p:cNvCxnSpPr>
              <a:cxnSpLocks/>
            </p:cNvCxnSpPr>
            <p:nvPr/>
          </p:nvCxnSpPr>
          <p:spPr>
            <a:xfrm flipV="1">
              <a:off x="9026005" y="1828077"/>
              <a:ext cx="0" cy="4099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テキスト ボックス 26">
            <a:extLst>
              <a:ext uri="{FF2B5EF4-FFF2-40B4-BE49-F238E27FC236}">
                <a16:creationId xmlns:a16="http://schemas.microsoft.com/office/drawing/2014/main" id="{98975794-FBA4-8219-7794-00A2B42ADA93}"/>
              </a:ext>
            </a:extLst>
          </p:cNvPr>
          <p:cNvSpPr txBox="1"/>
          <p:nvPr/>
        </p:nvSpPr>
        <p:spPr>
          <a:xfrm>
            <a:off x="930875" y="5142567"/>
            <a:ext cx="4345823" cy="646331"/>
          </a:xfrm>
          <a:prstGeom prst="rect">
            <a:avLst/>
          </a:prstGeom>
          <a:noFill/>
          <a:effectLst>
            <a:outerShdw blurRad="50800" dist="38100" dir="2700000" algn="tl" rotWithShape="0">
              <a:prstClr val="black">
                <a:alpha val="40000"/>
              </a:prstClr>
            </a:outerShdw>
          </a:effectLst>
        </p:spPr>
        <p:txBody>
          <a:bodyPr wrap="square">
            <a:spAutoFit/>
          </a:bodyPr>
          <a:lstStyle/>
          <a:p>
            <a:r>
              <a:rPr lang="ja-JP" altLang="en-US" dirty="0">
                <a:latin typeface="游ゴシック Medium" panose="020B0500000000000000" pitchFamily="50" charset="-128"/>
                <a:ea typeface="游ゴシック Medium" panose="020B0500000000000000" pitchFamily="50" charset="-128"/>
              </a:rPr>
              <a:t>ボケサイズが変わっても回折パターンは</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エッジ側から見て同じ模様とみなせる</a:t>
            </a:r>
            <a:endParaRPr lang="en-US" altLang="ja-JP" sz="1200" dirty="0">
              <a:latin typeface="游ゴシック Medium" panose="020B0500000000000000" pitchFamily="50" charset="-128"/>
              <a:ea typeface="游ゴシック Medium" panose="020B0500000000000000" pitchFamily="50" charset="-128"/>
            </a:endParaRPr>
          </a:p>
        </p:txBody>
      </p:sp>
      <p:grpSp>
        <p:nvGrpSpPr>
          <p:cNvPr id="28" name="グループ化 27">
            <a:extLst>
              <a:ext uri="{FF2B5EF4-FFF2-40B4-BE49-F238E27FC236}">
                <a16:creationId xmlns:a16="http://schemas.microsoft.com/office/drawing/2014/main" id="{7D6144E1-F39F-976A-CDF2-5E9B39912AF5}"/>
              </a:ext>
            </a:extLst>
          </p:cNvPr>
          <p:cNvGrpSpPr/>
          <p:nvPr/>
        </p:nvGrpSpPr>
        <p:grpSpPr>
          <a:xfrm>
            <a:off x="930876" y="904970"/>
            <a:ext cx="4203508" cy="4075611"/>
            <a:chOff x="930876" y="1391194"/>
            <a:chExt cx="4203508" cy="4075611"/>
          </a:xfrm>
        </p:grpSpPr>
        <p:grpSp>
          <p:nvGrpSpPr>
            <p:cNvPr id="29" name="グループ化 28">
              <a:extLst>
                <a:ext uri="{FF2B5EF4-FFF2-40B4-BE49-F238E27FC236}">
                  <a16:creationId xmlns:a16="http://schemas.microsoft.com/office/drawing/2014/main" id="{F8F90880-FFCC-8B61-29FB-2D4356EF23DC}"/>
                </a:ext>
              </a:extLst>
            </p:cNvPr>
            <p:cNvGrpSpPr>
              <a:grpSpLocks noChangeAspect="1"/>
            </p:cNvGrpSpPr>
            <p:nvPr/>
          </p:nvGrpSpPr>
          <p:grpSpPr>
            <a:xfrm>
              <a:off x="930876" y="1391194"/>
              <a:ext cx="4203508" cy="4075611"/>
              <a:chOff x="1351408" y="-498037"/>
              <a:chExt cx="4203508" cy="4075611"/>
            </a:xfrm>
          </p:grpSpPr>
          <p:pic>
            <p:nvPicPr>
              <p:cNvPr id="31" name="Picture 4">
                <a:extLst>
                  <a:ext uri="{FF2B5EF4-FFF2-40B4-BE49-F238E27FC236}">
                    <a16:creationId xmlns:a16="http://schemas.microsoft.com/office/drawing/2014/main" id="{387978A6-D63F-2F9B-C446-A1EE219262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86" t="8453" r="11470" b="8397"/>
              <a:stretch/>
            </p:blipFill>
            <p:spPr bwMode="auto">
              <a:xfrm>
                <a:off x="1351408" y="-498037"/>
                <a:ext cx="4203508" cy="4075611"/>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53D35949-53C7-F61D-BD84-7084B520CB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082"/>
              <a:stretch/>
            </p:blipFill>
            <p:spPr bwMode="auto">
              <a:xfrm>
                <a:off x="3060060" y="1539768"/>
                <a:ext cx="2466511" cy="13695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 name="直線コネクタ 29">
              <a:extLst>
                <a:ext uri="{FF2B5EF4-FFF2-40B4-BE49-F238E27FC236}">
                  <a16:creationId xmlns:a16="http://schemas.microsoft.com/office/drawing/2014/main" id="{67F88D62-6E81-D06B-4FDB-494B565D7C00}"/>
                </a:ext>
              </a:extLst>
            </p:cNvPr>
            <p:cNvCxnSpPr>
              <a:cxnSpLocks/>
              <a:stCxn id="31" idx="3"/>
            </p:cNvCxnSpPr>
            <p:nvPr/>
          </p:nvCxnSpPr>
          <p:spPr>
            <a:xfrm flipH="1" flipV="1">
              <a:off x="2639528" y="3428999"/>
              <a:ext cx="249485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6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normAutofit fontScale="90000"/>
          </a:bodyPr>
          <a:lstStyle/>
          <a:p>
            <a:r>
              <a:rPr lang="ja-JP" altLang="en-US" dirty="0"/>
              <a:t>必要な回折パターンの要件</a:t>
            </a:r>
            <a:r>
              <a:rPr lang="en-US" altLang="ja-JP" dirty="0"/>
              <a:t>(</a:t>
            </a:r>
            <a:r>
              <a:rPr lang="ja-JP" altLang="en-US" dirty="0"/>
              <a:t>光軸方向の扱い</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a:bodyPr>
          <a:lstStyle/>
          <a:p>
            <a:r>
              <a:rPr kumimoji="1" lang="ja-JP" altLang="en-US" dirty="0"/>
              <a:t>光軸に沿って</a:t>
            </a:r>
            <a:r>
              <a:rPr lang="ja-JP" altLang="en-US" dirty="0"/>
              <a:t>どのような</a:t>
            </a:r>
            <a:r>
              <a:rPr kumimoji="1" lang="ja-JP" altLang="en-US" dirty="0"/>
              <a:t>パターンが必要か</a:t>
            </a:r>
            <a:r>
              <a:rPr lang="ja-JP" altLang="en-US" dirty="0"/>
              <a:t>？</a:t>
            </a:r>
            <a:endParaRPr kumimoji="1" lang="en-US" altLang="ja-JP" dirty="0"/>
          </a:p>
          <a:p>
            <a:pPr lvl="1"/>
            <a:r>
              <a:rPr lang="ja-JP" altLang="en-US" dirty="0">
                <a:solidFill>
                  <a:srgbClr val="FF5050"/>
                </a:solidFill>
              </a:rPr>
              <a:t>フォーカス付近以外の模様はボケのサイズによらず同じ</a:t>
            </a:r>
            <a:endParaRPr lang="en-US" altLang="ja-JP" dirty="0">
              <a:solidFill>
                <a:srgbClr val="FF5050"/>
              </a:solidFill>
            </a:endParaRPr>
          </a:p>
          <a:p>
            <a:pPr lvl="2"/>
            <a:r>
              <a:rPr lang="ja-JP" altLang="en-US" dirty="0"/>
              <a:t>ボケのエッジ側から見てほぼ相似のパターン</a:t>
            </a:r>
            <a:endParaRPr lang="en-US" altLang="ja-JP" dirty="0"/>
          </a:p>
          <a:p>
            <a:pPr lvl="1"/>
            <a:r>
              <a:rPr lang="ja-JP" altLang="en-US" dirty="0">
                <a:solidFill>
                  <a:srgbClr val="FF5050"/>
                </a:solidFill>
              </a:rPr>
              <a:t>回折パターンはエッジ付近だけで良い</a:t>
            </a:r>
            <a:endParaRPr lang="en-US" altLang="ja-JP" dirty="0">
              <a:solidFill>
                <a:srgbClr val="FF5050"/>
              </a:solidFill>
            </a:endParaRPr>
          </a:p>
          <a:p>
            <a:pPr lvl="2"/>
            <a:r>
              <a:rPr lang="ja-JP" altLang="en-US" dirty="0"/>
              <a:t>内側は実質的に単色で近似できる</a:t>
            </a:r>
            <a:endParaRPr lang="en-US" altLang="ja-JP" dirty="0"/>
          </a:p>
          <a:p>
            <a:pPr lvl="1"/>
            <a:r>
              <a:rPr lang="ja-JP" altLang="en-US" dirty="0">
                <a:solidFill>
                  <a:srgbClr val="FF5050"/>
                </a:solidFill>
              </a:rPr>
              <a:t>光軸方向にある程度必要</a:t>
            </a:r>
            <a:endParaRPr lang="en-US" altLang="ja-JP" dirty="0">
              <a:solidFill>
                <a:srgbClr val="FF5050"/>
              </a:solidFill>
            </a:endParaRPr>
          </a:p>
          <a:p>
            <a:pPr lvl="2"/>
            <a:r>
              <a:rPr lang="ja-JP" altLang="en-US" dirty="0"/>
              <a:t>フォーカス付近は特殊なため</a:t>
            </a:r>
            <a:endParaRPr lang="en-US" altLang="ja-JP" dirty="0">
              <a:solidFill>
                <a:srgbClr val="FF5050"/>
              </a:solidFill>
            </a:endParaRPr>
          </a:p>
        </p:txBody>
      </p:sp>
      <p:grpSp>
        <p:nvGrpSpPr>
          <p:cNvPr id="18" name="グループ化 17">
            <a:extLst>
              <a:ext uri="{FF2B5EF4-FFF2-40B4-BE49-F238E27FC236}">
                <a16:creationId xmlns:a16="http://schemas.microsoft.com/office/drawing/2014/main" id="{56458D19-7994-7A6B-785A-573481115C42}"/>
              </a:ext>
            </a:extLst>
          </p:cNvPr>
          <p:cNvGrpSpPr/>
          <p:nvPr/>
        </p:nvGrpSpPr>
        <p:grpSpPr>
          <a:xfrm>
            <a:off x="2186795" y="2797325"/>
            <a:ext cx="9413326" cy="3722733"/>
            <a:chOff x="2151017" y="3034287"/>
            <a:chExt cx="9413326" cy="3722733"/>
          </a:xfrm>
        </p:grpSpPr>
        <p:sp>
          <p:nvSpPr>
            <p:cNvPr id="6" name="テキスト ボックス 5">
              <a:extLst>
                <a:ext uri="{FF2B5EF4-FFF2-40B4-BE49-F238E27FC236}">
                  <a16:creationId xmlns:a16="http://schemas.microsoft.com/office/drawing/2014/main" id="{7AF42449-D347-AA68-B0C4-C703B0F32A72}"/>
                </a:ext>
              </a:extLst>
            </p:cNvPr>
            <p:cNvSpPr txBox="1"/>
            <p:nvPr/>
          </p:nvSpPr>
          <p:spPr>
            <a:xfrm>
              <a:off x="2151017" y="6110689"/>
              <a:ext cx="9413326" cy="646331"/>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altLang="ja-JP" dirty="0">
                  <a:latin typeface="游ゴシック Medium" panose="020B0500000000000000" pitchFamily="50" charset="-128"/>
                  <a:ea typeface="游ゴシック Medium" panose="020B0500000000000000" pitchFamily="50" charset="-128"/>
                </a:rPr>
                <a:t>f/22, f/11, f/5.6</a:t>
              </a:r>
              <a:r>
                <a:rPr lang="ja-JP" altLang="en-US" dirty="0">
                  <a:latin typeface="游ゴシック Medium" panose="020B0500000000000000" pitchFamily="50" charset="-128"/>
                  <a:ea typeface="游ゴシック Medium" panose="020B0500000000000000" pitchFamily="50" charset="-128"/>
                </a:rPr>
                <a:t>の実写のボケ像の比較</a:t>
              </a:r>
              <a:br>
                <a:rPr lang="en-US" altLang="ja-JP" dirty="0">
                  <a:latin typeface="游ゴシック Medium" panose="020B0500000000000000" pitchFamily="50" charset="-128"/>
                  <a:ea typeface="游ゴシック Medium" panose="020B0500000000000000" pitchFamily="50" charset="-128"/>
                </a:rPr>
              </a:br>
              <a:r>
                <a:rPr lang="en-US" altLang="ja-JP" dirty="0">
                  <a:latin typeface="游ゴシック Medium" panose="020B0500000000000000" pitchFamily="50" charset="-128"/>
                  <a:ea typeface="游ゴシック Medium" panose="020B0500000000000000" pitchFamily="50" charset="-128"/>
                </a:rPr>
                <a:t>Cited from: </a:t>
              </a:r>
              <a:r>
                <a:rPr lang="en-US" altLang="ja-JP" sz="1200" dirty="0">
                  <a:latin typeface="游ゴシック Medium" panose="020B0500000000000000" pitchFamily="50" charset="-128"/>
                  <a:ea typeface="游ゴシック Medium" panose="020B0500000000000000" pitchFamily="50" charset="-128"/>
                  <a:hlinkClick r:id="rId2"/>
                </a:rPr>
                <a:t>https://www.pentaxforums.com/forums/10-pentax-slr-lens-discussion/81530-lens-bokeh-research-help-3.html</a:t>
              </a:r>
              <a:endParaRPr lang="en-US" altLang="ja-JP" sz="1200" dirty="0">
                <a:latin typeface="游ゴシック Medium" panose="020B0500000000000000" pitchFamily="50" charset="-128"/>
                <a:ea typeface="游ゴシック Medium" panose="020B0500000000000000" pitchFamily="50" charset="-128"/>
              </a:endParaRPr>
            </a:p>
          </p:txBody>
        </p:sp>
        <p:pic>
          <p:nvPicPr>
            <p:cNvPr id="8" name="Picture 2">
              <a:extLst>
                <a:ext uri="{FF2B5EF4-FFF2-40B4-BE49-F238E27FC236}">
                  <a16:creationId xmlns:a16="http://schemas.microsoft.com/office/drawing/2014/main" id="{CEF1EEF3-4C67-18ED-9570-BBA623437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129" y="3034287"/>
              <a:ext cx="2937214" cy="299923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496966-B4A9-9757-A8A2-6177F1F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654" y="5148197"/>
              <a:ext cx="843734" cy="88532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AF5482-C6CB-CC96-0541-C4832031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416" y="4356833"/>
              <a:ext cx="1735685" cy="167669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52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normAutofit/>
          </a:bodyPr>
          <a:lstStyle/>
          <a:p>
            <a:r>
              <a:rPr lang="ja-JP" altLang="en-US" dirty="0"/>
              <a:t>必要な回折パターンの要件</a:t>
            </a:r>
            <a:r>
              <a:rPr lang="en-US" altLang="ja-JP" dirty="0"/>
              <a:t>(</a:t>
            </a:r>
            <a:r>
              <a:rPr lang="ja-JP" altLang="en-US" dirty="0"/>
              <a:t>等方性</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fontScale="92500" lnSpcReduction="10000"/>
          </a:bodyPr>
          <a:lstStyle/>
          <a:p>
            <a:r>
              <a:rPr lang="ja-JP" altLang="en-US" dirty="0"/>
              <a:t>光束マップ同様同心円</a:t>
            </a:r>
            <a:r>
              <a:rPr lang="en-US" altLang="ja-JP" dirty="0"/>
              <a:t>(</a:t>
            </a:r>
            <a:r>
              <a:rPr lang="ja-JP" altLang="en-US" dirty="0"/>
              <a:t>等方性</a:t>
            </a:r>
            <a:r>
              <a:rPr lang="en-US" altLang="ja-JP" dirty="0"/>
              <a:t>)</a:t>
            </a:r>
            <a:r>
              <a:rPr lang="ja-JP" altLang="en-US" dirty="0"/>
              <a:t>の近似とする</a:t>
            </a:r>
            <a:endParaRPr lang="en-US" altLang="ja-JP" dirty="0"/>
          </a:p>
          <a:p>
            <a:pPr lvl="1"/>
            <a:r>
              <a:rPr kumimoji="1" lang="ja-JP" altLang="en-US" dirty="0">
                <a:solidFill>
                  <a:srgbClr val="FF5050"/>
                </a:solidFill>
              </a:rPr>
              <a:t>光軸からの垂直</a:t>
            </a:r>
            <a:r>
              <a:rPr kumimoji="1" lang="en-US" altLang="ja-JP" dirty="0">
                <a:solidFill>
                  <a:srgbClr val="FF5050"/>
                </a:solidFill>
              </a:rPr>
              <a:t>(</a:t>
            </a:r>
            <a:r>
              <a:rPr kumimoji="1" lang="ja-JP" altLang="en-US" dirty="0">
                <a:solidFill>
                  <a:srgbClr val="FF5050"/>
                </a:solidFill>
              </a:rPr>
              <a:t>動径</a:t>
            </a:r>
            <a:r>
              <a:rPr kumimoji="1" lang="en-US" altLang="ja-JP" dirty="0">
                <a:solidFill>
                  <a:srgbClr val="FF5050"/>
                </a:solidFill>
              </a:rPr>
              <a:t>)</a:t>
            </a:r>
            <a:r>
              <a:rPr kumimoji="1" lang="ja-JP" altLang="en-US" dirty="0">
                <a:solidFill>
                  <a:srgbClr val="FF5050"/>
                </a:solidFill>
              </a:rPr>
              <a:t>方向は</a:t>
            </a:r>
            <a:r>
              <a:rPr kumimoji="1" lang="en-US" altLang="ja-JP" dirty="0">
                <a:solidFill>
                  <a:srgbClr val="FF5050"/>
                </a:solidFill>
              </a:rPr>
              <a:t>1</a:t>
            </a:r>
            <a:r>
              <a:rPr kumimoji="1" lang="ja-JP" altLang="en-US" dirty="0">
                <a:solidFill>
                  <a:srgbClr val="FF5050"/>
                </a:solidFill>
              </a:rPr>
              <a:t>次元情報だけ</a:t>
            </a:r>
            <a:endParaRPr kumimoji="1" lang="en-US" altLang="ja-JP" dirty="0">
              <a:solidFill>
                <a:srgbClr val="FF5050"/>
              </a:solidFill>
            </a:endParaRPr>
          </a:p>
          <a:p>
            <a:pPr lvl="2"/>
            <a:r>
              <a:rPr kumimoji="1" lang="ja-JP" altLang="en-US" dirty="0"/>
              <a:t>あくまで表現上の近似であり厳密さは重視しない</a:t>
            </a:r>
            <a:endParaRPr kumimoji="1" lang="en-US" altLang="ja-JP" dirty="0"/>
          </a:p>
          <a:p>
            <a:pPr lvl="5"/>
            <a:endParaRPr kumimoji="1" lang="en-US" altLang="ja-JP" dirty="0"/>
          </a:p>
          <a:p>
            <a:pPr lvl="1"/>
            <a:r>
              <a:rPr kumimoji="1" lang="ja-JP" altLang="en-US" dirty="0">
                <a:solidFill>
                  <a:srgbClr val="FF5050"/>
                </a:solidFill>
              </a:rPr>
              <a:t>本来は絞り形状に依存して異方性がある</a:t>
            </a:r>
            <a:endParaRPr kumimoji="1" lang="en-US" altLang="ja-JP" dirty="0">
              <a:solidFill>
                <a:srgbClr val="FF5050"/>
              </a:solidFill>
            </a:endParaRPr>
          </a:p>
          <a:p>
            <a:pPr lvl="2"/>
            <a:r>
              <a:rPr lang="ja-JP" altLang="en-US" dirty="0"/>
              <a:t>円形絞り以外は形状毎に</a:t>
            </a:r>
            <a:r>
              <a:rPr lang="en-US" altLang="ja-JP" dirty="0"/>
              <a:t>2</a:t>
            </a:r>
            <a:r>
              <a:rPr lang="ja-JP" altLang="en-US" dirty="0"/>
              <a:t>次元の回折の伝搬情報が必要</a:t>
            </a:r>
            <a:endParaRPr lang="en-US" altLang="ja-JP" dirty="0"/>
          </a:p>
          <a:p>
            <a:pPr lvl="3"/>
            <a:r>
              <a:rPr lang="ja-JP" altLang="en-US" dirty="0"/>
              <a:t>図はフォーカス付近の円形開口と六角形開口の違い</a:t>
            </a:r>
            <a:endParaRPr lang="en-US" altLang="ja-JP" dirty="0"/>
          </a:p>
          <a:p>
            <a:pPr lvl="3"/>
            <a:r>
              <a:rPr lang="en-US" altLang="ja-JP" dirty="0">
                <a:solidFill>
                  <a:srgbClr val="FF5050"/>
                </a:solidFill>
              </a:rPr>
              <a:t>3</a:t>
            </a:r>
            <a:r>
              <a:rPr lang="ja-JP" altLang="en-US" dirty="0">
                <a:solidFill>
                  <a:srgbClr val="FF5050"/>
                </a:solidFill>
              </a:rPr>
              <a:t>次元テクスチャが必要</a:t>
            </a:r>
            <a:endParaRPr lang="en-US" altLang="ja-JP" dirty="0">
              <a:solidFill>
                <a:srgbClr val="FF5050"/>
              </a:solidFill>
            </a:endParaRPr>
          </a:p>
          <a:p>
            <a:pPr lvl="2"/>
            <a:r>
              <a:rPr lang="ja-JP" altLang="en-US" dirty="0"/>
              <a:t>フォーカス付近あるいは</a:t>
            </a:r>
            <a:br>
              <a:rPr lang="en-US" altLang="ja-JP" dirty="0"/>
            </a:br>
            <a:r>
              <a:rPr lang="ja-JP" altLang="en-US" dirty="0"/>
              <a:t>大きく歪んだ形状でなければ違いは目立たない</a:t>
            </a:r>
            <a:endParaRPr lang="en-US" altLang="ja-JP" dirty="0"/>
          </a:p>
          <a:p>
            <a:pPr lvl="5"/>
            <a:endParaRPr lang="en-US" altLang="ja-JP" dirty="0"/>
          </a:p>
          <a:p>
            <a:pPr lvl="1"/>
            <a:r>
              <a:rPr lang="ja-JP" altLang="en-US" dirty="0">
                <a:solidFill>
                  <a:srgbClr val="FF5050"/>
                </a:solidFill>
              </a:rPr>
              <a:t>絞り形状は</a:t>
            </a:r>
            <a:r>
              <a:rPr kumimoji="1" lang="ja-JP" altLang="en-US" dirty="0">
                <a:solidFill>
                  <a:srgbClr val="FF5050"/>
                </a:solidFill>
              </a:rPr>
              <a:t>光束マップ同様マッピング</a:t>
            </a:r>
            <a:r>
              <a:rPr lang="ja-JP" altLang="en-US" dirty="0">
                <a:solidFill>
                  <a:srgbClr val="FF5050"/>
                </a:solidFill>
              </a:rPr>
              <a:t>を歪ませる</a:t>
            </a:r>
            <a:endParaRPr kumimoji="1" lang="en-US" altLang="ja-JP" dirty="0">
              <a:solidFill>
                <a:srgbClr val="FF5050"/>
              </a:solidFill>
            </a:endParaRPr>
          </a:p>
          <a:p>
            <a:pPr lvl="2"/>
            <a:r>
              <a:rPr kumimoji="1" lang="ja-JP" altLang="en-US" dirty="0"/>
              <a:t>距離を歪ませた</a:t>
            </a:r>
            <a:r>
              <a:rPr kumimoji="1" lang="en-US" altLang="ja-JP" dirty="0"/>
              <a:t>LUT</a:t>
            </a:r>
            <a:r>
              <a:rPr kumimoji="1" lang="ja-JP" altLang="en-US" dirty="0"/>
              <a:t>で多角形等の絞り形状にマッピング</a:t>
            </a:r>
            <a:endParaRPr kumimoji="1" lang="en-US" altLang="ja-JP" dirty="0"/>
          </a:p>
          <a:p>
            <a:pPr lvl="2"/>
            <a:endParaRPr lang="en-US" altLang="ja-JP" dirty="0"/>
          </a:p>
        </p:txBody>
      </p:sp>
      <p:grpSp>
        <p:nvGrpSpPr>
          <p:cNvPr id="5" name="グループ化 4">
            <a:extLst>
              <a:ext uri="{FF2B5EF4-FFF2-40B4-BE49-F238E27FC236}">
                <a16:creationId xmlns:a16="http://schemas.microsoft.com/office/drawing/2014/main" id="{7204F9D9-8E6B-9957-9A5A-2B42631AAB2A}"/>
              </a:ext>
            </a:extLst>
          </p:cNvPr>
          <p:cNvGrpSpPr/>
          <p:nvPr/>
        </p:nvGrpSpPr>
        <p:grpSpPr>
          <a:xfrm>
            <a:off x="9774961" y="1051814"/>
            <a:ext cx="2500859" cy="4238382"/>
            <a:chOff x="9705130" y="603991"/>
            <a:chExt cx="2500859" cy="4238382"/>
          </a:xfrm>
        </p:grpSpPr>
        <p:pic>
          <p:nvPicPr>
            <p:cNvPr id="6" name="コンテンツ プレースホルダー 4" descr="図形&#10;&#10;自動的に生成された説明">
              <a:extLst>
                <a:ext uri="{FF2B5EF4-FFF2-40B4-BE49-F238E27FC236}">
                  <a16:creationId xmlns:a16="http://schemas.microsoft.com/office/drawing/2014/main" id="{4F420977-1E2E-2DD2-E249-F5832CA29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003809" y="603991"/>
              <a:ext cx="1661796" cy="166179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テキスト ボックス 6">
              <a:extLst>
                <a:ext uri="{FF2B5EF4-FFF2-40B4-BE49-F238E27FC236}">
                  <a16:creationId xmlns:a16="http://schemas.microsoft.com/office/drawing/2014/main" id="{EAB9634B-9CD0-48C8-B021-61A804442831}"/>
                </a:ext>
              </a:extLst>
            </p:cNvPr>
            <p:cNvSpPr txBox="1"/>
            <p:nvPr/>
          </p:nvSpPr>
          <p:spPr>
            <a:xfrm>
              <a:off x="9705130" y="4103709"/>
              <a:ext cx="2500859" cy="738664"/>
            </a:xfrm>
            <a:prstGeom prst="rect">
              <a:avLst/>
            </a:prstGeom>
            <a:noFill/>
            <a:effectLst>
              <a:outerShdw blurRad="50800" dist="38100" dir="2700000" algn="tl" rotWithShape="0">
                <a:prstClr val="black">
                  <a:alpha val="40000"/>
                </a:prstClr>
              </a:outerShdw>
            </a:effectLst>
          </p:spPr>
          <p:txBody>
            <a:bodyPr wrap="square">
              <a:spAutoFit/>
            </a:bodyPr>
            <a:lstStyle/>
            <a:p>
              <a:r>
                <a:rPr lang="en-US" altLang="ja-JP" dirty="0">
                  <a:latin typeface="游ゴシック" panose="020B0400000000000000" pitchFamily="50" charset="-128"/>
                  <a:ea typeface="游ゴシック" panose="020B0400000000000000" pitchFamily="50" charset="-128"/>
                </a:rPr>
                <a:t>Cited from:</a:t>
              </a:r>
            </a:p>
            <a:p>
              <a:r>
                <a:rPr lang="en-US" altLang="ja-JP" sz="1200" dirty="0">
                  <a:latin typeface="游ゴシック" panose="020B0400000000000000" pitchFamily="50" charset="-128"/>
                  <a:ea typeface="游ゴシック" panose="020B0400000000000000" pitchFamily="50" charset="-128"/>
                  <a:hlinkClick r:id="rId4"/>
                </a:rPr>
                <a:t>https://farbeinf.de/static_html/strange.html#tau</a:t>
              </a:r>
              <a:endParaRPr lang="en-US" altLang="ja-JP" sz="1000" dirty="0">
                <a:latin typeface="游ゴシック" panose="020B0400000000000000" pitchFamily="50" charset="-128"/>
                <a:ea typeface="游ゴシック" panose="020B0400000000000000" pitchFamily="50" charset="-128"/>
              </a:endParaRPr>
            </a:p>
          </p:txBody>
        </p:sp>
        <p:pic>
          <p:nvPicPr>
            <p:cNvPr id="9" name="図 8" descr="光の線&#10;&#10;自動的に生成された説明">
              <a:extLst>
                <a:ext uri="{FF2B5EF4-FFF2-40B4-BE49-F238E27FC236}">
                  <a16:creationId xmlns:a16="http://schemas.microsoft.com/office/drawing/2014/main" id="{8457C311-4E06-C169-8D41-891878BA7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3809" y="2392606"/>
              <a:ext cx="1661796" cy="166179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grpSp>
      <p:pic>
        <p:nvPicPr>
          <p:cNvPr id="4" name="図 3" descr="黒い背景とぼやけた写真&#10;&#10;中程度の精度で自動的に生成された説明">
            <a:extLst>
              <a:ext uri="{FF2B5EF4-FFF2-40B4-BE49-F238E27FC236}">
                <a16:creationId xmlns:a16="http://schemas.microsoft.com/office/drawing/2014/main" id="{254C0CD9-685A-4E90-E701-F3E8B1043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6891" y="5386535"/>
            <a:ext cx="968545" cy="968545"/>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2498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lstStyle/>
          <a:p>
            <a:r>
              <a:rPr lang="ja-JP" altLang="en-US" dirty="0"/>
              <a:t>必要な回折パターンの要件</a:t>
            </a:r>
            <a:r>
              <a:rPr lang="en-US" altLang="ja-JP" dirty="0"/>
              <a:t>(</a:t>
            </a:r>
            <a:r>
              <a:rPr lang="ja-JP" altLang="en-US" dirty="0"/>
              <a:t>波面収差</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lnSpcReduction="10000"/>
          </a:bodyPr>
          <a:lstStyle/>
          <a:p>
            <a:r>
              <a:rPr lang="ja-JP" altLang="en-US" dirty="0">
                <a:solidFill>
                  <a:srgbClr val="FF5050"/>
                </a:solidFill>
              </a:rPr>
              <a:t>本来は球面収差</a:t>
            </a:r>
            <a:r>
              <a:rPr lang="en-US" altLang="ja-JP" dirty="0">
                <a:solidFill>
                  <a:srgbClr val="FF5050"/>
                </a:solidFill>
              </a:rPr>
              <a:t>(</a:t>
            </a:r>
            <a:r>
              <a:rPr lang="ja-JP" altLang="en-US" dirty="0">
                <a:solidFill>
                  <a:srgbClr val="FF5050"/>
                </a:solidFill>
              </a:rPr>
              <a:t>波面収差</a:t>
            </a:r>
            <a:r>
              <a:rPr lang="en-US" altLang="ja-JP" dirty="0">
                <a:solidFill>
                  <a:srgbClr val="FF5050"/>
                </a:solidFill>
              </a:rPr>
              <a:t>)</a:t>
            </a:r>
            <a:r>
              <a:rPr lang="ja-JP" altLang="en-US" dirty="0">
                <a:solidFill>
                  <a:srgbClr val="FF5050"/>
                </a:solidFill>
              </a:rPr>
              <a:t>も</a:t>
            </a:r>
            <a:br>
              <a:rPr lang="en-US" altLang="ja-JP" dirty="0">
                <a:solidFill>
                  <a:srgbClr val="FF5050"/>
                </a:solidFill>
              </a:rPr>
            </a:br>
            <a:r>
              <a:rPr lang="ja-JP" altLang="en-US" dirty="0">
                <a:solidFill>
                  <a:srgbClr val="FF5050"/>
                </a:solidFill>
              </a:rPr>
              <a:t>含んだ波長毎の伝搬が必要</a:t>
            </a:r>
            <a:endParaRPr lang="en-US" altLang="ja-JP" dirty="0">
              <a:solidFill>
                <a:srgbClr val="FF5050"/>
              </a:solidFill>
            </a:endParaRPr>
          </a:p>
          <a:p>
            <a:pPr lvl="1"/>
            <a:r>
              <a:rPr lang="ja-JP" altLang="en-US" dirty="0"/>
              <a:t>右図のように収差で異なるため</a:t>
            </a:r>
            <a:endParaRPr lang="en-US" altLang="ja-JP" dirty="0"/>
          </a:p>
          <a:p>
            <a:pPr lvl="5"/>
            <a:endParaRPr lang="en-US" altLang="ja-JP" dirty="0"/>
          </a:p>
          <a:p>
            <a:pPr lvl="1"/>
            <a:r>
              <a:rPr lang="ja-JP" altLang="en-US" dirty="0">
                <a:solidFill>
                  <a:srgbClr val="FF5050"/>
                </a:solidFill>
              </a:rPr>
              <a:t>全波長域で連続的に異なる</a:t>
            </a:r>
            <a:br>
              <a:rPr lang="en-US" altLang="ja-JP" dirty="0">
                <a:solidFill>
                  <a:srgbClr val="FF5050"/>
                </a:solidFill>
              </a:rPr>
            </a:br>
            <a:r>
              <a:rPr lang="ja-JP" altLang="en-US" dirty="0">
                <a:solidFill>
                  <a:srgbClr val="FF5050"/>
                </a:solidFill>
              </a:rPr>
              <a:t>球面収差をもつ回折結果を積分</a:t>
            </a:r>
            <a:endParaRPr lang="en-US" altLang="ja-JP" dirty="0">
              <a:solidFill>
                <a:srgbClr val="FF5050"/>
              </a:solidFill>
            </a:endParaRPr>
          </a:p>
          <a:p>
            <a:pPr lvl="2"/>
            <a:r>
              <a:rPr lang="ja-JP" altLang="en-US" dirty="0"/>
              <a:t>リアルタイム実装は非現実的</a:t>
            </a:r>
            <a:endParaRPr lang="en-US" altLang="ja-JP" dirty="0"/>
          </a:p>
          <a:p>
            <a:pPr lvl="5"/>
            <a:endParaRPr lang="en-US" altLang="ja-JP" dirty="0"/>
          </a:p>
          <a:p>
            <a:r>
              <a:rPr lang="ja-JP" altLang="en-US" dirty="0"/>
              <a:t>⇒収差と回折は分離して実装</a:t>
            </a:r>
            <a:endParaRPr lang="en-US" altLang="ja-JP" dirty="0"/>
          </a:p>
          <a:p>
            <a:pPr lvl="1"/>
            <a:r>
              <a:rPr lang="ja-JP" altLang="en-US" dirty="0">
                <a:solidFill>
                  <a:srgbClr val="FF5050"/>
                </a:solidFill>
              </a:rPr>
              <a:t>収差は光束マップが担当</a:t>
            </a:r>
            <a:endParaRPr lang="en-US" altLang="ja-JP" dirty="0">
              <a:solidFill>
                <a:srgbClr val="FF5050"/>
              </a:solidFill>
            </a:endParaRPr>
          </a:p>
          <a:p>
            <a:pPr lvl="1"/>
            <a:r>
              <a:rPr lang="ja-JP" altLang="en-US" dirty="0">
                <a:solidFill>
                  <a:srgbClr val="FF5050"/>
                </a:solidFill>
              </a:rPr>
              <a:t>回折マップは回折</a:t>
            </a:r>
            <a:r>
              <a:rPr lang="en-US" altLang="ja-JP" dirty="0">
                <a:solidFill>
                  <a:srgbClr val="FF5050"/>
                </a:solidFill>
              </a:rPr>
              <a:t>(</a:t>
            </a:r>
            <a:r>
              <a:rPr lang="ja-JP" altLang="en-US" dirty="0">
                <a:solidFill>
                  <a:srgbClr val="FF5050"/>
                </a:solidFill>
              </a:rPr>
              <a:t>干渉</a:t>
            </a:r>
            <a:r>
              <a:rPr lang="en-US" altLang="ja-JP" dirty="0">
                <a:solidFill>
                  <a:srgbClr val="FF5050"/>
                </a:solidFill>
              </a:rPr>
              <a:t>)</a:t>
            </a:r>
            <a:r>
              <a:rPr lang="ja-JP" altLang="en-US" dirty="0">
                <a:solidFill>
                  <a:srgbClr val="FF5050"/>
                </a:solidFill>
              </a:rPr>
              <a:t>縞のみ</a:t>
            </a:r>
            <a:endParaRPr lang="en-US" altLang="ja-JP" dirty="0">
              <a:solidFill>
                <a:srgbClr val="FF5050"/>
              </a:solidFill>
            </a:endParaRPr>
          </a:p>
        </p:txBody>
      </p:sp>
      <p:grpSp>
        <p:nvGrpSpPr>
          <p:cNvPr id="7" name="グループ化 6">
            <a:extLst>
              <a:ext uri="{FF2B5EF4-FFF2-40B4-BE49-F238E27FC236}">
                <a16:creationId xmlns:a16="http://schemas.microsoft.com/office/drawing/2014/main" id="{414C3EB3-9D70-5FF4-783A-5A55DB4D73F7}"/>
              </a:ext>
            </a:extLst>
          </p:cNvPr>
          <p:cNvGrpSpPr/>
          <p:nvPr/>
        </p:nvGrpSpPr>
        <p:grpSpPr>
          <a:xfrm>
            <a:off x="6096000" y="1234439"/>
            <a:ext cx="5486234" cy="5354879"/>
            <a:chOff x="6095999" y="-850253"/>
            <a:chExt cx="5486234" cy="5354879"/>
          </a:xfrm>
        </p:grpSpPr>
        <p:pic>
          <p:nvPicPr>
            <p:cNvPr id="1026" name="Picture 2">
              <a:extLst>
                <a:ext uri="{FF2B5EF4-FFF2-40B4-BE49-F238E27FC236}">
                  <a16:creationId xmlns:a16="http://schemas.microsoft.com/office/drawing/2014/main" id="{5301D0BB-FC41-FBC0-4349-4F37F31E3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676"/>
            <a:stretch/>
          </p:blipFill>
          <p:spPr bwMode="auto">
            <a:xfrm>
              <a:off x="7027816" y="-850253"/>
              <a:ext cx="4554414" cy="4548247"/>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51F452C1-D21B-B57B-A0C4-76E0234DCAB1}"/>
                </a:ext>
              </a:extLst>
            </p:cNvPr>
            <p:cNvSpPr>
              <a:spLocks noChangeArrowheads="1"/>
            </p:cNvSpPr>
            <p:nvPr/>
          </p:nvSpPr>
          <p:spPr bwMode="auto">
            <a:xfrm>
              <a:off x="6095999" y="3735185"/>
              <a:ext cx="5486234" cy="7694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algn="r"/>
              <a:r>
                <a:rPr lang="ja-JP" altLang="en-US" sz="1600" dirty="0">
                  <a:latin typeface="游ゴシック Medium" panose="020B0500000000000000" pitchFamily="50" charset="-128"/>
                  <a:ea typeface="游ゴシック Medium" panose="020B0500000000000000" pitchFamily="50" charset="-128"/>
                </a:rPr>
                <a:t>球面収差</a:t>
              </a:r>
              <a:r>
                <a:rPr lang="en-US" altLang="ja-JP" sz="1600" dirty="0">
                  <a:latin typeface="游ゴシック Medium" panose="020B0500000000000000" pitchFamily="50" charset="-128"/>
                  <a:ea typeface="游ゴシック Medium" panose="020B0500000000000000" pitchFamily="50" charset="-128"/>
                </a:rPr>
                <a:t>(</a:t>
              </a:r>
              <a:r>
                <a:rPr lang="ja-JP" altLang="en-US" sz="1600" dirty="0">
                  <a:latin typeface="游ゴシック Medium" panose="020B0500000000000000" pitchFamily="50" charset="-128"/>
                  <a:ea typeface="游ゴシック Medium" panose="020B0500000000000000" pitchFamily="50" charset="-128"/>
                </a:rPr>
                <a:t>波面収差</a:t>
              </a:r>
              <a:r>
                <a:rPr lang="en-US" altLang="ja-JP" sz="1600" dirty="0">
                  <a:latin typeface="游ゴシック Medium" panose="020B0500000000000000" pitchFamily="50" charset="-128"/>
                  <a:ea typeface="游ゴシック Medium" panose="020B0500000000000000" pitchFamily="50" charset="-128"/>
                </a:rPr>
                <a:t>)</a:t>
              </a:r>
              <a:r>
                <a:rPr lang="ja-JP" altLang="en-US" sz="1600" dirty="0">
                  <a:latin typeface="游ゴシック Medium" panose="020B0500000000000000" pitchFamily="50" charset="-128"/>
                  <a:ea typeface="游ゴシック Medium" panose="020B0500000000000000" pitchFamily="50" charset="-128"/>
                </a:rPr>
                <a:t>を含まない回折と含む回折</a:t>
              </a:r>
              <a:endParaRPr lang="en-US" altLang="ja-JP" sz="1600" dirty="0">
                <a:latin typeface="游ゴシック Medium" panose="020B0500000000000000" pitchFamily="50" charset="-128"/>
                <a:ea typeface="游ゴシック Medium" panose="020B0500000000000000" pitchFamily="50" charset="-128"/>
              </a:endParaRPr>
            </a:p>
            <a:p>
              <a:pPr algn="r"/>
              <a:r>
                <a:rPr lang="en-US" altLang="ja-JP" sz="1600" dirty="0">
                  <a:latin typeface="游ゴシック Medium" panose="020B0500000000000000" pitchFamily="50" charset="-128"/>
                  <a:ea typeface="游ゴシック Medium" panose="020B0500000000000000" pitchFamily="50" charset="-128"/>
                </a:rPr>
                <a:t>Cited From: Wikipedia, the free encyclopedia</a:t>
              </a:r>
            </a:p>
            <a:p>
              <a:pPr algn="r"/>
              <a:r>
                <a:rPr lang="en-US" altLang="ja-JP" sz="1200" dirty="0">
                  <a:latin typeface="游ゴシック Medium" panose="020B0500000000000000" pitchFamily="50" charset="-128"/>
                  <a:ea typeface="游ゴシック Medium" panose="020B0500000000000000" pitchFamily="50" charset="-128"/>
                  <a:hlinkClick r:id="rId3"/>
                </a:rPr>
                <a:t>https://en.wikipedia.org/wiki/File:Spherical-aberration-slice.jpg</a:t>
              </a:r>
              <a:endParaRPr lang="en-US" altLang="ja-JP" sz="1200" dirty="0">
                <a:latin typeface="游ゴシック Medium" panose="020B0500000000000000" pitchFamily="50" charset="-128"/>
                <a:ea typeface="游ゴシック Medium" panose="020B0500000000000000" pitchFamily="50" charset="-128"/>
              </a:endParaRPr>
            </a:p>
          </p:txBody>
        </p:sp>
      </p:grpSp>
    </p:spTree>
    <p:extLst>
      <p:ext uri="{BB962C8B-B14F-4D97-AF65-F5344CB8AC3E}">
        <p14:creationId xmlns:p14="http://schemas.microsoft.com/office/powerpoint/2010/main" val="361485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中程度の精度で自動的に生成された説明">
            <a:extLst>
              <a:ext uri="{FF2B5EF4-FFF2-40B4-BE49-F238E27FC236}">
                <a16:creationId xmlns:a16="http://schemas.microsoft.com/office/drawing/2014/main" id="{471F534F-871E-3F72-FA26-E9A0C027F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088" y="0"/>
            <a:ext cx="9144000" cy="6858000"/>
          </a:xfrm>
          <a:prstGeom prst="rect">
            <a:avLst/>
          </a:prstGeom>
        </p:spPr>
      </p:pic>
      <p:sp>
        <p:nvSpPr>
          <p:cNvPr id="7" name="Rectangle 7">
            <a:extLst>
              <a:ext uri="{FF2B5EF4-FFF2-40B4-BE49-F238E27FC236}">
                <a16:creationId xmlns:a16="http://schemas.microsoft.com/office/drawing/2014/main" id="{B76FF2CF-6943-4EBF-82BB-38D181A539EE}"/>
              </a:ext>
            </a:extLst>
          </p:cNvPr>
          <p:cNvSpPr>
            <a:spLocks noChangeArrowheads="1"/>
          </p:cNvSpPr>
          <p:nvPr/>
        </p:nvSpPr>
        <p:spPr bwMode="auto">
          <a:xfrm>
            <a:off x="1522912" y="0"/>
            <a:ext cx="9146176"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シンプルな被写界深度表現</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spcBef>
                <a:spcPct val="0"/>
              </a:spcBef>
              <a:buFontTx/>
              <a:buNone/>
            </a:pP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Cited from:『DOUBLE-S.T.E.A.L.</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におけるリアルタイム</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CG</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表現技法</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』[Kawase 2002]</a:t>
            </a:r>
            <a:endPar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8" name="Rectangle 7">
            <a:extLst>
              <a:ext uri="{FF2B5EF4-FFF2-40B4-BE49-F238E27FC236}">
                <a16:creationId xmlns:a16="http://schemas.microsoft.com/office/drawing/2014/main" id="{DAF741FE-B930-3996-2E96-786BC33A719E}"/>
              </a:ext>
            </a:extLst>
          </p:cNvPr>
          <p:cNvSpPr>
            <a:spLocks noChangeArrowheads="1"/>
          </p:cNvSpPr>
          <p:nvPr/>
        </p:nvSpPr>
        <p:spPr bwMode="auto">
          <a:xfrm>
            <a:off x="6462494" y="6519446"/>
            <a:ext cx="4206594"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algn="r"/>
            <a:r>
              <a:rPr kumimoji="1" lang="en-US" altLang="ja-JP" sz="1600" dirty="0">
                <a:solidFill>
                  <a:schemeClr val="bg1">
                    <a:lumMod val="95000"/>
                  </a:schemeClr>
                </a:solidFill>
                <a:latin typeface="游ゴシック Medium" panose="020B0500000000000000" pitchFamily="50" charset="-128"/>
                <a:ea typeface="游ゴシック Medium" panose="020B0500000000000000" pitchFamily="50" charset="-128"/>
              </a:rPr>
              <a:t>©2002 BUNKASHA PUBLISHING CO.,LTD. </a:t>
            </a:r>
          </a:p>
        </p:txBody>
      </p:sp>
    </p:spTree>
    <p:extLst>
      <p:ext uri="{BB962C8B-B14F-4D97-AF65-F5344CB8AC3E}">
        <p14:creationId xmlns:p14="http://schemas.microsoft.com/office/powerpoint/2010/main" val="1011428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lstStyle/>
          <a:p>
            <a:r>
              <a:rPr lang="ja-JP" altLang="en-US" dirty="0"/>
              <a:t>必要な回折パターンの要件</a:t>
            </a:r>
            <a:r>
              <a:rPr lang="en-US" altLang="ja-JP" dirty="0"/>
              <a:t>(</a:t>
            </a:r>
            <a:r>
              <a:rPr lang="ja-JP" altLang="en-US" dirty="0"/>
              <a:t>波面形状</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a:bodyPr>
          <a:lstStyle/>
          <a:p>
            <a:r>
              <a:rPr lang="ja-JP" altLang="en-US" dirty="0">
                <a:solidFill>
                  <a:srgbClr val="FF5050"/>
                </a:solidFill>
              </a:rPr>
              <a:t>近軸光学的な近似とする</a:t>
            </a:r>
            <a:endParaRPr lang="en-US" altLang="ja-JP" dirty="0">
              <a:solidFill>
                <a:srgbClr val="FF5050"/>
              </a:solidFill>
            </a:endParaRPr>
          </a:p>
          <a:p>
            <a:pPr lvl="1"/>
            <a:r>
              <a:rPr lang="ja-JP" altLang="en-US" dirty="0"/>
              <a:t>本来、収差</a:t>
            </a:r>
            <a:r>
              <a:rPr lang="en-US" altLang="ja-JP" dirty="0"/>
              <a:t>(</a:t>
            </a:r>
            <a:r>
              <a:rPr lang="ja-JP" altLang="en-US" dirty="0"/>
              <a:t>波面収差</a:t>
            </a:r>
            <a:r>
              <a:rPr lang="en-US" altLang="ja-JP" dirty="0"/>
              <a:t>)</a:t>
            </a:r>
            <a:r>
              <a:rPr lang="ja-JP" altLang="en-US" dirty="0"/>
              <a:t>無い理想的なレンズの</a:t>
            </a:r>
            <a:br>
              <a:rPr lang="en-US" altLang="ja-JP" dirty="0"/>
            </a:br>
            <a:r>
              <a:rPr lang="ja-JP" altLang="en-US" dirty="0"/>
              <a:t>屈折面と波面は球面状に湾曲している</a:t>
            </a:r>
            <a:r>
              <a:rPr lang="en-US" altLang="ja-JP" dirty="0"/>
              <a:t>(</a:t>
            </a:r>
            <a:r>
              <a:rPr lang="ja-JP" altLang="en-US" dirty="0"/>
              <a:t>正弦条件を満たす</a:t>
            </a:r>
            <a:r>
              <a:rPr lang="en-US" altLang="ja-JP" dirty="0"/>
              <a:t>)</a:t>
            </a:r>
          </a:p>
          <a:p>
            <a:pPr lvl="1"/>
            <a:r>
              <a:rPr lang="ja-JP" altLang="en-US" dirty="0">
                <a:solidFill>
                  <a:srgbClr val="FF5050"/>
                </a:solidFill>
              </a:rPr>
              <a:t>この球面波の伝搬を平面であるとみなす</a:t>
            </a:r>
            <a:endParaRPr lang="en-US" altLang="ja-JP" dirty="0">
              <a:solidFill>
                <a:srgbClr val="FF5050"/>
              </a:solidFill>
            </a:endParaRPr>
          </a:p>
          <a:p>
            <a:pPr lvl="2"/>
            <a:r>
              <a:rPr lang="en-US" altLang="ja-JP" dirty="0">
                <a:solidFill>
                  <a:srgbClr val="FF5050"/>
                </a:solidFill>
              </a:rPr>
              <a:t>sin(θ)=θ, cos(θ)=1</a:t>
            </a:r>
            <a:r>
              <a:rPr lang="ja-JP" altLang="en-US" dirty="0">
                <a:solidFill>
                  <a:srgbClr val="FF5050"/>
                </a:solidFill>
              </a:rPr>
              <a:t>とみなせる「近軸」でのみ成り立つ条件</a:t>
            </a:r>
            <a:endParaRPr lang="en-US" altLang="ja-JP" dirty="0">
              <a:solidFill>
                <a:srgbClr val="FF5050"/>
              </a:solidFill>
            </a:endParaRPr>
          </a:p>
          <a:p>
            <a:pPr lvl="3"/>
            <a:r>
              <a:rPr lang="en-US" altLang="ja-JP" dirty="0"/>
              <a:t>θ</a:t>
            </a:r>
            <a:r>
              <a:rPr lang="ja-JP" altLang="en-US" dirty="0"/>
              <a:t>がほぼゼロの領域では下の図はどちらも同じとみなせる</a:t>
            </a:r>
            <a:endParaRPr lang="en-US" altLang="ja-JP" dirty="0"/>
          </a:p>
          <a:p>
            <a:pPr lvl="2"/>
            <a:endParaRPr lang="en-US" altLang="ja-JP" dirty="0"/>
          </a:p>
        </p:txBody>
      </p:sp>
      <p:grpSp>
        <p:nvGrpSpPr>
          <p:cNvPr id="8" name="グループ化 7">
            <a:extLst>
              <a:ext uri="{FF2B5EF4-FFF2-40B4-BE49-F238E27FC236}">
                <a16:creationId xmlns:a16="http://schemas.microsoft.com/office/drawing/2014/main" id="{872F2E01-8674-43F4-A5E7-F7B352302D62}"/>
              </a:ext>
            </a:extLst>
          </p:cNvPr>
          <p:cNvGrpSpPr/>
          <p:nvPr/>
        </p:nvGrpSpPr>
        <p:grpSpPr>
          <a:xfrm>
            <a:off x="2386641" y="4235718"/>
            <a:ext cx="7418717" cy="2186269"/>
            <a:chOff x="2386641" y="4168811"/>
            <a:chExt cx="7418717" cy="2186269"/>
          </a:xfrm>
        </p:grpSpPr>
        <p:pic>
          <p:nvPicPr>
            <p:cNvPr id="9" name="図 8" descr="アイコン&#10;&#10;自動的に生成された説明">
              <a:extLst>
                <a:ext uri="{FF2B5EF4-FFF2-40B4-BE49-F238E27FC236}">
                  <a16:creationId xmlns:a16="http://schemas.microsoft.com/office/drawing/2014/main" id="{8194FF70-F3FB-B2BE-6B98-040CE6E44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491" y="4168811"/>
              <a:ext cx="1141626" cy="2186269"/>
            </a:xfrm>
            <a:prstGeom prst="rect">
              <a:avLst/>
            </a:prstGeom>
            <a:noFill/>
            <a:ln w="9525" cap="flat" cmpd="sng" algn="ctr">
              <a:noFill/>
              <a:prstDash val="solid"/>
              <a:miter lim="800000"/>
              <a:headEnd/>
              <a:tailEnd type="none" w="med" len="lg"/>
            </a:ln>
            <a:effectLst>
              <a:outerShdw blurRad="50800" dist="38100" dir="2700000" algn="tl" rotWithShape="0">
                <a:prstClr val="black">
                  <a:alpha val="40000"/>
                </a:prstClr>
              </a:outerShdw>
            </a:effectLst>
          </p:spPr>
        </p:pic>
        <p:pic>
          <p:nvPicPr>
            <p:cNvPr id="12" name="図 11" descr="グラフ が含まれている画像&#10;&#10;自動的に生成された説明">
              <a:extLst>
                <a:ext uri="{FF2B5EF4-FFF2-40B4-BE49-F238E27FC236}">
                  <a16:creationId xmlns:a16="http://schemas.microsoft.com/office/drawing/2014/main" id="{7315907C-50D5-1BEA-E32B-7EDCAD8A5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882" y="4483312"/>
              <a:ext cx="1249692" cy="1557266"/>
            </a:xfrm>
            <a:prstGeom prst="rect">
              <a:avLst/>
            </a:prstGeom>
            <a:noFill/>
            <a:ln w="9525" cap="flat" cmpd="sng" algn="ctr">
              <a:noFill/>
              <a:prstDash val="solid"/>
              <a:miter lim="800000"/>
              <a:headEnd/>
              <a:tailEnd type="none" w="med" len="lg"/>
            </a:ln>
            <a:effectLst>
              <a:outerShdw blurRad="50800" dist="38100" dir="2700000" algn="tl" rotWithShape="0">
                <a:prstClr val="black">
                  <a:alpha val="40000"/>
                </a:prstClr>
              </a:outerShdw>
            </a:effectLst>
          </p:spPr>
        </p:pic>
        <p:sp>
          <p:nvSpPr>
            <p:cNvPr id="5" name="Rectangle 31">
              <a:extLst>
                <a:ext uri="{FF2B5EF4-FFF2-40B4-BE49-F238E27FC236}">
                  <a16:creationId xmlns:a16="http://schemas.microsoft.com/office/drawing/2014/main" id="{993893C1-0AB3-97E6-7C30-6A743338DD3E}"/>
                </a:ext>
              </a:extLst>
            </p:cNvPr>
            <p:cNvSpPr>
              <a:spLocks noChangeAspect="1" noChangeArrowheads="1"/>
            </p:cNvSpPr>
            <p:nvPr/>
          </p:nvSpPr>
          <p:spPr bwMode="auto">
            <a:xfrm>
              <a:off x="4910364" y="4921396"/>
              <a:ext cx="441146" cy="400110"/>
            </a:xfrm>
            <a:prstGeom prst="rect">
              <a:avLst/>
            </a:prstGeom>
            <a:effectLst>
              <a:outerShdw blurRad="50800" dist="38100" dir="2700000" algn="tl" rotWithShape="0">
                <a:prstClr val="black">
                  <a:alpha val="40000"/>
                </a:prstClr>
              </a:outerShdw>
            </a:effectLst>
          </p:spPr>
          <p:txBody>
            <a:bodyPr wrap="none">
              <a:spAutoFit/>
            </a:bodyPr>
            <a:lstStyle/>
            <a:p>
              <a:r>
                <a:rPr lang="en-US" altLang="ja-JP" sz="2000" dirty="0">
                  <a:latin typeface="游ゴシック" panose="020B0400000000000000" pitchFamily="50" charset="-128"/>
                  <a:ea typeface="游ゴシック" panose="020B0400000000000000" pitchFamily="50" charset="-128"/>
                </a:rPr>
                <a:t>θ</a:t>
              </a:r>
            </a:p>
          </p:txBody>
        </p:sp>
        <p:sp>
          <p:nvSpPr>
            <p:cNvPr id="6" name="Line 11">
              <a:extLst>
                <a:ext uri="{FF2B5EF4-FFF2-40B4-BE49-F238E27FC236}">
                  <a16:creationId xmlns:a16="http://schemas.microsoft.com/office/drawing/2014/main" id="{5731386E-9BF1-5B54-E3FF-719E1CEFDE4D}"/>
                </a:ext>
              </a:extLst>
            </p:cNvPr>
            <p:cNvSpPr>
              <a:spLocks noChangeAspect="1" noChangeShapeType="1"/>
            </p:cNvSpPr>
            <p:nvPr/>
          </p:nvSpPr>
          <p:spPr bwMode="auto">
            <a:xfrm>
              <a:off x="2386641" y="5261945"/>
              <a:ext cx="74187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p>
          </p:txBody>
        </p:sp>
        <p:sp>
          <p:nvSpPr>
            <p:cNvPr id="7" name="AutoShape 6">
              <a:extLst>
                <a:ext uri="{FF2B5EF4-FFF2-40B4-BE49-F238E27FC236}">
                  <a16:creationId xmlns:a16="http://schemas.microsoft.com/office/drawing/2014/main" id="{2EA62F9C-9796-05C2-691D-E159C276167B}"/>
                </a:ext>
              </a:extLst>
            </p:cNvPr>
            <p:cNvSpPr>
              <a:spLocks noChangeArrowheads="1"/>
            </p:cNvSpPr>
            <p:nvPr/>
          </p:nvSpPr>
          <p:spPr bwMode="auto">
            <a:xfrm>
              <a:off x="5831739" y="4966671"/>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spTree>
    <p:extLst>
      <p:ext uri="{BB962C8B-B14F-4D97-AF65-F5344CB8AC3E}">
        <p14:creationId xmlns:p14="http://schemas.microsoft.com/office/powerpoint/2010/main" val="2895855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lstStyle/>
          <a:p>
            <a:r>
              <a:rPr lang="ja-JP" altLang="en-US" dirty="0"/>
              <a:t>必要となる回折パターンの要件</a:t>
            </a:r>
            <a:endParaRPr kumimoji="1"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a:bodyPr>
          <a:lstStyle/>
          <a:p>
            <a:r>
              <a:rPr lang="ja-JP" altLang="en-US" dirty="0"/>
              <a:t>以上のような近似や制限により</a:t>
            </a:r>
            <a:endParaRPr lang="en-US" altLang="ja-JP" dirty="0"/>
          </a:p>
          <a:p>
            <a:pPr lvl="1"/>
            <a:r>
              <a:rPr lang="ja-JP" altLang="en-US" dirty="0">
                <a:solidFill>
                  <a:srgbClr val="FF5050"/>
                </a:solidFill>
              </a:rPr>
              <a:t>回折マップをすべて同じパターンとみなして共通化</a:t>
            </a:r>
            <a:endParaRPr lang="en-US" altLang="ja-JP" dirty="0">
              <a:solidFill>
                <a:srgbClr val="FF5050"/>
              </a:solidFill>
            </a:endParaRPr>
          </a:p>
          <a:p>
            <a:pPr lvl="2"/>
            <a:r>
              <a:rPr lang="ja-JP" altLang="en-US" dirty="0"/>
              <a:t>縦横のスケールの違いだけで全て同じ形状として扱える</a:t>
            </a:r>
            <a:endParaRPr lang="en-US" altLang="ja-JP" dirty="0"/>
          </a:p>
          <a:p>
            <a:pPr lvl="2"/>
            <a:r>
              <a:rPr lang="ja-JP" altLang="en-US" dirty="0">
                <a:solidFill>
                  <a:srgbClr val="FF5050"/>
                </a:solidFill>
              </a:rPr>
              <a:t>光学パラメタ</a:t>
            </a:r>
            <a:r>
              <a:rPr lang="en-US" altLang="ja-JP" dirty="0">
                <a:solidFill>
                  <a:srgbClr val="FF5050"/>
                </a:solidFill>
              </a:rPr>
              <a:t>(</a:t>
            </a:r>
            <a:r>
              <a:rPr lang="ja-JP" altLang="en-US" dirty="0">
                <a:solidFill>
                  <a:srgbClr val="FF5050"/>
                </a:solidFill>
              </a:rPr>
              <a:t>絞りやフォーカスやズーム等</a:t>
            </a:r>
            <a:r>
              <a:rPr lang="en-US" altLang="ja-JP" dirty="0">
                <a:solidFill>
                  <a:srgbClr val="FF5050"/>
                </a:solidFill>
              </a:rPr>
              <a:t>)</a:t>
            </a:r>
            <a:r>
              <a:rPr lang="ja-JP" altLang="en-US" dirty="0">
                <a:solidFill>
                  <a:srgbClr val="FF5050"/>
                </a:solidFill>
              </a:rPr>
              <a:t>毎の再作成が不要</a:t>
            </a:r>
            <a:endParaRPr lang="en-US" altLang="ja-JP" dirty="0">
              <a:solidFill>
                <a:srgbClr val="FF5050"/>
              </a:solidFill>
            </a:endParaRPr>
          </a:p>
        </p:txBody>
      </p:sp>
      <p:grpSp>
        <p:nvGrpSpPr>
          <p:cNvPr id="5" name="グループ化 4">
            <a:extLst>
              <a:ext uri="{FF2B5EF4-FFF2-40B4-BE49-F238E27FC236}">
                <a16:creationId xmlns:a16="http://schemas.microsoft.com/office/drawing/2014/main" id="{C17924F5-89C0-D4FF-E6B7-3D4E0D82E23E}"/>
              </a:ext>
            </a:extLst>
          </p:cNvPr>
          <p:cNvGrpSpPr/>
          <p:nvPr/>
        </p:nvGrpSpPr>
        <p:grpSpPr>
          <a:xfrm>
            <a:off x="695176" y="3685885"/>
            <a:ext cx="10801648" cy="2819305"/>
            <a:chOff x="913437" y="3701274"/>
            <a:chExt cx="10801648" cy="2819305"/>
          </a:xfrm>
        </p:grpSpPr>
        <p:sp>
          <p:nvSpPr>
            <p:cNvPr id="7" name="Rectangle 6">
              <a:extLst>
                <a:ext uri="{FF2B5EF4-FFF2-40B4-BE49-F238E27FC236}">
                  <a16:creationId xmlns:a16="http://schemas.microsoft.com/office/drawing/2014/main" id="{6CBB388C-2469-579C-28BC-E7354B0C6BA9}"/>
                </a:ext>
              </a:extLst>
            </p:cNvPr>
            <p:cNvSpPr>
              <a:spLocks noChangeArrowheads="1"/>
            </p:cNvSpPr>
            <p:nvPr/>
          </p:nvSpPr>
          <p:spPr bwMode="auto">
            <a:xfrm>
              <a:off x="913437" y="5935804"/>
              <a:ext cx="10801648"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r"/>
              <a:r>
                <a:rPr lang="en-US" altLang="ja-JP" dirty="0">
                  <a:latin typeface="游ゴシック Medium" panose="020B0500000000000000" pitchFamily="50" charset="-128"/>
                  <a:ea typeface="游ゴシック Medium" panose="020B0500000000000000" pitchFamily="50" charset="-128"/>
                </a:rPr>
                <a:t>Cited From: Wikipedia, the free encyclopedia</a:t>
              </a:r>
            </a:p>
            <a:p>
              <a:pPr algn="r"/>
              <a:r>
                <a:rPr lang="ja-JP" altLang="en-US" sz="1400" dirty="0">
                  <a:latin typeface="游ゴシック Medium" panose="020B0500000000000000" pitchFamily="50" charset="-128"/>
                  <a:ea typeface="游ゴシック Medium" panose="020B0500000000000000" pitchFamily="50" charset="-128"/>
                  <a:hlinkClick r:id="rId2"/>
                </a:rPr>
                <a:t>https://en.wikipedia.org/wiki/File:Spherical-aberration-slice.jpg</a:t>
              </a:r>
              <a:endParaRPr lang="en-US" altLang="ja-JP" sz="1400" dirty="0">
                <a:latin typeface="游ゴシック Medium" panose="020B0500000000000000" pitchFamily="50" charset="-128"/>
                <a:ea typeface="游ゴシック Medium" panose="020B0500000000000000" pitchFamily="50" charset="-128"/>
              </a:endParaRPr>
            </a:p>
          </p:txBody>
        </p:sp>
        <p:pic>
          <p:nvPicPr>
            <p:cNvPr id="9" name="Picture 4" descr="Spherical-aberration-slice">
              <a:extLst>
                <a:ext uri="{FF2B5EF4-FFF2-40B4-BE49-F238E27FC236}">
                  <a16:creationId xmlns:a16="http://schemas.microsoft.com/office/drawing/2014/main" id="{FF69975D-57F2-B448-E5AC-89FCBA901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315" b="34315"/>
            <a:stretch>
              <a:fillRect/>
            </a:stretch>
          </p:blipFill>
          <p:spPr bwMode="auto">
            <a:xfrm>
              <a:off x="7068640" y="3701274"/>
              <a:ext cx="4646445" cy="2173570"/>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67385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lstStyle/>
          <a:p>
            <a:r>
              <a:rPr lang="ja-JP" altLang="en-US" dirty="0"/>
              <a:t>回折テクスチャ空間の最適化</a:t>
            </a:r>
            <a:endParaRPr kumimoji="1"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normAutofit/>
          </a:bodyPr>
          <a:lstStyle/>
          <a:p>
            <a:r>
              <a:rPr lang="ja-JP" altLang="en-US" dirty="0"/>
              <a:t>回折テクスチャ空間の最適化</a:t>
            </a:r>
            <a:endParaRPr lang="en-US" altLang="ja-JP" dirty="0"/>
          </a:p>
          <a:p>
            <a:pPr lvl="1"/>
            <a:r>
              <a:rPr lang="ja-JP" altLang="en-US" dirty="0"/>
              <a:t>光束マップ同様の最適化</a:t>
            </a:r>
            <a:endParaRPr lang="en-US" altLang="ja-JP" dirty="0"/>
          </a:p>
          <a:p>
            <a:pPr lvl="2"/>
            <a:r>
              <a:rPr lang="ja-JP" altLang="en-US" dirty="0"/>
              <a:t>無駄なテクスチャ空間を避けるため</a:t>
            </a:r>
            <a:endParaRPr lang="en-US" altLang="ja-JP" dirty="0"/>
          </a:p>
          <a:p>
            <a:pPr lvl="1"/>
            <a:r>
              <a:rPr kumimoji="1" lang="ja-JP" altLang="en-US" dirty="0"/>
              <a:t>回折パターンの任意のスケーリングが必要</a:t>
            </a:r>
            <a:endParaRPr lang="en-US" altLang="ja-JP" dirty="0"/>
          </a:p>
          <a:p>
            <a:pPr lvl="5"/>
            <a:endParaRPr lang="en-US" altLang="ja-JP" dirty="0"/>
          </a:p>
          <a:p>
            <a:pPr lvl="1"/>
            <a:r>
              <a:rPr lang="ja-JP" altLang="en-US" dirty="0">
                <a:solidFill>
                  <a:srgbClr val="FF5050"/>
                </a:solidFill>
              </a:rPr>
              <a:t>回折は回り込むため幾何光学上のボケエッジよりも拡がる</a:t>
            </a:r>
            <a:endParaRPr lang="en-US" altLang="ja-JP" dirty="0">
              <a:solidFill>
                <a:srgbClr val="FF5050"/>
              </a:solidFill>
            </a:endParaRPr>
          </a:p>
          <a:p>
            <a:pPr lvl="2"/>
            <a:r>
              <a:rPr lang="ja-JP" altLang="en-US" dirty="0"/>
              <a:t>幾何光学上のボケサイズより多少外側まで必要</a:t>
            </a:r>
            <a:endParaRPr lang="en-US" altLang="ja-JP" dirty="0"/>
          </a:p>
          <a:p>
            <a:pPr lvl="3"/>
            <a:r>
              <a:rPr lang="ja-JP" altLang="en-US" dirty="0"/>
              <a:t>ボケが小さいほど相対的には大きく拡がる</a:t>
            </a:r>
            <a:endParaRPr lang="en-US" altLang="ja-JP" dirty="0"/>
          </a:p>
          <a:p>
            <a:pPr lvl="2"/>
            <a:r>
              <a:rPr lang="ja-JP" altLang="en-US" dirty="0"/>
              <a:t>波の伝搬は理論上は果てが無い</a:t>
            </a:r>
            <a:endParaRPr lang="en-US" altLang="ja-JP" dirty="0"/>
          </a:p>
          <a:p>
            <a:pPr lvl="3"/>
            <a:r>
              <a:rPr lang="ja-JP" altLang="en-US" dirty="0">
                <a:solidFill>
                  <a:srgbClr val="FF5050"/>
                </a:solidFill>
              </a:rPr>
              <a:t>実用的な範囲で切り出して正規化</a:t>
            </a:r>
            <a:endParaRPr lang="en-US" altLang="ja-JP" dirty="0">
              <a:solidFill>
                <a:srgbClr val="FF5050"/>
              </a:solidFill>
            </a:endParaRPr>
          </a:p>
          <a:p>
            <a:pPr lvl="5"/>
            <a:endParaRPr lang="en-US" altLang="ja-JP" dirty="0"/>
          </a:p>
        </p:txBody>
      </p:sp>
      <p:grpSp>
        <p:nvGrpSpPr>
          <p:cNvPr id="4" name="グループ化 3">
            <a:extLst>
              <a:ext uri="{FF2B5EF4-FFF2-40B4-BE49-F238E27FC236}">
                <a16:creationId xmlns:a16="http://schemas.microsoft.com/office/drawing/2014/main" id="{5E769A89-7534-2EF1-0168-24BB7077958A}"/>
              </a:ext>
            </a:extLst>
          </p:cNvPr>
          <p:cNvGrpSpPr/>
          <p:nvPr/>
        </p:nvGrpSpPr>
        <p:grpSpPr>
          <a:xfrm>
            <a:off x="9796273" y="648845"/>
            <a:ext cx="1933303" cy="2150332"/>
            <a:chOff x="412750" y="2514600"/>
            <a:chExt cx="5644257" cy="4572942"/>
          </a:xfrm>
          <a:effectLst/>
        </p:grpSpPr>
        <p:pic>
          <p:nvPicPr>
            <p:cNvPr id="5" name="図 35">
              <a:extLst>
                <a:ext uri="{FF2B5EF4-FFF2-40B4-BE49-F238E27FC236}">
                  <a16:creationId xmlns:a16="http://schemas.microsoft.com/office/drawing/2014/main" id="{79863BCF-D0E1-09B5-3DC7-F80D338D7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2514600"/>
              <a:ext cx="5644257" cy="1604963"/>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705393CC-2AAB-0D66-3B86-CDCD54C7F299}"/>
                </a:ext>
              </a:extLst>
            </p:cNvPr>
            <p:cNvSpPr>
              <a:spLocks noChangeArrowheads="1"/>
            </p:cNvSpPr>
            <p:nvPr/>
          </p:nvSpPr>
          <p:spPr bwMode="auto">
            <a:xfrm rot="5400000">
              <a:off x="2863598" y="4118857"/>
              <a:ext cx="742552" cy="136760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pic>
          <p:nvPicPr>
            <p:cNvPr id="7" name="コンテンツ プレースホルダー 4">
              <a:extLst>
                <a:ext uri="{FF2B5EF4-FFF2-40B4-BE49-F238E27FC236}">
                  <a16:creationId xmlns:a16="http://schemas.microsoft.com/office/drawing/2014/main" id="{14B2D3D9-8690-CDA6-55F8-2766AAA3DD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 y="5485754"/>
              <a:ext cx="5644257" cy="1601788"/>
            </a:xfrm>
            <a:prstGeom prst="rect">
              <a:avLst/>
            </a:prstGeom>
            <a:noFill/>
            <a:ln w="9525" algn="ctr">
              <a:solidFill>
                <a:schemeClr val="tx1"/>
              </a:solidFill>
              <a:miter lim="800000"/>
              <a:headEnd/>
              <a:tailEnd/>
            </a:ln>
            <a:effectLst>
              <a:outerShdw blurRad="50800" dist="381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162310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p:txBody>
          <a:bodyPr>
            <a:normAutofit fontScale="90000"/>
          </a:bodyPr>
          <a:lstStyle/>
          <a:p>
            <a:r>
              <a:rPr lang="ja-JP" altLang="en-US" dirty="0"/>
              <a:t>以上を踏まえて回折マップの生成手法を検討</a:t>
            </a:r>
            <a:endParaRPr kumimoji="1" lang="ja-JP" altLang="en-US"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p:txBody>
          <a:bodyPr/>
          <a:lstStyle/>
          <a:p>
            <a:r>
              <a:rPr kumimoji="1" lang="ja-JP" altLang="en-US" dirty="0"/>
              <a:t>既存の手法は得たい情報に対してはオーバースペック</a:t>
            </a:r>
            <a:endParaRPr kumimoji="1" lang="en-US" altLang="ja-JP" dirty="0"/>
          </a:p>
          <a:p>
            <a:pPr lvl="1"/>
            <a:r>
              <a:rPr lang="ja-JP" altLang="en-US" dirty="0">
                <a:solidFill>
                  <a:srgbClr val="FF5050"/>
                </a:solidFill>
              </a:rPr>
              <a:t>より簡潔に必要な情報だけを生成したい</a:t>
            </a:r>
            <a:endParaRPr lang="en-US" altLang="ja-JP" dirty="0">
              <a:solidFill>
                <a:srgbClr val="FF5050"/>
              </a:solidFill>
            </a:endParaRPr>
          </a:p>
          <a:p>
            <a:pPr lvl="1"/>
            <a:r>
              <a:rPr lang="ja-JP" altLang="en-US" dirty="0"/>
              <a:t>そもそも等方性の近似のため厳密である意味がない</a:t>
            </a:r>
            <a:endParaRPr lang="en-US" altLang="ja-JP" dirty="0"/>
          </a:p>
          <a:p>
            <a:pPr lvl="5"/>
            <a:endParaRPr lang="en-US" altLang="ja-JP" dirty="0"/>
          </a:p>
          <a:p>
            <a:r>
              <a:rPr kumimoji="1" lang="ja-JP" altLang="en-US" dirty="0"/>
              <a:t>既存の簡単な近似関数はないか？</a:t>
            </a:r>
            <a:endParaRPr kumimoji="1" lang="en-US" altLang="ja-JP" dirty="0"/>
          </a:p>
          <a:p>
            <a:pPr lvl="1"/>
            <a:r>
              <a:rPr lang="ja-JP" altLang="en-US" dirty="0"/>
              <a:t>シェーダでの実装に向いた近似関数は見つからず</a:t>
            </a:r>
            <a:r>
              <a:rPr lang="en-US" altLang="ja-JP" dirty="0"/>
              <a:t>…</a:t>
            </a:r>
          </a:p>
          <a:p>
            <a:pPr lvl="5"/>
            <a:endParaRPr lang="en-US" altLang="ja-JP" dirty="0"/>
          </a:p>
          <a:p>
            <a:r>
              <a:rPr kumimoji="1" lang="ja-JP" altLang="en-US" dirty="0"/>
              <a:t>それらしい関数を作る</a:t>
            </a:r>
            <a:r>
              <a:rPr kumimoji="1" lang="en-US" altLang="ja-JP" dirty="0"/>
              <a:t>(</a:t>
            </a:r>
            <a:r>
              <a:rPr kumimoji="1" lang="ja-JP" altLang="en-US" dirty="0"/>
              <a:t>でっち上げる</a:t>
            </a:r>
            <a:r>
              <a:rPr kumimoji="1" lang="en-US" altLang="ja-JP" dirty="0"/>
              <a:t>)</a:t>
            </a:r>
            <a:r>
              <a:rPr kumimoji="1" lang="ja-JP" altLang="en-US" dirty="0"/>
              <a:t>ことに</a:t>
            </a:r>
            <a:endParaRPr kumimoji="1" lang="en-US" altLang="ja-JP" dirty="0"/>
          </a:p>
          <a:p>
            <a:pPr lvl="1"/>
            <a:r>
              <a:rPr lang="ja-JP" altLang="en-US" dirty="0">
                <a:solidFill>
                  <a:srgbClr val="FF5050"/>
                </a:solidFill>
              </a:rPr>
              <a:t>三角関数の恣意的な変形でそれらしくできそう？</a:t>
            </a:r>
            <a:endParaRPr kumimoji="1" lang="ja-JP" altLang="en-US" dirty="0">
              <a:solidFill>
                <a:srgbClr val="FF5050"/>
              </a:solidFill>
            </a:endParaRPr>
          </a:p>
        </p:txBody>
      </p:sp>
    </p:spTree>
    <p:extLst>
      <p:ext uri="{BB962C8B-B14F-4D97-AF65-F5344CB8AC3E}">
        <p14:creationId xmlns:p14="http://schemas.microsoft.com/office/powerpoint/2010/main" val="3820748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106B6-B28A-4CF0-3F22-3396CAC7B171}"/>
              </a:ext>
            </a:extLst>
          </p:cNvPr>
          <p:cNvSpPr>
            <a:spLocks noGrp="1"/>
          </p:cNvSpPr>
          <p:nvPr>
            <p:ph type="title"/>
          </p:nvPr>
        </p:nvSpPr>
        <p:spPr>
          <a:xfrm>
            <a:off x="609769" y="213360"/>
            <a:ext cx="10972464" cy="870970"/>
          </a:xfrm>
        </p:spPr>
        <p:txBody>
          <a:bodyPr>
            <a:normAutofit fontScale="90000"/>
          </a:bodyPr>
          <a:lstStyle/>
          <a:p>
            <a:r>
              <a:rPr lang="ja-JP" altLang="en-US" dirty="0"/>
              <a:t>光軸</a:t>
            </a:r>
            <a:r>
              <a:rPr lang="en-US" altLang="ja-JP" dirty="0"/>
              <a:t>(</a:t>
            </a:r>
            <a:r>
              <a:rPr lang="ja-JP" altLang="en-US" dirty="0"/>
              <a:t>深度</a:t>
            </a:r>
            <a:r>
              <a:rPr lang="en-US" altLang="ja-JP" dirty="0"/>
              <a:t>)</a:t>
            </a:r>
            <a:r>
              <a:rPr lang="ja-JP" altLang="en-US" dirty="0"/>
              <a:t>方向のテクスチャ座標の取り方</a:t>
            </a:r>
            <a:endParaRPr lang="en-US" altLang="ja-JP" dirty="0"/>
          </a:p>
        </p:txBody>
      </p:sp>
      <p:sp>
        <p:nvSpPr>
          <p:cNvPr id="3" name="コンテンツ プレースホルダー 2">
            <a:extLst>
              <a:ext uri="{FF2B5EF4-FFF2-40B4-BE49-F238E27FC236}">
                <a16:creationId xmlns:a16="http://schemas.microsoft.com/office/drawing/2014/main" id="{84189B9C-17AA-18E5-C5D2-6D34011CECBB}"/>
              </a:ext>
            </a:extLst>
          </p:cNvPr>
          <p:cNvSpPr>
            <a:spLocks noGrp="1"/>
          </p:cNvSpPr>
          <p:nvPr>
            <p:ph idx="1"/>
          </p:nvPr>
        </p:nvSpPr>
        <p:spPr>
          <a:xfrm>
            <a:off x="609769" y="1234440"/>
            <a:ext cx="10972464" cy="5120640"/>
          </a:xfrm>
        </p:spPr>
        <p:txBody>
          <a:bodyPr>
            <a:normAutofit/>
          </a:bodyPr>
          <a:lstStyle/>
          <a:p>
            <a:r>
              <a:rPr lang="ja-JP" altLang="en-US" dirty="0"/>
              <a:t>光束マップはセンサー空間に線形にマッピング</a:t>
            </a:r>
            <a:endParaRPr lang="en-US" altLang="ja-JP" dirty="0"/>
          </a:p>
          <a:p>
            <a:pPr lvl="1"/>
            <a:r>
              <a:rPr lang="ja-JP" altLang="en-US" dirty="0">
                <a:solidFill>
                  <a:srgbClr val="FF5050"/>
                </a:solidFill>
              </a:rPr>
              <a:t>深度値とボケサイズ</a:t>
            </a:r>
            <a:r>
              <a:rPr lang="en-US" altLang="ja-JP" dirty="0">
                <a:solidFill>
                  <a:srgbClr val="FF5050"/>
                </a:solidFill>
              </a:rPr>
              <a:t>(CoC: Circle of Confusion)</a:t>
            </a:r>
            <a:r>
              <a:rPr lang="ja-JP" altLang="en-US" dirty="0">
                <a:solidFill>
                  <a:srgbClr val="FF5050"/>
                </a:solidFill>
              </a:rPr>
              <a:t>にも線形</a:t>
            </a:r>
            <a:endParaRPr lang="en-US" altLang="ja-JP" dirty="0">
              <a:solidFill>
                <a:srgbClr val="FF5050"/>
              </a:solidFill>
            </a:endParaRPr>
          </a:p>
          <a:p>
            <a:pPr lvl="1"/>
            <a:r>
              <a:rPr lang="ja-JP" altLang="en-US" dirty="0"/>
              <a:t>実装上の都合が良い</a:t>
            </a:r>
            <a:endParaRPr lang="en-US" altLang="ja-JP" dirty="0"/>
          </a:p>
          <a:p>
            <a:pPr lvl="5"/>
            <a:endParaRPr lang="en-US" altLang="ja-JP" dirty="0"/>
          </a:p>
          <a:p>
            <a:r>
              <a:rPr lang="ja-JP" altLang="en-US" dirty="0"/>
              <a:t>回折マップはエッジ側から見た回折縞幅を基準に生成</a:t>
            </a:r>
            <a:endParaRPr lang="en-US" altLang="ja-JP" dirty="0"/>
          </a:p>
          <a:p>
            <a:pPr lvl="1"/>
            <a:r>
              <a:rPr lang="ja-JP" altLang="en-US" dirty="0">
                <a:solidFill>
                  <a:srgbClr val="FF5050"/>
                </a:solidFill>
              </a:rPr>
              <a:t>ただしこの回折縞の幅は深度とは線形関係ではない</a:t>
            </a:r>
            <a:r>
              <a:rPr lang="en-US" altLang="ja-JP" dirty="0">
                <a:solidFill>
                  <a:srgbClr val="FF5050"/>
                </a:solidFill>
              </a:rPr>
              <a:t>(</a:t>
            </a:r>
            <a:r>
              <a:rPr lang="ja-JP" altLang="en-US" dirty="0">
                <a:solidFill>
                  <a:srgbClr val="FF5050"/>
                </a:solidFill>
              </a:rPr>
              <a:t>後述</a:t>
            </a:r>
            <a:r>
              <a:rPr lang="en-US" altLang="ja-JP" dirty="0">
                <a:solidFill>
                  <a:srgbClr val="FF5050"/>
                </a:solidFill>
              </a:rPr>
              <a:t>)</a:t>
            </a:r>
          </a:p>
          <a:p>
            <a:pPr lvl="2"/>
            <a:r>
              <a:rPr lang="ja-JP" altLang="en-US" dirty="0">
                <a:solidFill>
                  <a:srgbClr val="FF5050"/>
                </a:solidFill>
              </a:rPr>
              <a:t>深度とは無関係に回折縞幅の対数空間で配分</a:t>
            </a:r>
            <a:endParaRPr lang="en-US" altLang="ja-JP" dirty="0">
              <a:solidFill>
                <a:srgbClr val="FF5050"/>
              </a:solidFill>
            </a:endParaRPr>
          </a:p>
          <a:p>
            <a:pPr lvl="2"/>
            <a:r>
              <a:rPr lang="ja-JP" altLang="en-US" dirty="0"/>
              <a:t>回折縞が</a:t>
            </a:r>
            <a:r>
              <a:rPr lang="en-US" altLang="ja-JP" dirty="0"/>
              <a:t>CoC</a:t>
            </a:r>
            <a:r>
              <a:rPr lang="ja-JP" altLang="en-US" dirty="0"/>
              <a:t>に対してどの程度のスケールか</a:t>
            </a:r>
            <a:endParaRPr lang="en-US" altLang="ja-JP" dirty="0"/>
          </a:p>
        </p:txBody>
      </p:sp>
    </p:spTree>
    <p:extLst>
      <p:ext uri="{BB962C8B-B14F-4D97-AF65-F5344CB8AC3E}">
        <p14:creationId xmlns:p14="http://schemas.microsoft.com/office/powerpoint/2010/main" val="1903792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回折パターンの関数近似</a:t>
            </a:r>
            <a:endParaRPr kumimoji="1" lang="ja-JP" altLang="en-US" dirty="0"/>
          </a:p>
        </p:txBody>
      </p:sp>
      <p:sp>
        <p:nvSpPr>
          <p:cNvPr id="3" name="コンテンツ プレースホルダー 2">
            <a:extLst>
              <a:ext uri="{FF2B5EF4-FFF2-40B4-BE49-F238E27FC236}">
                <a16:creationId xmlns:a16="http://schemas.microsoft.com/office/drawing/2014/main" id="{CFA1936A-C934-2540-4CD9-432A124F6830}"/>
              </a:ext>
            </a:extLst>
          </p:cNvPr>
          <p:cNvSpPr>
            <a:spLocks noGrp="1"/>
          </p:cNvSpPr>
          <p:nvPr>
            <p:ph idx="1"/>
          </p:nvPr>
        </p:nvSpPr>
        <p:spPr/>
        <p:txBody>
          <a:bodyPr/>
          <a:lstStyle/>
          <a:p>
            <a:r>
              <a:rPr lang="ja-JP" altLang="en-US" dirty="0"/>
              <a:t>周期性の三角関数の周波数等をスケールして生成</a:t>
            </a:r>
            <a:endParaRPr lang="en-US" altLang="ja-JP" dirty="0"/>
          </a:p>
          <a:p>
            <a:pPr lvl="1"/>
            <a:r>
              <a:rPr kumimoji="1" lang="ja-JP" altLang="en-US" dirty="0"/>
              <a:t>最外周は一般化が難しいため分離して連結</a:t>
            </a:r>
            <a:endParaRPr kumimoji="1" lang="en-US" altLang="ja-JP" dirty="0"/>
          </a:p>
          <a:p>
            <a:pPr lvl="5"/>
            <a:endParaRPr kumimoji="1" lang="en-US" altLang="ja-JP" dirty="0"/>
          </a:p>
          <a:p>
            <a:r>
              <a:rPr kumimoji="1" lang="ja-JP" altLang="en-US" dirty="0"/>
              <a:t>あまり</a:t>
            </a:r>
            <a:r>
              <a:rPr lang="ja-JP" altLang="en-US" dirty="0"/>
              <a:t>効率的／高品質に</a:t>
            </a:r>
            <a:r>
              <a:rPr kumimoji="1" lang="ja-JP" altLang="en-US" dirty="0"/>
              <a:t>は近似できなかった</a:t>
            </a:r>
            <a:r>
              <a:rPr kumimoji="1" lang="en-US" altLang="ja-JP" dirty="0"/>
              <a:t>…</a:t>
            </a:r>
          </a:p>
          <a:p>
            <a:pPr lvl="1"/>
            <a:r>
              <a:rPr kumimoji="1" lang="ja-JP" altLang="en-US" dirty="0"/>
              <a:t>フォーカス付近やボケの中心付近は誤差が大きい</a:t>
            </a:r>
            <a:endParaRPr kumimoji="1" lang="en-US" altLang="ja-JP" dirty="0"/>
          </a:p>
          <a:p>
            <a:pPr lvl="1"/>
            <a:r>
              <a:rPr kumimoji="1" lang="ja-JP" altLang="en-US" dirty="0"/>
              <a:t>改善の余地あり</a:t>
            </a:r>
            <a:endParaRPr kumimoji="1" lang="en-US" altLang="ja-JP" dirty="0"/>
          </a:p>
          <a:p>
            <a:pPr lvl="2"/>
            <a:r>
              <a:rPr kumimoji="1" lang="ja-JP" altLang="en-US" dirty="0"/>
              <a:t>良さそうな近似があれば教えていただきたい</a:t>
            </a:r>
            <a:endParaRPr kumimoji="1" lang="en-US" altLang="ja-JP" dirty="0"/>
          </a:p>
          <a:p>
            <a:pPr lvl="1"/>
            <a:endParaRPr kumimoji="1" lang="ja-JP" altLang="en-US" dirty="0"/>
          </a:p>
        </p:txBody>
      </p:sp>
    </p:spTree>
    <p:extLst>
      <p:ext uri="{BB962C8B-B14F-4D97-AF65-F5344CB8AC3E}">
        <p14:creationId xmlns:p14="http://schemas.microsoft.com/office/powerpoint/2010/main" val="3743300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B6E6A17C-9B39-CF8A-76B6-EA31A50018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95EF8C6B-537D-9D71-5CCE-310AAE38FFDF}"/>
              </a:ext>
            </a:extLst>
          </p:cNvPr>
          <p:cNvSpPr>
            <a:spLocks noGrp="1"/>
          </p:cNvSpPr>
          <p:nvPr>
            <p:ph type="title"/>
          </p:nvPr>
        </p:nvSpPr>
        <p:spPr/>
        <p:txBody>
          <a:bodyPr/>
          <a:lstStyle/>
          <a:p>
            <a:r>
              <a:rPr lang="ja-JP" altLang="en-US" dirty="0"/>
              <a:t>生成した疑似回折マップ</a:t>
            </a:r>
            <a:endParaRPr kumimoji="1" lang="ja-JP" altLang="en-US" dirty="0"/>
          </a:p>
        </p:txBody>
      </p:sp>
      <p:sp>
        <p:nvSpPr>
          <p:cNvPr id="3" name="コンテンツ プレースホルダー 2">
            <a:extLst>
              <a:ext uri="{FF2B5EF4-FFF2-40B4-BE49-F238E27FC236}">
                <a16:creationId xmlns:a16="http://schemas.microsoft.com/office/drawing/2014/main" id="{80478C33-2F31-F9CD-62AB-59C400189066}"/>
              </a:ext>
            </a:extLst>
          </p:cNvPr>
          <p:cNvSpPr>
            <a:spLocks noGrp="1"/>
          </p:cNvSpPr>
          <p:nvPr>
            <p:ph idx="1"/>
          </p:nvPr>
        </p:nvSpPr>
        <p:spPr/>
        <p:txBody>
          <a:bodyPr/>
          <a:lstStyle/>
          <a:p>
            <a:r>
              <a:rPr lang="ja-JP" altLang="en-US" dirty="0"/>
              <a:t>左方向が大きなボケ用、右方向がフォーカス付近</a:t>
            </a:r>
            <a:endParaRPr lang="en-US" altLang="ja-JP" dirty="0"/>
          </a:p>
          <a:p>
            <a:r>
              <a:rPr kumimoji="1" lang="ja-JP" altLang="en-US" dirty="0"/>
              <a:t>上方向がボケのエッジ方向、下方向がボケの中心方向</a:t>
            </a:r>
            <a:endParaRPr kumimoji="1" lang="en-US" altLang="ja-JP" dirty="0"/>
          </a:p>
          <a:p>
            <a:pPr lvl="5"/>
            <a:endParaRPr kumimoji="1" lang="en-US" altLang="ja-JP" dirty="0"/>
          </a:p>
          <a:p>
            <a:r>
              <a:rPr kumimoji="1" lang="ja-JP" altLang="en-US" dirty="0"/>
              <a:t>上下と左右は波面収差等を考慮しなければ鏡像</a:t>
            </a:r>
            <a:endParaRPr kumimoji="1" lang="en-US" altLang="ja-JP" dirty="0"/>
          </a:p>
        </p:txBody>
      </p:sp>
    </p:spTree>
    <p:extLst>
      <p:ext uri="{BB962C8B-B14F-4D97-AF65-F5344CB8AC3E}">
        <p14:creationId xmlns:p14="http://schemas.microsoft.com/office/powerpoint/2010/main" val="1729206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E2EA0106-29AF-1357-3669-079FC98F65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95EF8C6B-537D-9D71-5CCE-310AAE38FFDF}"/>
              </a:ext>
            </a:extLst>
          </p:cNvPr>
          <p:cNvSpPr>
            <a:spLocks noGrp="1"/>
          </p:cNvSpPr>
          <p:nvPr>
            <p:ph type="title"/>
          </p:nvPr>
        </p:nvSpPr>
        <p:spPr/>
        <p:txBody>
          <a:bodyPr/>
          <a:lstStyle/>
          <a:p>
            <a:r>
              <a:rPr lang="ja-JP" altLang="en-US" dirty="0"/>
              <a:t>エイリアシング</a:t>
            </a:r>
            <a:endParaRPr kumimoji="1" lang="ja-JP" altLang="en-US" dirty="0"/>
          </a:p>
        </p:txBody>
      </p:sp>
      <p:sp>
        <p:nvSpPr>
          <p:cNvPr id="3" name="コンテンツ プレースホルダー 2">
            <a:extLst>
              <a:ext uri="{FF2B5EF4-FFF2-40B4-BE49-F238E27FC236}">
                <a16:creationId xmlns:a16="http://schemas.microsoft.com/office/drawing/2014/main" id="{80478C33-2F31-F9CD-62AB-59C400189066}"/>
              </a:ext>
            </a:extLst>
          </p:cNvPr>
          <p:cNvSpPr>
            <a:spLocks noGrp="1"/>
          </p:cNvSpPr>
          <p:nvPr>
            <p:ph idx="1"/>
          </p:nvPr>
        </p:nvSpPr>
        <p:spPr/>
        <p:txBody>
          <a:bodyPr/>
          <a:lstStyle/>
          <a:p>
            <a:r>
              <a:rPr kumimoji="1" lang="ja-JP" altLang="en-US" dirty="0">
                <a:solidFill>
                  <a:srgbClr val="FF5050"/>
                </a:solidFill>
              </a:rPr>
              <a:t>エイリア</a:t>
            </a:r>
            <a:r>
              <a:rPr lang="ja-JP" altLang="en-US" dirty="0">
                <a:solidFill>
                  <a:srgbClr val="FF5050"/>
                </a:solidFill>
              </a:rPr>
              <a:t>シング</a:t>
            </a:r>
            <a:r>
              <a:rPr kumimoji="1" lang="ja-JP" altLang="en-US" dirty="0">
                <a:solidFill>
                  <a:srgbClr val="FF5050"/>
                </a:solidFill>
              </a:rPr>
              <a:t>によるモワレパターン</a:t>
            </a:r>
            <a:r>
              <a:rPr kumimoji="1" lang="ja-JP" altLang="en-US" dirty="0"/>
              <a:t>が生じ</a:t>
            </a:r>
            <a:r>
              <a:rPr lang="ja-JP" altLang="en-US" dirty="0"/>
              <a:t>てい</a:t>
            </a:r>
            <a:r>
              <a:rPr kumimoji="1" lang="ja-JP" altLang="en-US" dirty="0"/>
              <a:t>る</a:t>
            </a:r>
            <a:endParaRPr kumimoji="1" lang="en-US" altLang="ja-JP" dirty="0"/>
          </a:p>
          <a:p>
            <a:pPr lvl="1"/>
            <a:r>
              <a:rPr lang="ja-JP" altLang="en-US" dirty="0"/>
              <a:t>三角関数</a:t>
            </a:r>
            <a:r>
              <a:rPr lang="en-US" altLang="ja-JP" dirty="0"/>
              <a:t>(</a:t>
            </a:r>
            <a:r>
              <a:rPr lang="ja-JP" altLang="en-US" dirty="0"/>
              <a:t>周期関数</a:t>
            </a:r>
            <a:r>
              <a:rPr lang="en-US" altLang="ja-JP" dirty="0"/>
              <a:t>)</a:t>
            </a:r>
            <a:r>
              <a:rPr lang="ja-JP" altLang="en-US" dirty="0"/>
              <a:t>を使っているため</a:t>
            </a:r>
            <a:endParaRPr lang="en-US" altLang="ja-JP" dirty="0"/>
          </a:p>
          <a:p>
            <a:pPr lvl="1"/>
            <a:r>
              <a:rPr kumimoji="1" lang="ja-JP" altLang="en-US" dirty="0">
                <a:solidFill>
                  <a:srgbClr val="FF5050"/>
                </a:solidFill>
              </a:rPr>
              <a:t>隣接テクセル</a:t>
            </a:r>
            <a:r>
              <a:rPr lang="ja-JP" altLang="en-US" dirty="0">
                <a:solidFill>
                  <a:srgbClr val="FF5050"/>
                </a:solidFill>
              </a:rPr>
              <a:t>と</a:t>
            </a:r>
            <a:r>
              <a:rPr kumimoji="1" lang="ja-JP" altLang="en-US" dirty="0">
                <a:solidFill>
                  <a:srgbClr val="FF5050"/>
                </a:solidFill>
              </a:rPr>
              <a:t>の差分がナイキスト周波数を超える領域</a:t>
            </a:r>
            <a:endParaRPr kumimoji="1" lang="en-US" altLang="ja-JP" dirty="0">
              <a:solidFill>
                <a:srgbClr val="FF5050"/>
              </a:solidFill>
            </a:endParaRPr>
          </a:p>
        </p:txBody>
      </p:sp>
      <p:sp>
        <p:nvSpPr>
          <p:cNvPr id="4" name="楕円 3">
            <a:extLst>
              <a:ext uri="{FF2B5EF4-FFF2-40B4-BE49-F238E27FC236}">
                <a16:creationId xmlns:a16="http://schemas.microsoft.com/office/drawing/2014/main" id="{2F6D2A64-4662-AF03-F782-5D6A4E3507D8}"/>
              </a:ext>
            </a:extLst>
          </p:cNvPr>
          <p:cNvSpPr>
            <a:spLocks noChangeAspect="1"/>
          </p:cNvSpPr>
          <p:nvPr/>
        </p:nvSpPr>
        <p:spPr>
          <a:xfrm rot="821492">
            <a:off x="-113106" y="3424566"/>
            <a:ext cx="5520643" cy="3444703"/>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8FDD514A-2879-6395-AD8F-390673579011}"/>
              </a:ext>
            </a:extLst>
          </p:cNvPr>
          <p:cNvSpPr>
            <a:spLocks noChangeAspect="1"/>
          </p:cNvSpPr>
          <p:nvPr/>
        </p:nvSpPr>
        <p:spPr>
          <a:xfrm rot="6764494">
            <a:off x="6461473" y="3652889"/>
            <a:ext cx="2136504" cy="1372555"/>
          </a:xfrm>
          <a:prstGeom prst="ellipse">
            <a:avLst/>
          </a:prstGeom>
          <a:noFill/>
          <a:ln w="254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538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EF8C6B-537D-9D71-5CCE-310AAE38FFDF}"/>
              </a:ext>
            </a:extLst>
          </p:cNvPr>
          <p:cNvSpPr>
            <a:spLocks noGrp="1"/>
          </p:cNvSpPr>
          <p:nvPr>
            <p:ph type="title"/>
          </p:nvPr>
        </p:nvSpPr>
        <p:spPr/>
        <p:txBody>
          <a:bodyPr/>
          <a:lstStyle/>
          <a:p>
            <a:r>
              <a:rPr lang="ja-JP" altLang="en-US" dirty="0"/>
              <a:t>アンチエイリアシング</a:t>
            </a:r>
            <a:endParaRPr kumimoji="1" lang="ja-JP" altLang="en-US" dirty="0"/>
          </a:p>
        </p:txBody>
      </p:sp>
      <p:sp>
        <p:nvSpPr>
          <p:cNvPr id="3" name="コンテンツ プレースホルダー 2">
            <a:extLst>
              <a:ext uri="{FF2B5EF4-FFF2-40B4-BE49-F238E27FC236}">
                <a16:creationId xmlns:a16="http://schemas.microsoft.com/office/drawing/2014/main" id="{80478C33-2F31-F9CD-62AB-59C400189066}"/>
              </a:ext>
            </a:extLst>
          </p:cNvPr>
          <p:cNvSpPr>
            <a:spLocks noGrp="1"/>
          </p:cNvSpPr>
          <p:nvPr>
            <p:ph idx="1"/>
          </p:nvPr>
        </p:nvSpPr>
        <p:spPr/>
        <p:txBody>
          <a:bodyPr/>
          <a:lstStyle/>
          <a:p>
            <a:r>
              <a:rPr kumimoji="1" lang="ja-JP" altLang="en-US" dirty="0">
                <a:solidFill>
                  <a:srgbClr val="FF5050"/>
                </a:solidFill>
              </a:rPr>
              <a:t>エイリア</a:t>
            </a:r>
            <a:r>
              <a:rPr lang="ja-JP" altLang="en-US" dirty="0">
                <a:solidFill>
                  <a:srgbClr val="FF5050"/>
                </a:solidFill>
              </a:rPr>
              <a:t>シング</a:t>
            </a:r>
            <a:r>
              <a:rPr kumimoji="1" lang="ja-JP" altLang="en-US" dirty="0">
                <a:solidFill>
                  <a:srgbClr val="FF5050"/>
                </a:solidFill>
              </a:rPr>
              <a:t>によるモワレパターン</a:t>
            </a:r>
            <a:r>
              <a:rPr kumimoji="1" lang="ja-JP" altLang="en-US" dirty="0"/>
              <a:t>が生じ</a:t>
            </a:r>
            <a:r>
              <a:rPr lang="ja-JP" altLang="en-US" dirty="0"/>
              <a:t>てい</a:t>
            </a:r>
            <a:r>
              <a:rPr kumimoji="1" lang="ja-JP" altLang="en-US" dirty="0"/>
              <a:t>る</a:t>
            </a:r>
            <a:endParaRPr kumimoji="1" lang="en-US" altLang="ja-JP" dirty="0"/>
          </a:p>
          <a:p>
            <a:pPr lvl="1"/>
            <a:r>
              <a:rPr lang="ja-JP" altLang="en-US" dirty="0"/>
              <a:t>三角関数</a:t>
            </a:r>
            <a:r>
              <a:rPr lang="en-US" altLang="ja-JP" dirty="0"/>
              <a:t>(</a:t>
            </a:r>
            <a:r>
              <a:rPr lang="ja-JP" altLang="en-US" dirty="0"/>
              <a:t>周期関数</a:t>
            </a:r>
            <a:r>
              <a:rPr lang="en-US" altLang="ja-JP" dirty="0"/>
              <a:t>)</a:t>
            </a:r>
            <a:r>
              <a:rPr lang="ja-JP" altLang="en-US" dirty="0"/>
              <a:t>を使っているため</a:t>
            </a:r>
            <a:endParaRPr lang="en-US" altLang="ja-JP" dirty="0"/>
          </a:p>
          <a:p>
            <a:pPr lvl="1"/>
            <a:r>
              <a:rPr kumimoji="1" lang="ja-JP" altLang="en-US" dirty="0"/>
              <a:t>隣接テクセル</a:t>
            </a:r>
            <a:r>
              <a:rPr lang="ja-JP" altLang="en-US" dirty="0"/>
              <a:t>と</a:t>
            </a:r>
            <a:r>
              <a:rPr kumimoji="1" lang="ja-JP" altLang="en-US" dirty="0"/>
              <a:t>の差分がナイキスト周波数を超える領域</a:t>
            </a:r>
            <a:endParaRPr kumimoji="1" lang="en-US" altLang="ja-JP" dirty="0"/>
          </a:p>
          <a:p>
            <a:pPr lvl="2"/>
            <a:r>
              <a:rPr lang="ja-JP" altLang="en-US" dirty="0">
                <a:solidFill>
                  <a:srgbClr val="FF5050"/>
                </a:solidFill>
              </a:rPr>
              <a:t>閾値を超える領域は平均値に移行させてエイリアスを除去</a:t>
            </a:r>
            <a:endParaRPr kumimoji="1" lang="ja-JP" altLang="en-US" dirty="0">
              <a:solidFill>
                <a:srgbClr val="FF5050"/>
              </a:solidFill>
            </a:endParaRPr>
          </a:p>
        </p:txBody>
      </p:sp>
      <p:pic>
        <p:nvPicPr>
          <p:cNvPr id="4" name="コンテンツ プレースホルダー 4">
            <a:extLst>
              <a:ext uri="{FF2B5EF4-FFF2-40B4-BE49-F238E27FC236}">
                <a16:creationId xmlns:a16="http://schemas.microsoft.com/office/drawing/2014/main" id="{CE84E8F6-CD1D-1567-C843-62CB72A727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8891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EF8C6B-537D-9D71-5CCE-310AAE38FFDF}"/>
              </a:ext>
            </a:extLst>
          </p:cNvPr>
          <p:cNvSpPr>
            <a:spLocks noGrp="1"/>
          </p:cNvSpPr>
          <p:nvPr>
            <p:ph type="title"/>
          </p:nvPr>
        </p:nvSpPr>
        <p:spPr/>
        <p:txBody>
          <a:bodyPr/>
          <a:lstStyle/>
          <a:p>
            <a:r>
              <a:rPr lang="ja-JP" altLang="en-US" dirty="0"/>
              <a:t>幾何光学的</a:t>
            </a:r>
            <a:r>
              <a:rPr lang="en-US" altLang="ja-JP" dirty="0"/>
              <a:t>CoC</a:t>
            </a:r>
            <a:r>
              <a:rPr lang="ja-JP" altLang="en-US" dirty="0"/>
              <a:t>エッジ</a:t>
            </a:r>
            <a:endParaRPr kumimoji="1" lang="ja-JP" altLang="en-US" dirty="0"/>
          </a:p>
        </p:txBody>
      </p:sp>
      <p:sp>
        <p:nvSpPr>
          <p:cNvPr id="3" name="コンテンツ プレースホルダー 2">
            <a:extLst>
              <a:ext uri="{FF2B5EF4-FFF2-40B4-BE49-F238E27FC236}">
                <a16:creationId xmlns:a16="http://schemas.microsoft.com/office/drawing/2014/main" id="{80478C33-2F31-F9CD-62AB-59C400189066}"/>
              </a:ext>
            </a:extLst>
          </p:cNvPr>
          <p:cNvSpPr>
            <a:spLocks noGrp="1"/>
          </p:cNvSpPr>
          <p:nvPr>
            <p:ph idx="1"/>
          </p:nvPr>
        </p:nvSpPr>
        <p:spPr/>
        <p:txBody>
          <a:bodyPr/>
          <a:lstStyle/>
          <a:p>
            <a:r>
              <a:rPr kumimoji="1" lang="ja-JP" altLang="en-US" dirty="0"/>
              <a:t>赤線の部分は幾何光学における</a:t>
            </a:r>
            <a:r>
              <a:rPr kumimoji="1" lang="en-US" altLang="ja-JP" dirty="0"/>
              <a:t>CoC</a:t>
            </a:r>
            <a:r>
              <a:rPr lang="en-US" altLang="ja-JP" dirty="0"/>
              <a:t>(</a:t>
            </a:r>
            <a:r>
              <a:rPr lang="ja-JP" altLang="en-US" dirty="0"/>
              <a:t>ボケ</a:t>
            </a:r>
            <a:r>
              <a:rPr lang="en-US" altLang="ja-JP" dirty="0"/>
              <a:t>)</a:t>
            </a:r>
            <a:r>
              <a:rPr kumimoji="1" lang="ja-JP" altLang="en-US" dirty="0"/>
              <a:t>エッジ</a:t>
            </a:r>
            <a:endParaRPr kumimoji="1" lang="en-US" altLang="ja-JP" dirty="0"/>
          </a:p>
          <a:p>
            <a:pPr lvl="1"/>
            <a:r>
              <a:rPr kumimoji="1" lang="ja-JP" altLang="en-US" dirty="0">
                <a:solidFill>
                  <a:srgbClr val="FF5050"/>
                </a:solidFill>
              </a:rPr>
              <a:t>幾何</a:t>
            </a:r>
            <a:r>
              <a:rPr kumimoji="1" lang="en-US" altLang="ja-JP" dirty="0">
                <a:solidFill>
                  <a:srgbClr val="FF5050"/>
                </a:solidFill>
              </a:rPr>
              <a:t>CoC</a:t>
            </a:r>
            <a:r>
              <a:rPr kumimoji="1" lang="ja-JP" altLang="en-US" dirty="0">
                <a:solidFill>
                  <a:srgbClr val="FF5050"/>
                </a:solidFill>
              </a:rPr>
              <a:t>エッジからある程度外側がテクスチャ端</a:t>
            </a:r>
            <a:endParaRPr kumimoji="1" lang="en-US" altLang="ja-JP" dirty="0">
              <a:solidFill>
                <a:srgbClr val="FF5050"/>
              </a:solidFill>
            </a:endParaRPr>
          </a:p>
          <a:p>
            <a:pPr lvl="2"/>
            <a:r>
              <a:rPr lang="ja-JP" altLang="en-US" dirty="0"/>
              <a:t>テクスチャの端で滑らかに</a:t>
            </a:r>
            <a:r>
              <a:rPr kumimoji="1" lang="ja-JP" altLang="en-US" dirty="0"/>
              <a:t>ゼロまで減衰させる</a:t>
            </a:r>
            <a:r>
              <a:rPr kumimoji="1" lang="en-US" altLang="ja-JP" dirty="0"/>
              <a:t>(</a:t>
            </a:r>
            <a:r>
              <a:rPr kumimoji="1" lang="ja-JP" altLang="en-US" dirty="0"/>
              <a:t>波動的には誤り</a:t>
            </a:r>
            <a:r>
              <a:rPr kumimoji="1" lang="en-US" altLang="ja-JP" dirty="0"/>
              <a:t>)</a:t>
            </a:r>
          </a:p>
          <a:p>
            <a:pPr lvl="2"/>
            <a:r>
              <a:rPr kumimoji="1" lang="ja-JP" altLang="en-US" dirty="0">
                <a:solidFill>
                  <a:srgbClr val="FF5050"/>
                </a:solidFill>
              </a:rPr>
              <a:t>この後の波長積分時に縮小が入る</a:t>
            </a:r>
            <a:r>
              <a:rPr lang="en-US" altLang="ja-JP" dirty="0">
                <a:solidFill>
                  <a:srgbClr val="FF5050"/>
                </a:solidFill>
              </a:rPr>
              <a:t>(</a:t>
            </a:r>
            <a:r>
              <a:rPr lang="ja-JP" altLang="en-US" dirty="0">
                <a:solidFill>
                  <a:srgbClr val="FF5050"/>
                </a:solidFill>
              </a:rPr>
              <a:t>後述</a:t>
            </a:r>
            <a:r>
              <a:rPr kumimoji="1" lang="en-US" altLang="ja-JP" dirty="0">
                <a:solidFill>
                  <a:srgbClr val="FF5050"/>
                </a:solidFill>
              </a:rPr>
              <a:t>)</a:t>
            </a:r>
            <a:r>
              <a:rPr kumimoji="1" lang="ja-JP" altLang="en-US" dirty="0">
                <a:solidFill>
                  <a:srgbClr val="FF5050"/>
                </a:solidFill>
              </a:rPr>
              <a:t>ため</a:t>
            </a:r>
          </a:p>
        </p:txBody>
      </p:sp>
      <p:sp>
        <p:nvSpPr>
          <p:cNvPr id="15" name="正方形/長方形 14">
            <a:extLst>
              <a:ext uri="{FF2B5EF4-FFF2-40B4-BE49-F238E27FC236}">
                <a16:creationId xmlns:a16="http://schemas.microsoft.com/office/drawing/2014/main" id="{0AF625D1-C3D2-5007-D6DC-17EB50536353}"/>
              </a:ext>
            </a:extLst>
          </p:cNvPr>
          <p:cNvSpPr/>
          <p:nvPr/>
        </p:nvSpPr>
        <p:spPr>
          <a:xfrm>
            <a:off x="607723" y="3611964"/>
            <a:ext cx="10972464" cy="2743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コンテンツ プレースホルダー 4">
            <a:extLst>
              <a:ext uri="{FF2B5EF4-FFF2-40B4-BE49-F238E27FC236}">
                <a16:creationId xmlns:a16="http://schemas.microsoft.com/office/drawing/2014/main" id="{5A90ED1C-71C3-41B8-6623-EFAE91A0F9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7" y="3611963"/>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3066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Web サイト, タイムライン&#10;&#10;自動的に生成された説明">
            <a:extLst>
              <a:ext uri="{FF2B5EF4-FFF2-40B4-BE49-F238E27FC236}">
                <a16:creationId xmlns:a16="http://schemas.microsoft.com/office/drawing/2014/main" id="{965C39A2-0B3A-9BD3-51F9-B2A93E9FF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Rectangle 7">
            <a:extLst>
              <a:ext uri="{FF2B5EF4-FFF2-40B4-BE49-F238E27FC236}">
                <a16:creationId xmlns:a16="http://schemas.microsoft.com/office/drawing/2014/main" id="{B76FF2CF-6943-4EBF-82BB-38D181A539EE}"/>
              </a:ext>
            </a:extLst>
          </p:cNvPr>
          <p:cNvSpPr>
            <a:spLocks noChangeArrowheads="1"/>
          </p:cNvSpPr>
          <p:nvPr/>
        </p:nvSpPr>
        <p:spPr bwMode="auto">
          <a:xfrm>
            <a:off x="1522912" y="0"/>
            <a:ext cx="9146176" cy="73866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lgn="r">
              <a:spcBef>
                <a:spcPct val="0"/>
              </a:spcBef>
              <a:buFontTx/>
              <a:buNone/>
            </a:pPr>
            <a:r>
              <a:rPr lang="ja-JP" altLang="en-US" sz="2400" dirty="0">
                <a:solidFill>
                  <a:schemeClr val="bg1">
                    <a:lumMod val="95000"/>
                  </a:schemeClr>
                </a:solidFill>
                <a:latin typeface="游ゴシック Medium" panose="020B0500000000000000" pitchFamily="50" charset="-128"/>
                <a:ea typeface="游ゴシック Medium" panose="020B0500000000000000" pitchFamily="50" charset="-128"/>
              </a:rPr>
              <a:t>シンプルな被写界深度表現</a:t>
            </a:r>
            <a:endParaRPr lang="en-US" altLang="ja-JP" sz="2400" dirty="0">
              <a:solidFill>
                <a:schemeClr val="bg1">
                  <a:lumMod val="95000"/>
                </a:schemeClr>
              </a:solidFill>
              <a:latin typeface="游ゴシック Medium" panose="020B0500000000000000" pitchFamily="50" charset="-128"/>
              <a:ea typeface="游ゴシック Medium" panose="020B0500000000000000" pitchFamily="50" charset="-128"/>
            </a:endParaRPr>
          </a:p>
          <a:p>
            <a:pPr algn="r">
              <a:spcBef>
                <a:spcPct val="0"/>
              </a:spcBef>
              <a:buFontTx/>
              <a:buNone/>
            </a:pP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Cited from:『DOUBLE-S.T.E.A.L.</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におけるリアルタイム</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CG</a:t>
            </a:r>
            <a:r>
              <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rPr>
              <a:t>表現技法</a:t>
            </a:r>
            <a:r>
              <a:rPr lang="en-US" altLang="ja-JP" sz="1800" dirty="0">
                <a:solidFill>
                  <a:schemeClr val="bg1">
                    <a:lumMod val="95000"/>
                  </a:schemeClr>
                </a:solidFill>
                <a:latin typeface="游ゴシック Medium" panose="020B0500000000000000" pitchFamily="50" charset="-128"/>
                <a:ea typeface="游ゴシック Medium" panose="020B0500000000000000" pitchFamily="50" charset="-128"/>
              </a:rPr>
              <a:t>』[Kawase 2002]</a:t>
            </a:r>
            <a:endParaRPr lang="ja-JP" altLang="en-US" sz="1800" dirty="0">
              <a:solidFill>
                <a:schemeClr val="bg1">
                  <a:lumMod val="95000"/>
                </a:schemeClr>
              </a:solidFill>
              <a:latin typeface="游ゴシック Medium" panose="020B0500000000000000" pitchFamily="50" charset="-128"/>
              <a:ea typeface="游ゴシック Medium" panose="020B0500000000000000" pitchFamily="50" charset="-128"/>
            </a:endParaRPr>
          </a:p>
        </p:txBody>
      </p:sp>
      <p:sp>
        <p:nvSpPr>
          <p:cNvPr id="5" name="Rectangle 7">
            <a:extLst>
              <a:ext uri="{FF2B5EF4-FFF2-40B4-BE49-F238E27FC236}">
                <a16:creationId xmlns:a16="http://schemas.microsoft.com/office/drawing/2014/main" id="{CB074525-9B61-CD2C-39C4-4691D457A56E}"/>
              </a:ext>
            </a:extLst>
          </p:cNvPr>
          <p:cNvSpPr>
            <a:spLocks noChangeArrowheads="1"/>
          </p:cNvSpPr>
          <p:nvPr/>
        </p:nvSpPr>
        <p:spPr bwMode="auto">
          <a:xfrm>
            <a:off x="6462494" y="6519446"/>
            <a:ext cx="4206594"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algn="r"/>
            <a:r>
              <a:rPr kumimoji="1" lang="en-US" altLang="ja-JP" sz="1600" dirty="0">
                <a:solidFill>
                  <a:schemeClr val="bg1">
                    <a:lumMod val="95000"/>
                  </a:schemeClr>
                </a:solidFill>
                <a:latin typeface="游ゴシック Medium" panose="020B0500000000000000" pitchFamily="50" charset="-128"/>
                <a:ea typeface="游ゴシック Medium" panose="020B0500000000000000" pitchFamily="50" charset="-128"/>
              </a:rPr>
              <a:t>©2002 BUNKASHA PUBLISHING CO.,LTD. </a:t>
            </a:r>
          </a:p>
        </p:txBody>
      </p:sp>
    </p:spTree>
    <p:extLst>
      <p:ext uri="{BB962C8B-B14F-4D97-AF65-F5344CB8AC3E}">
        <p14:creationId xmlns:p14="http://schemas.microsoft.com/office/powerpoint/2010/main" val="30642035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4">
            <a:extLst>
              <a:ext uri="{FF2B5EF4-FFF2-40B4-BE49-F238E27FC236}">
                <a16:creationId xmlns:a16="http://schemas.microsoft.com/office/drawing/2014/main" id="{A8ECE880-EFB9-1D76-45E4-DA53357DAF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912979" y="3233158"/>
            <a:ext cx="6026128" cy="1506532"/>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normAutofit fontScale="90000"/>
          </a:bodyPr>
          <a:lstStyle/>
          <a:p>
            <a:r>
              <a:rPr lang="ja-JP" altLang="en-US" dirty="0"/>
              <a:t>生成した回折パターンの円形マッピング例</a:t>
            </a:r>
          </a:p>
        </p:txBody>
      </p:sp>
      <p:sp>
        <p:nvSpPr>
          <p:cNvPr id="23" name="コンテンツ プレースホルダー 22">
            <a:extLst>
              <a:ext uri="{FF2B5EF4-FFF2-40B4-BE49-F238E27FC236}">
                <a16:creationId xmlns:a16="http://schemas.microsoft.com/office/drawing/2014/main" id="{CA8E8AC9-FC04-1BD3-2CDC-6AD5EDB5BB8D}"/>
              </a:ext>
            </a:extLst>
          </p:cNvPr>
          <p:cNvSpPr>
            <a:spLocks noGrp="1"/>
          </p:cNvSpPr>
          <p:nvPr>
            <p:ph idx="1"/>
          </p:nvPr>
        </p:nvSpPr>
        <p:spPr/>
        <p:txBody>
          <a:bodyPr/>
          <a:lstStyle/>
          <a:p>
            <a:r>
              <a:rPr lang="ja-JP" altLang="en-US" dirty="0"/>
              <a:t>幾何</a:t>
            </a:r>
            <a:r>
              <a:rPr lang="en-US" altLang="ja-JP" dirty="0"/>
              <a:t>CoC</a:t>
            </a:r>
            <a:r>
              <a:rPr lang="ja-JP" altLang="en-US" dirty="0"/>
              <a:t>エッジを本来のボケサイズに一致させる</a:t>
            </a:r>
            <a:endParaRPr lang="en-US" altLang="ja-JP" dirty="0"/>
          </a:p>
          <a:p>
            <a:pPr lvl="1"/>
            <a:r>
              <a:rPr lang="ja-JP" altLang="en-US" dirty="0"/>
              <a:t>フォーカス付近ほど余分に大きな面積の描画が必要</a:t>
            </a:r>
          </a:p>
        </p:txBody>
      </p:sp>
      <p:grpSp>
        <p:nvGrpSpPr>
          <p:cNvPr id="7" name="グループ化 6">
            <a:extLst>
              <a:ext uri="{FF2B5EF4-FFF2-40B4-BE49-F238E27FC236}">
                <a16:creationId xmlns:a16="http://schemas.microsoft.com/office/drawing/2014/main" id="{B2024352-B8CB-0387-CDEE-A13518EC09C8}"/>
              </a:ext>
            </a:extLst>
          </p:cNvPr>
          <p:cNvGrpSpPr/>
          <p:nvPr/>
        </p:nvGrpSpPr>
        <p:grpSpPr>
          <a:xfrm>
            <a:off x="7109703" y="4194888"/>
            <a:ext cx="999304" cy="1085152"/>
            <a:chOff x="8080004" y="3688457"/>
            <a:chExt cx="999304" cy="1085152"/>
          </a:xfrm>
        </p:grpSpPr>
        <p:sp>
          <p:nvSpPr>
            <p:cNvPr id="18" name="AutoShape 6">
              <a:extLst>
                <a:ext uri="{FF2B5EF4-FFF2-40B4-BE49-F238E27FC236}">
                  <a16:creationId xmlns:a16="http://schemas.microsoft.com/office/drawing/2014/main" id="{C7770979-0531-18E5-75AD-47868AB8AC49}"/>
                </a:ext>
              </a:extLst>
            </p:cNvPr>
            <p:cNvSpPr>
              <a:spLocks noChangeArrowheads="1"/>
            </p:cNvSpPr>
            <p:nvPr/>
          </p:nvSpPr>
          <p:spPr bwMode="auto">
            <a:xfrm>
              <a:off x="8442721" y="3935758"/>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9" name="環状矢印 9">
              <a:extLst>
                <a:ext uri="{FF2B5EF4-FFF2-40B4-BE49-F238E27FC236}">
                  <a16:creationId xmlns:a16="http://schemas.microsoft.com/office/drawing/2014/main" id="{C17C330C-D9E8-6F5F-65BA-82A362C00635}"/>
                </a:ext>
              </a:extLst>
            </p:cNvPr>
            <p:cNvSpPr>
              <a:spLocks/>
            </p:cNvSpPr>
            <p:nvPr/>
          </p:nvSpPr>
          <p:spPr bwMode="auto">
            <a:xfrm flipH="1">
              <a:off x="8080004" y="3688457"/>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nvGrpSpPr>
          <p:cNvPr id="21" name="グループ化 20">
            <a:extLst>
              <a:ext uri="{FF2B5EF4-FFF2-40B4-BE49-F238E27FC236}">
                <a16:creationId xmlns:a16="http://schemas.microsoft.com/office/drawing/2014/main" id="{DE54C723-9C72-0C4A-8416-C1068A6ED3D3}"/>
              </a:ext>
            </a:extLst>
          </p:cNvPr>
          <p:cNvGrpSpPr/>
          <p:nvPr/>
        </p:nvGrpSpPr>
        <p:grpSpPr>
          <a:xfrm>
            <a:off x="8279603" y="3233161"/>
            <a:ext cx="2995542" cy="2995541"/>
            <a:chOff x="8279603" y="3233161"/>
            <a:chExt cx="2995542" cy="2995541"/>
          </a:xfrm>
        </p:grpSpPr>
        <p:pic>
          <p:nvPicPr>
            <p:cNvPr id="8" name="図 7" descr="コンパクトディスク が含まれている画像&#10;&#10;自動的に生成された説明">
              <a:extLst>
                <a:ext uri="{FF2B5EF4-FFF2-40B4-BE49-F238E27FC236}">
                  <a16:creationId xmlns:a16="http://schemas.microsoft.com/office/drawing/2014/main" id="{17064622-6FD4-388A-C1F2-B4F61721AFDD}"/>
                </a:ext>
              </a:extLst>
            </p:cNvPr>
            <p:cNvPicPr>
              <a:picLocks noChangeAspect="1"/>
            </p:cNvPicPr>
            <p:nvPr/>
          </p:nvPicPr>
          <p:blipFill rotWithShape="1">
            <a:blip r:embed="rId3">
              <a:extLst>
                <a:ext uri="{28A0092B-C50C-407E-A947-70E740481C1C}">
                  <a14:useLocalDpi xmlns:a14="http://schemas.microsoft.com/office/drawing/2010/main" val="0"/>
                </a:ext>
              </a:extLst>
            </a:blip>
            <a:srcRect l="3929" t="3929" r="3929" b="3929"/>
            <a:stretch/>
          </p:blipFill>
          <p:spPr>
            <a:xfrm>
              <a:off x="8279603" y="3233161"/>
              <a:ext cx="2995542" cy="299554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2" name="楕円 11">
              <a:extLst>
                <a:ext uri="{FF2B5EF4-FFF2-40B4-BE49-F238E27FC236}">
                  <a16:creationId xmlns:a16="http://schemas.microsoft.com/office/drawing/2014/main" id="{979EFE85-C362-48C9-8227-CEE099ACC7D5}"/>
                </a:ext>
              </a:extLst>
            </p:cNvPr>
            <p:cNvSpPr>
              <a:spLocks noChangeAspect="1"/>
            </p:cNvSpPr>
            <p:nvPr/>
          </p:nvSpPr>
          <p:spPr>
            <a:xfrm>
              <a:off x="8641794" y="3593903"/>
              <a:ext cx="2286555" cy="2286555"/>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77292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1A08923-3B5D-0667-9EC0-4265C9033FCB}"/>
              </a:ext>
            </a:extLst>
          </p:cNvPr>
          <p:cNvGrpSpPr/>
          <p:nvPr/>
        </p:nvGrpSpPr>
        <p:grpSpPr>
          <a:xfrm>
            <a:off x="1884991" y="2091410"/>
            <a:ext cx="8422018" cy="3606934"/>
            <a:chOff x="1884991" y="2091410"/>
            <a:chExt cx="8422018" cy="3606934"/>
          </a:xfrm>
        </p:grpSpPr>
        <p:pic>
          <p:nvPicPr>
            <p:cNvPr id="5" name="図 4" descr="コンパクトディスク が含まれている画像&#10;&#10;自動的に生成された説明">
              <a:extLst>
                <a:ext uri="{FF2B5EF4-FFF2-40B4-BE49-F238E27FC236}">
                  <a16:creationId xmlns:a16="http://schemas.microsoft.com/office/drawing/2014/main" id="{84E08874-4F35-3686-0323-736012036A0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929" t="3929" r="3929" b="3929"/>
            <a:stretch/>
          </p:blipFill>
          <p:spPr>
            <a:xfrm>
              <a:off x="6700074" y="2091410"/>
              <a:ext cx="3606935" cy="360693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85DBBD7E-F630-BBCB-26FF-CBA9FFF001DE}"/>
                </a:ext>
              </a:extLst>
            </p:cNvPr>
            <p:cNvPicPr>
              <a:picLocks noChangeAspect="1"/>
            </p:cNvPicPr>
            <p:nvPr/>
          </p:nvPicPr>
          <p:blipFill>
            <a:blip r:embed="rId4">
              <a:extLst>
                <a:ext uri="{28A0092B-C50C-407E-A947-70E740481C1C}">
                  <a14:useLocalDpi xmlns:a14="http://schemas.microsoft.com/office/drawing/2010/main" val="0"/>
                </a:ext>
              </a:extLst>
            </a:blip>
            <a:srcRect l="301" r="301"/>
            <a:stretch/>
          </p:blipFill>
          <p:spPr>
            <a:xfrm>
              <a:off x="1884991" y="2091410"/>
              <a:ext cx="3606935" cy="360693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953F9BBE-C87A-3D1F-4EEB-8A596B7EA23E}"/>
              </a:ext>
            </a:extLst>
          </p:cNvPr>
          <p:cNvSpPr>
            <a:spLocks noGrp="1"/>
          </p:cNvSpPr>
          <p:nvPr>
            <p:ph type="title"/>
          </p:nvPr>
        </p:nvSpPr>
        <p:spPr>
          <a:xfrm>
            <a:off x="609769" y="213360"/>
            <a:ext cx="10972464" cy="870970"/>
          </a:xfrm>
        </p:spPr>
        <p:txBody>
          <a:bodyPr>
            <a:normAutofit fontScale="90000"/>
          </a:bodyPr>
          <a:lstStyle/>
          <a:p>
            <a:r>
              <a:rPr lang="ja-JP" altLang="en-US" dirty="0"/>
              <a:t>生成した回折パターンの円形マッピング例</a:t>
            </a:r>
          </a:p>
        </p:txBody>
      </p:sp>
      <p:sp>
        <p:nvSpPr>
          <p:cNvPr id="8" name="コンテンツ プレースホルダー 7">
            <a:extLst>
              <a:ext uri="{FF2B5EF4-FFF2-40B4-BE49-F238E27FC236}">
                <a16:creationId xmlns:a16="http://schemas.microsoft.com/office/drawing/2014/main" id="{0672F7A3-C94F-5C7E-7309-F19964B7F6A0}"/>
              </a:ext>
            </a:extLst>
          </p:cNvPr>
          <p:cNvSpPr>
            <a:spLocks noGrp="1"/>
          </p:cNvSpPr>
          <p:nvPr>
            <p:ph idx="1"/>
          </p:nvPr>
        </p:nvSpPr>
        <p:spPr/>
        <p:txBody>
          <a:bodyPr/>
          <a:lstStyle/>
          <a:p>
            <a:r>
              <a:rPr lang="ja-JP" altLang="en-US" dirty="0"/>
              <a:t>シミュレーション結果</a:t>
            </a:r>
            <a:r>
              <a:rPr lang="en-US" altLang="ja-JP" dirty="0"/>
              <a:t>(</a:t>
            </a:r>
            <a:r>
              <a:rPr lang="ja-JP" altLang="en-US" dirty="0"/>
              <a:t>左</a:t>
            </a:r>
            <a:r>
              <a:rPr lang="en-US" altLang="ja-JP" dirty="0"/>
              <a:t>)</a:t>
            </a:r>
            <a:r>
              <a:rPr lang="ja-JP" altLang="en-US" dirty="0"/>
              <a:t>との比較</a:t>
            </a:r>
          </a:p>
        </p:txBody>
      </p:sp>
      <p:sp>
        <p:nvSpPr>
          <p:cNvPr id="9" name="Rectangle 6">
            <a:extLst>
              <a:ext uri="{FF2B5EF4-FFF2-40B4-BE49-F238E27FC236}">
                <a16:creationId xmlns:a16="http://schemas.microsoft.com/office/drawing/2014/main" id="{5A5C69DF-A107-88A8-AEC3-42CD2C7785C3}"/>
              </a:ext>
            </a:extLst>
          </p:cNvPr>
          <p:cNvSpPr>
            <a:spLocks noChangeArrowheads="1"/>
          </p:cNvSpPr>
          <p:nvPr/>
        </p:nvSpPr>
        <p:spPr bwMode="auto">
          <a:xfrm>
            <a:off x="891402" y="5770305"/>
            <a:ext cx="5594112"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a:r>
              <a:rPr lang="en-US" altLang="ja-JP" dirty="0">
                <a:latin typeface="游ゴシック Medium" panose="020B0500000000000000" pitchFamily="50" charset="-128"/>
                <a:ea typeface="游ゴシック Medium" panose="020B0500000000000000" pitchFamily="50" charset="-128"/>
              </a:rPr>
              <a:t>Cited From: Wikipedia, the free encyclopedia</a:t>
            </a:r>
          </a:p>
          <a:p>
            <a:r>
              <a:rPr lang="ja-JP" altLang="en-US" sz="1400" dirty="0">
                <a:latin typeface="游ゴシック Medium" panose="020B0500000000000000" pitchFamily="50" charset="-128"/>
                <a:ea typeface="游ゴシック Medium" panose="020B0500000000000000" pitchFamily="50" charset="-128"/>
                <a:hlinkClick r:id="rId5"/>
              </a:rPr>
              <a:t>https://en.wikipedia.org/wiki/File:Spherical-aberration-disk.jpg</a:t>
            </a:r>
            <a:endParaRPr lang="en-US" altLang="ja-JP" sz="14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199761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6CA0FBF1-7244-E756-CEC6-68550E368F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V="1">
            <a:off x="332" y="-5"/>
            <a:ext cx="12191667" cy="1981199"/>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7" name="グループ化 6">
            <a:extLst>
              <a:ext uri="{FF2B5EF4-FFF2-40B4-BE49-F238E27FC236}">
                <a16:creationId xmlns:a16="http://schemas.microsoft.com/office/drawing/2014/main" id="{1B14ABC9-1188-0D3B-7BB9-AA637CC31076}"/>
              </a:ext>
            </a:extLst>
          </p:cNvPr>
          <p:cNvGrpSpPr/>
          <p:nvPr/>
        </p:nvGrpSpPr>
        <p:grpSpPr>
          <a:xfrm>
            <a:off x="-1219202" y="1981198"/>
            <a:ext cx="14630399" cy="4876802"/>
            <a:chOff x="-1219202" y="1981198"/>
            <a:chExt cx="14630399" cy="4876802"/>
          </a:xfrm>
        </p:grpSpPr>
        <p:grpSp>
          <p:nvGrpSpPr>
            <p:cNvPr id="2" name="グループ化 1">
              <a:extLst>
                <a:ext uri="{FF2B5EF4-FFF2-40B4-BE49-F238E27FC236}">
                  <a16:creationId xmlns:a16="http://schemas.microsoft.com/office/drawing/2014/main" id="{557A5B41-E5BF-4B64-69F9-7C1748298C20}"/>
                </a:ext>
              </a:extLst>
            </p:cNvPr>
            <p:cNvGrpSpPr/>
            <p:nvPr/>
          </p:nvGrpSpPr>
          <p:grpSpPr>
            <a:xfrm>
              <a:off x="-1219202" y="1981198"/>
              <a:ext cx="14630399" cy="2438401"/>
              <a:chOff x="-1219202" y="1981198"/>
              <a:chExt cx="14630399" cy="2438401"/>
            </a:xfrm>
          </p:grpSpPr>
          <p:pic>
            <p:nvPicPr>
              <p:cNvPr id="44" name="図 43" descr="屋内, 座る, 写真, モニター が含まれている画像&#10;&#10;自動的に生成された説明">
                <a:extLst>
                  <a:ext uri="{FF2B5EF4-FFF2-40B4-BE49-F238E27FC236}">
                    <a16:creationId xmlns:a16="http://schemas.microsoft.com/office/drawing/2014/main" id="{41B4F882-F8D8-0CAB-3C77-D8649F92D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196" y="1981199"/>
                <a:ext cx="2438400" cy="2438400"/>
              </a:xfrm>
              <a:prstGeom prst="rect">
                <a:avLst/>
              </a:prstGeom>
            </p:spPr>
          </p:pic>
          <p:pic>
            <p:nvPicPr>
              <p:cNvPr id="40" name="図 39" descr="電子機器, コンパクトディスク が含まれている画像&#10;&#10;自動的に生成された説明">
                <a:extLst>
                  <a:ext uri="{FF2B5EF4-FFF2-40B4-BE49-F238E27FC236}">
                    <a16:creationId xmlns:a16="http://schemas.microsoft.com/office/drawing/2014/main" id="{B18B73D4-37B8-879D-A97C-2FCACAF08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96" y="1981199"/>
                <a:ext cx="2438400" cy="2438400"/>
              </a:xfrm>
              <a:prstGeom prst="rect">
                <a:avLst/>
              </a:prstGeom>
            </p:spPr>
          </p:pic>
          <p:pic>
            <p:nvPicPr>
              <p:cNvPr id="36" name="図 35" descr="コンパクトディスク が含まれている画像&#10;&#10;自動的に生成された説明">
                <a:extLst>
                  <a:ext uri="{FF2B5EF4-FFF2-40B4-BE49-F238E27FC236}">
                    <a16:creationId xmlns:a16="http://schemas.microsoft.com/office/drawing/2014/main" id="{BA12275F-FD83-223C-7E08-D89B8F0C4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7" y="1981199"/>
                <a:ext cx="2438400" cy="2438400"/>
              </a:xfrm>
              <a:prstGeom prst="rect">
                <a:avLst/>
              </a:prstGeom>
            </p:spPr>
          </p:pic>
          <p:pic>
            <p:nvPicPr>
              <p:cNvPr id="50" name="図 49" descr="電子機器 が含まれている画像&#10;&#10;自動的に生成された説明">
                <a:extLst>
                  <a:ext uri="{FF2B5EF4-FFF2-40B4-BE49-F238E27FC236}">
                    <a16:creationId xmlns:a16="http://schemas.microsoft.com/office/drawing/2014/main" id="{789A6799-FEDE-F4C6-05C0-F9BF520C5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397" y="1981199"/>
                <a:ext cx="2438400" cy="2438400"/>
              </a:xfrm>
              <a:prstGeom prst="rect">
                <a:avLst/>
              </a:prstGeom>
            </p:spPr>
          </p:pic>
          <p:pic>
            <p:nvPicPr>
              <p:cNvPr id="3" name="図 2" descr="スピーカーの白黒写真&#10;&#10;中程度の精度で自動的に生成された説明">
                <a:extLst>
                  <a:ext uri="{FF2B5EF4-FFF2-40B4-BE49-F238E27FC236}">
                    <a16:creationId xmlns:a16="http://schemas.microsoft.com/office/drawing/2014/main" id="{5EEB216F-0A71-9B93-1886-D8ACFE791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797" y="1981199"/>
                <a:ext cx="2438400" cy="2438400"/>
              </a:xfrm>
              <a:prstGeom prst="rect">
                <a:avLst/>
              </a:prstGeom>
            </p:spPr>
          </p:pic>
          <p:pic>
            <p:nvPicPr>
              <p:cNvPr id="5" name="図 4" descr="黒い背景と白い文字のロゴ&#10;&#10;低い精度で自動的に生成された説明">
                <a:extLst>
                  <a:ext uri="{FF2B5EF4-FFF2-40B4-BE49-F238E27FC236}">
                    <a16:creationId xmlns:a16="http://schemas.microsoft.com/office/drawing/2014/main" id="{6C963ED1-C1A7-11DC-E490-B0008B60D9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2" y="1981198"/>
                <a:ext cx="2438400" cy="2438400"/>
              </a:xfrm>
              <a:prstGeom prst="rect">
                <a:avLst/>
              </a:prstGeom>
            </p:spPr>
          </p:pic>
        </p:grpSp>
        <p:grpSp>
          <p:nvGrpSpPr>
            <p:cNvPr id="4" name="グループ化 3">
              <a:extLst>
                <a:ext uri="{FF2B5EF4-FFF2-40B4-BE49-F238E27FC236}">
                  <a16:creationId xmlns:a16="http://schemas.microsoft.com/office/drawing/2014/main" id="{E15E80CA-CF95-61E2-D5BA-0A21495A02EF}"/>
                </a:ext>
              </a:extLst>
            </p:cNvPr>
            <p:cNvGrpSpPr/>
            <p:nvPr/>
          </p:nvGrpSpPr>
          <p:grpSpPr>
            <a:xfrm>
              <a:off x="-4" y="4419600"/>
              <a:ext cx="12192002" cy="2438400"/>
              <a:chOff x="-4" y="4419600"/>
              <a:chExt cx="12192002" cy="2438400"/>
            </a:xfrm>
          </p:grpSpPr>
          <p:pic>
            <p:nvPicPr>
              <p:cNvPr id="46" name="図 45" descr="座る, コンピュータ が含まれている画像&#10;&#10;自動的に生成された説明">
                <a:extLst>
                  <a:ext uri="{FF2B5EF4-FFF2-40B4-BE49-F238E27FC236}">
                    <a16:creationId xmlns:a16="http://schemas.microsoft.com/office/drawing/2014/main" id="{933CB08A-1A16-D96E-E52D-188C8BF86D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4419600"/>
                <a:ext cx="2438400" cy="2438400"/>
              </a:xfrm>
              <a:prstGeom prst="rect">
                <a:avLst/>
              </a:prstGeom>
            </p:spPr>
          </p:pic>
          <p:pic>
            <p:nvPicPr>
              <p:cNvPr id="42" name="図 41" descr="暗い, 座る, 光, ぼやけ が含まれている画像&#10;&#10;自動的に生成された説明">
                <a:extLst>
                  <a:ext uri="{FF2B5EF4-FFF2-40B4-BE49-F238E27FC236}">
                    <a16:creationId xmlns:a16="http://schemas.microsoft.com/office/drawing/2014/main" id="{BB2F9FD3-26E2-EB24-C04B-5B1D29BF39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8396" y="4419600"/>
                <a:ext cx="2438400" cy="2438400"/>
              </a:xfrm>
              <a:prstGeom prst="rect">
                <a:avLst/>
              </a:prstGeom>
            </p:spPr>
          </p:pic>
          <p:pic>
            <p:nvPicPr>
              <p:cNvPr id="38" name="図 37" descr="コンパクトディスク が含まれている画像&#10;&#10;自動的に生成された説明">
                <a:extLst>
                  <a:ext uri="{FF2B5EF4-FFF2-40B4-BE49-F238E27FC236}">
                    <a16:creationId xmlns:a16="http://schemas.microsoft.com/office/drawing/2014/main" id="{C0A728B7-92A4-D3D4-D0C0-F2F26A77EA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6796" y="4419600"/>
                <a:ext cx="2438400" cy="2438400"/>
              </a:xfrm>
              <a:prstGeom prst="rect">
                <a:avLst/>
              </a:prstGeom>
            </p:spPr>
          </p:pic>
          <p:pic>
            <p:nvPicPr>
              <p:cNvPr id="52" name="図 51" descr="電子機器 が含まれている画像&#10;&#10;自動的に生成された説明">
                <a:extLst>
                  <a:ext uri="{FF2B5EF4-FFF2-40B4-BE49-F238E27FC236}">
                    <a16:creationId xmlns:a16="http://schemas.microsoft.com/office/drawing/2014/main" id="{11709126-A567-8FF0-A885-AD87FDC117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5197" y="4419600"/>
                <a:ext cx="2438400" cy="2438400"/>
              </a:xfrm>
              <a:prstGeom prst="rect">
                <a:avLst/>
              </a:prstGeom>
            </p:spPr>
          </p:pic>
          <p:pic>
            <p:nvPicPr>
              <p:cNvPr id="48" name="図 47" descr="黒い背景と白い文字&#10;&#10;自動的に生成された説明">
                <a:extLst>
                  <a:ext uri="{FF2B5EF4-FFF2-40B4-BE49-F238E27FC236}">
                    <a16:creationId xmlns:a16="http://schemas.microsoft.com/office/drawing/2014/main" id="{EAA1B095-1063-607D-07DE-706F311938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3598" y="4419600"/>
                <a:ext cx="2438400" cy="2438400"/>
              </a:xfrm>
              <a:prstGeom prst="rect">
                <a:avLst/>
              </a:prstGeom>
            </p:spPr>
          </p:pic>
        </p:grpSp>
      </p:grpSp>
    </p:spTree>
    <p:extLst>
      <p:ext uri="{BB962C8B-B14F-4D97-AF65-F5344CB8AC3E}">
        <p14:creationId xmlns:p14="http://schemas.microsoft.com/office/powerpoint/2010/main" val="1774306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8662DE-8BCE-8AA3-AC97-4BD705F00CD0}"/>
              </a:ext>
            </a:extLst>
          </p:cNvPr>
          <p:cNvSpPr>
            <a:spLocks noGrp="1"/>
          </p:cNvSpPr>
          <p:nvPr>
            <p:ph type="title"/>
          </p:nvPr>
        </p:nvSpPr>
        <p:spPr/>
        <p:txBody>
          <a:bodyPr>
            <a:normAutofit/>
          </a:bodyPr>
          <a:lstStyle/>
          <a:p>
            <a:r>
              <a:rPr lang="ja-JP" altLang="en-US" dirty="0"/>
              <a:t>ボケ中央とフォーカス付近はやや低品質</a:t>
            </a:r>
            <a:endParaRPr kumimoji="1" lang="ja-JP" altLang="en-US" dirty="0"/>
          </a:p>
        </p:txBody>
      </p:sp>
      <p:sp>
        <p:nvSpPr>
          <p:cNvPr id="3" name="コンテンツ プレースホルダー 2">
            <a:extLst>
              <a:ext uri="{FF2B5EF4-FFF2-40B4-BE49-F238E27FC236}">
                <a16:creationId xmlns:a16="http://schemas.microsoft.com/office/drawing/2014/main" id="{33917561-FED4-249F-F003-D75B9C62C5DC}"/>
              </a:ext>
            </a:extLst>
          </p:cNvPr>
          <p:cNvSpPr>
            <a:spLocks noGrp="1"/>
          </p:cNvSpPr>
          <p:nvPr>
            <p:ph idx="1"/>
          </p:nvPr>
        </p:nvSpPr>
        <p:spPr/>
        <p:txBody>
          <a:bodyPr/>
          <a:lstStyle/>
          <a:p>
            <a:r>
              <a:rPr kumimoji="1" lang="ja-JP" altLang="en-US" dirty="0"/>
              <a:t>実用上は重要度が低く問題ない</a:t>
            </a:r>
          </a:p>
        </p:txBody>
      </p:sp>
      <p:grpSp>
        <p:nvGrpSpPr>
          <p:cNvPr id="4" name="グループ化 3">
            <a:extLst>
              <a:ext uri="{FF2B5EF4-FFF2-40B4-BE49-F238E27FC236}">
                <a16:creationId xmlns:a16="http://schemas.microsoft.com/office/drawing/2014/main" id="{74B8DBA6-B07C-8DFB-4FE5-97E589C463AE}"/>
              </a:ext>
            </a:extLst>
          </p:cNvPr>
          <p:cNvGrpSpPr/>
          <p:nvPr/>
        </p:nvGrpSpPr>
        <p:grpSpPr>
          <a:xfrm>
            <a:off x="-1219202" y="1981198"/>
            <a:ext cx="14630399" cy="4876802"/>
            <a:chOff x="-1219202" y="1981198"/>
            <a:chExt cx="14630399" cy="4876802"/>
          </a:xfrm>
        </p:grpSpPr>
        <p:grpSp>
          <p:nvGrpSpPr>
            <p:cNvPr id="11" name="グループ化 10">
              <a:extLst>
                <a:ext uri="{FF2B5EF4-FFF2-40B4-BE49-F238E27FC236}">
                  <a16:creationId xmlns:a16="http://schemas.microsoft.com/office/drawing/2014/main" id="{E7E98C99-36CF-7759-95D3-74CAC295BC4C}"/>
                </a:ext>
              </a:extLst>
            </p:cNvPr>
            <p:cNvGrpSpPr/>
            <p:nvPr/>
          </p:nvGrpSpPr>
          <p:grpSpPr>
            <a:xfrm>
              <a:off x="-1219202" y="1981198"/>
              <a:ext cx="14630399" cy="2438401"/>
              <a:chOff x="-1219202" y="1981198"/>
              <a:chExt cx="14630399" cy="2438401"/>
            </a:xfrm>
          </p:grpSpPr>
          <p:pic>
            <p:nvPicPr>
              <p:cNvPr id="37" name="図 36" descr="屋内, 座る, 写真, モニター が含まれている画像&#10;&#10;自動的に生成された説明">
                <a:extLst>
                  <a:ext uri="{FF2B5EF4-FFF2-40B4-BE49-F238E27FC236}">
                    <a16:creationId xmlns:a16="http://schemas.microsoft.com/office/drawing/2014/main" id="{AA0BF01F-6602-0758-A85C-61B57FF4A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6" y="1981199"/>
                <a:ext cx="2438400" cy="2438400"/>
              </a:xfrm>
              <a:prstGeom prst="rect">
                <a:avLst/>
              </a:prstGeom>
            </p:spPr>
          </p:pic>
          <p:pic>
            <p:nvPicPr>
              <p:cNvPr id="38" name="図 37" descr="電子機器, コンパクトディスク が含まれている画像&#10;&#10;自動的に生成された説明">
                <a:extLst>
                  <a:ext uri="{FF2B5EF4-FFF2-40B4-BE49-F238E27FC236}">
                    <a16:creationId xmlns:a16="http://schemas.microsoft.com/office/drawing/2014/main" id="{5F19B405-78B7-6E96-F7F0-9CA35E0D8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6" y="1981199"/>
                <a:ext cx="2438400" cy="2438400"/>
              </a:xfrm>
              <a:prstGeom prst="rect">
                <a:avLst/>
              </a:prstGeom>
            </p:spPr>
          </p:pic>
          <p:pic>
            <p:nvPicPr>
              <p:cNvPr id="39" name="図 38" descr="コンパクトディスク が含まれている画像&#10;&#10;自動的に生成された説明">
                <a:extLst>
                  <a:ext uri="{FF2B5EF4-FFF2-40B4-BE49-F238E27FC236}">
                    <a16:creationId xmlns:a16="http://schemas.microsoft.com/office/drawing/2014/main" id="{B6971531-AB65-1349-30B6-BE78795ED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7" y="1981199"/>
                <a:ext cx="2438400" cy="2438400"/>
              </a:xfrm>
              <a:prstGeom prst="rect">
                <a:avLst/>
              </a:prstGeom>
            </p:spPr>
          </p:pic>
          <p:pic>
            <p:nvPicPr>
              <p:cNvPr id="40" name="図 39" descr="電子機器 が含まれている画像&#10;&#10;自動的に生成された説明">
                <a:extLst>
                  <a:ext uri="{FF2B5EF4-FFF2-40B4-BE49-F238E27FC236}">
                    <a16:creationId xmlns:a16="http://schemas.microsoft.com/office/drawing/2014/main" id="{2BBEA47F-DEB3-6F05-8528-F0E18B1D1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97" y="1981199"/>
                <a:ext cx="2438400" cy="2438400"/>
              </a:xfrm>
              <a:prstGeom prst="rect">
                <a:avLst/>
              </a:prstGeom>
            </p:spPr>
          </p:pic>
          <p:pic>
            <p:nvPicPr>
              <p:cNvPr id="41" name="図 40" descr="スピーカーの白黒写真&#10;&#10;中程度の精度で自動的に生成された説明">
                <a:extLst>
                  <a:ext uri="{FF2B5EF4-FFF2-40B4-BE49-F238E27FC236}">
                    <a16:creationId xmlns:a16="http://schemas.microsoft.com/office/drawing/2014/main" id="{EB9A6168-36F0-4F62-6A66-0D73A0217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797" y="1981199"/>
                <a:ext cx="2438400" cy="2438400"/>
              </a:xfrm>
              <a:prstGeom prst="rect">
                <a:avLst/>
              </a:prstGeom>
            </p:spPr>
          </p:pic>
          <p:pic>
            <p:nvPicPr>
              <p:cNvPr id="42" name="図 41" descr="黒い背景と白い文字のロゴ&#10;&#10;低い精度で自動的に生成された説明">
                <a:extLst>
                  <a:ext uri="{FF2B5EF4-FFF2-40B4-BE49-F238E27FC236}">
                    <a16:creationId xmlns:a16="http://schemas.microsoft.com/office/drawing/2014/main" id="{D211C0FD-0412-6930-E841-ABEB63C83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2" y="1981198"/>
                <a:ext cx="2438400" cy="2438400"/>
              </a:xfrm>
              <a:prstGeom prst="rect">
                <a:avLst/>
              </a:prstGeom>
            </p:spPr>
          </p:pic>
        </p:grpSp>
        <p:grpSp>
          <p:nvGrpSpPr>
            <p:cNvPr id="15" name="グループ化 14">
              <a:extLst>
                <a:ext uri="{FF2B5EF4-FFF2-40B4-BE49-F238E27FC236}">
                  <a16:creationId xmlns:a16="http://schemas.microsoft.com/office/drawing/2014/main" id="{84917679-EB44-7ACD-0EFE-555F73A7975F}"/>
                </a:ext>
              </a:extLst>
            </p:cNvPr>
            <p:cNvGrpSpPr/>
            <p:nvPr/>
          </p:nvGrpSpPr>
          <p:grpSpPr>
            <a:xfrm>
              <a:off x="-4" y="4419600"/>
              <a:ext cx="12192002" cy="2438400"/>
              <a:chOff x="-4" y="4419600"/>
              <a:chExt cx="12192002" cy="2438400"/>
            </a:xfrm>
          </p:grpSpPr>
          <p:pic>
            <p:nvPicPr>
              <p:cNvPr id="32" name="図 31" descr="座る, コンピュータ が含まれている画像&#10;&#10;自動的に生成された説明">
                <a:extLst>
                  <a:ext uri="{FF2B5EF4-FFF2-40B4-BE49-F238E27FC236}">
                    <a16:creationId xmlns:a16="http://schemas.microsoft.com/office/drawing/2014/main" id="{D7E13BA0-6628-094A-5899-C88172B6C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 y="4419600"/>
                <a:ext cx="2438400" cy="2438400"/>
              </a:xfrm>
              <a:prstGeom prst="rect">
                <a:avLst/>
              </a:prstGeom>
            </p:spPr>
          </p:pic>
          <p:pic>
            <p:nvPicPr>
              <p:cNvPr id="33" name="図 32" descr="暗い, 座る, 光, ぼやけ が含まれている画像&#10;&#10;自動的に生成された説明">
                <a:extLst>
                  <a:ext uri="{FF2B5EF4-FFF2-40B4-BE49-F238E27FC236}">
                    <a16:creationId xmlns:a16="http://schemas.microsoft.com/office/drawing/2014/main" id="{C40A4246-FB4B-BCDB-E103-A7EB972194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396" y="4419600"/>
                <a:ext cx="2438400" cy="2438400"/>
              </a:xfrm>
              <a:prstGeom prst="rect">
                <a:avLst/>
              </a:prstGeom>
            </p:spPr>
          </p:pic>
          <p:pic>
            <p:nvPicPr>
              <p:cNvPr id="34" name="図 33" descr="コンパクトディスク が含まれている画像&#10;&#10;自動的に生成された説明">
                <a:extLst>
                  <a:ext uri="{FF2B5EF4-FFF2-40B4-BE49-F238E27FC236}">
                    <a16:creationId xmlns:a16="http://schemas.microsoft.com/office/drawing/2014/main" id="{45B5ADF3-C77C-9F37-AC63-C6ED49D92B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796" y="4419600"/>
                <a:ext cx="2438400" cy="2438400"/>
              </a:xfrm>
              <a:prstGeom prst="rect">
                <a:avLst/>
              </a:prstGeom>
            </p:spPr>
          </p:pic>
          <p:pic>
            <p:nvPicPr>
              <p:cNvPr id="35" name="図 34" descr="電子機器 が含まれている画像&#10;&#10;自動的に生成された説明">
                <a:extLst>
                  <a:ext uri="{FF2B5EF4-FFF2-40B4-BE49-F238E27FC236}">
                    <a16:creationId xmlns:a16="http://schemas.microsoft.com/office/drawing/2014/main" id="{CFB4EF95-58A6-C50E-1F59-811F4E2E18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197" y="4419600"/>
                <a:ext cx="2438400" cy="2438400"/>
              </a:xfrm>
              <a:prstGeom prst="rect">
                <a:avLst/>
              </a:prstGeom>
            </p:spPr>
          </p:pic>
          <p:pic>
            <p:nvPicPr>
              <p:cNvPr id="36" name="図 35" descr="黒い背景と白い文字&#10;&#10;自動的に生成された説明">
                <a:extLst>
                  <a:ext uri="{FF2B5EF4-FFF2-40B4-BE49-F238E27FC236}">
                    <a16:creationId xmlns:a16="http://schemas.microsoft.com/office/drawing/2014/main" id="{E8489725-3047-D629-5053-8625A01212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3598" y="4419600"/>
                <a:ext cx="2438400" cy="2438400"/>
              </a:xfrm>
              <a:prstGeom prst="rect">
                <a:avLst/>
              </a:prstGeom>
            </p:spPr>
          </p:pic>
        </p:grpSp>
      </p:grpSp>
    </p:spTree>
    <p:extLst>
      <p:ext uri="{BB962C8B-B14F-4D97-AF65-F5344CB8AC3E}">
        <p14:creationId xmlns:p14="http://schemas.microsoft.com/office/powerpoint/2010/main" val="374308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8662DE-8BCE-8AA3-AC97-4BD705F00CD0}"/>
              </a:ext>
            </a:extLst>
          </p:cNvPr>
          <p:cNvSpPr>
            <a:spLocks noGrp="1"/>
          </p:cNvSpPr>
          <p:nvPr>
            <p:ph type="title"/>
          </p:nvPr>
        </p:nvSpPr>
        <p:spPr/>
        <p:txBody>
          <a:bodyPr>
            <a:normAutofit/>
          </a:bodyPr>
          <a:lstStyle/>
          <a:p>
            <a:r>
              <a:rPr lang="ja-JP" altLang="en-US" dirty="0"/>
              <a:t>ボケ中央とフォーカス付近はやや低品質</a:t>
            </a:r>
            <a:endParaRPr kumimoji="1" lang="ja-JP" altLang="en-US" dirty="0"/>
          </a:p>
        </p:txBody>
      </p:sp>
      <p:sp>
        <p:nvSpPr>
          <p:cNvPr id="3" name="コンテンツ プレースホルダー 2">
            <a:extLst>
              <a:ext uri="{FF2B5EF4-FFF2-40B4-BE49-F238E27FC236}">
                <a16:creationId xmlns:a16="http://schemas.microsoft.com/office/drawing/2014/main" id="{33917561-FED4-249F-F003-D75B9C62C5DC}"/>
              </a:ext>
            </a:extLst>
          </p:cNvPr>
          <p:cNvSpPr>
            <a:spLocks noGrp="1"/>
          </p:cNvSpPr>
          <p:nvPr>
            <p:ph idx="1"/>
          </p:nvPr>
        </p:nvSpPr>
        <p:spPr/>
        <p:txBody>
          <a:bodyPr/>
          <a:lstStyle/>
          <a:p>
            <a:r>
              <a:rPr kumimoji="1" lang="ja-JP" altLang="en-US" dirty="0"/>
              <a:t>参考：幾何</a:t>
            </a:r>
            <a:r>
              <a:rPr lang="ja-JP" altLang="en-US" dirty="0"/>
              <a:t>光学の</a:t>
            </a:r>
            <a:r>
              <a:rPr kumimoji="1" lang="en-US" altLang="ja-JP" dirty="0"/>
              <a:t>CoC</a:t>
            </a:r>
            <a:r>
              <a:rPr kumimoji="1" lang="ja-JP" altLang="en-US" dirty="0"/>
              <a:t>エッジ</a:t>
            </a:r>
          </a:p>
        </p:txBody>
      </p:sp>
      <p:grpSp>
        <p:nvGrpSpPr>
          <p:cNvPr id="16" name="グループ化 15">
            <a:extLst>
              <a:ext uri="{FF2B5EF4-FFF2-40B4-BE49-F238E27FC236}">
                <a16:creationId xmlns:a16="http://schemas.microsoft.com/office/drawing/2014/main" id="{B0D75E7A-F8EB-B2B7-A3AC-811CE4521405}"/>
              </a:ext>
            </a:extLst>
          </p:cNvPr>
          <p:cNvGrpSpPr/>
          <p:nvPr/>
        </p:nvGrpSpPr>
        <p:grpSpPr>
          <a:xfrm>
            <a:off x="-1219202" y="1981198"/>
            <a:ext cx="14630399" cy="4876802"/>
            <a:chOff x="-1219202" y="1981198"/>
            <a:chExt cx="14630399" cy="4876802"/>
          </a:xfrm>
        </p:grpSpPr>
        <p:grpSp>
          <p:nvGrpSpPr>
            <p:cNvPr id="17" name="グループ化 16">
              <a:extLst>
                <a:ext uri="{FF2B5EF4-FFF2-40B4-BE49-F238E27FC236}">
                  <a16:creationId xmlns:a16="http://schemas.microsoft.com/office/drawing/2014/main" id="{24D98463-4DFF-9ECF-EE49-E020FC9B635F}"/>
                </a:ext>
              </a:extLst>
            </p:cNvPr>
            <p:cNvGrpSpPr/>
            <p:nvPr/>
          </p:nvGrpSpPr>
          <p:grpSpPr>
            <a:xfrm>
              <a:off x="-1219202" y="1981198"/>
              <a:ext cx="14630399" cy="2438401"/>
              <a:chOff x="-1219202" y="1981198"/>
              <a:chExt cx="14630399" cy="2438401"/>
            </a:xfrm>
          </p:grpSpPr>
          <p:pic>
            <p:nvPicPr>
              <p:cNvPr id="24" name="図 23" descr="屋内, 座る, 写真, モニター が含まれている画像&#10;&#10;自動的に生成された説明">
                <a:extLst>
                  <a:ext uri="{FF2B5EF4-FFF2-40B4-BE49-F238E27FC236}">
                    <a16:creationId xmlns:a16="http://schemas.microsoft.com/office/drawing/2014/main" id="{C5DAE868-3356-904C-C4A2-5D6140904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6" y="1981199"/>
                <a:ext cx="2438400" cy="2438400"/>
              </a:xfrm>
              <a:prstGeom prst="rect">
                <a:avLst/>
              </a:prstGeom>
            </p:spPr>
          </p:pic>
          <p:pic>
            <p:nvPicPr>
              <p:cNvPr id="25" name="図 24" descr="電子機器, コンパクトディスク が含まれている画像&#10;&#10;自動的に生成された説明">
                <a:extLst>
                  <a:ext uri="{FF2B5EF4-FFF2-40B4-BE49-F238E27FC236}">
                    <a16:creationId xmlns:a16="http://schemas.microsoft.com/office/drawing/2014/main" id="{75255B38-50AB-43FB-468C-D256E64AE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6" y="1981199"/>
                <a:ext cx="2438400" cy="2438400"/>
              </a:xfrm>
              <a:prstGeom prst="rect">
                <a:avLst/>
              </a:prstGeom>
            </p:spPr>
          </p:pic>
          <p:pic>
            <p:nvPicPr>
              <p:cNvPr id="26" name="図 25" descr="コンパクトディスク が含まれている画像&#10;&#10;自動的に生成された説明">
                <a:extLst>
                  <a:ext uri="{FF2B5EF4-FFF2-40B4-BE49-F238E27FC236}">
                    <a16:creationId xmlns:a16="http://schemas.microsoft.com/office/drawing/2014/main" id="{4416A942-C557-0DFE-5ACB-25C7BC2C1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7" y="1981199"/>
                <a:ext cx="2438400" cy="2438400"/>
              </a:xfrm>
              <a:prstGeom prst="rect">
                <a:avLst/>
              </a:prstGeom>
            </p:spPr>
          </p:pic>
          <p:pic>
            <p:nvPicPr>
              <p:cNvPr id="27" name="図 26" descr="電子機器 が含まれている画像&#10;&#10;自動的に生成された説明">
                <a:extLst>
                  <a:ext uri="{FF2B5EF4-FFF2-40B4-BE49-F238E27FC236}">
                    <a16:creationId xmlns:a16="http://schemas.microsoft.com/office/drawing/2014/main" id="{270D697C-AA75-A476-CB32-FAACDE4A1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97" y="1981199"/>
                <a:ext cx="2438400" cy="2438400"/>
              </a:xfrm>
              <a:prstGeom prst="rect">
                <a:avLst/>
              </a:prstGeom>
            </p:spPr>
          </p:pic>
          <p:pic>
            <p:nvPicPr>
              <p:cNvPr id="28" name="図 27" descr="スピーカーの白黒写真&#10;&#10;中程度の精度で自動的に生成された説明">
                <a:extLst>
                  <a:ext uri="{FF2B5EF4-FFF2-40B4-BE49-F238E27FC236}">
                    <a16:creationId xmlns:a16="http://schemas.microsoft.com/office/drawing/2014/main" id="{9D199BCD-0C28-5569-04B6-27CB72240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797" y="1981199"/>
                <a:ext cx="2438400" cy="2438400"/>
              </a:xfrm>
              <a:prstGeom prst="rect">
                <a:avLst/>
              </a:prstGeom>
            </p:spPr>
          </p:pic>
          <p:pic>
            <p:nvPicPr>
              <p:cNvPr id="29" name="図 28" descr="黒い背景と白い文字のロゴ&#10;&#10;低い精度で自動的に生成された説明">
                <a:extLst>
                  <a:ext uri="{FF2B5EF4-FFF2-40B4-BE49-F238E27FC236}">
                    <a16:creationId xmlns:a16="http://schemas.microsoft.com/office/drawing/2014/main" id="{CBFA9823-41D3-806D-E6B8-CB7ED9464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2" y="1981198"/>
                <a:ext cx="2438400" cy="2438400"/>
              </a:xfrm>
              <a:prstGeom prst="rect">
                <a:avLst/>
              </a:prstGeom>
            </p:spPr>
          </p:pic>
        </p:grpSp>
        <p:grpSp>
          <p:nvGrpSpPr>
            <p:cNvPr id="18" name="グループ化 17">
              <a:extLst>
                <a:ext uri="{FF2B5EF4-FFF2-40B4-BE49-F238E27FC236}">
                  <a16:creationId xmlns:a16="http://schemas.microsoft.com/office/drawing/2014/main" id="{836836D0-746D-8B52-DBA6-046FB12C3120}"/>
                </a:ext>
              </a:extLst>
            </p:cNvPr>
            <p:cNvGrpSpPr/>
            <p:nvPr/>
          </p:nvGrpSpPr>
          <p:grpSpPr>
            <a:xfrm>
              <a:off x="-4" y="4419600"/>
              <a:ext cx="12192002" cy="2438400"/>
              <a:chOff x="-4" y="4419600"/>
              <a:chExt cx="12192002" cy="2438400"/>
            </a:xfrm>
          </p:grpSpPr>
          <p:pic>
            <p:nvPicPr>
              <p:cNvPr id="19" name="図 18" descr="座る, コンピュータ が含まれている画像&#10;&#10;自動的に生成された説明">
                <a:extLst>
                  <a:ext uri="{FF2B5EF4-FFF2-40B4-BE49-F238E27FC236}">
                    <a16:creationId xmlns:a16="http://schemas.microsoft.com/office/drawing/2014/main" id="{B0889DB4-0DAF-FE06-024E-07845CE9DD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 y="4419600"/>
                <a:ext cx="2438400" cy="2438400"/>
              </a:xfrm>
              <a:prstGeom prst="rect">
                <a:avLst/>
              </a:prstGeom>
            </p:spPr>
          </p:pic>
          <p:pic>
            <p:nvPicPr>
              <p:cNvPr id="20" name="図 19" descr="暗い, 座る, 光, ぼやけ が含まれている画像&#10;&#10;自動的に生成された説明">
                <a:extLst>
                  <a:ext uri="{FF2B5EF4-FFF2-40B4-BE49-F238E27FC236}">
                    <a16:creationId xmlns:a16="http://schemas.microsoft.com/office/drawing/2014/main" id="{C832A828-AB5F-2223-410E-73D63069DC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396" y="4419600"/>
                <a:ext cx="2438400" cy="2438400"/>
              </a:xfrm>
              <a:prstGeom prst="rect">
                <a:avLst/>
              </a:prstGeom>
            </p:spPr>
          </p:pic>
          <p:pic>
            <p:nvPicPr>
              <p:cNvPr id="21" name="図 20" descr="コンパクトディスク が含まれている画像&#10;&#10;自動的に生成された説明">
                <a:extLst>
                  <a:ext uri="{FF2B5EF4-FFF2-40B4-BE49-F238E27FC236}">
                    <a16:creationId xmlns:a16="http://schemas.microsoft.com/office/drawing/2014/main" id="{6FDD3BF8-2ECE-D937-6633-34FC8A83C1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796" y="4419600"/>
                <a:ext cx="2438400" cy="2438400"/>
              </a:xfrm>
              <a:prstGeom prst="rect">
                <a:avLst/>
              </a:prstGeom>
            </p:spPr>
          </p:pic>
          <p:pic>
            <p:nvPicPr>
              <p:cNvPr id="22" name="図 21" descr="電子機器 が含まれている画像&#10;&#10;自動的に生成された説明">
                <a:extLst>
                  <a:ext uri="{FF2B5EF4-FFF2-40B4-BE49-F238E27FC236}">
                    <a16:creationId xmlns:a16="http://schemas.microsoft.com/office/drawing/2014/main" id="{4886DBFE-5F54-99AA-734A-EF995FA7E3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197" y="4419600"/>
                <a:ext cx="2438400" cy="2438400"/>
              </a:xfrm>
              <a:prstGeom prst="rect">
                <a:avLst/>
              </a:prstGeom>
            </p:spPr>
          </p:pic>
          <p:pic>
            <p:nvPicPr>
              <p:cNvPr id="23" name="図 22" descr="黒い背景と白い文字&#10;&#10;自動的に生成された説明">
                <a:extLst>
                  <a:ext uri="{FF2B5EF4-FFF2-40B4-BE49-F238E27FC236}">
                    <a16:creationId xmlns:a16="http://schemas.microsoft.com/office/drawing/2014/main" id="{42C2AB1D-6D46-D2BF-5B52-D1CFA0E42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3598" y="4419600"/>
                <a:ext cx="2438400" cy="2438400"/>
              </a:xfrm>
              <a:prstGeom prst="rect">
                <a:avLst/>
              </a:prstGeom>
            </p:spPr>
          </p:pic>
        </p:grpSp>
      </p:grpSp>
      <p:sp>
        <p:nvSpPr>
          <p:cNvPr id="8" name="楕円 7">
            <a:extLst>
              <a:ext uri="{FF2B5EF4-FFF2-40B4-BE49-F238E27FC236}">
                <a16:creationId xmlns:a16="http://schemas.microsoft.com/office/drawing/2014/main" id="{32C015B0-4238-4C7B-EE17-44A4FE171FE0}"/>
              </a:ext>
            </a:extLst>
          </p:cNvPr>
          <p:cNvSpPr>
            <a:spLocks noChangeAspect="1"/>
          </p:cNvSpPr>
          <p:nvPr/>
        </p:nvSpPr>
        <p:spPr>
          <a:xfrm>
            <a:off x="-828358" y="2359345"/>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089D591-749A-09E3-033A-F8AFDF8A09FF}"/>
              </a:ext>
            </a:extLst>
          </p:cNvPr>
          <p:cNvSpPr>
            <a:spLocks noChangeAspect="1"/>
          </p:cNvSpPr>
          <p:nvPr/>
        </p:nvSpPr>
        <p:spPr>
          <a:xfrm>
            <a:off x="5256365" y="4799171"/>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102E3FF9-658B-CC1C-62DE-51D12310BE08}"/>
              </a:ext>
            </a:extLst>
          </p:cNvPr>
          <p:cNvSpPr>
            <a:spLocks noChangeAspect="1"/>
          </p:cNvSpPr>
          <p:nvPr/>
        </p:nvSpPr>
        <p:spPr>
          <a:xfrm>
            <a:off x="1603530" y="2354582"/>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F85CC181-B54A-6334-529F-1227B96DDADB}"/>
              </a:ext>
            </a:extLst>
          </p:cNvPr>
          <p:cNvSpPr>
            <a:spLocks noChangeAspect="1"/>
          </p:cNvSpPr>
          <p:nvPr/>
        </p:nvSpPr>
        <p:spPr>
          <a:xfrm>
            <a:off x="379565" y="4789645"/>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ABA6096D-89E9-5258-0912-742F9F174AAE}"/>
              </a:ext>
            </a:extLst>
          </p:cNvPr>
          <p:cNvSpPr>
            <a:spLocks noChangeAspect="1"/>
          </p:cNvSpPr>
          <p:nvPr/>
        </p:nvSpPr>
        <p:spPr>
          <a:xfrm>
            <a:off x="2822728" y="4789645"/>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3AB2E0A5-C96D-8C26-0C1F-354798D73EEB}"/>
              </a:ext>
            </a:extLst>
          </p:cNvPr>
          <p:cNvSpPr>
            <a:spLocks noChangeAspect="1"/>
          </p:cNvSpPr>
          <p:nvPr/>
        </p:nvSpPr>
        <p:spPr>
          <a:xfrm>
            <a:off x="4040181" y="2354582"/>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6917E5A4-5AD9-68AA-C641-E49B686535BD}"/>
              </a:ext>
            </a:extLst>
          </p:cNvPr>
          <p:cNvSpPr>
            <a:spLocks noChangeAspect="1"/>
          </p:cNvSpPr>
          <p:nvPr/>
        </p:nvSpPr>
        <p:spPr>
          <a:xfrm>
            <a:off x="6480643" y="2354582"/>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E67B5C2B-2337-C2AE-77D6-B2B461763529}"/>
              </a:ext>
            </a:extLst>
          </p:cNvPr>
          <p:cNvSpPr>
            <a:spLocks noChangeAspect="1"/>
          </p:cNvSpPr>
          <p:nvPr/>
        </p:nvSpPr>
        <p:spPr>
          <a:xfrm>
            <a:off x="7704693" y="4789645"/>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2132208-EE6C-05C0-0F20-595CA1D053E4}"/>
              </a:ext>
            </a:extLst>
          </p:cNvPr>
          <p:cNvSpPr>
            <a:spLocks noChangeAspect="1"/>
          </p:cNvSpPr>
          <p:nvPr/>
        </p:nvSpPr>
        <p:spPr>
          <a:xfrm>
            <a:off x="8923806" y="2351245"/>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03DD839E-1503-0836-0906-36E5FF201783}"/>
              </a:ext>
            </a:extLst>
          </p:cNvPr>
          <p:cNvSpPr>
            <a:spLocks noChangeAspect="1"/>
          </p:cNvSpPr>
          <p:nvPr/>
        </p:nvSpPr>
        <p:spPr>
          <a:xfrm>
            <a:off x="10142703" y="4783931"/>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7BDCEB3A-F983-56F7-A242-EA549420C041}"/>
              </a:ext>
            </a:extLst>
          </p:cNvPr>
          <p:cNvSpPr>
            <a:spLocks noChangeAspect="1"/>
          </p:cNvSpPr>
          <p:nvPr/>
        </p:nvSpPr>
        <p:spPr>
          <a:xfrm>
            <a:off x="11350628" y="2364108"/>
            <a:ext cx="1679258" cy="1679258"/>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14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可視光波長全域での積分が必要</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kumimoji="1" lang="ja-JP" altLang="en-US" dirty="0">
                <a:solidFill>
                  <a:srgbClr val="FF5050"/>
                </a:solidFill>
              </a:rPr>
              <a:t>生成した回折マップは単波長での照度</a:t>
            </a:r>
            <a:endParaRPr kumimoji="1" lang="en-US" altLang="ja-JP" dirty="0">
              <a:solidFill>
                <a:srgbClr val="FF5050"/>
              </a:solidFill>
            </a:endParaRPr>
          </a:p>
          <a:p>
            <a:pPr lvl="1"/>
            <a:r>
              <a:rPr lang="ja-JP" altLang="en-US" dirty="0"/>
              <a:t>可視光波長全域での積分が必要</a:t>
            </a:r>
            <a:endParaRPr lang="en-US" altLang="ja-JP" dirty="0"/>
          </a:p>
          <a:p>
            <a:pPr lvl="1"/>
            <a:r>
              <a:rPr lang="ja-JP" altLang="en-US" dirty="0"/>
              <a:t>回折の伝搬は波長によらず全て同じパターン</a:t>
            </a:r>
            <a:endParaRPr lang="en-US" altLang="ja-JP" dirty="0"/>
          </a:p>
          <a:p>
            <a:pPr lvl="2"/>
            <a:r>
              <a:rPr lang="ja-JP" altLang="en-US" dirty="0">
                <a:solidFill>
                  <a:srgbClr val="FF5050"/>
                </a:solidFill>
              </a:rPr>
              <a:t>単波長結果のスケーリングだけであらゆる波長の回折を表現可能</a:t>
            </a:r>
            <a:endParaRPr lang="en-US" altLang="ja-JP" dirty="0">
              <a:solidFill>
                <a:srgbClr val="FF5050"/>
              </a:solidFill>
            </a:endParaRPr>
          </a:p>
          <a:p>
            <a:pPr lvl="5"/>
            <a:endParaRPr lang="en-US" altLang="ja-JP" dirty="0"/>
          </a:p>
          <a:p>
            <a:r>
              <a:rPr lang="ja-JP" altLang="en-US" dirty="0"/>
              <a:t>参考</a:t>
            </a:r>
            <a:r>
              <a:rPr lang="en-US" altLang="ja-JP" dirty="0"/>
              <a:t>:</a:t>
            </a:r>
          </a:p>
          <a:p>
            <a:pPr lvl="1"/>
            <a:r>
              <a:rPr lang="en-US" altLang="ja-JP" dirty="0"/>
              <a:t>[Kawase 2019]</a:t>
            </a:r>
          </a:p>
          <a:p>
            <a:pPr lvl="2"/>
            <a:endParaRPr kumimoji="1" lang="en-US" altLang="ja-JP" dirty="0"/>
          </a:p>
        </p:txBody>
      </p:sp>
      <p:pic>
        <p:nvPicPr>
          <p:cNvPr id="3" name="コンテンツ プレースホルダー 4">
            <a:extLst>
              <a:ext uri="{FF2B5EF4-FFF2-40B4-BE49-F238E27FC236}">
                <a16:creationId xmlns:a16="http://schemas.microsoft.com/office/drawing/2014/main" id="{D557A5F2-26C6-6E15-09D2-FBED8D4D30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4735550" y="4160191"/>
            <a:ext cx="6846681" cy="1711670"/>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8517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lang="ja-JP" altLang="en-US" dirty="0"/>
              <a:t>可視光波長全域で積分</a:t>
            </a:r>
            <a:endParaRPr kumimoji="1" lang="ja-JP" altLang="en-US" dirty="0"/>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p:txBody>
          <a:bodyPr>
            <a:normAutofit/>
          </a:bodyPr>
          <a:lstStyle/>
          <a:p>
            <a:r>
              <a:rPr kumimoji="1" lang="en-US" altLang="ja-JP" dirty="0"/>
              <a:t>CIE</a:t>
            </a:r>
            <a:r>
              <a:rPr kumimoji="1" lang="ja-JP" altLang="en-US" dirty="0"/>
              <a:t>の等色関数で可視光波長</a:t>
            </a:r>
            <a:r>
              <a:rPr lang="ja-JP" altLang="en-US" dirty="0"/>
              <a:t>全域</a:t>
            </a:r>
            <a:r>
              <a:rPr kumimoji="1" lang="ja-JP" altLang="en-US" dirty="0"/>
              <a:t>を積分</a:t>
            </a:r>
            <a:endParaRPr kumimoji="1" lang="en-US" altLang="ja-JP" dirty="0"/>
          </a:p>
          <a:p>
            <a:pPr lvl="1"/>
            <a:r>
              <a:rPr lang="ja-JP" altLang="en-US" dirty="0">
                <a:solidFill>
                  <a:srgbClr val="FF5050"/>
                </a:solidFill>
              </a:rPr>
              <a:t>波長は実用上</a:t>
            </a:r>
            <a:r>
              <a:rPr lang="en-US" altLang="ja-JP" dirty="0">
                <a:solidFill>
                  <a:srgbClr val="FF5050"/>
                </a:solidFill>
              </a:rPr>
              <a:t>400</a:t>
            </a:r>
            <a:r>
              <a:rPr lang="ja-JP" altLang="en-US" dirty="0">
                <a:solidFill>
                  <a:srgbClr val="FF5050"/>
                </a:solidFill>
              </a:rPr>
              <a:t>～</a:t>
            </a:r>
            <a:r>
              <a:rPr lang="en-US" altLang="ja-JP" dirty="0">
                <a:solidFill>
                  <a:srgbClr val="FF5050"/>
                </a:solidFill>
              </a:rPr>
              <a:t>700nm</a:t>
            </a:r>
            <a:r>
              <a:rPr lang="ja-JP" altLang="en-US" dirty="0">
                <a:solidFill>
                  <a:srgbClr val="FF5050"/>
                </a:solidFill>
              </a:rPr>
              <a:t>程度で充分</a:t>
            </a:r>
            <a:endParaRPr lang="en-US" altLang="ja-JP" dirty="0">
              <a:solidFill>
                <a:srgbClr val="FF5050"/>
              </a:solidFill>
            </a:endParaRPr>
          </a:p>
          <a:p>
            <a:pPr lvl="2"/>
            <a:r>
              <a:rPr lang="ja-JP" altLang="en-US" dirty="0"/>
              <a:t>本実装では</a:t>
            </a:r>
            <a:r>
              <a:rPr lang="en-US" altLang="ja-JP" dirty="0"/>
              <a:t>Y</a:t>
            </a:r>
            <a:r>
              <a:rPr lang="ja-JP" altLang="en-US" dirty="0"/>
              <a:t>刺激値のバランスのため</a:t>
            </a:r>
            <a:r>
              <a:rPr lang="en-US" altLang="ja-JP" dirty="0"/>
              <a:t>400</a:t>
            </a:r>
            <a:r>
              <a:rPr lang="ja-JP" altLang="en-US" dirty="0"/>
              <a:t>～</a:t>
            </a:r>
            <a:r>
              <a:rPr lang="en-US" altLang="ja-JP" dirty="0"/>
              <a:t>710nm</a:t>
            </a:r>
            <a:r>
              <a:rPr lang="ja-JP" altLang="en-US" dirty="0"/>
              <a:t>を使用</a:t>
            </a:r>
            <a:endParaRPr lang="en-US" altLang="ja-JP" dirty="0"/>
          </a:p>
          <a:p>
            <a:pPr lvl="1"/>
            <a:r>
              <a:rPr lang="ja-JP" altLang="en-US" dirty="0"/>
              <a:t>テクスチャを横方向にサンプル</a:t>
            </a:r>
            <a:endParaRPr lang="en-US" altLang="ja-JP" dirty="0"/>
          </a:p>
          <a:p>
            <a:pPr lvl="2"/>
            <a:r>
              <a:rPr lang="ja-JP" altLang="en-US" dirty="0">
                <a:solidFill>
                  <a:srgbClr val="FF5050"/>
                </a:solidFill>
              </a:rPr>
              <a:t>回折マップの横方向は波長のスケーリングに等しい</a:t>
            </a:r>
            <a:endParaRPr lang="en-US" altLang="ja-JP" dirty="0">
              <a:solidFill>
                <a:srgbClr val="FF5050"/>
              </a:solidFill>
            </a:endParaRPr>
          </a:p>
          <a:p>
            <a:pPr lvl="2"/>
            <a:r>
              <a:rPr lang="en-US" altLang="ja-JP" dirty="0"/>
              <a:t>2</a:t>
            </a:r>
            <a:r>
              <a:rPr lang="ja-JP" altLang="en-US" dirty="0"/>
              <a:t>次元マッピング結果のエネルギー総量が等しくなるよう正規化</a:t>
            </a:r>
            <a:endParaRPr lang="en-US" altLang="ja-JP" dirty="0"/>
          </a:p>
          <a:p>
            <a:pPr lvl="1"/>
            <a:r>
              <a:rPr kumimoji="1" lang="ja-JP" altLang="en-US" dirty="0"/>
              <a:t>等色関数で波長毎の</a:t>
            </a:r>
            <a:r>
              <a:rPr kumimoji="1" lang="en-US" altLang="ja-JP" dirty="0"/>
              <a:t>XYZ</a:t>
            </a:r>
            <a:r>
              <a:rPr kumimoji="1" lang="ja-JP" altLang="en-US" dirty="0"/>
              <a:t>刺激値に変換</a:t>
            </a:r>
            <a:r>
              <a:rPr lang="ja-JP" altLang="en-US" dirty="0"/>
              <a:t>しながら積分</a:t>
            </a:r>
            <a:endParaRPr kumimoji="1" lang="en-US" altLang="ja-JP" dirty="0"/>
          </a:p>
          <a:p>
            <a:pPr lvl="2"/>
            <a:r>
              <a:rPr kumimoji="1" lang="en-US" altLang="ja-JP" dirty="0">
                <a:solidFill>
                  <a:srgbClr val="FF5050"/>
                </a:solidFill>
              </a:rPr>
              <a:t>CIE XYZ</a:t>
            </a:r>
            <a:r>
              <a:rPr lang="ja-JP" altLang="en-US" dirty="0">
                <a:solidFill>
                  <a:srgbClr val="FF5050"/>
                </a:solidFill>
              </a:rPr>
              <a:t>刺激値のまま</a:t>
            </a:r>
            <a:r>
              <a:rPr kumimoji="1" lang="en-US" altLang="ja-JP" dirty="0">
                <a:solidFill>
                  <a:srgbClr val="FF5050"/>
                </a:solidFill>
              </a:rPr>
              <a:t>(</a:t>
            </a:r>
            <a:r>
              <a:rPr lang="ja-JP" altLang="en-US" dirty="0">
                <a:solidFill>
                  <a:srgbClr val="FF5050"/>
                </a:solidFill>
              </a:rPr>
              <a:t>知覚</a:t>
            </a:r>
            <a:r>
              <a:rPr kumimoji="1" lang="ja-JP" altLang="en-US" dirty="0">
                <a:solidFill>
                  <a:srgbClr val="FF5050"/>
                </a:solidFill>
              </a:rPr>
              <a:t>可能な色を全て含む色域</a:t>
            </a:r>
            <a:r>
              <a:rPr kumimoji="1" lang="en-US" altLang="ja-JP" dirty="0">
                <a:solidFill>
                  <a:srgbClr val="FF5050"/>
                </a:solidFill>
              </a:rPr>
              <a:t>)</a:t>
            </a:r>
            <a:r>
              <a:rPr kumimoji="1" lang="ja-JP" altLang="en-US" dirty="0">
                <a:solidFill>
                  <a:srgbClr val="FF5050"/>
                </a:solidFill>
              </a:rPr>
              <a:t>で積分</a:t>
            </a:r>
            <a:endParaRPr kumimoji="1" lang="en-US" altLang="ja-JP" dirty="0">
              <a:solidFill>
                <a:srgbClr val="FF5050"/>
              </a:solidFill>
            </a:endParaRPr>
          </a:p>
          <a:p>
            <a:pPr lvl="5"/>
            <a:endParaRPr kumimoji="1" lang="en-US" altLang="ja-JP" dirty="0"/>
          </a:p>
          <a:p>
            <a:r>
              <a:rPr lang="ja-JP" altLang="en-US" dirty="0"/>
              <a:t>積分結果を実際に適用する色域に変換</a:t>
            </a:r>
            <a:endParaRPr lang="en-US" altLang="ja-JP" dirty="0"/>
          </a:p>
          <a:p>
            <a:pPr lvl="2"/>
            <a:endParaRPr kumimoji="1" lang="en-US" altLang="ja-JP" dirty="0"/>
          </a:p>
        </p:txBody>
      </p:sp>
    </p:spTree>
    <p:extLst>
      <p:ext uri="{BB962C8B-B14F-4D97-AF65-F5344CB8AC3E}">
        <p14:creationId xmlns:p14="http://schemas.microsoft.com/office/powerpoint/2010/main" val="36599551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BF830-0DC4-BB98-FC55-4BA5020C586D}"/>
              </a:ext>
            </a:extLst>
          </p:cNvPr>
          <p:cNvSpPr>
            <a:spLocks noGrp="1"/>
          </p:cNvSpPr>
          <p:nvPr>
            <p:ph type="title"/>
          </p:nvPr>
        </p:nvSpPr>
        <p:spPr/>
        <p:txBody>
          <a:bodyPr/>
          <a:lstStyle/>
          <a:p>
            <a:r>
              <a:rPr kumimoji="1" lang="ja-JP" altLang="en-US" dirty="0"/>
              <a:t>まず単波長での拡がり面積による正規化</a:t>
            </a:r>
          </a:p>
        </p:txBody>
      </p:sp>
      <p:sp>
        <p:nvSpPr>
          <p:cNvPr id="3" name="コンテンツ プレースホルダー 2">
            <a:extLst>
              <a:ext uri="{FF2B5EF4-FFF2-40B4-BE49-F238E27FC236}">
                <a16:creationId xmlns:a16="http://schemas.microsoft.com/office/drawing/2014/main" id="{0B38AAC7-5517-1DCC-202C-A9943FE14FFA}"/>
              </a:ext>
            </a:extLst>
          </p:cNvPr>
          <p:cNvSpPr>
            <a:spLocks noGrp="1"/>
          </p:cNvSpPr>
          <p:nvPr>
            <p:ph idx="1"/>
          </p:nvPr>
        </p:nvSpPr>
        <p:spPr/>
        <p:txBody>
          <a:bodyPr/>
          <a:lstStyle/>
          <a:p>
            <a:r>
              <a:rPr kumimoji="1" lang="ja-JP" altLang="en-US" dirty="0"/>
              <a:t>回折マップの縦一列毎にエネルギー平均を</a:t>
            </a:r>
            <a:r>
              <a:rPr kumimoji="1" lang="en-US" altLang="ja-JP" dirty="0"/>
              <a:t>1.0</a:t>
            </a:r>
            <a:r>
              <a:rPr kumimoji="1" lang="ja-JP" altLang="en-US" dirty="0"/>
              <a:t>に</a:t>
            </a:r>
            <a:endParaRPr kumimoji="1" lang="en-US" altLang="ja-JP" dirty="0"/>
          </a:p>
          <a:p>
            <a:pPr lvl="1"/>
            <a:r>
              <a:rPr kumimoji="1" lang="ja-JP" altLang="en-US" dirty="0"/>
              <a:t>必ずしも</a:t>
            </a:r>
            <a:r>
              <a:rPr kumimoji="1" lang="en-US" altLang="ja-JP" dirty="0"/>
              <a:t>1</a:t>
            </a:r>
            <a:r>
              <a:rPr kumimoji="1" lang="ja-JP" altLang="en-US" dirty="0"/>
              <a:t>である必要は無いがエネルギー総量を一定に</a:t>
            </a:r>
            <a:endParaRPr kumimoji="1" lang="en-US" altLang="ja-JP" dirty="0"/>
          </a:p>
        </p:txBody>
      </p:sp>
      <p:pic>
        <p:nvPicPr>
          <p:cNvPr id="4" name="コンテンツ プレースホルダー 4">
            <a:extLst>
              <a:ext uri="{FF2B5EF4-FFF2-40B4-BE49-F238E27FC236}">
                <a16:creationId xmlns:a16="http://schemas.microsoft.com/office/drawing/2014/main" id="{0C701C3E-1924-5A18-2547-A35A5D331C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V="1">
            <a:off x="609768" y="3611964"/>
            <a:ext cx="10972464" cy="2743116"/>
          </a:xfrm>
          <a:prstGeom prst="rect">
            <a:avLst/>
          </a:prstGeom>
          <a:noFill/>
          <a:ln w="9525" cap="flat" cmpd="sng" algn="ctr">
            <a:solidFill>
              <a:schemeClr val="tx1"/>
            </a:solidFill>
            <a:prstDash val="solid"/>
            <a:miter lim="800000"/>
            <a:headEnd/>
            <a:tailEnd type="none" w="med" len="lg"/>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67732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エネルギー正規化スケールの注意</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1"/>
            <a:ext cx="10972464" cy="2561182"/>
          </a:xfrm>
        </p:spPr>
        <p:txBody>
          <a:bodyPr>
            <a:normAutofit fontScale="92500" lnSpcReduction="10000"/>
          </a:bodyPr>
          <a:lstStyle/>
          <a:p>
            <a:r>
              <a:rPr lang="ja-JP" altLang="en-US" dirty="0">
                <a:solidFill>
                  <a:srgbClr val="FF5050"/>
                </a:solidFill>
              </a:rPr>
              <a:t>本来は</a:t>
            </a:r>
            <a:r>
              <a:rPr lang="en-US" altLang="ja-JP" dirty="0">
                <a:solidFill>
                  <a:srgbClr val="FF5050"/>
                </a:solidFill>
              </a:rPr>
              <a:t>2</a:t>
            </a:r>
            <a:r>
              <a:rPr lang="ja-JP" altLang="en-US" dirty="0">
                <a:solidFill>
                  <a:srgbClr val="FF5050"/>
                </a:solidFill>
              </a:rPr>
              <a:t>次元に拡がっていることを考慮</a:t>
            </a:r>
            <a:endParaRPr lang="en-US" altLang="ja-JP" dirty="0">
              <a:solidFill>
                <a:srgbClr val="FF5050"/>
              </a:solidFill>
            </a:endParaRPr>
          </a:p>
          <a:p>
            <a:pPr lvl="1"/>
            <a:r>
              <a:rPr lang="en-US" altLang="ja-JP" dirty="0"/>
              <a:t>2</a:t>
            </a:r>
            <a:r>
              <a:rPr lang="ja-JP" altLang="en-US" dirty="0"/>
              <a:t>次元にマッピングされる際の分布に注意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元のテクスチャの照度平均はどちらも</a:t>
            </a:r>
            <a:endParaRPr lang="en-US" altLang="ja-JP" dirty="0"/>
          </a:p>
          <a:p>
            <a:pPr lvl="3"/>
            <a:r>
              <a:rPr lang="en-US" altLang="ja-JP" dirty="0">
                <a:solidFill>
                  <a:srgbClr val="FF5050"/>
                </a:solidFill>
              </a:rPr>
              <a:t>1/2 = 0.5</a:t>
            </a:r>
          </a:p>
          <a:p>
            <a:pPr lvl="3"/>
            <a:endParaRPr lang="en-US" altLang="ja-JP" dirty="0"/>
          </a:p>
        </p:txBody>
      </p:sp>
      <p:grpSp>
        <p:nvGrpSpPr>
          <p:cNvPr id="4" name="グループ化 3">
            <a:extLst>
              <a:ext uri="{FF2B5EF4-FFF2-40B4-BE49-F238E27FC236}">
                <a16:creationId xmlns:a16="http://schemas.microsoft.com/office/drawing/2014/main" id="{97347B76-7E3A-F038-27E5-16AA309EB9AF}"/>
              </a:ext>
            </a:extLst>
          </p:cNvPr>
          <p:cNvGrpSpPr>
            <a:grpSpLocks noChangeAspect="1"/>
          </p:cNvGrpSpPr>
          <p:nvPr/>
        </p:nvGrpSpPr>
        <p:grpSpPr>
          <a:xfrm>
            <a:off x="8445992" y="1809812"/>
            <a:ext cx="467669" cy="935338"/>
            <a:chOff x="5749082" y="3890554"/>
            <a:chExt cx="720000" cy="1440000"/>
          </a:xfrm>
          <a:effectLst>
            <a:outerShdw blurRad="50800" dist="38100" dir="2700000" algn="tl" rotWithShape="0">
              <a:prstClr val="black">
                <a:alpha val="40000"/>
              </a:prstClr>
            </a:outerShdw>
          </a:effectLst>
        </p:grpSpPr>
        <p:sp>
          <p:nvSpPr>
            <p:cNvPr id="12" name="正方形/長方形 11">
              <a:extLst>
                <a:ext uri="{FF2B5EF4-FFF2-40B4-BE49-F238E27FC236}">
                  <a16:creationId xmlns:a16="http://schemas.microsoft.com/office/drawing/2014/main" id="{8B44BDF3-9FF1-A25D-F13A-341CD3D9A64D}"/>
                </a:ext>
              </a:extLst>
            </p:cNvPr>
            <p:cNvSpPr/>
            <p:nvPr/>
          </p:nvSpPr>
          <p:spPr>
            <a:xfrm>
              <a:off x="5749082" y="3890554"/>
              <a:ext cx="720000" cy="720000"/>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DBF3DCC-39AD-F8C2-1DC9-3E5127AC3CD5}"/>
                </a:ext>
              </a:extLst>
            </p:cNvPr>
            <p:cNvSpPr/>
            <p:nvPr/>
          </p:nvSpPr>
          <p:spPr>
            <a:xfrm>
              <a:off x="5749082" y="4610554"/>
              <a:ext cx="720000" cy="720000"/>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 name="グループ化 14">
            <a:extLst>
              <a:ext uri="{FF2B5EF4-FFF2-40B4-BE49-F238E27FC236}">
                <a16:creationId xmlns:a16="http://schemas.microsoft.com/office/drawing/2014/main" id="{BF5A7E59-3378-E3F9-8E40-140322D7FB5A}"/>
              </a:ext>
            </a:extLst>
          </p:cNvPr>
          <p:cNvGrpSpPr>
            <a:grpSpLocks noChangeAspect="1"/>
          </p:cNvGrpSpPr>
          <p:nvPr/>
        </p:nvGrpSpPr>
        <p:grpSpPr>
          <a:xfrm>
            <a:off x="8445992" y="4076560"/>
            <a:ext cx="467669" cy="935338"/>
            <a:chOff x="5749082" y="3890554"/>
            <a:chExt cx="720000" cy="1440000"/>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6067D8B6-52AE-9BE9-4190-AF8561C5C499}"/>
                </a:ext>
              </a:extLst>
            </p:cNvPr>
            <p:cNvSpPr/>
            <p:nvPr/>
          </p:nvSpPr>
          <p:spPr>
            <a:xfrm>
              <a:off x="5749082" y="3890554"/>
              <a:ext cx="720000" cy="720000"/>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5B17783-D29F-38E1-3790-EC99AA0AFB22}"/>
                </a:ext>
              </a:extLst>
            </p:cNvPr>
            <p:cNvSpPr/>
            <p:nvPr/>
          </p:nvSpPr>
          <p:spPr>
            <a:xfrm>
              <a:off x="5749082" y="4610554"/>
              <a:ext cx="720000" cy="720000"/>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0280333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AFDE4-CB70-E706-7F1C-BCDFED59FB69}"/>
              </a:ext>
            </a:extLst>
          </p:cNvPr>
          <p:cNvSpPr>
            <a:spLocks noGrp="1"/>
          </p:cNvSpPr>
          <p:nvPr>
            <p:ph type="title"/>
          </p:nvPr>
        </p:nvSpPr>
        <p:spPr/>
        <p:txBody>
          <a:bodyPr/>
          <a:lstStyle/>
          <a:p>
            <a:r>
              <a:rPr kumimoji="1" lang="ja-JP" altLang="en-US" dirty="0"/>
              <a:t>エネルギー正規化スケールの注意</a:t>
            </a:r>
          </a:p>
        </p:txBody>
      </p:sp>
      <p:sp>
        <p:nvSpPr>
          <p:cNvPr id="8" name="コンテンツ プレースホルダー 7">
            <a:extLst>
              <a:ext uri="{FF2B5EF4-FFF2-40B4-BE49-F238E27FC236}">
                <a16:creationId xmlns:a16="http://schemas.microsoft.com/office/drawing/2014/main" id="{EAB6C16D-A5F3-E897-A7AB-8CEE55686BAD}"/>
              </a:ext>
            </a:extLst>
          </p:cNvPr>
          <p:cNvSpPr>
            <a:spLocks noGrp="1"/>
          </p:cNvSpPr>
          <p:nvPr>
            <p:ph idx="1"/>
          </p:nvPr>
        </p:nvSpPr>
        <p:spPr>
          <a:xfrm>
            <a:off x="609769" y="1234441"/>
            <a:ext cx="10972464" cy="3238500"/>
          </a:xfrm>
        </p:spPr>
        <p:txBody>
          <a:bodyPr>
            <a:normAutofit fontScale="92500" lnSpcReduction="10000"/>
          </a:bodyPr>
          <a:lstStyle/>
          <a:p>
            <a:r>
              <a:rPr lang="ja-JP" altLang="en-US" dirty="0">
                <a:solidFill>
                  <a:srgbClr val="FF5050"/>
                </a:solidFill>
              </a:rPr>
              <a:t>本来は</a:t>
            </a:r>
            <a:r>
              <a:rPr lang="en-US" altLang="ja-JP" dirty="0">
                <a:solidFill>
                  <a:srgbClr val="FF5050"/>
                </a:solidFill>
              </a:rPr>
              <a:t>2</a:t>
            </a:r>
            <a:r>
              <a:rPr lang="ja-JP" altLang="en-US" dirty="0">
                <a:solidFill>
                  <a:srgbClr val="FF5050"/>
                </a:solidFill>
              </a:rPr>
              <a:t>次元に拡がっていることを考慮</a:t>
            </a:r>
            <a:endParaRPr lang="en-US" altLang="ja-JP" dirty="0">
              <a:solidFill>
                <a:srgbClr val="FF5050"/>
              </a:solidFill>
            </a:endParaRPr>
          </a:p>
          <a:p>
            <a:pPr lvl="1"/>
            <a:r>
              <a:rPr lang="en-US" altLang="ja-JP" dirty="0"/>
              <a:t>2</a:t>
            </a:r>
            <a:r>
              <a:rPr lang="ja-JP" altLang="en-US" dirty="0"/>
              <a:t>次元にマッピングされる際の分布に注意</a:t>
            </a:r>
            <a:endParaRPr lang="en-US" altLang="ja-JP" dirty="0"/>
          </a:p>
          <a:p>
            <a:pPr lvl="5"/>
            <a:endParaRPr lang="en-US" altLang="ja-JP" dirty="0"/>
          </a:p>
          <a:p>
            <a:pPr lvl="1"/>
            <a:r>
              <a:rPr lang="ja-JP" altLang="en-US" dirty="0"/>
              <a:t>例えばこの</a:t>
            </a:r>
            <a:r>
              <a:rPr lang="en-US" altLang="ja-JP" dirty="0"/>
              <a:t>2</a:t>
            </a:r>
            <a:r>
              <a:rPr lang="ja-JP" altLang="en-US" dirty="0"/>
              <a:t>色を円形にマッピングした場合</a:t>
            </a:r>
          </a:p>
          <a:p>
            <a:pPr lvl="2"/>
            <a:r>
              <a:rPr lang="ja-JP" altLang="en-US" dirty="0"/>
              <a:t>元のテクスチャの照度平均はどちらも</a:t>
            </a:r>
            <a:endParaRPr lang="en-US" altLang="ja-JP" dirty="0"/>
          </a:p>
          <a:p>
            <a:pPr lvl="3"/>
            <a:r>
              <a:rPr lang="en-US" altLang="ja-JP" dirty="0"/>
              <a:t>1/2 = 0.5</a:t>
            </a:r>
          </a:p>
          <a:p>
            <a:pPr lvl="2"/>
            <a:r>
              <a:rPr lang="ja-JP" altLang="en-US" dirty="0">
                <a:solidFill>
                  <a:srgbClr val="FF5050"/>
                </a:solidFill>
              </a:rPr>
              <a:t>円形マッピング結果の平均は異なる</a:t>
            </a:r>
            <a:endParaRPr lang="en-US" altLang="ja-JP" dirty="0">
              <a:solidFill>
                <a:srgbClr val="FF5050"/>
              </a:solidFill>
            </a:endParaRPr>
          </a:p>
          <a:p>
            <a:pPr lvl="3"/>
            <a:r>
              <a:rPr lang="ja-JP" altLang="en-US" dirty="0">
                <a:solidFill>
                  <a:srgbClr val="FF5050"/>
                </a:solidFill>
              </a:rPr>
              <a:t>外側は内側の</a:t>
            </a:r>
            <a:r>
              <a:rPr lang="en-US" altLang="ja-JP" dirty="0">
                <a:solidFill>
                  <a:srgbClr val="FF5050"/>
                </a:solidFill>
              </a:rPr>
              <a:t>3</a:t>
            </a:r>
            <a:r>
              <a:rPr lang="ja-JP" altLang="en-US" dirty="0">
                <a:solidFill>
                  <a:srgbClr val="FF5050"/>
                </a:solidFill>
              </a:rPr>
              <a:t>倍の面積にマッピングされる</a:t>
            </a:r>
            <a:endParaRPr lang="en-US" altLang="ja-JP" dirty="0">
              <a:solidFill>
                <a:srgbClr val="FF5050"/>
              </a:solidFill>
            </a:endParaRPr>
          </a:p>
          <a:p>
            <a:pPr lvl="3"/>
            <a:endParaRPr lang="en-US" altLang="ja-JP" dirty="0"/>
          </a:p>
        </p:txBody>
      </p:sp>
      <p:grpSp>
        <p:nvGrpSpPr>
          <p:cNvPr id="3" name="グループ化 2">
            <a:extLst>
              <a:ext uri="{FF2B5EF4-FFF2-40B4-BE49-F238E27FC236}">
                <a16:creationId xmlns:a16="http://schemas.microsoft.com/office/drawing/2014/main" id="{6595959C-330B-E908-5F88-5B0C41268E73}"/>
              </a:ext>
            </a:extLst>
          </p:cNvPr>
          <p:cNvGrpSpPr>
            <a:grpSpLocks noChangeAspect="1"/>
          </p:cNvGrpSpPr>
          <p:nvPr/>
        </p:nvGrpSpPr>
        <p:grpSpPr>
          <a:xfrm>
            <a:off x="8445992" y="1809812"/>
            <a:ext cx="3370076" cy="1870676"/>
            <a:chOff x="7777066" y="4038422"/>
            <a:chExt cx="3953562" cy="2194560"/>
          </a:xfrm>
        </p:grpSpPr>
        <p:grpSp>
          <p:nvGrpSpPr>
            <p:cNvPr id="4" name="グループ化 3">
              <a:extLst>
                <a:ext uri="{FF2B5EF4-FFF2-40B4-BE49-F238E27FC236}">
                  <a16:creationId xmlns:a16="http://schemas.microsoft.com/office/drawing/2014/main" id="{97347B76-7E3A-F038-27E5-16AA309EB9AF}"/>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12" name="正方形/長方形 11">
                <a:extLst>
                  <a:ext uri="{FF2B5EF4-FFF2-40B4-BE49-F238E27FC236}">
                    <a16:creationId xmlns:a16="http://schemas.microsoft.com/office/drawing/2014/main" id="{8B44BDF3-9FF1-A25D-F13A-341CD3D9A64D}"/>
                  </a:ext>
                </a:extLst>
              </p:cNvPr>
              <p:cNvSpPr/>
              <p:nvPr/>
            </p:nvSpPr>
            <p:spPr>
              <a:xfrm>
                <a:off x="5749082" y="3890554"/>
                <a:ext cx="720000" cy="720000"/>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DBF3DCC-39AD-F8C2-1DC9-3E5127AC3CD5}"/>
                  </a:ext>
                </a:extLst>
              </p:cNvPr>
              <p:cNvSpPr/>
              <p:nvPr/>
            </p:nvSpPr>
            <p:spPr>
              <a:xfrm>
                <a:off x="5749082" y="4610554"/>
                <a:ext cx="720000" cy="720000"/>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3381B7FD-55F1-7E96-CCB4-CB98404DE081}"/>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10" name="楕円 9">
                <a:extLst>
                  <a:ext uri="{FF2B5EF4-FFF2-40B4-BE49-F238E27FC236}">
                    <a16:creationId xmlns:a16="http://schemas.microsoft.com/office/drawing/2014/main" id="{E20FFE0C-B88F-79ED-A1C7-FE2EFADBBECF}"/>
                  </a:ext>
                </a:extLst>
              </p:cNvPr>
              <p:cNvSpPr>
                <a:spLocks noChangeAspect="1"/>
              </p:cNvSpPr>
              <p:nvPr/>
            </p:nvSpPr>
            <p:spPr>
              <a:xfrm>
                <a:off x="7211156" y="3925456"/>
                <a:ext cx="2880000" cy="288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1" name="楕円 10">
                <a:extLst>
                  <a:ext uri="{FF2B5EF4-FFF2-40B4-BE49-F238E27FC236}">
                    <a16:creationId xmlns:a16="http://schemas.microsoft.com/office/drawing/2014/main" id="{5BCD2F00-2608-3925-215E-136034BF4B1D}"/>
                  </a:ext>
                </a:extLst>
              </p:cNvPr>
              <p:cNvSpPr>
                <a:spLocks noChangeAspect="1"/>
              </p:cNvSpPr>
              <p:nvPr/>
            </p:nvSpPr>
            <p:spPr>
              <a:xfrm>
                <a:off x="7931156" y="4645456"/>
                <a:ext cx="1440000" cy="144000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 name="グループ化 5">
              <a:extLst>
                <a:ext uri="{FF2B5EF4-FFF2-40B4-BE49-F238E27FC236}">
                  <a16:creationId xmlns:a16="http://schemas.microsoft.com/office/drawing/2014/main" id="{F65256A6-AF6C-5FBF-960F-82BBFA8BCE6F}"/>
                </a:ext>
              </a:extLst>
            </p:cNvPr>
            <p:cNvGrpSpPr/>
            <p:nvPr/>
          </p:nvGrpSpPr>
          <p:grpSpPr>
            <a:xfrm>
              <a:off x="8431235" y="4593126"/>
              <a:ext cx="999304" cy="1085152"/>
              <a:chOff x="8671216" y="3802614"/>
              <a:chExt cx="999304" cy="1085152"/>
            </a:xfrm>
          </p:grpSpPr>
          <p:sp>
            <p:nvSpPr>
              <p:cNvPr id="7" name="AutoShape 6">
                <a:extLst>
                  <a:ext uri="{FF2B5EF4-FFF2-40B4-BE49-F238E27FC236}">
                    <a16:creationId xmlns:a16="http://schemas.microsoft.com/office/drawing/2014/main" id="{C7C24966-451D-8D8E-162E-F354AFAB61C8}"/>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9" name="環状矢印 9">
                <a:extLst>
                  <a:ext uri="{FF2B5EF4-FFF2-40B4-BE49-F238E27FC236}">
                    <a16:creationId xmlns:a16="http://schemas.microsoft.com/office/drawing/2014/main" id="{6A9286AF-4885-4B07-DDE8-706BA040C338}"/>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grpSp>
        <p:nvGrpSpPr>
          <p:cNvPr id="14" name="グループ化 13">
            <a:extLst>
              <a:ext uri="{FF2B5EF4-FFF2-40B4-BE49-F238E27FC236}">
                <a16:creationId xmlns:a16="http://schemas.microsoft.com/office/drawing/2014/main" id="{CC116ECE-A6C9-87D0-9505-D0262285B3AB}"/>
              </a:ext>
            </a:extLst>
          </p:cNvPr>
          <p:cNvGrpSpPr>
            <a:grpSpLocks noChangeAspect="1"/>
          </p:cNvGrpSpPr>
          <p:nvPr/>
        </p:nvGrpSpPr>
        <p:grpSpPr>
          <a:xfrm>
            <a:off x="8445992" y="4076560"/>
            <a:ext cx="3370076" cy="1870676"/>
            <a:chOff x="7777066" y="4038422"/>
            <a:chExt cx="3953562" cy="2194560"/>
          </a:xfrm>
        </p:grpSpPr>
        <p:grpSp>
          <p:nvGrpSpPr>
            <p:cNvPr id="15" name="グループ化 14">
              <a:extLst>
                <a:ext uri="{FF2B5EF4-FFF2-40B4-BE49-F238E27FC236}">
                  <a16:creationId xmlns:a16="http://schemas.microsoft.com/office/drawing/2014/main" id="{BF5A7E59-3378-E3F9-8E40-140322D7FB5A}"/>
                </a:ext>
              </a:extLst>
            </p:cNvPr>
            <p:cNvGrpSpPr>
              <a:grpSpLocks noChangeAspect="1"/>
            </p:cNvGrpSpPr>
            <p:nvPr/>
          </p:nvGrpSpPr>
          <p:grpSpPr>
            <a:xfrm>
              <a:off x="7777066" y="4038422"/>
              <a:ext cx="548640" cy="1097280"/>
              <a:chOff x="5749082" y="3890554"/>
              <a:chExt cx="720000" cy="1440000"/>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6067D8B6-52AE-9BE9-4190-AF8561C5C499}"/>
                  </a:ext>
                </a:extLst>
              </p:cNvPr>
              <p:cNvSpPr/>
              <p:nvPr/>
            </p:nvSpPr>
            <p:spPr>
              <a:xfrm>
                <a:off x="5749082" y="3890554"/>
                <a:ext cx="720000" cy="720000"/>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5B17783-D29F-38E1-3790-EC99AA0AFB22}"/>
                  </a:ext>
                </a:extLst>
              </p:cNvPr>
              <p:cNvSpPr/>
              <p:nvPr/>
            </p:nvSpPr>
            <p:spPr>
              <a:xfrm>
                <a:off x="5749082" y="4610554"/>
                <a:ext cx="720000" cy="720000"/>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C9E568B3-D0D3-AF9D-C9B9-F1EC1A308166}"/>
                </a:ext>
              </a:extLst>
            </p:cNvPr>
            <p:cNvGrpSpPr>
              <a:grpSpLocks noChangeAspect="1"/>
            </p:cNvGrpSpPr>
            <p:nvPr/>
          </p:nvGrpSpPr>
          <p:grpSpPr>
            <a:xfrm>
              <a:off x="9536068" y="4038422"/>
              <a:ext cx="2194560" cy="2194560"/>
              <a:chOff x="7211156" y="3925456"/>
              <a:chExt cx="2880000" cy="2880000"/>
            </a:xfrm>
            <a:effectLst>
              <a:outerShdw blurRad="50800" dist="38100" dir="2700000" algn="tl" rotWithShape="0">
                <a:prstClr val="black">
                  <a:alpha val="40000"/>
                </a:prstClr>
              </a:outerShdw>
            </a:effectLst>
          </p:grpSpPr>
          <p:sp>
            <p:nvSpPr>
              <p:cNvPr id="20" name="楕円 19">
                <a:extLst>
                  <a:ext uri="{FF2B5EF4-FFF2-40B4-BE49-F238E27FC236}">
                    <a16:creationId xmlns:a16="http://schemas.microsoft.com/office/drawing/2014/main" id="{52E74AA5-F52E-ABD6-3325-BB2B23CB7FFF}"/>
                  </a:ext>
                </a:extLst>
              </p:cNvPr>
              <p:cNvSpPr>
                <a:spLocks noChangeAspect="1"/>
              </p:cNvSpPr>
              <p:nvPr/>
            </p:nvSpPr>
            <p:spPr>
              <a:xfrm>
                <a:off x="7211156" y="3925456"/>
                <a:ext cx="2880000" cy="288000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D610273F-2343-2EF9-C764-DD544154CB2B}"/>
                  </a:ext>
                </a:extLst>
              </p:cNvPr>
              <p:cNvSpPr>
                <a:spLocks noChangeAspect="1"/>
              </p:cNvSpPr>
              <p:nvPr/>
            </p:nvSpPr>
            <p:spPr>
              <a:xfrm>
                <a:off x="7931156" y="4645456"/>
                <a:ext cx="1440000" cy="144000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grpSp>
          <p:nvGrpSpPr>
            <p:cNvPr id="17" name="グループ化 16">
              <a:extLst>
                <a:ext uri="{FF2B5EF4-FFF2-40B4-BE49-F238E27FC236}">
                  <a16:creationId xmlns:a16="http://schemas.microsoft.com/office/drawing/2014/main" id="{4836DD9C-C423-7A19-3208-9146582BE98F}"/>
                </a:ext>
              </a:extLst>
            </p:cNvPr>
            <p:cNvGrpSpPr/>
            <p:nvPr/>
          </p:nvGrpSpPr>
          <p:grpSpPr>
            <a:xfrm>
              <a:off x="8431235" y="4593126"/>
              <a:ext cx="999304" cy="1085152"/>
              <a:chOff x="8671216" y="3802614"/>
              <a:chExt cx="999304" cy="1085152"/>
            </a:xfrm>
          </p:grpSpPr>
          <p:sp>
            <p:nvSpPr>
              <p:cNvPr id="18" name="AutoShape 6">
                <a:extLst>
                  <a:ext uri="{FF2B5EF4-FFF2-40B4-BE49-F238E27FC236}">
                    <a16:creationId xmlns:a16="http://schemas.microsoft.com/office/drawing/2014/main" id="{C30E68A4-AD48-221A-C027-4B2EC74B3E72}"/>
                  </a:ext>
                </a:extLst>
              </p:cNvPr>
              <p:cNvSpPr>
                <a:spLocks noChangeArrowheads="1"/>
              </p:cNvSpPr>
              <p:nvPr/>
            </p:nvSpPr>
            <p:spPr bwMode="auto">
              <a:xfrm>
                <a:off x="9033933" y="4049915"/>
                <a:ext cx="636587"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sp>
            <p:nvSpPr>
              <p:cNvPr id="19" name="環状矢印 9">
                <a:extLst>
                  <a:ext uri="{FF2B5EF4-FFF2-40B4-BE49-F238E27FC236}">
                    <a16:creationId xmlns:a16="http://schemas.microsoft.com/office/drawing/2014/main" id="{B2A59BF4-2FB6-2C6F-3005-C52CD061B66F}"/>
                  </a:ext>
                </a:extLst>
              </p:cNvPr>
              <p:cNvSpPr>
                <a:spLocks/>
              </p:cNvSpPr>
              <p:nvPr/>
            </p:nvSpPr>
            <p:spPr bwMode="auto">
              <a:xfrm flipH="1">
                <a:off x="8671216" y="3802614"/>
                <a:ext cx="591290" cy="1085152"/>
              </a:xfrm>
              <a:custGeom>
                <a:avLst/>
                <a:gdLst>
                  <a:gd name="T0" fmla="*/ 498294 w 558800"/>
                  <a:gd name="T1" fmla="*/ 717300 h 1025525"/>
                  <a:gd name="T2" fmla="*/ 73137 w 558800"/>
                  <a:gd name="T3" fmla="*/ 762801 h 1025525"/>
                  <a:gd name="T4" fmla="*/ 52023 w 558800"/>
                  <a:gd name="T5" fmla="*/ 347673 h 1025525"/>
                  <a:gd name="T6" fmla="*/ 468569 w 558800"/>
                  <a:gd name="T7" fmla="*/ 215183 h 1025525"/>
                  <a:gd name="T8" fmla="*/ 500508 w 558800"/>
                  <a:gd name="T9" fmla="*/ 194150 h 1025525"/>
                  <a:gd name="T10" fmla="*/ 464780 w 558800"/>
                  <a:gd name="T11" fmla="*/ 390681 h 1025525"/>
                  <a:gd name="T12" fmla="*/ 356963 w 558800"/>
                  <a:gd name="T13" fmla="*/ 288681 h 1025525"/>
                  <a:gd name="T14" fmla="*/ 389278 w 558800"/>
                  <a:gd name="T15" fmla="*/ 267400 h 1025525"/>
                  <a:gd name="T16" fmla="*/ 138428 w 558800"/>
                  <a:gd name="T17" fmla="*/ 429938 h 1025525"/>
                  <a:gd name="T18" fmla="*/ 150799 w 558800"/>
                  <a:gd name="T19" fmla="*/ 685001 h 1025525"/>
                  <a:gd name="T20" fmla="*/ 415462 w 558800"/>
                  <a:gd name="T21" fmla="*/ 639900 h 1025525"/>
                  <a:gd name="T22" fmla="*/ 498294 w 558800"/>
                  <a:gd name="T23" fmla="*/ 717300 h 10255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8800" h="1025525">
                    <a:moveTo>
                      <a:pt x="498294" y="717300"/>
                    </a:moveTo>
                    <a:cubicBezTo>
                      <a:pt x="415755" y="1057525"/>
                      <a:pt x="174037" y="1083394"/>
                      <a:pt x="73137" y="762801"/>
                    </a:cubicBezTo>
                    <a:cubicBezTo>
                      <a:pt x="33915" y="638180"/>
                      <a:pt x="26127" y="485050"/>
                      <a:pt x="52023" y="347673"/>
                    </a:cubicBezTo>
                    <a:cubicBezTo>
                      <a:pt x="117422" y="741"/>
                      <a:pt x="350686" y="-73453"/>
                      <a:pt x="468569" y="215183"/>
                    </a:cubicBezTo>
                    <a:lnTo>
                      <a:pt x="500508" y="194150"/>
                    </a:lnTo>
                    <a:lnTo>
                      <a:pt x="464780" y="390681"/>
                    </a:lnTo>
                    <a:lnTo>
                      <a:pt x="356963" y="288681"/>
                    </a:lnTo>
                    <a:lnTo>
                      <a:pt x="389278" y="267400"/>
                    </a:lnTo>
                    <a:cubicBezTo>
                      <a:pt x="311982" y="30674"/>
                      <a:pt x="164520" y="126222"/>
                      <a:pt x="138428" y="429938"/>
                    </a:cubicBezTo>
                    <a:cubicBezTo>
                      <a:pt x="131024" y="516127"/>
                      <a:pt x="135401" y="606376"/>
                      <a:pt x="150799" y="685001"/>
                    </a:cubicBezTo>
                    <a:cubicBezTo>
                      <a:pt x="208494" y="979604"/>
                      <a:pt x="372874" y="951592"/>
                      <a:pt x="415462" y="639900"/>
                    </a:cubicBezTo>
                    <a:lnTo>
                      <a:pt x="498294" y="717300"/>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38100" dir="2700000" algn="tl" rotWithShape="0">
                  <a:srgbClr val="000000">
                    <a:alpha val="40000"/>
                  </a:srgbClr>
                </a:outerShdw>
              </a:effectLst>
            </p:spPr>
            <p:txBody>
              <a:bodyPr/>
              <a:lstStyle/>
              <a:p>
                <a:endParaRPr lang="ja-JP" altLang="en-US"/>
              </a:p>
            </p:txBody>
          </p:sp>
        </p:grpSp>
      </p:grpSp>
    </p:spTree>
    <p:extLst>
      <p:ext uri="{BB962C8B-B14F-4D97-AF65-F5344CB8AC3E}">
        <p14:creationId xmlns:p14="http://schemas.microsoft.com/office/powerpoint/2010/main" val="7028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04_Lenses_S2015_Kawase_EN">
  <a:themeElements>
    <a:clrScheme name="ユーザー定義 2">
      <a:dk1>
        <a:srgbClr val="5F5F5F"/>
      </a:dk1>
      <a:lt1>
        <a:srgbClr val="DDDDDD"/>
      </a:lt1>
      <a:dk2>
        <a:srgbClr val="5F5F5F"/>
      </a:dk2>
      <a:lt2>
        <a:srgbClr val="D2D2D2"/>
      </a:lt2>
      <a:accent1>
        <a:srgbClr val="DDDDDD"/>
      </a:accent1>
      <a:accent2>
        <a:srgbClr val="B2B2B2"/>
      </a:accent2>
      <a:accent3>
        <a:srgbClr val="969696"/>
      </a:accent3>
      <a:accent4>
        <a:srgbClr val="808080"/>
      </a:accent4>
      <a:accent5>
        <a:srgbClr val="5F5F5F"/>
      </a:accent5>
      <a:accent6>
        <a:srgbClr val="4D4D4D"/>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06_MakingYourBokehFascinating_S2015_Kawase_EN</Template>
  <TotalTime>29045</TotalTime>
  <Words>19856</Words>
  <Application>Microsoft Macintosh PowerPoint</Application>
  <PresentationFormat>ワイド画面</PresentationFormat>
  <Paragraphs>2217</Paragraphs>
  <Slides>370</Slides>
  <Notes>123</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370</vt:i4>
      </vt:variant>
    </vt:vector>
  </HeadingPairs>
  <TitlesOfParts>
    <vt:vector size="381" baseType="lpstr">
      <vt:lpstr>-apple-system</vt:lpstr>
      <vt:lpstr>游ゴシック</vt:lpstr>
      <vt:lpstr>游ゴシック Medium</vt:lpstr>
      <vt:lpstr>Arial</vt:lpstr>
      <vt:lpstr>Arial Narrow</vt:lpstr>
      <vt:lpstr>Calibri</vt:lpstr>
      <vt:lpstr>Cambria Math</vt:lpstr>
      <vt:lpstr>Times New Roman</vt:lpstr>
      <vt:lpstr>Vijaya</vt:lpstr>
      <vt:lpstr>04_Lenses_S2015_Kawase_EN</vt:lpstr>
      <vt:lpstr>Image</vt:lpstr>
      <vt:lpstr>リアルタイム光学エフェクトの深淵へ～究極表現への道と位置～  </vt:lpstr>
      <vt:lpstr>リアルタイム光学エフェクトの深淵へ～究極表現への道と位置～ Bokeh Deep Dive: ボケ編</vt:lpstr>
      <vt:lpstr>内容</vt:lpstr>
      <vt:lpstr>リアルタイム光学エフェクトの変遷</vt:lpstr>
      <vt:lpstr>被写界深度(ボケ)表現の発展</vt:lpstr>
      <vt:lpstr>被写界深度(ボケ)表現の発展</vt:lpstr>
      <vt:lpstr>被写界深度(ボケ)表現の発展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光学エフェクトと実写の隔たり</vt:lpstr>
      <vt:lpstr>ボケの大きさ</vt:lpstr>
      <vt:lpstr>PowerPoint プレゼンテーション</vt:lpstr>
      <vt:lpstr>PowerPoint プレゼンテーション</vt:lpstr>
      <vt:lpstr>ボケのディティール／複雑さ</vt:lpstr>
      <vt:lpstr>実写とのディティールの違い</vt:lpstr>
      <vt:lpstr>実写のボケのディティール</vt:lpstr>
      <vt:lpstr>実写のボケの回折模様(主にエッジ部)</vt:lpstr>
      <vt:lpstr>不均一なレンズ表面の模様</vt:lpstr>
      <vt:lpstr>より写実性の高いボケの表現へ</vt:lpstr>
      <vt:lpstr>実写との違いが目立つ要因</vt:lpstr>
      <vt:lpstr>回折パターン</vt:lpstr>
      <vt:lpstr>回折パターン</vt:lpstr>
      <vt:lpstr>回折パターン</vt:lpstr>
      <vt:lpstr>回折パターンの実装</vt:lpstr>
      <vt:lpstr>回折パターンの実装のヒントとして…</vt:lpstr>
      <vt:lpstr>ボケ味に影響する特に重要な収差</vt:lpstr>
      <vt:lpstr>球面収差</vt:lpstr>
      <vt:lpstr>球面収差の原理</vt:lpstr>
      <vt:lpstr>球面収差のボケ(一点に合焦しない)</vt:lpstr>
      <vt:lpstr>球面収差の影響</vt:lpstr>
      <vt:lpstr>球面収差の補正</vt:lpstr>
      <vt:lpstr>ダブレットレンズによる補正例</vt:lpstr>
      <vt:lpstr>補正前後の比較</vt:lpstr>
      <vt:lpstr>縦収差図の一種</vt:lpstr>
      <vt:lpstr>ボケ味に影響する特に重要な収差</vt:lpstr>
      <vt:lpstr>軸上色収差</vt:lpstr>
      <vt:lpstr>軸上色収差の原理</vt:lpstr>
      <vt:lpstr>軸上色収差によるボケ</vt:lpstr>
      <vt:lpstr>球面収差と軸上色収差による効果</vt:lpstr>
      <vt:lpstr>軸上色収差の補正</vt:lpstr>
      <vt:lpstr>色消しレンズ</vt:lpstr>
      <vt:lpstr>アクロマート(ダブレット)レンズの補正例</vt:lpstr>
      <vt:lpstr>アクロマート(ダブレット)レンズのボケ</vt:lpstr>
      <vt:lpstr>補正前後の比較</vt:lpstr>
      <vt:lpstr>アクロマート(ダブレット)による補正</vt:lpstr>
      <vt:lpstr>収差補正された典型的なボケ</vt:lpstr>
      <vt:lpstr>縦収差図(球面収差の様子を示すグラフ)</vt:lpstr>
      <vt:lpstr>球面収差と軸上色収差の縦収差図</vt:lpstr>
      <vt:lpstr>ボケ味のリアルタイム実装</vt:lpstr>
      <vt:lpstr>光束マップ(レンズを通った光の束)</vt:lpstr>
      <vt:lpstr>ボケ像の生成</vt:lpstr>
      <vt:lpstr>補正なし球面レンズ</vt:lpstr>
      <vt:lpstr>アクロマート(2色補正)タイプ</vt:lpstr>
      <vt:lpstr>アポクロマート(3色補正)タイプ</vt:lpstr>
      <vt:lpstr>テクスチャに無駄な空間が多い</vt:lpstr>
      <vt:lpstr>テクスチャに無駄な空間が多い</vt:lpstr>
      <vt:lpstr>最適化のためテクスチャ空間を正規化</vt:lpstr>
      <vt:lpstr>任意の形状に歪ませながら回転</vt:lpstr>
      <vt:lpstr>PowerPoint プレゼンテーション</vt:lpstr>
      <vt:lpstr>PowerPoint プレゼンテーション</vt:lpstr>
      <vt:lpstr>これを踏まえて回折パターンの実装へ…</vt:lpstr>
      <vt:lpstr>これを踏まえて回折パターンの実装へ…</vt:lpstr>
      <vt:lpstr>回折パターンの生成手法(既存の手法)</vt:lpstr>
      <vt:lpstr>回折パターンの生成手法(既存の手法)</vt:lpstr>
      <vt:lpstr>回折パターンの生成手法(既存の手法)</vt:lpstr>
      <vt:lpstr>回折パターンの生成手法(既存の手法)</vt:lpstr>
      <vt:lpstr>必要な回折パターンの要件(光軸方向の長さ)</vt:lpstr>
      <vt:lpstr>必要な回折パターンの要件(光軸方向の長さ)</vt:lpstr>
      <vt:lpstr>必要な回折パターンの要件(光軸方向の扱い)</vt:lpstr>
      <vt:lpstr>必要な回折パターンの要件(光軸方向の扱い)</vt:lpstr>
      <vt:lpstr>必要な回折パターンの要件(光軸方向の扱い)</vt:lpstr>
      <vt:lpstr>必要な回折パターンの要件(等方性)</vt:lpstr>
      <vt:lpstr>必要な回折パターンの要件(波面収差)</vt:lpstr>
      <vt:lpstr>必要な回折パターンの要件(波面形状)</vt:lpstr>
      <vt:lpstr>必要となる回折パターンの要件</vt:lpstr>
      <vt:lpstr>回折テクスチャ空間の最適化</vt:lpstr>
      <vt:lpstr>以上を踏まえて回折マップの生成手法を検討</vt:lpstr>
      <vt:lpstr>光軸(深度)方向のテクスチャ座標の取り方</vt:lpstr>
      <vt:lpstr>回折パターンの関数近似</vt:lpstr>
      <vt:lpstr>生成した疑似回折マップ</vt:lpstr>
      <vt:lpstr>エイリアシング</vt:lpstr>
      <vt:lpstr>アンチエイリアシング</vt:lpstr>
      <vt:lpstr>幾何光学的CoCエッジ</vt:lpstr>
      <vt:lpstr>生成した回折パターンの円形マッピング例</vt:lpstr>
      <vt:lpstr>生成した回折パターンの円形マッピング例</vt:lpstr>
      <vt:lpstr>PowerPoint プレゼンテーション</vt:lpstr>
      <vt:lpstr>ボケ中央とフォーカス付近はやや低品質</vt:lpstr>
      <vt:lpstr>ボケ中央とフォーカス付近はやや低品質</vt:lpstr>
      <vt:lpstr>可視光波長全域での積分が必要</vt:lpstr>
      <vt:lpstr>可視光波長全域で積分</vt:lpstr>
      <vt:lpstr>まず単波長での拡がり面積による正規化</vt:lpstr>
      <vt:lpstr>エネルギー正規化スケールの注意</vt:lpstr>
      <vt:lpstr>エネルギー正規化スケールの注意</vt:lpstr>
      <vt:lpstr>エネルギー正規化スケールの注意</vt:lpstr>
      <vt:lpstr>単波長回折マップのエネルギー正規化</vt:lpstr>
      <vt:lpstr>単波長回折マップのエネルギー正規化</vt:lpstr>
      <vt:lpstr>波長によるスケーリングの考察</vt:lpstr>
      <vt:lpstr>波長によるスケーリングの考察</vt:lpstr>
      <vt:lpstr>波長によるスケーリングの考察</vt:lpstr>
      <vt:lpstr>波長によるスケーリングの考察</vt:lpstr>
      <vt:lpstr>波長によるスケーリングの考察</vt:lpstr>
      <vt:lpstr>波長によるスケーリングの考察</vt:lpstr>
      <vt:lpstr>フォーカス部分の波長スケーリング</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デフォーカス部分の波長スケーリングの考察</vt:lpstr>
      <vt:lpstr>エネルギー正規化スケールの注意</vt:lpstr>
      <vt:lpstr>波長スケーリングの注意</vt:lpstr>
      <vt:lpstr>波長スケーリングの注意</vt:lpstr>
      <vt:lpstr>波長スケーリングの注意</vt:lpstr>
      <vt:lpstr>以上を踏まえて波長をスケーリング</vt:lpstr>
      <vt:lpstr>以上を踏まえて波長をスケーリング</vt:lpstr>
      <vt:lpstr>以上を踏まえて波長をスケーリング</vt:lpstr>
      <vt:lpstr>以上を踏まえて波長をスケーリング</vt:lpstr>
      <vt:lpstr>以上を踏まえて波長をスケーリング</vt:lpstr>
      <vt:lpstr>波長555nmのスケーリング例</vt:lpstr>
      <vt:lpstr>波長555nmのスケーリング例</vt:lpstr>
      <vt:lpstr>波長555nmのスケーリング例</vt:lpstr>
      <vt:lpstr>波長555nmのスケーリング例</vt:lpstr>
      <vt:lpstr>波長480nmのスケーリング例</vt:lpstr>
      <vt:lpstr>波長480nmのスケーリング例</vt:lpstr>
      <vt:lpstr>波長480nmのスケーリング例</vt:lpstr>
      <vt:lpstr>波長480nmのスケーリング例</vt:lpstr>
      <vt:lpstr>655nmのスケーリング結果</vt:lpstr>
      <vt:lpstr>630nmのスケーリング結果</vt:lpstr>
      <vt:lpstr>605nmのスケーリング結果</vt:lpstr>
      <vt:lpstr>580nmのスケーリング結果</vt:lpstr>
      <vt:lpstr>555nmのスケーリング結果</vt:lpstr>
      <vt:lpstr>530nmのスケーリング結果</vt:lpstr>
      <vt:lpstr>505nmのスケーリング結果</vt:lpstr>
      <vt:lpstr>480nmのスケーリング結果</vt:lpstr>
      <vt:lpstr>455nmのスケーリング結果</vt:lpstr>
      <vt:lpstr>可視光波長全域で積分した回折マップ</vt:lpstr>
      <vt:lpstr>可視光波長全域で積分した回折マップ</vt:lpstr>
      <vt:lpstr>可視光波長全域で積分した回折マップ</vt:lpstr>
      <vt:lpstr>可視光波長全域で積分した回折マップ</vt:lpstr>
      <vt:lpstr>白色への正規化</vt:lpstr>
      <vt:lpstr>白色への正規化時の注意</vt:lpstr>
      <vt:lpstr>白色への正規化時の注意</vt:lpstr>
      <vt:lpstr>白色への正規化時の注意</vt:lpstr>
      <vt:lpstr>白色への正規化</vt:lpstr>
      <vt:lpstr>白色への正規化</vt:lpstr>
      <vt:lpstr>回折マップの完成</vt:lpstr>
      <vt:lpstr>ボケにマッピング</vt:lpstr>
      <vt:lpstr>回折スケールの考察(疑問編)</vt:lpstr>
      <vt:lpstr>回折スケールの考察(疑問1)</vt:lpstr>
      <vt:lpstr>回折スケールの考察(疑問1)</vt:lpstr>
      <vt:lpstr>回折スケールの考察(疑問2)</vt:lpstr>
      <vt:lpstr>回折スケールの考察(疑問2)</vt:lpstr>
      <vt:lpstr>回折スケールの考察(事前知識)</vt:lpstr>
      <vt:lpstr>回折スケールの考察(疑問3)</vt:lpstr>
      <vt:lpstr>回折スケールの考察(疑問3)</vt:lpstr>
      <vt:lpstr>回折スケールの考察(事前知識)</vt:lpstr>
      <vt:lpstr>回折スケールの考察(事前知識)</vt:lpstr>
      <vt:lpstr>回折スケールの考察(実効F値に関して)</vt:lpstr>
      <vt:lpstr>回折スケールの考察(実効F値に関して)</vt:lpstr>
      <vt:lpstr>回折スケールの考察(実効F値に関して)</vt:lpstr>
      <vt:lpstr>回折スケールの考察(実効F値に関して)</vt:lpstr>
      <vt:lpstr>回折スケールの考察(実効F値に関して)</vt:lpstr>
      <vt:lpstr>回折スケールの考察(実効F値に関して)</vt:lpstr>
      <vt:lpstr>回折スケールの考察(実効F値に関して)</vt:lpstr>
      <vt:lpstr>回折スケールの考察(実効F値に関して)</vt:lpstr>
      <vt:lpstr>これらの考察から回折縞の物理幅は…</vt:lpstr>
      <vt:lpstr>これらの考察から回折縞の物理幅は…</vt:lpstr>
      <vt:lpstr>回折スケールの考察(波長λに関して)</vt:lpstr>
      <vt:lpstr>回折スケールの考察(波長λに関して)</vt:lpstr>
      <vt:lpstr>回折スケールの考察(波長λに関して)</vt:lpstr>
      <vt:lpstr>回折スケールの考察(波長λに関して)</vt:lpstr>
      <vt:lpstr>回折スケールの考察(波長λに関して)</vt:lpstr>
      <vt:lpstr>回折スケールの考察(波長λに関して)</vt:lpstr>
      <vt:lpstr>回折スケールの考察(波長λに関して)</vt:lpstr>
      <vt:lpstr>回折スケールの考察(波長λに関して)</vt:lpstr>
      <vt:lpstr>これらの考察から回折縞の物理幅は…</vt:lpstr>
      <vt:lpstr>回折スケールの考察(回答編)</vt:lpstr>
      <vt:lpstr>再掲：回折スケールの考察(疑問1)</vt:lpstr>
      <vt:lpstr>解答：回折スケールの考察(疑問1)</vt:lpstr>
      <vt:lpstr>再掲：回折スケールの考察(疑問2)</vt:lpstr>
      <vt:lpstr>解答：回折スケールの考察(疑問2)</vt:lpstr>
      <vt:lpstr>再掲：回折スケールの考察(疑問3)</vt:lpstr>
      <vt:lpstr>解答：回折スケールの考察(疑問3)</vt:lpstr>
      <vt:lpstr>では回折縞の物理幅の比例定数は？</vt:lpstr>
      <vt:lpstr>では回折縞の物理幅の比例定数は？</vt:lpstr>
      <vt:lpstr>では回折縞の物理幅の比例定数は？</vt:lpstr>
      <vt:lpstr>回折縞の物理幅の比例定数は？</vt:lpstr>
      <vt:lpstr>回折マップ座標へのマッピング</vt:lpstr>
      <vt:lpstr>回折縞の幅比較</vt:lpstr>
      <vt:lpstr>PowerPoint プレゼンテーション</vt:lpstr>
      <vt:lpstr>回折縞幅と波長の関係比較</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回折マップ端を超えて細かくなるケース</vt:lpstr>
      <vt:lpstr>回折マップのスケール範囲と解像度</vt:lpstr>
      <vt:lpstr>回折マップのスケール範囲と解像度</vt:lpstr>
      <vt:lpstr>回折マップのスケール範囲と解像度</vt:lpstr>
      <vt:lpstr>回折マップのスケール範囲と解像度</vt:lpstr>
      <vt:lpstr>回折マップのスケール範囲と解像度</vt:lpstr>
      <vt:lpstr>回折マップのスケール範囲と解像度</vt:lpstr>
      <vt:lpstr>回折マップのスケール範囲と解像度</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余談: マッピング時のスケーリングの留意点</vt:lpstr>
      <vt:lpstr>口径食部分の回折パターン</vt:lpstr>
      <vt:lpstr>口径食部分の回折パターン</vt:lpstr>
      <vt:lpstr>口径食部分の回折パターン</vt:lpstr>
      <vt:lpstr>絞りを変化させた比較</vt:lpstr>
      <vt:lpstr>口径食は有効径の異なるもう1つの絞り</vt:lpstr>
      <vt:lpstr>口径食は有効径の異なるもう1つの絞り</vt:lpstr>
      <vt:lpstr>口径食は有効径の異なるもう1つの絞り</vt:lpstr>
      <vt:lpstr>口径食は有効径の異なるもう1つの絞り</vt:lpstr>
      <vt:lpstr>口径食は有効径の異なるもう1つの絞り</vt:lpstr>
      <vt:lpstr>口径食は有効径の異なるもう1つの絞り</vt:lpstr>
      <vt:lpstr>口径食は有効径の異なるもう1つの絞り</vt:lpstr>
      <vt:lpstr>口径食は有効径の異なるもう1つの絞り</vt:lpstr>
      <vt:lpstr>回折縞幅は口径食のサイズに関わらず一定</vt:lpstr>
      <vt:lpstr>任意の形状のボケにマッピング</vt:lpstr>
      <vt:lpstr>任意の形状のボケにマッピング</vt:lpstr>
      <vt:lpstr>ボケ味と回折パターン適用結果比較</vt:lpstr>
      <vt:lpstr>PowerPoint プレゼンテーション</vt:lpstr>
      <vt:lpstr>PowerPoint プレゼンテーション</vt:lpstr>
      <vt:lpstr>絞りによる回折パターンの変化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回折パターンのパフォーマンス</vt:lpstr>
      <vt:lpstr>光束と回折は1つのマップにできないか？</vt:lpstr>
      <vt:lpstr>玉ねぎボケその他の模様</vt:lpstr>
      <vt:lpstr>玉ねぎボケその他の模様</vt:lpstr>
      <vt:lpstr>玉ねぎボケの実装の要件</vt:lpstr>
      <vt:lpstr>玉ねぎボケの模様は絞りでは変化しない</vt:lpstr>
      <vt:lpstr>玉ねぎボケの模様は絞りでは変化しない</vt:lpstr>
      <vt:lpstr>玉ねぎボケの模様は絞りでは変化しない</vt:lpstr>
      <vt:lpstr>玉ねぎボケの実装の要件</vt:lpstr>
      <vt:lpstr>以上を踏まえて玉ねぎボケの実装</vt:lpstr>
      <vt:lpstr>玉ねぎボケの実装</vt:lpstr>
      <vt:lpstr>玉ねぎボケの実装</vt:lpstr>
      <vt:lpstr>玉ねぎボケの強度と鋭さの変化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絞りによる玉ねぎボケの変化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玉ねぎボケのパフォーマンス</vt:lpstr>
      <vt:lpstr>ダスト等による回折模様</vt:lpstr>
      <vt:lpstr>ダスト等による回折模様</vt:lpstr>
      <vt:lpstr>巨大ボケの表現</vt:lpstr>
      <vt:lpstr>巨大ボケの表現に関して</vt:lpstr>
      <vt:lpstr>レイヤー！レイヤー！レイヤー！</vt:lpstr>
      <vt:lpstr>PowerPoint プレゼンテーション</vt:lpstr>
      <vt:lpstr>ディティール表現とパフォーマンス</vt:lpstr>
      <vt:lpstr>より効率の良い高解像度化</vt:lpstr>
      <vt:lpstr>より効率の良い高解像度化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ボケ結果比較</vt:lpstr>
      <vt:lpstr>実写との比較(従来表現)</vt:lpstr>
      <vt:lpstr>実写との比較(回折＆ディティール追加)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その他の効果と課題</vt:lpstr>
      <vt:lpstr>ボケ味のリアルタイムシミュレーション</vt:lpstr>
      <vt:lpstr>ボケ味のリアルタイムシミュレーション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ボケ味のリアルタイムシミュレーション</vt:lpstr>
      <vt:lpstr>アナモルフィックレンズエフェクト</vt:lpstr>
      <vt:lpstr>Linear Blur by Astigmatism [Kawase 2015]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像面湾曲と非点収差</vt:lpstr>
      <vt:lpstr>PowerPoint プレゼンテーション</vt:lpstr>
      <vt:lpstr>歪曲収差と倍率色収差の制約</vt:lpstr>
      <vt:lpstr>回折パターンの品質</vt:lpstr>
      <vt:lpstr>波面収差と非等方性シミュレーション</vt:lpstr>
      <vt:lpstr>波面収差と非等方性シミュレーション</vt:lpstr>
      <vt:lpstr>波長積分による制限</vt:lpstr>
      <vt:lpstr>波長積分による制限</vt:lpstr>
      <vt:lpstr>PowerPoint プレゼンテーション</vt:lpstr>
      <vt:lpstr>PowerPoint プレゼンテーション</vt:lpstr>
      <vt:lpstr>波長積分による制限</vt:lpstr>
      <vt:lpstr>収差による不完全なフォーカス</vt:lpstr>
      <vt:lpstr>収差による不完全なフォーカス</vt:lpstr>
      <vt:lpstr>複雑に相互作用する収差の再現</vt:lpstr>
      <vt:lpstr>ディスオクルージョン(Disocclusion)問題</vt:lpstr>
      <vt:lpstr>ディスオクルージョン(Disocclusion)問題</vt:lpstr>
      <vt:lpstr>まとめ</vt:lpstr>
      <vt:lpstr>リアルタイム光学エフェクトの深淵(ボケ編)</vt:lpstr>
      <vt:lpstr>被写界深度(ボケ)表現の発展</vt:lpstr>
      <vt:lpstr>被写界深度(ボケ)表現の発展</vt:lpstr>
      <vt:lpstr>？</vt:lpstr>
      <vt:lpstr>References</vt:lpstr>
      <vt:lpstr>References</vt:lpstr>
    </vt:vector>
  </TitlesOfParts>
  <Manager/>
  <Company>シリコンスタジオ株式会社</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リアルタイム光学エフェクトの深淵へ～究極表現への道と位置～</dc:title>
  <dc:subject/>
  <dc:creator>Masaki Kawase</dc:creator>
  <cp:keywords/>
  <dc:description/>
  <cp:lastModifiedBy>Rintaro Nakano</cp:lastModifiedBy>
  <cp:revision>2179</cp:revision>
  <dcterms:created xsi:type="dcterms:W3CDTF">2024-07-05T01:21:45Z</dcterms:created>
  <dcterms:modified xsi:type="dcterms:W3CDTF">2024-08-26T01:54:41Z</dcterms:modified>
  <cp:category/>
</cp:coreProperties>
</file>