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548" r:id="rId2"/>
    <p:sldId id="678" r:id="rId3"/>
    <p:sldId id="939" r:id="rId4"/>
    <p:sldId id="932" r:id="rId5"/>
    <p:sldId id="933" r:id="rId6"/>
    <p:sldId id="934" r:id="rId7"/>
    <p:sldId id="935" r:id="rId8"/>
    <p:sldId id="924" r:id="rId9"/>
    <p:sldId id="893" r:id="rId10"/>
    <p:sldId id="739" r:id="rId11"/>
    <p:sldId id="897" r:id="rId12"/>
    <p:sldId id="940" r:id="rId13"/>
    <p:sldId id="941" r:id="rId14"/>
    <p:sldId id="942" r:id="rId15"/>
    <p:sldId id="943" r:id="rId16"/>
    <p:sldId id="945" r:id="rId17"/>
    <p:sldId id="946" r:id="rId18"/>
    <p:sldId id="978" r:id="rId19"/>
    <p:sldId id="960" r:id="rId20"/>
    <p:sldId id="979" r:id="rId21"/>
    <p:sldId id="947" r:id="rId22"/>
    <p:sldId id="980" r:id="rId23"/>
    <p:sldId id="953" r:id="rId24"/>
    <p:sldId id="982" r:id="rId25"/>
    <p:sldId id="948" r:id="rId26"/>
    <p:sldId id="954" r:id="rId27"/>
    <p:sldId id="955" r:id="rId28"/>
    <p:sldId id="958" r:id="rId29"/>
    <p:sldId id="949" r:id="rId30"/>
    <p:sldId id="966" r:id="rId31"/>
    <p:sldId id="950" r:id="rId32"/>
    <p:sldId id="951" r:id="rId33"/>
    <p:sldId id="983" r:id="rId34"/>
    <p:sldId id="984" r:id="rId35"/>
    <p:sldId id="973" r:id="rId36"/>
    <p:sldId id="974" r:id="rId37"/>
    <p:sldId id="964" r:id="rId38"/>
    <p:sldId id="971" r:id="rId39"/>
    <p:sldId id="956" r:id="rId40"/>
    <p:sldId id="952" r:id="rId41"/>
    <p:sldId id="959" r:id="rId42"/>
    <p:sldId id="969" r:id="rId43"/>
    <p:sldId id="970" r:id="rId44"/>
    <p:sldId id="962" r:id="rId45"/>
    <p:sldId id="975" r:id="rId46"/>
    <p:sldId id="963" r:id="rId47"/>
    <p:sldId id="981" r:id="rId48"/>
    <p:sldId id="977" r:id="rId49"/>
  </p:sldIdLst>
  <p:sldSz cx="9144000" cy="5143500" type="screen16x9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C0504D"/>
    <a:srgbClr val="9BBB59"/>
    <a:srgbClr val="181818"/>
    <a:srgbClr val="8064A2"/>
    <a:srgbClr val="000000"/>
    <a:srgbClr val="1666B6"/>
    <a:srgbClr val="31700E"/>
    <a:srgbClr val="78270E"/>
    <a:srgbClr val="653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73" autoAdjust="0"/>
    <p:restoredTop sz="96224" autoAdjust="0"/>
  </p:normalViewPr>
  <p:slideViewPr>
    <p:cSldViewPr>
      <p:cViewPr varScale="1">
        <p:scale>
          <a:sx n="112" d="100"/>
          <a:sy n="112" d="100"/>
        </p:scale>
        <p:origin x="108" y="4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9318"/>
    </p:cViewPr>
  </p:outlineViewPr>
  <p:notesTextViewPr>
    <p:cViewPr>
      <p:scale>
        <a:sx n="25" d="100"/>
        <a:sy n="25" d="100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4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DAE50-1D14-4FFD-A4F9-688F39AA4C6B}" type="datetimeFigureOut">
              <a:rPr kumimoji="1" lang="ja-JP" altLang="en-US" smtClean="0"/>
              <a:pPr/>
              <a:t>2019/9/12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82576-6EF5-4128-BA7E-DF9C8C16945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8073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4CC42-1FA4-4711-B8F2-84C9E9B331FD}" type="datetimeFigureOut">
              <a:rPr kumimoji="1" lang="ja-JP" altLang="en-US" smtClean="0"/>
              <a:pPr/>
              <a:t>2019/9/12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E8612-B196-471B-946C-15F158E3C7D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250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8612-B196-471B-946C-15F158E3C7DE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8295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800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8612-B196-471B-946C-15F158E3C7DE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4019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800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8612-B196-471B-946C-15F158E3C7DE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9075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800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8612-B196-471B-946C-15F158E3C7DE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8238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800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8612-B196-471B-946C-15F158E3C7DE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2045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800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8612-B196-471B-946C-15F158E3C7DE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9429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800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8612-B196-471B-946C-15F158E3C7DE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713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800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8612-B196-471B-946C-15F158E3C7DE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6835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800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8612-B196-471B-946C-15F158E3C7DE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4802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800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8612-B196-471B-946C-15F158E3C7DE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7220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800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8612-B196-471B-946C-15F158E3C7DE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0173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8612-B196-471B-946C-15F158E3C7DE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39132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800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8612-B196-471B-946C-15F158E3C7DE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74670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800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8612-B196-471B-946C-15F158E3C7DE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5194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800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8612-B196-471B-946C-15F158E3C7DE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21155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800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8612-B196-471B-946C-15F158E3C7DE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2906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800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8612-B196-471B-946C-15F158E3C7DE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6579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800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8612-B196-471B-946C-15F158E3C7DE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28079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800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8612-B196-471B-946C-15F158E3C7DE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96476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800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8612-B196-471B-946C-15F158E3C7DE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34142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800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8612-B196-471B-946C-15F158E3C7DE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30977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800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8612-B196-471B-946C-15F158E3C7DE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9246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8612-B196-471B-946C-15F158E3C7DE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6235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800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8612-B196-471B-946C-15F158E3C7DE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6873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800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8612-B196-471B-946C-15F158E3C7DE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66889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800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8612-B196-471B-946C-15F158E3C7DE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6409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800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8612-B196-471B-946C-15F158E3C7DE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04585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800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8612-B196-471B-946C-15F158E3C7DE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4779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800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8612-B196-471B-946C-15F158E3C7DE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68185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800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8612-B196-471B-946C-15F158E3C7DE}" type="slidenum">
              <a:rPr kumimoji="1" lang="ja-JP" altLang="en-US" smtClean="0"/>
              <a:pPr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09805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800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8612-B196-471B-946C-15F158E3C7DE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6750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800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8612-B196-471B-946C-15F158E3C7DE}" type="slidenum">
              <a:rPr kumimoji="1" lang="ja-JP" altLang="en-US" smtClean="0"/>
              <a:pPr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84981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800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8612-B196-471B-946C-15F158E3C7DE}" type="slidenum">
              <a:rPr kumimoji="1" lang="ja-JP" altLang="en-US" smtClean="0"/>
              <a:pPr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52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8612-B196-471B-946C-15F158E3C7DE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15783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800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8612-B196-471B-946C-15F158E3C7DE}" type="slidenum">
              <a:rPr kumimoji="1" lang="ja-JP" altLang="en-US" smtClean="0"/>
              <a:pPr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97095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800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8612-B196-471B-946C-15F158E3C7DE}" type="slidenum">
              <a:rPr kumimoji="1" lang="ja-JP" altLang="en-US" smtClean="0"/>
              <a:pPr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85071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800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8612-B196-471B-946C-15F158E3C7DE}" type="slidenum">
              <a:rPr kumimoji="1" lang="ja-JP" altLang="en-US" smtClean="0"/>
              <a:pPr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47386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800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8612-B196-471B-946C-15F158E3C7DE}" type="slidenum">
              <a:rPr kumimoji="1" lang="ja-JP" altLang="en-US" smtClean="0"/>
              <a:pPr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3468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8612-B196-471B-946C-15F158E3C7DE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5011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8612-B196-471B-946C-15F158E3C7DE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6234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8612-B196-471B-946C-15F158E3C7DE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2850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8612-B196-471B-946C-15F158E3C7DE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7368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8612-B196-471B-946C-15F158E3C7DE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687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 baseline="0"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DA84-4AF3-4967-AE74-CE356114E98A}" type="datetimeFigureOut">
              <a:rPr kumimoji="1" lang="ja-JP" altLang="en-US" smtClean="0"/>
              <a:pPr/>
              <a:t>2019/9/12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FE7D-3DBA-478C-B750-83D9ACEA642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467544" y="2571750"/>
            <a:ext cx="8208912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181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DA84-4AF3-4967-AE74-CE356114E98A}" type="datetimeFigureOut">
              <a:rPr kumimoji="1" lang="ja-JP" altLang="en-US" smtClean="0"/>
              <a:pPr/>
              <a:t>2019/9/12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FE7D-3DBA-478C-B750-83D9ACEA64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9789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DA84-4AF3-4967-AE74-CE356114E98A}" type="datetimeFigureOut">
              <a:rPr kumimoji="1" lang="ja-JP" altLang="en-US" smtClean="0"/>
              <a:pPr/>
              <a:t>2019/9/12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FE7D-3DBA-478C-B750-83D9ACEA64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829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29600" cy="493563"/>
          </a:xfrm>
        </p:spPr>
        <p:txBody>
          <a:bodyPr/>
          <a:lstStyle>
            <a:lvl1pPr>
              <a:defRPr b="0" baseline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66700" indent="-266700">
              <a:lnSpc>
                <a:spcPct val="120000"/>
              </a:lnSpc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49263" indent="-266700">
              <a:lnSpc>
                <a:spcPct val="120000"/>
              </a:lnSpc>
              <a:defRPr sz="1800">
                <a:solidFill>
                  <a:schemeClr val="tx1">
                    <a:lumMod val="75000"/>
                  </a:schemeClr>
                </a:solidFill>
              </a:defRPr>
            </a:lvl2pPr>
            <a:lvl3pPr marL="808038" indent="-266700">
              <a:lnSpc>
                <a:spcPct val="120000"/>
              </a:lnSpc>
              <a:defRPr sz="1600">
                <a:solidFill>
                  <a:schemeClr val="tx1">
                    <a:lumMod val="75000"/>
                  </a:schemeClr>
                </a:solidFill>
              </a:defRPr>
            </a:lvl3pPr>
            <a:lvl4pPr>
              <a:lnSpc>
                <a:spcPct val="120000"/>
              </a:lnSpc>
              <a:defRPr sz="1400">
                <a:solidFill>
                  <a:schemeClr val="tx1">
                    <a:lumMod val="75000"/>
                  </a:schemeClr>
                </a:solidFill>
              </a:defRPr>
            </a:lvl4pPr>
            <a:lvl5pPr>
              <a:lnSpc>
                <a:spcPct val="120000"/>
              </a:lnSpc>
              <a:defRPr sz="14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DA84-4AF3-4967-AE74-CE356114E98A}" type="datetimeFigureOut">
              <a:rPr kumimoji="1" lang="ja-JP" altLang="en-US" smtClean="0"/>
              <a:pPr/>
              <a:t>2019/9/12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1930FE7D-3DBA-478C-B750-83D9ACEA64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cxnSp>
        <p:nvCxnSpPr>
          <p:cNvPr id="16" name="直線コネクタ 15"/>
          <p:cNvCxnSpPr/>
          <p:nvPr userDrawn="1"/>
        </p:nvCxnSpPr>
        <p:spPr>
          <a:xfrm>
            <a:off x="467544" y="801045"/>
            <a:ext cx="8208912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 userDrawn="1"/>
        </p:nvSpPr>
        <p:spPr>
          <a:xfrm>
            <a:off x="7164288" y="4777127"/>
            <a:ext cx="1137603" cy="276999"/>
          </a:xfrm>
          <a:prstGeom prst="rect">
            <a:avLst/>
          </a:prstGeom>
          <a:noFill/>
          <a:ln w="19050">
            <a:solidFill>
              <a:sysClr val="window" lastClr="FFFF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confidential</a:t>
            </a:r>
            <a:endParaRPr kumimoji="0" lang="ja-JP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73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DA84-4AF3-4967-AE74-CE356114E98A}" type="datetimeFigureOut">
              <a:rPr kumimoji="1" lang="ja-JP" altLang="en-US" smtClean="0"/>
              <a:pPr/>
              <a:t>2019/9/12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FE7D-3DBA-478C-B750-83D9ACEA64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0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DA84-4AF3-4967-AE74-CE356114E98A}" type="datetimeFigureOut">
              <a:rPr kumimoji="1" lang="ja-JP" altLang="en-US" smtClean="0"/>
              <a:pPr/>
              <a:t>2019/9/12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FE7D-3DBA-478C-B750-83D9ACEA64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204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DA84-4AF3-4967-AE74-CE356114E98A}" type="datetimeFigureOut">
              <a:rPr kumimoji="1" lang="ja-JP" altLang="en-US" smtClean="0"/>
              <a:pPr/>
              <a:t>2019/9/12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FE7D-3DBA-478C-B750-83D9ACEA64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4648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DA84-4AF3-4967-AE74-CE356114E98A}" type="datetimeFigureOut">
              <a:rPr kumimoji="1" lang="ja-JP" altLang="en-US" smtClean="0"/>
              <a:pPr/>
              <a:t>2019/9/12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FE7D-3DBA-478C-B750-83D9ACEA64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791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DA84-4AF3-4967-AE74-CE356114E98A}" type="datetimeFigureOut">
              <a:rPr kumimoji="1" lang="ja-JP" altLang="en-US" smtClean="0"/>
              <a:pPr/>
              <a:t>2019/9/12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FE7D-3DBA-478C-B750-83D9ACEA64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360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DA84-4AF3-4967-AE74-CE356114E98A}" type="datetimeFigureOut">
              <a:rPr kumimoji="1" lang="ja-JP" altLang="en-US" smtClean="0"/>
              <a:pPr/>
              <a:t>2019/9/12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FE7D-3DBA-478C-B750-83D9ACEA64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371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DA84-4AF3-4967-AE74-CE356114E98A}" type="datetimeFigureOut">
              <a:rPr kumimoji="1" lang="ja-JP" altLang="en-US" smtClean="0"/>
              <a:pPr/>
              <a:t>2019/9/12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FE7D-3DBA-478C-B750-83D9ACEA64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5496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90000"/>
              </a:schemeClr>
            </a:gs>
            <a:gs pos="100000">
              <a:schemeClr val="bg1">
                <a:alpha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源ノ角ゴシック JP Medium" pitchFamily="34" charset="-128"/>
              </a:defRPr>
            </a:lvl1pPr>
          </a:lstStyle>
          <a:p>
            <a:fld id="{1930FE7D-3DBA-478C-B750-83D9ACEA642E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源ノ角ゴシック JP Medium" pitchFamily="34" charset="-128"/>
              </a:defRPr>
            </a:lvl1pPr>
          </a:lstStyle>
          <a:p>
            <a:fld id="{D859DA84-4AF3-4967-AE74-CE356114E98A}" type="datetimeFigureOut">
              <a:rPr lang="ja-JP" altLang="en-US" smtClean="0"/>
              <a:pPr/>
              <a:t>2019/9/12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源ノ角ゴシック JP Medium" pitchFamily="34" charset="-128"/>
              </a:defRPr>
            </a:lvl1pPr>
          </a:lstStyle>
          <a:p>
            <a:endParaRPr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-36512" y="4731000"/>
            <a:ext cx="9289032" cy="41884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95000"/>
                  <a:lumOff val="5000"/>
                </a:schemeClr>
              </a:gs>
            </a:gsLst>
            <a:lin ang="27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29600" cy="493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915566"/>
            <a:ext cx="8229600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cxnSp>
        <p:nvCxnSpPr>
          <p:cNvPr id="8" name="直線コネクタ 7"/>
          <p:cNvCxnSpPr/>
          <p:nvPr/>
        </p:nvCxnSpPr>
        <p:spPr>
          <a:xfrm>
            <a:off x="-108520" y="4731000"/>
            <a:ext cx="9361040" cy="0"/>
          </a:xfrm>
          <a:prstGeom prst="line">
            <a:avLst/>
          </a:prstGeom>
          <a:ln w="9525">
            <a:solidFill>
              <a:srgbClr val="C75F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re-yasuda\Desktop\sskk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5" y="4666332"/>
            <a:ext cx="1944739" cy="52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8852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3200" b="0" kern="1200" baseline="0">
          <a:solidFill>
            <a:schemeClr val="tx1">
              <a:lumMod val="75000"/>
            </a:schemeClr>
          </a:solidFill>
          <a:latin typeface="Segoe UI" panose="020B0502040204020203" pitchFamily="34" charset="0"/>
          <a:ea typeface="メイリオ" panose="020B0604030504040204" pitchFamily="50" charset="-128"/>
          <a:cs typeface="メイリオ" panose="020B0604030504040204" pitchFamily="50" charset="-128"/>
        </a:defRPr>
      </a:lvl1pPr>
    </p:titleStyle>
    <p:bodyStyle>
      <a:lvl1pPr marL="266700" indent="-2667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 baseline="0">
          <a:solidFill>
            <a:schemeClr val="tx1">
              <a:lumMod val="65000"/>
            </a:schemeClr>
          </a:solidFill>
          <a:latin typeface="Segoe UI" panose="020B0502040204020203" pitchFamily="34" charset="0"/>
          <a:ea typeface="メイリオ" panose="020B0604030504040204" pitchFamily="50" charset="-128"/>
          <a:cs typeface="+mn-cs"/>
        </a:defRPr>
      </a:lvl1pPr>
      <a:lvl2pPr marL="449263" indent="-2667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800" kern="1200" baseline="0">
          <a:solidFill>
            <a:schemeClr val="tx1">
              <a:lumMod val="65000"/>
            </a:schemeClr>
          </a:solidFill>
          <a:latin typeface="Segoe UI" panose="020B0502040204020203" pitchFamily="34" charset="0"/>
          <a:ea typeface="メイリオ" panose="020B0604030504040204" pitchFamily="50" charset="-128"/>
          <a:cs typeface="+mn-cs"/>
        </a:defRPr>
      </a:lvl2pPr>
      <a:lvl3pPr marL="808038" indent="-2667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 baseline="0">
          <a:solidFill>
            <a:schemeClr val="tx1">
              <a:lumMod val="65000"/>
            </a:schemeClr>
          </a:solidFill>
          <a:latin typeface="Segoe UI" panose="020B0502040204020203" pitchFamily="34" charset="0"/>
          <a:ea typeface="メイリオ" panose="020B0604030504040204" pitchFamily="50" charset="-128"/>
          <a:cs typeface="+mn-cs"/>
        </a:defRPr>
      </a:lvl3pPr>
      <a:lvl4pPr marL="1165225" indent="-2667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400" kern="1200" baseline="0">
          <a:solidFill>
            <a:schemeClr val="tx1">
              <a:lumMod val="65000"/>
            </a:schemeClr>
          </a:solidFill>
          <a:latin typeface="Segoe UI" panose="020B0502040204020203" pitchFamily="34" charset="0"/>
          <a:ea typeface="メイリオ" panose="020B0604030504040204" pitchFamily="50" charset="-128"/>
          <a:cs typeface="+mn-cs"/>
        </a:defRPr>
      </a:lvl4pPr>
      <a:lvl5pPr marL="1524000" indent="-2667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400" kern="1200" baseline="0">
          <a:solidFill>
            <a:schemeClr val="tx1">
              <a:lumMod val="65000"/>
            </a:schemeClr>
          </a:solidFill>
          <a:latin typeface="Segoe UI" panose="020B0502040204020203" pitchFamily="34" charset="0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\\fsv1\共有フォルダ\部門\リサーチ＆デベロプメント\開発案件共有フォルダ\Other\新エンジン関連\CGWORLD\2014年人材募集用仮素材\採用\ibl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79" r="14979" b="4346"/>
          <a:stretch/>
        </p:blipFill>
        <p:spPr bwMode="auto">
          <a:xfrm flipH="1">
            <a:off x="-108000" y="-60875"/>
            <a:ext cx="9143172" cy="4786305"/>
          </a:xfrm>
          <a:prstGeom prst="rect">
            <a:avLst/>
          </a:prstGeom>
          <a:gradFill>
            <a:gsLst>
              <a:gs pos="67000">
                <a:schemeClr val="bg1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</a:gradFill>
        </p:spPr>
      </p:pic>
      <p:sp>
        <p:nvSpPr>
          <p:cNvPr id="7" name="正方形/長方形 6"/>
          <p:cNvSpPr/>
          <p:nvPr/>
        </p:nvSpPr>
        <p:spPr>
          <a:xfrm>
            <a:off x="-58909" y="-55393"/>
            <a:ext cx="9186761" cy="4786305"/>
          </a:xfrm>
          <a:prstGeom prst="rect">
            <a:avLst/>
          </a:prstGeom>
          <a:gradFill flip="none" rotWithShape="1">
            <a:gsLst>
              <a:gs pos="25000">
                <a:srgbClr val="0D0D0D"/>
              </a:gs>
              <a:gs pos="0">
                <a:schemeClr val="bg1">
                  <a:lumMod val="95000"/>
                  <a:lumOff val="5000"/>
                </a:schemeClr>
              </a:gs>
              <a:gs pos="43000">
                <a:schemeClr val="bg1">
                  <a:lumMod val="95000"/>
                  <a:lumOff val="5000"/>
                  <a:alpha val="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843808" y="2139702"/>
            <a:ext cx="6131456" cy="2231060"/>
          </a:xfrm>
        </p:spPr>
        <p:txBody>
          <a:bodyPr>
            <a:normAutofit fontScale="90000"/>
          </a:bodyPr>
          <a:lstStyle/>
          <a:p>
            <a:pPr algn="r">
              <a:lnSpc>
                <a:spcPct val="120000"/>
              </a:lnSpc>
            </a:pPr>
            <a:r>
              <a:rPr kumimoji="1" lang="ja-JP" altLang="en-US" sz="3600" b="1" dirty="0">
                <a:solidFill>
                  <a:srgbClr val="F79646"/>
                </a:solidFill>
                <a:latin typeface="メイリオ" panose="020B0604030504040204" pitchFamily="50" charset="-128"/>
              </a:rPr>
              <a:t>シリコンスタジオ　</a:t>
            </a:r>
            <a:br>
              <a:rPr kumimoji="1" lang="en-US" altLang="ja-JP" sz="3600" b="1" dirty="0">
                <a:solidFill>
                  <a:srgbClr val="F79646"/>
                </a:solidFill>
                <a:latin typeface="メイリオ" panose="020B0604030504040204" pitchFamily="50" charset="-128"/>
              </a:rPr>
            </a:br>
            <a:r>
              <a:rPr lang="ja-JP" altLang="en-US" sz="3600" dirty="0"/>
              <a:t>シリコンスタジオで開発中の </a:t>
            </a:r>
            <a:r>
              <a:rPr lang="en-US" altLang="ja-JP" sz="3600" dirty="0"/>
              <a:t>Mizuchi for DCC Tool </a:t>
            </a:r>
            <a:r>
              <a:rPr lang="ja-JP" altLang="en-US" sz="3600" dirty="0"/>
              <a:t>について</a:t>
            </a:r>
            <a:br>
              <a:rPr kumimoji="1" lang="en-US" altLang="ja-JP" sz="3600" b="1" dirty="0">
                <a:solidFill>
                  <a:srgbClr val="F79646"/>
                </a:solidFill>
                <a:latin typeface="メイリオ" panose="020B0604030504040204" pitchFamily="50" charset="-128"/>
              </a:rPr>
            </a:br>
            <a:endParaRPr kumimoji="1" lang="ja-JP" altLang="en-US" sz="3600" b="1" dirty="0">
              <a:solidFill>
                <a:srgbClr val="F79646"/>
              </a:solidFill>
              <a:latin typeface="メイリオ" panose="020B0604030504040204" pitchFamily="50" charset="-128"/>
            </a:endParaRPr>
          </a:p>
        </p:txBody>
      </p:sp>
      <p:sp>
        <p:nvSpPr>
          <p:cNvPr id="4" name="AutoShape 2" descr="https://pj.siliconstudio.co.jp/confluence/download/attachments/14352573/image2014-7-10%209%3A36%3A21.png?version=1&amp;modificationDate=1404952581000&amp;api=v2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15658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</a:rPr>
              <a:t>開発の経緯</a:t>
            </a:r>
            <a:endParaRPr kumimoji="1" lang="ja-JP" altLang="en-US" b="1" dirty="0">
              <a:latin typeface="メイリオ" panose="020B0604030504040204" pitchFamily="50" charset="-128"/>
            </a:endParaRPr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744416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ja-JP" sz="2800" b="1" dirty="0" err="1">
                <a:solidFill>
                  <a:srgbClr val="F79646"/>
                </a:solidFill>
              </a:rPr>
              <a:t>Mizuchi</a:t>
            </a:r>
            <a:r>
              <a:rPr lang="ja-JP" altLang="en-US" sz="2800" b="1" dirty="0">
                <a:solidFill>
                  <a:srgbClr val="F79646"/>
                </a:solidFill>
              </a:rPr>
              <a:t>の非ゲーム用途での採用が増える</a:t>
            </a:r>
            <a:endParaRPr lang="en-US" altLang="ja-JP" sz="2800" b="1" dirty="0">
              <a:solidFill>
                <a:srgbClr val="F79646"/>
              </a:solidFill>
            </a:endParaRPr>
          </a:p>
          <a:p>
            <a:pPr marL="0" indent="0">
              <a:buNone/>
            </a:pPr>
            <a:endParaRPr lang="en-US" altLang="ja-JP" sz="2400" b="1" dirty="0"/>
          </a:p>
          <a:p>
            <a:r>
              <a:rPr lang="ja-JP" altLang="en-US" sz="2400" b="1" dirty="0"/>
              <a:t>映像制作にリアルタイム</a:t>
            </a:r>
            <a:r>
              <a:rPr lang="en-US" altLang="ja-JP" sz="2400" b="1" dirty="0"/>
              <a:t>CG</a:t>
            </a:r>
            <a:r>
              <a:rPr lang="ja-JP" altLang="en-US" sz="2400" b="1" dirty="0"/>
              <a:t>を使いたい</a:t>
            </a:r>
            <a:endParaRPr lang="en-US" altLang="ja-JP" sz="2400" b="1" dirty="0"/>
          </a:p>
          <a:p>
            <a:pPr lvl="1"/>
            <a:r>
              <a:rPr lang="ja-JP" altLang="en-US" sz="2000" dirty="0"/>
              <a:t>リアルタイム</a:t>
            </a:r>
            <a:r>
              <a:rPr lang="en-US" altLang="ja-JP" sz="2000" dirty="0"/>
              <a:t>CG</a:t>
            </a:r>
            <a:r>
              <a:rPr lang="ja-JP" altLang="en-US" sz="2000" dirty="0"/>
              <a:t>の進歩</a:t>
            </a:r>
            <a:endParaRPr lang="en-US" altLang="ja-JP" sz="2000" dirty="0"/>
          </a:p>
          <a:p>
            <a:pPr lvl="1"/>
            <a:r>
              <a:rPr lang="en-US" altLang="ja-JP" sz="2000" dirty="0"/>
              <a:t>4K</a:t>
            </a:r>
            <a:r>
              <a:rPr lang="ja-JP" altLang="en-US" sz="2000" dirty="0"/>
              <a:t>・</a:t>
            </a:r>
            <a:r>
              <a:rPr lang="en-US" altLang="ja-JP" sz="2000" dirty="0"/>
              <a:t>8K</a:t>
            </a:r>
            <a:r>
              <a:rPr lang="ja-JP" altLang="en-US" sz="2000" dirty="0"/>
              <a:t>時代の到来</a:t>
            </a:r>
            <a:endParaRPr lang="en-US" altLang="ja-JP" sz="2000" dirty="0"/>
          </a:p>
          <a:p>
            <a:pPr marL="182563" lvl="1" indent="0">
              <a:buNone/>
            </a:pPr>
            <a:endParaRPr lang="en-US" altLang="ja-JP" sz="2000" b="1" dirty="0"/>
          </a:p>
          <a:p>
            <a:r>
              <a:rPr lang="ja-JP" altLang="en-US" sz="2400" b="1" dirty="0"/>
              <a:t>車業界、住宅・建築業への展開</a:t>
            </a:r>
            <a:endParaRPr lang="en-US" altLang="ja-JP" sz="2400" b="1" dirty="0"/>
          </a:p>
        </p:txBody>
      </p:sp>
    </p:spTree>
    <p:extLst>
      <p:ext uri="{BB962C8B-B14F-4D97-AF65-F5344CB8AC3E}">
        <p14:creationId xmlns:p14="http://schemas.microsoft.com/office/powerpoint/2010/main" val="231516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</a:rPr>
              <a:t>リアルタイム</a:t>
            </a:r>
            <a:r>
              <a:rPr lang="en-US" altLang="ja-JP" b="1" dirty="0">
                <a:latin typeface="メイリオ" panose="020B0604030504040204" pitchFamily="50" charset="-128"/>
              </a:rPr>
              <a:t>CG</a:t>
            </a:r>
            <a:r>
              <a:rPr lang="ja-JP" altLang="en-US" b="1" dirty="0">
                <a:latin typeface="メイリオ" panose="020B0604030504040204" pitchFamily="50" charset="-128"/>
              </a:rPr>
              <a:t>の進歩</a:t>
            </a:r>
            <a:endParaRPr lang="ja-JP" altLang="en-US" b="1" dirty="0"/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744416"/>
          </a:xfrm>
        </p:spPr>
        <p:txBody>
          <a:bodyPr>
            <a:normAutofit/>
          </a:bodyPr>
          <a:lstStyle/>
          <a:p>
            <a:r>
              <a:rPr kumimoji="1" lang="ja-JP" altLang="en-US" sz="2400" b="1" dirty="0">
                <a:latin typeface="メイリオ" pitchFamily="50" charset="-128"/>
              </a:rPr>
              <a:t>物理ベースレンダリングが主流になり、かなりリアルな表現が可能になった</a:t>
            </a:r>
            <a:endParaRPr kumimoji="1" lang="en-US" altLang="ja-JP" sz="2400" b="1" dirty="0">
              <a:latin typeface="メイリオ" pitchFamily="50" charset="-128"/>
            </a:endParaRPr>
          </a:p>
          <a:p>
            <a:pPr lvl="1"/>
            <a:endParaRPr lang="en-US" altLang="ja-JP" sz="2000" b="1" dirty="0">
              <a:latin typeface="メイリオ" pitchFamily="50" charset="-128"/>
            </a:endParaRPr>
          </a:p>
          <a:p>
            <a:endParaRPr lang="en-US" altLang="ja-JP" sz="2800" b="1" dirty="0">
              <a:latin typeface="メイリオ" pitchFamily="50" charset="-128"/>
            </a:endParaRPr>
          </a:p>
          <a:p>
            <a:pPr lvl="1"/>
            <a:endParaRPr lang="en-US" altLang="ja-JP" sz="2000" b="1" dirty="0">
              <a:latin typeface="メイリオ" pitchFamily="50" charset="-128"/>
            </a:endParaRPr>
          </a:p>
          <a:p>
            <a:pPr marL="0" indent="0">
              <a:buNone/>
            </a:pPr>
            <a:endParaRPr kumimoji="1" lang="en-US" altLang="ja-JP" dirty="0"/>
          </a:p>
          <a:p>
            <a:pPr lvl="1"/>
            <a:endParaRPr kumimoji="1" lang="en-US" altLang="ja-JP" dirty="0"/>
          </a:p>
        </p:txBody>
      </p:sp>
      <p:pic>
        <p:nvPicPr>
          <p:cNvPr id="4" name="図 3" descr="床, 室内, 天井, 壁 が含まれている画像&#10;&#10;自動的に生成された説明">
            <a:extLst>
              <a:ext uri="{FF2B5EF4-FFF2-40B4-BE49-F238E27FC236}">
                <a16:creationId xmlns:a16="http://schemas.microsoft.com/office/drawing/2014/main" id="{8ACF6364-BB34-4B9A-9AF1-90DB30FED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67694"/>
            <a:ext cx="3888432" cy="2187243"/>
          </a:xfrm>
          <a:prstGeom prst="rect">
            <a:avLst/>
          </a:prstGeom>
        </p:spPr>
      </p:pic>
      <p:pic>
        <p:nvPicPr>
          <p:cNvPr id="6" name="図 5" descr="自動車, 木, 道路, 屋外 が含まれている画像&#10;&#10;自動的に生成された説明">
            <a:extLst>
              <a:ext uri="{FF2B5EF4-FFF2-40B4-BE49-F238E27FC236}">
                <a16:creationId xmlns:a16="http://schemas.microsoft.com/office/drawing/2014/main" id="{99E75D45-5D75-47BA-8075-E141E2F509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70227"/>
            <a:ext cx="3888434" cy="218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36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</a:rPr>
              <a:t>リアルタイム</a:t>
            </a:r>
            <a:r>
              <a:rPr lang="en-US" altLang="ja-JP" b="1" dirty="0">
                <a:latin typeface="メイリオ" panose="020B0604030504040204" pitchFamily="50" charset="-128"/>
              </a:rPr>
              <a:t>CG</a:t>
            </a:r>
            <a:r>
              <a:rPr lang="ja-JP" altLang="en-US" b="1" dirty="0">
                <a:latin typeface="メイリオ" panose="020B0604030504040204" pitchFamily="50" charset="-128"/>
              </a:rPr>
              <a:t>の進歩</a:t>
            </a:r>
            <a:endParaRPr lang="ja-JP" altLang="en-US" b="1" dirty="0"/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744416"/>
          </a:xfrm>
        </p:spPr>
        <p:txBody>
          <a:bodyPr>
            <a:normAutofit/>
          </a:bodyPr>
          <a:lstStyle/>
          <a:p>
            <a:r>
              <a:rPr kumimoji="1" lang="ja-JP" altLang="en-US" sz="2400" b="1" dirty="0">
                <a:latin typeface="メイリオ" pitchFamily="50" charset="-128"/>
              </a:rPr>
              <a:t>元々ゲーム向けに作られているので高速に動かす</a:t>
            </a:r>
            <a:endParaRPr kumimoji="1" lang="en-US" altLang="ja-JP" sz="2400" b="1" dirty="0">
              <a:latin typeface="メイリオ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メイリオ" pitchFamily="50" charset="-128"/>
              </a:rPr>
              <a:t>　</a:t>
            </a:r>
            <a:r>
              <a:rPr kumimoji="1" lang="ja-JP" altLang="en-US" sz="2400" b="1" dirty="0">
                <a:latin typeface="メイリオ" pitchFamily="50" charset="-128"/>
              </a:rPr>
              <a:t>ノウハウが色々詰め込まれている</a:t>
            </a:r>
            <a:endParaRPr lang="en-US" altLang="ja-JP" sz="2000" b="1" dirty="0">
              <a:latin typeface="メイリオ" pitchFamily="50" charset="-128"/>
            </a:endParaRPr>
          </a:p>
          <a:p>
            <a:r>
              <a:rPr lang="en-US" altLang="ja-JP" sz="2400" b="1" dirty="0">
                <a:latin typeface="メイリオ" pitchFamily="50" charset="-128"/>
              </a:rPr>
              <a:t>YEBIS</a:t>
            </a:r>
            <a:r>
              <a:rPr lang="ja-JP" altLang="en-US" sz="2400" b="1" dirty="0">
                <a:latin typeface="メイリオ" pitchFamily="50" charset="-128"/>
              </a:rPr>
              <a:t>との相乗効果も</a:t>
            </a:r>
            <a:endParaRPr lang="en-US" altLang="ja-JP" sz="2400" b="1" dirty="0">
              <a:latin typeface="メイリオ" pitchFamily="50" charset="-128"/>
            </a:endParaRPr>
          </a:p>
          <a:p>
            <a:pPr marL="182563" lvl="1" indent="0">
              <a:buNone/>
            </a:pPr>
            <a:endParaRPr lang="en-US" altLang="ja-JP" sz="2000" b="1" dirty="0">
              <a:latin typeface="メイリオ" pitchFamily="50" charset="-128"/>
            </a:endParaRPr>
          </a:p>
          <a:p>
            <a:pPr marL="0" indent="0">
              <a:buNone/>
            </a:pPr>
            <a:endParaRPr kumimoji="1" lang="en-US" altLang="ja-JP" dirty="0"/>
          </a:p>
          <a:p>
            <a:pPr lvl="1"/>
            <a:endParaRPr kumimoji="1" lang="en-US" altLang="ja-JP" dirty="0"/>
          </a:p>
        </p:txBody>
      </p:sp>
      <p:pic>
        <p:nvPicPr>
          <p:cNvPr id="5" name="図 4" descr="電子機器, テーブル, 室内, 座っている が含まれている画像&#10;&#10;自動的に生成された説明">
            <a:extLst>
              <a:ext uri="{FF2B5EF4-FFF2-40B4-BE49-F238E27FC236}">
                <a16:creationId xmlns:a16="http://schemas.microsoft.com/office/drawing/2014/main" id="{7625F5E0-28E9-4E9B-B1AA-ED6DB81E7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99742"/>
            <a:ext cx="3682752" cy="2071548"/>
          </a:xfrm>
          <a:prstGeom prst="rect">
            <a:avLst/>
          </a:prstGeom>
        </p:spPr>
      </p:pic>
      <p:pic>
        <p:nvPicPr>
          <p:cNvPr id="8" name="図 7" descr="物体 が含まれている画像&#10;&#10;自動的に生成された説明">
            <a:extLst>
              <a:ext uri="{FF2B5EF4-FFF2-40B4-BE49-F238E27FC236}">
                <a16:creationId xmlns:a16="http://schemas.microsoft.com/office/drawing/2014/main" id="{ED2A9104-D5DB-463F-9637-0227517899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99742"/>
            <a:ext cx="3682752" cy="207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91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</a:rPr>
              <a:t>どうやって使う？</a:t>
            </a:r>
            <a:endParaRPr lang="ja-JP" altLang="en-US" b="1" dirty="0"/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744416"/>
          </a:xfrm>
        </p:spPr>
        <p:txBody>
          <a:bodyPr>
            <a:normAutofit/>
          </a:bodyPr>
          <a:lstStyle/>
          <a:p>
            <a:r>
              <a:rPr kumimoji="1" lang="ja-JP" altLang="en-US" sz="2400" b="1" dirty="0">
                <a:latin typeface="メイリオ" pitchFamily="50" charset="-128"/>
              </a:rPr>
              <a:t>ランタイムはそのまま使えるが</a:t>
            </a:r>
            <a:r>
              <a:rPr kumimoji="1" lang="en-US" altLang="ja-JP" sz="2400" b="1" dirty="0">
                <a:latin typeface="メイリオ" pitchFamily="50" charset="-128"/>
              </a:rPr>
              <a:t>…</a:t>
            </a:r>
          </a:p>
          <a:p>
            <a:endParaRPr kumimoji="1" lang="en-US" altLang="ja-JP" sz="2400" b="1" dirty="0">
              <a:latin typeface="メイリオ" pitchFamily="50" charset="-128"/>
            </a:endParaRPr>
          </a:p>
          <a:p>
            <a:r>
              <a:rPr kumimoji="1" lang="ja-JP" altLang="en-US" sz="2400" b="1" dirty="0">
                <a:latin typeface="メイリオ" pitchFamily="50" charset="-128"/>
              </a:rPr>
              <a:t>ワークフロー</a:t>
            </a:r>
            <a:r>
              <a:rPr lang="ja-JP" altLang="en-US" sz="2400" b="1" dirty="0">
                <a:latin typeface="メイリオ" pitchFamily="50" charset="-128"/>
              </a:rPr>
              <a:t>は？</a:t>
            </a:r>
            <a:endParaRPr lang="en-US" altLang="ja-JP" sz="2400" b="1" dirty="0">
              <a:latin typeface="メイリオ" pitchFamily="50" charset="-128"/>
            </a:endParaRPr>
          </a:p>
          <a:p>
            <a:endParaRPr lang="en-US" altLang="ja-JP" sz="2400" b="1" dirty="0">
              <a:latin typeface="メイリオ" pitchFamily="50" charset="-128"/>
            </a:endParaRPr>
          </a:p>
          <a:p>
            <a:r>
              <a:rPr lang="ja-JP" altLang="en-US" sz="2400" b="1" dirty="0">
                <a:latin typeface="メイリオ" pitchFamily="50" charset="-128"/>
              </a:rPr>
              <a:t>ツールは？</a:t>
            </a:r>
            <a:endParaRPr lang="en-US" altLang="ja-JP" sz="2400" b="1" dirty="0">
              <a:latin typeface="メイリオ" pitchFamily="50" charset="-128"/>
            </a:endParaRPr>
          </a:p>
          <a:p>
            <a:pPr marL="182563" lvl="1" indent="0">
              <a:buNone/>
            </a:pPr>
            <a:endParaRPr lang="en-US" altLang="ja-JP" sz="2000" b="1" dirty="0">
              <a:latin typeface="メイリオ" pitchFamily="50" charset="-128"/>
            </a:endParaRPr>
          </a:p>
          <a:p>
            <a:pPr marL="0" indent="0">
              <a:buNone/>
            </a:pPr>
            <a:endParaRPr kumimoji="1" lang="en-US" altLang="ja-JP" dirty="0"/>
          </a:p>
          <a:p>
            <a:pPr lvl="1"/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24024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</a:rPr>
              <a:t>どうやって使う？</a:t>
            </a:r>
            <a:endParaRPr lang="ja-JP" altLang="en-US" b="1" dirty="0"/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744416"/>
          </a:xfrm>
        </p:spPr>
        <p:txBody>
          <a:bodyPr>
            <a:normAutofit/>
          </a:bodyPr>
          <a:lstStyle/>
          <a:p>
            <a:r>
              <a:rPr kumimoji="1" lang="ja-JP" altLang="en-US" sz="2400" b="1" dirty="0">
                <a:latin typeface="メイリオ" pitchFamily="50" charset="-128"/>
              </a:rPr>
              <a:t>元々はゲームエンジンの中に組み込まれて使われる想定</a:t>
            </a:r>
            <a:endParaRPr kumimoji="1" lang="en-US" altLang="ja-JP" sz="2400" b="1" dirty="0">
              <a:latin typeface="メイリオ" pitchFamily="50" charset="-128"/>
            </a:endParaRPr>
          </a:p>
          <a:p>
            <a:pPr lvl="1"/>
            <a:r>
              <a:rPr kumimoji="1" lang="ja-JP" altLang="en-US" sz="2000" b="1" dirty="0">
                <a:latin typeface="メイリオ" pitchFamily="50" charset="-128"/>
              </a:rPr>
              <a:t>例 </a:t>
            </a:r>
            <a:r>
              <a:rPr kumimoji="1" lang="en-US" altLang="ja-JP" sz="2000" b="1" dirty="0">
                <a:latin typeface="メイリオ" pitchFamily="50" charset="-128"/>
              </a:rPr>
              <a:t>OROCHI4</a:t>
            </a:r>
          </a:p>
          <a:p>
            <a:pPr marL="182563" lvl="1" indent="0">
              <a:buNone/>
            </a:pPr>
            <a:endParaRPr lang="en-US" altLang="ja-JP" sz="2000" b="1" dirty="0">
              <a:latin typeface="メイリオ" pitchFamily="50" charset="-128"/>
            </a:endParaRPr>
          </a:p>
          <a:p>
            <a:pPr marL="0" indent="0">
              <a:buNone/>
            </a:pPr>
            <a:endParaRPr kumimoji="1" lang="en-US" altLang="ja-JP" dirty="0"/>
          </a:p>
          <a:p>
            <a:pPr marL="182563" lvl="1" indent="0">
              <a:buNone/>
            </a:pPr>
            <a:endParaRPr kumimoji="1"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09E66EC-07A2-446F-ADAB-490704A7A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531689"/>
            <a:ext cx="619268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6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/>
              <a:t>これまでの使い方 </a:t>
            </a:r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744416"/>
          </a:xfrm>
        </p:spPr>
        <p:txBody>
          <a:bodyPr>
            <a:normAutofit/>
          </a:bodyPr>
          <a:lstStyle/>
          <a:p>
            <a:endParaRPr lang="en-US" altLang="ja-JP" sz="2400" b="1" dirty="0">
              <a:latin typeface="メイリオ" pitchFamily="50" charset="-128"/>
            </a:endParaRPr>
          </a:p>
          <a:p>
            <a:pPr marL="182563" lvl="1" indent="0">
              <a:buNone/>
            </a:pPr>
            <a:endParaRPr lang="en-US" altLang="ja-JP" sz="2000" b="1" dirty="0">
              <a:latin typeface="メイリオ" pitchFamily="50" charset="-128"/>
            </a:endParaRPr>
          </a:p>
          <a:p>
            <a:pPr marL="0" indent="0">
              <a:buNone/>
            </a:pPr>
            <a:endParaRPr kumimoji="1" lang="en-US" altLang="ja-JP" dirty="0"/>
          </a:p>
          <a:p>
            <a:pPr lvl="1"/>
            <a:endParaRPr kumimoji="1" lang="en-US" altLang="ja-JP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F6BFAD6-65D3-4668-8210-D21C51BBC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24" y="1446581"/>
            <a:ext cx="6363551" cy="3181775"/>
          </a:xfrm>
          <a:prstGeom prst="rect">
            <a:avLst/>
          </a:prstGeom>
        </p:spPr>
      </p:pic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71AFCDF3-2AB7-47D6-A28E-801242700271}"/>
              </a:ext>
            </a:extLst>
          </p:cNvPr>
          <p:cNvSpPr txBox="1">
            <a:spLocks/>
          </p:cNvSpPr>
          <p:nvPr/>
        </p:nvSpPr>
        <p:spPr>
          <a:xfrm>
            <a:off x="446856" y="915566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200" kern="1200" baseline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+mn-cs"/>
              </a:defRPr>
            </a:lvl1pPr>
            <a:lvl2pPr marL="449263" indent="-2667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 baseline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+mn-cs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kumimoji="1" sz="1600" kern="1200" baseline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+mn-cs"/>
              </a:defRPr>
            </a:lvl3pPr>
            <a:lvl4pPr marL="1165225" indent="-2667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kumimoji="1" sz="1400" kern="1200" baseline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+mn-cs"/>
              </a:defRPr>
            </a:lvl4pPr>
            <a:lvl5pPr marL="1524000" indent="-2667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kumimoji="1" sz="1400" kern="1200" baseline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>
                <a:latin typeface="メイリオ" pitchFamily="50" charset="-128"/>
              </a:rPr>
              <a:t>専用エディタを用いたフロー</a:t>
            </a:r>
            <a:endParaRPr lang="en-US" altLang="ja-JP" sz="2000" b="1" dirty="0">
              <a:latin typeface="メイリオ" pitchFamily="50" charset="-128"/>
            </a:endParaRPr>
          </a:p>
          <a:p>
            <a:pPr marL="182563" lvl="1" indent="0">
              <a:buFont typeface="Arial" panose="020B0604020202020204" pitchFamily="34" charset="0"/>
              <a:buNone/>
            </a:pPr>
            <a:endParaRPr lang="en-US" altLang="ja-JP" sz="2000" b="1" dirty="0">
              <a:latin typeface="メイリオ" pitchFamily="50" charset="-128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ja-JP" dirty="0"/>
          </a:p>
          <a:p>
            <a:pPr marL="182563" lvl="1" indent="0">
              <a:buFont typeface="Arial" panose="020B0604020202020204" pitchFamily="34" charset="0"/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13790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</a:rPr>
              <a:t>ユーザーからのフィードバック</a:t>
            </a:r>
            <a:endParaRPr lang="ja-JP" altLang="en-US" b="1" dirty="0"/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744416"/>
          </a:xfrm>
        </p:spPr>
        <p:txBody>
          <a:bodyPr>
            <a:normAutofit lnSpcReduction="10000"/>
          </a:bodyPr>
          <a:lstStyle/>
          <a:p>
            <a:r>
              <a:rPr lang="ja-JP" altLang="en-US" sz="2400" b="1" dirty="0">
                <a:latin typeface="メイリオ" pitchFamily="50" charset="-128"/>
              </a:rPr>
              <a:t>初期</a:t>
            </a:r>
            <a:r>
              <a:rPr kumimoji="1" lang="ja-JP" altLang="en-US" sz="2400" b="1" dirty="0">
                <a:latin typeface="メイリオ" pitchFamily="50" charset="-128"/>
              </a:rPr>
              <a:t>の学習コストが高い</a:t>
            </a:r>
            <a:endParaRPr kumimoji="1" lang="en-US" altLang="ja-JP" sz="2400" b="1" dirty="0">
              <a:latin typeface="メイリオ" pitchFamily="50" charset="-128"/>
            </a:endParaRPr>
          </a:p>
          <a:p>
            <a:pPr lvl="1"/>
            <a:r>
              <a:rPr lang="ja-JP" altLang="en-US" sz="2000" dirty="0">
                <a:latin typeface="メイリオ" pitchFamily="50" charset="-128"/>
              </a:rPr>
              <a:t>多くの人はやはり</a:t>
            </a:r>
            <a:r>
              <a:rPr lang="en-US" altLang="ja-JP" sz="2000" dirty="0">
                <a:latin typeface="メイリオ" pitchFamily="50" charset="-128"/>
              </a:rPr>
              <a:t>Maya</a:t>
            </a:r>
            <a:r>
              <a:rPr lang="ja-JP" altLang="en-US" sz="2000" dirty="0" err="1">
                <a:latin typeface="メイリオ" pitchFamily="50" charset="-128"/>
              </a:rPr>
              <a:t>、</a:t>
            </a:r>
            <a:r>
              <a:rPr lang="en-US" altLang="ja-JP" sz="2000" dirty="0">
                <a:latin typeface="メイリオ" pitchFamily="50" charset="-128"/>
              </a:rPr>
              <a:t>3dsMax</a:t>
            </a:r>
            <a:r>
              <a:rPr lang="ja-JP" altLang="en-US" sz="2000" dirty="0">
                <a:latin typeface="メイリオ" pitchFamily="50" charset="-128"/>
              </a:rPr>
              <a:t>に慣れ親しんでいる</a:t>
            </a:r>
            <a:endParaRPr kumimoji="1" lang="en-US" altLang="ja-JP" sz="2000" dirty="0">
              <a:latin typeface="メイリオ" pitchFamily="50" charset="-128"/>
            </a:endParaRPr>
          </a:p>
          <a:p>
            <a:endParaRPr kumimoji="1" lang="en-US" altLang="ja-JP" sz="2400" b="1" dirty="0">
              <a:latin typeface="メイリオ" pitchFamily="50" charset="-128"/>
            </a:endParaRPr>
          </a:p>
          <a:p>
            <a:r>
              <a:rPr lang="ja-JP" altLang="en-US" sz="2400" b="1" dirty="0">
                <a:latin typeface="メイリオ" pitchFamily="50" charset="-128"/>
              </a:rPr>
              <a:t>修正に伴うツールの行き来が面倒</a:t>
            </a:r>
            <a:endParaRPr lang="en-US" altLang="ja-JP" sz="2400" b="1" dirty="0">
              <a:latin typeface="メイリオ" pitchFamily="50" charset="-128"/>
            </a:endParaRPr>
          </a:p>
          <a:p>
            <a:pPr lvl="1"/>
            <a:r>
              <a:rPr lang="en-US" altLang="ja-JP" sz="2000" dirty="0">
                <a:latin typeface="メイリオ" pitchFamily="50" charset="-128"/>
              </a:rPr>
              <a:t>Maya&gt;FBX&gt;</a:t>
            </a:r>
            <a:r>
              <a:rPr lang="ja-JP" altLang="en-US" sz="2000" dirty="0">
                <a:latin typeface="メイリオ" pitchFamily="50" charset="-128"/>
              </a:rPr>
              <a:t>エディタ</a:t>
            </a:r>
            <a:r>
              <a:rPr lang="en-US" altLang="ja-JP" sz="2000" dirty="0">
                <a:latin typeface="メイリオ" pitchFamily="50" charset="-128"/>
              </a:rPr>
              <a:t>&gt;Maya …</a:t>
            </a:r>
          </a:p>
          <a:p>
            <a:endParaRPr lang="en-US" altLang="ja-JP" sz="2400" b="1" dirty="0">
              <a:latin typeface="メイリオ" pitchFamily="50" charset="-128"/>
            </a:endParaRPr>
          </a:p>
          <a:p>
            <a:r>
              <a:rPr lang="ja-JP" altLang="en-US" sz="2400" b="1" dirty="0">
                <a:latin typeface="メイリオ" pitchFamily="50" charset="-128"/>
              </a:rPr>
              <a:t>データの受け渡しの不整合</a:t>
            </a:r>
            <a:endParaRPr lang="en-US" altLang="ja-JP" sz="2400" b="1" dirty="0">
              <a:latin typeface="メイリオ" pitchFamily="50" charset="-128"/>
            </a:endParaRPr>
          </a:p>
          <a:p>
            <a:pPr lvl="1"/>
            <a:r>
              <a:rPr lang="en-US" altLang="ja-JP" sz="2000" dirty="0">
                <a:latin typeface="メイリオ" pitchFamily="50" charset="-128"/>
              </a:rPr>
              <a:t>FBX</a:t>
            </a:r>
            <a:r>
              <a:rPr lang="ja-JP" altLang="en-US" sz="2000" dirty="0">
                <a:latin typeface="メイリオ" pitchFamily="50" charset="-128"/>
              </a:rPr>
              <a:t>経由でのやり取りに限界</a:t>
            </a:r>
            <a:endParaRPr lang="en-US" altLang="ja-JP" sz="2000" dirty="0">
              <a:latin typeface="メイリオ" pitchFamily="50" charset="-128"/>
            </a:endParaRPr>
          </a:p>
          <a:p>
            <a:pPr marL="182563" lvl="1" indent="0">
              <a:buNone/>
            </a:pPr>
            <a:endParaRPr lang="en-US" altLang="ja-JP" sz="2000" b="1" dirty="0">
              <a:latin typeface="メイリオ" pitchFamily="50" charset="-128"/>
            </a:endParaRPr>
          </a:p>
          <a:p>
            <a:pPr marL="0" indent="0">
              <a:buNone/>
            </a:pPr>
            <a:endParaRPr kumimoji="1" lang="en-US" altLang="ja-JP" dirty="0"/>
          </a:p>
          <a:p>
            <a:pPr lvl="1"/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30070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</a:rPr>
              <a:t>新ツール開発の方針</a:t>
            </a:r>
            <a:endParaRPr lang="ja-JP" altLang="en-US" b="1" dirty="0"/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744416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sz="2400" b="1" dirty="0">
                <a:solidFill>
                  <a:srgbClr val="F79646"/>
                </a:solidFill>
                <a:latin typeface="メイリオ" pitchFamily="50" charset="-128"/>
              </a:rPr>
              <a:t>DCC</a:t>
            </a:r>
            <a:r>
              <a:rPr lang="ja-JP" altLang="en-US" sz="2400" b="1" dirty="0">
                <a:solidFill>
                  <a:srgbClr val="F79646"/>
                </a:solidFill>
                <a:latin typeface="メイリオ" pitchFamily="50" charset="-128"/>
              </a:rPr>
              <a:t>ツール中心のワークフローへの転換</a:t>
            </a:r>
            <a:endParaRPr lang="en-US" altLang="ja-JP" sz="2400" b="1" dirty="0">
              <a:solidFill>
                <a:srgbClr val="F79646"/>
              </a:solidFill>
              <a:latin typeface="メイリオ" pitchFamily="50" charset="-128"/>
            </a:endParaRPr>
          </a:p>
          <a:p>
            <a:pPr lvl="1"/>
            <a:r>
              <a:rPr lang="en-US" altLang="ja-JP" dirty="0">
                <a:latin typeface="メイリオ" pitchFamily="50" charset="-128"/>
              </a:rPr>
              <a:t>DCC</a:t>
            </a:r>
            <a:r>
              <a:rPr lang="ja-JP" altLang="en-US" dirty="0">
                <a:latin typeface="メイリオ" pitchFamily="50" charset="-128"/>
              </a:rPr>
              <a:t>ツール上ですべての設定を行う</a:t>
            </a:r>
            <a:endParaRPr lang="en-US" altLang="ja-JP" dirty="0">
              <a:latin typeface="メイリオ" pitchFamily="50" charset="-128"/>
            </a:endParaRPr>
          </a:p>
          <a:p>
            <a:pPr lvl="2"/>
            <a:r>
              <a:rPr lang="ja-JP" altLang="en-US" dirty="0">
                <a:latin typeface="メイリオ" pitchFamily="50" charset="-128"/>
              </a:rPr>
              <a:t>最初は</a:t>
            </a:r>
            <a:r>
              <a:rPr lang="en-US" altLang="ja-JP" dirty="0">
                <a:latin typeface="メイリオ" pitchFamily="50" charset="-128"/>
              </a:rPr>
              <a:t>Maya</a:t>
            </a:r>
            <a:r>
              <a:rPr lang="ja-JP" altLang="en-US" dirty="0">
                <a:latin typeface="メイリオ" pitchFamily="50" charset="-128"/>
              </a:rPr>
              <a:t>に対応</a:t>
            </a:r>
            <a:endParaRPr lang="en-US" altLang="ja-JP" dirty="0">
              <a:latin typeface="メイリオ" pitchFamily="50" charset="-128"/>
            </a:endParaRPr>
          </a:p>
          <a:p>
            <a:pPr lvl="1"/>
            <a:r>
              <a:rPr lang="ja-JP" altLang="en-US" dirty="0">
                <a:latin typeface="メイリオ" pitchFamily="50" charset="-128"/>
              </a:rPr>
              <a:t>多くのデザイナーにとってなじみ深い ＝ 習得コストを低くできる</a:t>
            </a:r>
            <a:endParaRPr lang="en-US" altLang="ja-JP" dirty="0">
              <a:latin typeface="メイリオ" pitchFamily="50" charset="-128"/>
            </a:endParaRPr>
          </a:p>
          <a:p>
            <a:pPr lvl="1"/>
            <a:r>
              <a:rPr lang="en-US" altLang="ja-JP" dirty="0">
                <a:latin typeface="メイリオ" pitchFamily="50" charset="-128"/>
              </a:rPr>
              <a:t>MEL</a:t>
            </a:r>
            <a:r>
              <a:rPr lang="ja-JP" altLang="en-US" dirty="0">
                <a:latin typeface="メイリオ" pitchFamily="50" charset="-128"/>
              </a:rPr>
              <a:t>や</a:t>
            </a:r>
            <a:r>
              <a:rPr lang="en-US" altLang="ja-JP" dirty="0">
                <a:latin typeface="メイリオ" pitchFamily="50" charset="-128"/>
              </a:rPr>
              <a:t>Python</a:t>
            </a:r>
            <a:r>
              <a:rPr lang="ja-JP" altLang="en-US" dirty="0">
                <a:latin typeface="メイリオ" pitchFamily="50" charset="-128"/>
              </a:rPr>
              <a:t>などスクリプトを応用することで</a:t>
            </a:r>
            <a:br>
              <a:rPr lang="en-US" altLang="ja-JP" dirty="0">
                <a:latin typeface="メイリオ" pitchFamily="50" charset="-128"/>
              </a:rPr>
            </a:br>
            <a:r>
              <a:rPr lang="ja-JP" altLang="en-US" dirty="0">
                <a:latin typeface="メイリオ" pitchFamily="50" charset="-128"/>
              </a:rPr>
              <a:t>ユーザ側で開発フローを作れる</a:t>
            </a:r>
            <a:endParaRPr lang="en-US" altLang="ja-JP" dirty="0">
              <a:latin typeface="メイリオ" pitchFamily="50" charset="-128"/>
            </a:endParaRPr>
          </a:p>
          <a:p>
            <a:endParaRPr lang="en-US" altLang="ja-JP" sz="2400" b="1" dirty="0">
              <a:latin typeface="メイリオ" pitchFamily="50" charset="-128"/>
            </a:endParaRPr>
          </a:p>
          <a:p>
            <a:r>
              <a:rPr lang="ja-JP" altLang="en-US" sz="2400" b="1" dirty="0">
                <a:solidFill>
                  <a:srgbClr val="F79646"/>
                </a:solidFill>
                <a:latin typeface="メイリオ" pitchFamily="50" charset="-128"/>
              </a:rPr>
              <a:t>非</a:t>
            </a:r>
            <a:r>
              <a:rPr lang="en-US" altLang="ja-JP" sz="2400" b="1" dirty="0">
                <a:solidFill>
                  <a:srgbClr val="F79646"/>
                </a:solidFill>
                <a:latin typeface="メイリオ" pitchFamily="50" charset="-128"/>
              </a:rPr>
              <a:t>FBX</a:t>
            </a:r>
            <a:r>
              <a:rPr lang="ja-JP" altLang="en-US" sz="2400" b="1" dirty="0">
                <a:solidFill>
                  <a:srgbClr val="F79646"/>
                </a:solidFill>
                <a:latin typeface="メイリオ" pitchFamily="50" charset="-128"/>
              </a:rPr>
              <a:t>フォーマットを採用</a:t>
            </a:r>
            <a:endParaRPr lang="en-US" altLang="ja-JP" sz="2400" b="1" dirty="0">
              <a:solidFill>
                <a:srgbClr val="F79646"/>
              </a:solidFill>
              <a:latin typeface="メイリオ" pitchFamily="50" charset="-128"/>
            </a:endParaRPr>
          </a:p>
          <a:p>
            <a:pPr lvl="1"/>
            <a:r>
              <a:rPr lang="en-US" altLang="ja-JP" dirty="0">
                <a:latin typeface="メイリオ" pitchFamily="50" charset="-128"/>
              </a:rPr>
              <a:t>FBX</a:t>
            </a:r>
            <a:r>
              <a:rPr lang="ja-JP" altLang="en-US" dirty="0">
                <a:latin typeface="メイリオ" pitchFamily="50" charset="-128"/>
              </a:rPr>
              <a:t>では出力できないデータへの対応 </a:t>
            </a:r>
            <a:r>
              <a:rPr lang="en-US" altLang="ja-JP" dirty="0">
                <a:latin typeface="メイリオ" pitchFamily="50" charset="-128"/>
              </a:rPr>
              <a:t>( PBR, Deform</a:t>
            </a:r>
            <a:r>
              <a:rPr lang="ja-JP" altLang="en-US" dirty="0">
                <a:latin typeface="メイリオ" pitchFamily="50" charset="-128"/>
              </a:rPr>
              <a:t> </a:t>
            </a:r>
            <a:r>
              <a:rPr lang="en-US" altLang="ja-JP" dirty="0" err="1">
                <a:latin typeface="メイリオ" pitchFamily="50" charset="-128"/>
              </a:rPr>
              <a:t>etc</a:t>
            </a:r>
            <a:r>
              <a:rPr lang="ja-JP" altLang="en-US" dirty="0">
                <a:latin typeface="メイリオ" pitchFamily="50" charset="-128"/>
              </a:rPr>
              <a:t> </a:t>
            </a:r>
            <a:r>
              <a:rPr lang="en-US" altLang="ja-JP" dirty="0">
                <a:latin typeface="メイリオ" pitchFamily="50" charset="-128"/>
              </a:rPr>
              <a:t>)</a:t>
            </a:r>
          </a:p>
          <a:p>
            <a:pPr lvl="1"/>
            <a:r>
              <a:rPr lang="en-US" altLang="ja-JP" dirty="0">
                <a:latin typeface="メイリオ" pitchFamily="50" charset="-128"/>
              </a:rPr>
              <a:t>DCC</a:t>
            </a:r>
            <a:r>
              <a:rPr lang="ja-JP" altLang="en-US" dirty="0">
                <a:latin typeface="メイリオ" pitchFamily="50" charset="-128"/>
              </a:rPr>
              <a:t>ツールから出力した段階で完成データ</a:t>
            </a:r>
            <a:endParaRPr lang="en-US" altLang="ja-JP" dirty="0">
              <a:latin typeface="メイリオ" pitchFamily="50" charset="-128"/>
            </a:endParaRPr>
          </a:p>
          <a:p>
            <a:endParaRPr lang="en-US" altLang="ja-JP" sz="2400" b="1" dirty="0">
              <a:latin typeface="メイリオ" pitchFamily="50" charset="-128"/>
            </a:endParaRPr>
          </a:p>
          <a:p>
            <a:pPr lvl="1"/>
            <a:endParaRPr kumimoji="1" lang="en-US" altLang="ja-JP" sz="2400" b="1" dirty="0">
              <a:latin typeface="メイリオ" pitchFamily="50" charset="-128"/>
            </a:endParaRPr>
          </a:p>
          <a:p>
            <a:pPr marL="0" indent="0">
              <a:buNone/>
            </a:pPr>
            <a:endParaRPr kumimoji="1" lang="en-US" altLang="ja-JP" dirty="0"/>
          </a:p>
          <a:p>
            <a:pPr lvl="1"/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21433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</a:rPr>
              <a:t>アプローチ</a:t>
            </a:r>
            <a:endParaRPr lang="ja-JP" altLang="en-US" b="1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B6280E4-DE6B-4882-B549-5572AFBBB9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36" y="1745606"/>
            <a:ext cx="6516216" cy="1834256"/>
          </a:xfrm>
          <a:prstGeom prst="rect">
            <a:avLst/>
          </a:prstGeom>
        </p:spPr>
      </p:pic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744416"/>
          </a:xfrm>
        </p:spPr>
        <p:txBody>
          <a:bodyPr>
            <a:normAutofit lnSpcReduction="10000"/>
          </a:bodyPr>
          <a:lstStyle/>
          <a:p>
            <a:r>
              <a:rPr lang="en-US" altLang="ja-JP" sz="2400" b="1" dirty="0">
                <a:solidFill>
                  <a:srgbClr val="F79646"/>
                </a:solidFill>
                <a:latin typeface="メイリオ" pitchFamily="50" charset="-128"/>
              </a:rPr>
              <a:t>Maya</a:t>
            </a:r>
            <a:r>
              <a:rPr lang="ja-JP" altLang="en-US" sz="2400" b="1" dirty="0">
                <a:solidFill>
                  <a:srgbClr val="F79646"/>
                </a:solidFill>
                <a:latin typeface="メイリオ" pitchFamily="50" charset="-128"/>
              </a:rPr>
              <a:t>プラグイン </a:t>
            </a:r>
            <a:r>
              <a:rPr lang="en-US" altLang="ja-JP" sz="2400" b="1" dirty="0">
                <a:solidFill>
                  <a:srgbClr val="F79646"/>
                </a:solidFill>
                <a:latin typeface="メイリオ" pitchFamily="50" charset="-128"/>
              </a:rPr>
              <a:t>+</a:t>
            </a:r>
            <a:r>
              <a:rPr lang="ja-JP" altLang="en-US" sz="2400" b="1" dirty="0">
                <a:solidFill>
                  <a:srgbClr val="F79646"/>
                </a:solidFill>
                <a:latin typeface="メイリオ" pitchFamily="50" charset="-128"/>
              </a:rPr>
              <a:t> 独立した外部</a:t>
            </a:r>
            <a:r>
              <a:rPr lang="en-US" altLang="ja-JP" sz="2400" b="1" dirty="0">
                <a:solidFill>
                  <a:srgbClr val="F79646"/>
                </a:solidFill>
                <a:latin typeface="メイリオ" pitchFamily="50" charset="-128"/>
              </a:rPr>
              <a:t>Viewer</a:t>
            </a:r>
            <a:r>
              <a:rPr lang="ja-JP" altLang="en-US" sz="2400" b="1" dirty="0">
                <a:solidFill>
                  <a:srgbClr val="F79646"/>
                </a:solidFill>
                <a:latin typeface="メイリオ" pitchFamily="50" charset="-128"/>
              </a:rPr>
              <a:t>の組み合わせ</a:t>
            </a:r>
            <a:endParaRPr lang="en-US" altLang="ja-JP" sz="2400" b="1" dirty="0">
              <a:solidFill>
                <a:srgbClr val="F79646"/>
              </a:solidFill>
              <a:latin typeface="メイリオ" pitchFamily="50" charset="-128"/>
            </a:endParaRPr>
          </a:p>
          <a:p>
            <a:pPr lvl="1"/>
            <a:r>
              <a:rPr lang="en-US" altLang="ja-JP" dirty="0">
                <a:latin typeface="メイリオ" pitchFamily="50" charset="-128"/>
              </a:rPr>
              <a:t>Maya</a:t>
            </a:r>
            <a:r>
              <a:rPr lang="ja-JP" altLang="en-US" dirty="0">
                <a:latin typeface="メイリオ" pitchFamily="50" charset="-128"/>
              </a:rPr>
              <a:t>と</a:t>
            </a:r>
            <a:r>
              <a:rPr lang="en-US" altLang="ja-JP" dirty="0">
                <a:latin typeface="メイリオ" pitchFamily="50" charset="-128"/>
              </a:rPr>
              <a:t>Viewer</a:t>
            </a:r>
            <a:r>
              <a:rPr lang="ja-JP" altLang="en-US" dirty="0">
                <a:latin typeface="メイリオ" pitchFamily="50" charset="-128"/>
              </a:rPr>
              <a:t>をローカルサーバーで接続し通信で更新を行う</a:t>
            </a:r>
            <a:endParaRPr lang="en-US" altLang="ja-JP" dirty="0">
              <a:latin typeface="メイリオ" pitchFamily="50" charset="-128"/>
            </a:endParaRPr>
          </a:p>
          <a:p>
            <a:pPr marL="182563" lvl="1" indent="0">
              <a:buNone/>
            </a:pPr>
            <a:endParaRPr lang="en-US" altLang="ja-JP" dirty="0">
              <a:latin typeface="メイリオ" pitchFamily="50" charset="-128"/>
            </a:endParaRPr>
          </a:p>
          <a:p>
            <a:pPr marL="182563" lvl="1" indent="0">
              <a:buNone/>
            </a:pPr>
            <a:endParaRPr lang="en-US" altLang="ja-JP" dirty="0">
              <a:latin typeface="メイリオ" pitchFamily="50" charset="-128"/>
            </a:endParaRPr>
          </a:p>
          <a:p>
            <a:pPr marL="182563" lvl="1" indent="0">
              <a:buNone/>
            </a:pPr>
            <a:endParaRPr lang="en-US" altLang="ja-JP" dirty="0">
              <a:latin typeface="メイリオ" pitchFamily="50" charset="-128"/>
            </a:endParaRPr>
          </a:p>
          <a:p>
            <a:pPr marL="0" indent="0">
              <a:buNone/>
            </a:pPr>
            <a:endParaRPr lang="en-US" altLang="ja-JP" sz="2400" b="1" dirty="0">
              <a:solidFill>
                <a:srgbClr val="F79646"/>
              </a:solidFill>
              <a:latin typeface="メイリオ" pitchFamily="50" charset="-128"/>
            </a:endParaRPr>
          </a:p>
          <a:p>
            <a:r>
              <a:rPr lang="en-US" altLang="ja-JP" sz="2400" b="1" dirty="0">
                <a:solidFill>
                  <a:srgbClr val="F79646"/>
                </a:solidFill>
                <a:latin typeface="メイリオ" pitchFamily="50" charset="-128"/>
              </a:rPr>
              <a:t>Maya</a:t>
            </a:r>
            <a:r>
              <a:rPr lang="ja-JP" altLang="en-US" sz="2400" b="1" dirty="0">
                <a:solidFill>
                  <a:srgbClr val="F79646"/>
                </a:solidFill>
                <a:latin typeface="メイリオ" pitchFamily="50" charset="-128"/>
              </a:rPr>
              <a:t>ファイルを軸にしたデータ管理</a:t>
            </a:r>
            <a:endParaRPr lang="en-US" altLang="ja-JP" sz="2400" b="1" dirty="0">
              <a:solidFill>
                <a:srgbClr val="F79646"/>
              </a:solidFill>
              <a:latin typeface="メイリオ" pitchFamily="50" charset="-128"/>
            </a:endParaRPr>
          </a:p>
          <a:p>
            <a:pPr lvl="1"/>
            <a:r>
              <a:rPr lang="en-US" altLang="ja-JP" dirty="0">
                <a:latin typeface="メイリオ" pitchFamily="50" charset="-128"/>
              </a:rPr>
              <a:t>Viewer</a:t>
            </a:r>
            <a:r>
              <a:rPr lang="ja-JP" altLang="en-US" dirty="0">
                <a:latin typeface="メイリオ" pitchFamily="50" charset="-128"/>
              </a:rPr>
              <a:t>と</a:t>
            </a:r>
            <a:r>
              <a:rPr lang="en-US" altLang="ja-JP" dirty="0">
                <a:latin typeface="メイリオ" pitchFamily="50" charset="-128"/>
              </a:rPr>
              <a:t>Maya</a:t>
            </a:r>
            <a:r>
              <a:rPr lang="ja-JP" altLang="en-US" dirty="0">
                <a:latin typeface="メイリオ" pitchFamily="50" charset="-128"/>
              </a:rPr>
              <a:t>ファイルがあればどこでもデータが確認・作成できる</a:t>
            </a:r>
            <a:endParaRPr lang="en-US" altLang="ja-JP" dirty="0">
              <a:latin typeface="メイリオ" pitchFamily="50" charset="-128"/>
            </a:endParaRPr>
          </a:p>
          <a:p>
            <a:pPr lvl="2"/>
            <a:r>
              <a:rPr lang="ja-JP" altLang="en-US" dirty="0">
                <a:latin typeface="メイリオ" pitchFamily="50" charset="-128"/>
              </a:rPr>
              <a:t>中間ファイルに必要な情報は</a:t>
            </a:r>
            <a:r>
              <a:rPr lang="en-US" altLang="ja-JP" dirty="0">
                <a:latin typeface="メイリオ" pitchFamily="50" charset="-128"/>
              </a:rPr>
              <a:t>Maya</a:t>
            </a:r>
            <a:r>
              <a:rPr lang="ja-JP" altLang="en-US" dirty="0">
                <a:latin typeface="メイリオ" pitchFamily="50" charset="-128"/>
              </a:rPr>
              <a:t>ファイルにすべて含まれる</a:t>
            </a:r>
            <a:endParaRPr lang="en-US" altLang="ja-JP" dirty="0">
              <a:latin typeface="メイリオ" pitchFamily="50" charset="-128"/>
            </a:endParaRPr>
          </a:p>
          <a:p>
            <a:pPr marL="0" indent="0">
              <a:buNone/>
            </a:pPr>
            <a:endParaRPr kumimoji="1" lang="en-US" altLang="ja-JP" dirty="0"/>
          </a:p>
          <a:p>
            <a:pPr lvl="1"/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32330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</a:rPr>
              <a:t>従来の作成フロー</a:t>
            </a:r>
            <a:endParaRPr lang="ja-JP" altLang="en-US" b="1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498C3CE-F4B4-423D-9D7A-8F5C546FC4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96" y="1131590"/>
            <a:ext cx="7425007" cy="336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96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>
                <a:latin typeface="メイリオ" panose="020B0604030504040204" pitchFamily="50" charset="-128"/>
              </a:rPr>
              <a:t>自己紹介</a:t>
            </a:r>
            <a:endParaRPr lang="en-US" altLang="ja-JP" b="1" dirty="0">
              <a:latin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3145" y="907628"/>
            <a:ext cx="8229600" cy="3744416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latin typeface="メイリオ" pitchFamily="50" charset="-128"/>
              </a:rPr>
              <a:t>辻 俊晶</a:t>
            </a:r>
            <a:endParaRPr lang="en-US" altLang="ja-JP" sz="2400" b="1" dirty="0">
              <a:latin typeface="メイリオ" pitchFamily="50" charset="-128"/>
            </a:endParaRPr>
          </a:p>
          <a:p>
            <a:r>
              <a:rPr lang="ja-JP" altLang="en-US" sz="2400" b="1" dirty="0">
                <a:latin typeface="メイリオ" pitchFamily="50" charset="-128"/>
              </a:rPr>
              <a:t>シリコンスタジオ　ミドルウェア技術部 部長</a:t>
            </a:r>
            <a:endParaRPr lang="en-US" altLang="ja-JP" sz="2400" b="1" dirty="0">
              <a:latin typeface="メイリオ" pitchFamily="50" charset="-128"/>
            </a:endParaRPr>
          </a:p>
          <a:p>
            <a:r>
              <a:rPr lang="ja-JP" altLang="en-US" sz="2400" b="1" dirty="0">
                <a:latin typeface="メイリオ" pitchFamily="50" charset="-128"/>
              </a:rPr>
              <a:t>シリコンスタジオのミドルウェア </a:t>
            </a:r>
            <a:endParaRPr lang="en-US" altLang="ja-JP" sz="2400" b="1" dirty="0">
              <a:latin typeface="メイリオ" pitchFamily="50" charset="-128"/>
            </a:endParaRPr>
          </a:p>
          <a:p>
            <a:pPr lvl="1"/>
            <a:r>
              <a:rPr lang="en-US" altLang="ja-JP" sz="2000" b="1" dirty="0">
                <a:latin typeface="メイリオ" pitchFamily="50" charset="-128"/>
              </a:rPr>
              <a:t>YEBIS       - </a:t>
            </a:r>
            <a:r>
              <a:rPr lang="ja-JP" altLang="en-US" sz="2000" b="1" dirty="0">
                <a:latin typeface="メイリオ" pitchFamily="50" charset="-128"/>
              </a:rPr>
              <a:t>ポストエフェクトエンジン</a:t>
            </a:r>
            <a:endParaRPr lang="en-US" altLang="ja-JP" sz="2000" b="1" dirty="0">
              <a:latin typeface="メイリオ" pitchFamily="50" charset="-128"/>
            </a:endParaRPr>
          </a:p>
          <a:p>
            <a:pPr lvl="1"/>
            <a:r>
              <a:rPr lang="en-US" altLang="ja-JP" sz="2000" b="1" dirty="0">
                <a:latin typeface="メイリオ" pitchFamily="50" charset="-128"/>
              </a:rPr>
              <a:t>Enlighten  - GI </a:t>
            </a:r>
            <a:r>
              <a:rPr lang="ja-JP" altLang="en-US" sz="2000" b="1" dirty="0">
                <a:latin typeface="メイリオ" pitchFamily="50" charset="-128"/>
              </a:rPr>
              <a:t>ソリューション</a:t>
            </a:r>
            <a:endParaRPr lang="en-US" altLang="ja-JP" sz="2000" b="1" dirty="0">
              <a:latin typeface="メイリオ" pitchFamily="50" charset="-128"/>
            </a:endParaRPr>
          </a:p>
          <a:p>
            <a:pPr lvl="1"/>
            <a:r>
              <a:rPr lang="en-US" altLang="ja-JP" sz="2000" b="1" dirty="0">
                <a:latin typeface="メイリオ" pitchFamily="50" charset="-128"/>
              </a:rPr>
              <a:t>Mizuchi     - </a:t>
            </a:r>
            <a:r>
              <a:rPr lang="ja-JP" altLang="en-US" sz="2000" b="1" dirty="0">
                <a:latin typeface="メイリオ" pitchFamily="50" charset="-128"/>
              </a:rPr>
              <a:t>レンダリングエンジン</a:t>
            </a:r>
            <a:endParaRPr lang="en-US" altLang="ja-JP" sz="2000" b="1" dirty="0">
              <a:latin typeface="メイリオ" pitchFamily="50" charset="-128"/>
            </a:endParaRPr>
          </a:p>
          <a:p>
            <a:pPr lvl="1"/>
            <a:r>
              <a:rPr lang="en-US" altLang="ja-JP" sz="2000" b="1" dirty="0">
                <a:latin typeface="メイリオ" pitchFamily="50" charset="-128"/>
              </a:rPr>
              <a:t>OROCHI    - </a:t>
            </a:r>
            <a:r>
              <a:rPr lang="ja-JP" altLang="en-US" sz="2000" b="1" dirty="0">
                <a:latin typeface="メイリオ" pitchFamily="50" charset="-128"/>
              </a:rPr>
              <a:t>ゲームエンジン</a:t>
            </a:r>
            <a:endParaRPr lang="en-US" altLang="ja-JP" sz="2000" b="1" dirty="0">
              <a:latin typeface="メイリオ" pitchFamily="50" charset="-128"/>
            </a:endParaRPr>
          </a:p>
          <a:p>
            <a:pPr>
              <a:buNone/>
            </a:pPr>
            <a:endParaRPr lang="en-US" altLang="ja-JP" sz="1200" dirty="0"/>
          </a:p>
          <a:p>
            <a:endParaRPr lang="en-US" altLang="ja-JP" sz="1600" dirty="0"/>
          </a:p>
          <a:p>
            <a:pPr lvl="1"/>
            <a:endParaRPr lang="en-US" altLang="ja-JP" sz="1600" dirty="0"/>
          </a:p>
          <a:p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023643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 err="1">
                <a:latin typeface="メイリオ" panose="020B0604030504040204" pitchFamily="50" charset="-128"/>
              </a:rPr>
              <a:t>Mizuchi</a:t>
            </a:r>
            <a:r>
              <a:rPr lang="en-US" altLang="ja-JP" b="1" dirty="0">
                <a:latin typeface="メイリオ" panose="020B0604030504040204" pitchFamily="50" charset="-128"/>
              </a:rPr>
              <a:t> Extension</a:t>
            </a:r>
            <a:r>
              <a:rPr lang="ja-JP" altLang="en-US" b="1" dirty="0" err="1">
                <a:latin typeface="メイリオ" panose="020B0604030504040204" pitchFamily="50" charset="-128"/>
              </a:rPr>
              <a:t>での</a:t>
            </a:r>
            <a:r>
              <a:rPr lang="ja-JP" altLang="en-US" b="1" dirty="0">
                <a:latin typeface="メイリオ" panose="020B0604030504040204" pitchFamily="50" charset="-128"/>
              </a:rPr>
              <a:t>作成フロー</a:t>
            </a:r>
            <a:endParaRPr lang="ja-JP" altLang="en-US" b="1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21D8CC7-2DCE-454E-A617-82FD2D211B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96" y="1131590"/>
            <a:ext cx="7425006" cy="336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74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</a:rPr>
              <a:t>開発にあたって</a:t>
            </a:r>
            <a:endParaRPr lang="ja-JP" altLang="en-US" b="1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4422E28-8F78-4F8E-A2DC-2105C9803E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281714"/>
            <a:ext cx="5256584" cy="3378268"/>
          </a:xfrm>
          <a:prstGeom prst="rect">
            <a:avLst/>
          </a:prstGeom>
        </p:spPr>
      </p:pic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744416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latin typeface="メイリオ" pitchFamily="50" charset="-128"/>
              </a:rPr>
              <a:t>なぜ外部</a:t>
            </a:r>
            <a:r>
              <a:rPr lang="en-US" altLang="ja-JP" sz="2400" b="1" dirty="0">
                <a:latin typeface="メイリオ" pitchFamily="50" charset="-128"/>
              </a:rPr>
              <a:t>Viewer</a:t>
            </a:r>
            <a:r>
              <a:rPr lang="ja-JP" altLang="en-US" sz="2400" b="1" dirty="0" err="1">
                <a:latin typeface="メイリオ" pitchFamily="50" charset="-128"/>
              </a:rPr>
              <a:t>なのか</a:t>
            </a:r>
            <a:endParaRPr kumimoji="1" lang="en-US" altLang="ja-JP" sz="2400" b="1" dirty="0">
              <a:latin typeface="メイリオ" pitchFamily="50" charset="-128"/>
            </a:endParaRPr>
          </a:p>
          <a:p>
            <a:pPr lvl="1"/>
            <a:r>
              <a:rPr lang="ja-JP" altLang="en-US" sz="2000" dirty="0">
                <a:latin typeface="メイリオ" pitchFamily="50" charset="-128"/>
              </a:rPr>
              <a:t>複数環境</a:t>
            </a:r>
            <a:r>
              <a:rPr kumimoji="1" lang="ja-JP" altLang="en-US" sz="2000" dirty="0">
                <a:latin typeface="メイリオ" pitchFamily="50" charset="-128"/>
              </a:rPr>
              <a:t>で同時に確認可能にしたい</a:t>
            </a:r>
            <a:endParaRPr kumimoji="1" lang="en-US" altLang="ja-JP" sz="2000" dirty="0">
              <a:latin typeface="メイリオ" pitchFamily="50" charset="-128"/>
            </a:endParaRPr>
          </a:p>
          <a:p>
            <a:pPr marL="182563" lvl="1" indent="0">
              <a:buNone/>
            </a:pPr>
            <a:endParaRPr lang="en-US" altLang="ja-JP" sz="2000" b="1" dirty="0">
              <a:latin typeface="メイリオ" pitchFamily="50" charset="-128"/>
            </a:endParaRPr>
          </a:p>
          <a:p>
            <a:pPr marL="0" indent="0">
              <a:buNone/>
            </a:pP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18799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</a:rPr>
              <a:t>開発にあたって</a:t>
            </a:r>
            <a:endParaRPr lang="ja-JP" altLang="en-US" b="1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4422E28-8F78-4F8E-A2DC-2105C9803E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281714"/>
            <a:ext cx="5256584" cy="3378267"/>
          </a:xfrm>
          <a:prstGeom prst="rect">
            <a:avLst/>
          </a:prstGeom>
        </p:spPr>
      </p:pic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744416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latin typeface="メイリオ" pitchFamily="50" charset="-128"/>
              </a:rPr>
              <a:t>なぜ外部</a:t>
            </a:r>
            <a:r>
              <a:rPr lang="en-US" altLang="ja-JP" sz="2400" b="1" dirty="0">
                <a:latin typeface="メイリオ" pitchFamily="50" charset="-128"/>
              </a:rPr>
              <a:t>Viewer</a:t>
            </a:r>
            <a:r>
              <a:rPr lang="ja-JP" altLang="en-US" sz="2400" b="1" dirty="0" err="1">
                <a:latin typeface="メイリオ" pitchFamily="50" charset="-128"/>
              </a:rPr>
              <a:t>なのか</a:t>
            </a:r>
            <a:endParaRPr kumimoji="1" lang="en-US" altLang="ja-JP" sz="2400" b="1" dirty="0">
              <a:latin typeface="メイリオ" pitchFamily="50" charset="-128"/>
            </a:endParaRPr>
          </a:p>
          <a:p>
            <a:pPr lvl="1"/>
            <a:r>
              <a:rPr lang="en-US" altLang="ja-JP" sz="2000" dirty="0">
                <a:latin typeface="メイリオ" pitchFamily="50" charset="-128"/>
              </a:rPr>
              <a:t>Maya</a:t>
            </a:r>
            <a:r>
              <a:rPr lang="ja-JP" altLang="en-US" sz="2000" dirty="0">
                <a:latin typeface="メイリオ" pitchFamily="50" charset="-128"/>
              </a:rPr>
              <a:t>以外への対応も視野に</a:t>
            </a:r>
            <a:endParaRPr lang="en-US" altLang="ja-JP" sz="2000" dirty="0">
              <a:latin typeface="メイリオ" pitchFamily="50" charset="-128"/>
            </a:endParaRPr>
          </a:p>
          <a:p>
            <a:pPr marL="0" indent="0">
              <a:buNone/>
            </a:pP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10250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</a:rPr>
              <a:t>開発にあたって</a:t>
            </a:r>
            <a:endParaRPr lang="ja-JP" altLang="en-US" b="1" dirty="0"/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1557346"/>
          </a:xfrm>
        </p:spPr>
        <p:txBody>
          <a:bodyPr>
            <a:normAutofit/>
          </a:bodyPr>
          <a:lstStyle/>
          <a:p>
            <a:r>
              <a:rPr lang="en-US" altLang="ja-JP" sz="2400" b="1" dirty="0">
                <a:latin typeface="メイリオ" pitchFamily="50" charset="-128"/>
              </a:rPr>
              <a:t>Viewer</a:t>
            </a:r>
            <a:r>
              <a:rPr lang="ja-JP" altLang="en-US" sz="2400" b="1" dirty="0">
                <a:latin typeface="メイリオ" pitchFamily="50" charset="-128"/>
              </a:rPr>
              <a:t>を別プロセスにするメリット</a:t>
            </a:r>
            <a:endParaRPr kumimoji="1" lang="en-US" altLang="ja-JP" sz="2400" b="1" dirty="0">
              <a:latin typeface="メイリオ" pitchFamily="50" charset="-128"/>
            </a:endParaRPr>
          </a:p>
          <a:p>
            <a:pPr lvl="1"/>
            <a:r>
              <a:rPr lang="en-US" altLang="ja-JP" sz="2000" dirty="0">
                <a:latin typeface="メイリオ" pitchFamily="50" charset="-128"/>
              </a:rPr>
              <a:t>Viewer</a:t>
            </a:r>
            <a:r>
              <a:rPr lang="ja-JP" altLang="en-US" sz="2000" dirty="0">
                <a:latin typeface="メイリオ" pitchFamily="50" charset="-128"/>
              </a:rPr>
              <a:t>がクラッシュしても</a:t>
            </a:r>
            <a:r>
              <a:rPr lang="en-US" altLang="ja-JP" sz="2000" dirty="0">
                <a:latin typeface="メイリオ" pitchFamily="50" charset="-128"/>
              </a:rPr>
              <a:t>Maya</a:t>
            </a:r>
            <a:r>
              <a:rPr lang="ja-JP" altLang="en-US" sz="2000" dirty="0">
                <a:latin typeface="メイリオ" pitchFamily="50" charset="-128"/>
              </a:rPr>
              <a:t>側は無事</a:t>
            </a:r>
            <a:endParaRPr lang="en-US" altLang="ja-JP" sz="2000" dirty="0">
              <a:latin typeface="メイリオ" pitchFamily="50" charset="-128"/>
            </a:endParaRPr>
          </a:p>
          <a:p>
            <a:pPr lvl="1"/>
            <a:r>
              <a:rPr lang="en-US" altLang="ja-JP" sz="2000" dirty="0">
                <a:latin typeface="メイリオ" pitchFamily="50" charset="-128"/>
              </a:rPr>
              <a:t>Viewer</a:t>
            </a:r>
            <a:r>
              <a:rPr lang="ja-JP" altLang="en-US" sz="2000" dirty="0">
                <a:latin typeface="メイリオ" pitchFamily="50" charset="-128"/>
              </a:rPr>
              <a:t>を遠隔リモート</a:t>
            </a:r>
            <a:r>
              <a:rPr lang="en-US" altLang="ja-JP" sz="2000" dirty="0">
                <a:latin typeface="メイリオ" pitchFamily="50" charset="-128"/>
              </a:rPr>
              <a:t>PC</a:t>
            </a:r>
            <a:r>
              <a:rPr lang="ja-JP" altLang="en-US" sz="2000" dirty="0">
                <a:latin typeface="メイリオ" pitchFamily="50" charset="-128"/>
              </a:rPr>
              <a:t>で起動、確認といったことも可能になる</a:t>
            </a:r>
            <a:endParaRPr lang="en-US" altLang="ja-JP" sz="2000" dirty="0">
              <a:latin typeface="メイリオ" pitchFamily="50" charset="-128"/>
            </a:endParaRPr>
          </a:p>
          <a:p>
            <a:pPr marL="0" indent="0">
              <a:buNone/>
            </a:pPr>
            <a:endParaRPr kumimoji="1" lang="en-US" altLang="ja-JP" dirty="0"/>
          </a:p>
          <a:p>
            <a:pPr lvl="1"/>
            <a:endParaRPr kumimoji="1" lang="en-US" altLang="ja-JP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AFFE53B-1432-4F8E-9420-8B26D8882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10" y="2355726"/>
            <a:ext cx="6992180" cy="227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20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3568" y="1662634"/>
            <a:ext cx="7772400" cy="1125140"/>
          </a:xfrm>
        </p:spPr>
        <p:txBody>
          <a:bodyPr anchor="ctr">
            <a:normAutofit fontScale="85000" lnSpcReduction="20000"/>
          </a:bodyPr>
          <a:lstStyle/>
          <a:p>
            <a:pPr algn="ctr"/>
            <a:r>
              <a:rPr kumimoji="1" lang="en-US" altLang="ja-JP" sz="4000" b="1" dirty="0">
                <a:solidFill>
                  <a:srgbClr val="F79646"/>
                </a:solidFill>
                <a:latin typeface="メイリオ" pitchFamily="50" charset="-128"/>
              </a:rPr>
              <a:t>Maya</a:t>
            </a:r>
            <a:r>
              <a:rPr kumimoji="1" lang="ja-JP" altLang="en-US" sz="4000" b="1" dirty="0">
                <a:solidFill>
                  <a:srgbClr val="F79646"/>
                </a:solidFill>
                <a:latin typeface="メイリオ" pitchFamily="50" charset="-128"/>
              </a:rPr>
              <a:t>プラグイン</a:t>
            </a:r>
            <a:endParaRPr kumimoji="1" lang="en-US" altLang="ja-JP" sz="4000" b="1" dirty="0">
              <a:solidFill>
                <a:srgbClr val="F79646"/>
              </a:solidFill>
              <a:latin typeface="メイリオ" pitchFamily="50" charset="-128"/>
            </a:endParaRPr>
          </a:p>
          <a:p>
            <a:pPr algn="ctr"/>
            <a:r>
              <a:rPr kumimoji="1" lang="ja-JP" altLang="en-US" sz="4000" b="1" dirty="0">
                <a:solidFill>
                  <a:srgbClr val="F79646"/>
                </a:solidFill>
                <a:latin typeface="メイリオ" pitchFamily="50" charset="-128"/>
              </a:rPr>
              <a:t>実装</a:t>
            </a:r>
          </a:p>
        </p:txBody>
      </p:sp>
    </p:spTree>
    <p:extLst>
      <p:ext uri="{BB962C8B-B14F-4D97-AF65-F5344CB8AC3E}">
        <p14:creationId xmlns:p14="http://schemas.microsoft.com/office/powerpoint/2010/main" val="4141591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latin typeface="メイリオ" panose="020B0604030504040204" pitchFamily="50" charset="-128"/>
              </a:rPr>
              <a:t>Maya</a:t>
            </a:r>
            <a:r>
              <a:rPr lang="ja-JP" altLang="en-US" b="1" dirty="0">
                <a:latin typeface="メイリオ" panose="020B0604030504040204" pitchFamily="50" charset="-128"/>
              </a:rPr>
              <a:t>プラグインのポリシー</a:t>
            </a:r>
            <a:endParaRPr lang="ja-JP" altLang="en-US" b="1" dirty="0"/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744416"/>
          </a:xfrm>
        </p:spPr>
        <p:txBody>
          <a:bodyPr>
            <a:normAutofit/>
          </a:bodyPr>
          <a:lstStyle/>
          <a:p>
            <a:r>
              <a:rPr lang="ja-JP" altLang="en-US" sz="2600" b="1" dirty="0">
                <a:solidFill>
                  <a:srgbClr val="F79646"/>
                </a:solidFill>
                <a:latin typeface="メイリオ" pitchFamily="50" charset="-128"/>
              </a:rPr>
              <a:t>全ての設定を</a:t>
            </a:r>
            <a:r>
              <a:rPr lang="en-US" altLang="ja-JP" sz="2600" b="1" dirty="0">
                <a:solidFill>
                  <a:srgbClr val="F79646"/>
                </a:solidFill>
                <a:latin typeface="メイリオ" pitchFamily="50" charset="-128"/>
              </a:rPr>
              <a:t>Maya</a:t>
            </a:r>
            <a:r>
              <a:rPr lang="ja-JP" altLang="en-US" sz="2600" b="1" dirty="0">
                <a:solidFill>
                  <a:srgbClr val="F79646"/>
                </a:solidFill>
                <a:latin typeface="メイリオ" pitchFamily="50" charset="-128"/>
              </a:rPr>
              <a:t>上で行いたい</a:t>
            </a:r>
            <a:endParaRPr lang="en-US" altLang="ja-JP" sz="2600" b="1" dirty="0">
              <a:solidFill>
                <a:srgbClr val="F79646"/>
              </a:solidFill>
              <a:latin typeface="メイリオ" pitchFamily="50" charset="-128"/>
            </a:endParaRPr>
          </a:p>
          <a:p>
            <a:pPr lvl="2"/>
            <a:r>
              <a:rPr lang="ja-JP" altLang="en-US" sz="1800" dirty="0">
                <a:latin typeface="メイリオ" pitchFamily="50" charset="-128"/>
              </a:rPr>
              <a:t>シーン</a:t>
            </a:r>
            <a:r>
              <a:rPr kumimoji="1" lang="ja-JP" altLang="en-US" sz="1800" dirty="0">
                <a:latin typeface="メイリオ" pitchFamily="50" charset="-128"/>
              </a:rPr>
              <a:t>の構築</a:t>
            </a:r>
            <a:endParaRPr kumimoji="1" lang="en-US" altLang="ja-JP" sz="1800" dirty="0">
              <a:latin typeface="メイリオ" pitchFamily="50" charset="-128"/>
            </a:endParaRPr>
          </a:p>
          <a:p>
            <a:pPr lvl="2"/>
            <a:r>
              <a:rPr lang="ja-JP" altLang="en-US" sz="1800" dirty="0">
                <a:latin typeface="メイリオ" pitchFamily="50" charset="-128"/>
              </a:rPr>
              <a:t>モデリング</a:t>
            </a:r>
            <a:endParaRPr kumimoji="1" lang="en-US" altLang="ja-JP" sz="1800" dirty="0">
              <a:latin typeface="メイリオ" pitchFamily="50" charset="-128"/>
            </a:endParaRPr>
          </a:p>
          <a:p>
            <a:pPr lvl="2"/>
            <a:r>
              <a:rPr lang="ja-JP" altLang="en-US" sz="1800" dirty="0">
                <a:latin typeface="メイリオ" pitchFamily="50" charset="-128"/>
              </a:rPr>
              <a:t>マテリアルの設定</a:t>
            </a:r>
            <a:endParaRPr lang="en-US" altLang="ja-JP" sz="1800" dirty="0">
              <a:latin typeface="メイリオ" pitchFamily="50" charset="-128"/>
            </a:endParaRPr>
          </a:p>
          <a:p>
            <a:pPr lvl="2"/>
            <a:r>
              <a:rPr lang="ja-JP" altLang="en-US" sz="1800" dirty="0">
                <a:latin typeface="メイリオ" pitchFamily="50" charset="-128"/>
              </a:rPr>
              <a:t>アニメーション編集</a:t>
            </a:r>
            <a:endParaRPr lang="en-US" altLang="ja-JP" sz="1800" dirty="0">
              <a:latin typeface="メイリオ" pitchFamily="50" charset="-128"/>
            </a:endParaRPr>
          </a:p>
          <a:p>
            <a:pPr lvl="2"/>
            <a:r>
              <a:rPr lang="en-US" altLang="ja-JP" sz="1800" dirty="0" err="1">
                <a:latin typeface="メイリオ" pitchFamily="50" charset="-128"/>
              </a:rPr>
              <a:t>Mizuchi</a:t>
            </a:r>
            <a:r>
              <a:rPr lang="ja-JP" altLang="en-US" sz="1800" dirty="0">
                <a:latin typeface="メイリオ" pitchFamily="50" charset="-128"/>
              </a:rPr>
              <a:t>専用の設定</a:t>
            </a:r>
            <a:r>
              <a:rPr lang="en-US" altLang="ja-JP" sz="1800" dirty="0">
                <a:latin typeface="メイリオ" pitchFamily="50" charset="-128"/>
              </a:rPr>
              <a:t>(Fog</a:t>
            </a:r>
            <a:r>
              <a:rPr lang="ja-JP" altLang="en-US" sz="1800" dirty="0" err="1">
                <a:latin typeface="メイリオ" pitchFamily="50" charset="-128"/>
              </a:rPr>
              <a:t>、</a:t>
            </a:r>
            <a:r>
              <a:rPr lang="ja-JP" altLang="en-US" sz="1800" dirty="0">
                <a:latin typeface="メイリオ" pitchFamily="50" charset="-128"/>
              </a:rPr>
              <a:t>ポストプロセスなど</a:t>
            </a:r>
            <a:r>
              <a:rPr lang="en-US" altLang="ja-JP" sz="1800" dirty="0">
                <a:latin typeface="メイリオ" pitchFamily="50" charset="-128"/>
              </a:rPr>
              <a:t>)</a:t>
            </a: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F79646"/>
                </a:solidFill>
                <a:latin typeface="メイリオ" pitchFamily="50" charset="-128"/>
              </a:rPr>
              <a:t>⇒編集をリアルタイムに</a:t>
            </a:r>
            <a:r>
              <a:rPr lang="en-US" altLang="ja-JP" sz="2400" b="1" dirty="0">
                <a:solidFill>
                  <a:srgbClr val="F79646"/>
                </a:solidFill>
                <a:latin typeface="メイリオ" pitchFamily="50" charset="-128"/>
              </a:rPr>
              <a:t>Viewer</a:t>
            </a:r>
            <a:r>
              <a:rPr lang="ja-JP" altLang="en-US" sz="2400" b="1" dirty="0">
                <a:solidFill>
                  <a:srgbClr val="F79646"/>
                </a:solidFill>
                <a:latin typeface="メイリオ" pitchFamily="50" charset="-128"/>
              </a:rPr>
              <a:t>反映</a:t>
            </a:r>
            <a:endParaRPr lang="en-US" altLang="ja-JP" sz="2000" b="1" dirty="0">
              <a:solidFill>
                <a:srgbClr val="F79646"/>
              </a:solidFill>
              <a:latin typeface="メイリオ" pitchFamily="50" charset="-128"/>
            </a:endParaRPr>
          </a:p>
          <a:p>
            <a:pPr marL="182563" lvl="1" indent="0">
              <a:buNone/>
            </a:pPr>
            <a:endParaRPr lang="en-US" altLang="ja-JP" sz="2000" b="1" dirty="0">
              <a:latin typeface="メイリオ" pitchFamily="50" charset="-128"/>
            </a:endParaRPr>
          </a:p>
          <a:p>
            <a:pPr marL="0" indent="0">
              <a:buNone/>
            </a:pPr>
            <a:endParaRPr kumimoji="1" lang="en-US" altLang="ja-JP" dirty="0"/>
          </a:p>
          <a:p>
            <a:pPr lvl="1"/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0926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latin typeface="メイリオ" panose="020B0604030504040204" pitchFamily="50" charset="-128"/>
              </a:rPr>
              <a:t>Maya</a:t>
            </a:r>
            <a:r>
              <a:rPr lang="ja-JP" altLang="en-US" b="1" dirty="0">
                <a:latin typeface="メイリオ" panose="020B0604030504040204" pitchFamily="50" charset="-128"/>
              </a:rPr>
              <a:t>プラグイン</a:t>
            </a:r>
            <a:endParaRPr lang="ja-JP" altLang="en-US" b="1" dirty="0"/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792088"/>
          </a:xfrm>
        </p:spPr>
        <p:txBody>
          <a:bodyPr>
            <a:normAutofit fontScale="70000" lnSpcReduction="20000"/>
          </a:bodyPr>
          <a:lstStyle/>
          <a:p>
            <a:r>
              <a:rPr lang="ja-JP" altLang="en-US" sz="3800" b="1" dirty="0">
                <a:latin typeface="メイリオ" pitchFamily="50" charset="-128"/>
              </a:rPr>
              <a:t>各種パラメータのリアルタイム更新</a:t>
            </a:r>
            <a:endParaRPr lang="en-US" altLang="ja-JP" sz="3800" b="1" dirty="0">
              <a:latin typeface="メイリオ" pitchFamily="50" charset="-128"/>
            </a:endParaRPr>
          </a:p>
          <a:p>
            <a:pPr lvl="1"/>
            <a:r>
              <a:rPr lang="ja-JP" altLang="en-US" sz="2000" dirty="0">
                <a:latin typeface="メイリオ" pitchFamily="50" charset="-128"/>
              </a:rPr>
              <a:t>ライティング、マテリアル、カメラ、アニメーション、フォグ </a:t>
            </a:r>
            <a:r>
              <a:rPr lang="en-US" altLang="ja-JP" sz="2000" dirty="0">
                <a:latin typeface="メイリオ" pitchFamily="50" charset="-128"/>
              </a:rPr>
              <a:t>etc.</a:t>
            </a:r>
          </a:p>
          <a:p>
            <a:pPr marL="0" indent="0">
              <a:buNone/>
            </a:pPr>
            <a:endParaRPr kumimoji="1" lang="en-US" altLang="ja-JP" dirty="0"/>
          </a:p>
          <a:p>
            <a:pPr lvl="1"/>
            <a:endParaRPr kumimoji="1"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6D65543-2207-4D67-B123-25C22E8D84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88" y="1862163"/>
            <a:ext cx="6588224" cy="251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74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latin typeface="メイリオ" panose="020B0604030504040204" pitchFamily="50" charset="-128"/>
              </a:rPr>
              <a:t>Maya</a:t>
            </a:r>
            <a:r>
              <a:rPr lang="ja-JP" altLang="en-US" b="1" dirty="0">
                <a:latin typeface="メイリオ" panose="020B0604030504040204" pitchFamily="50" charset="-128"/>
              </a:rPr>
              <a:t>プラグイン</a:t>
            </a:r>
            <a:endParaRPr lang="ja-JP" altLang="en-US" b="1" dirty="0"/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186848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latin typeface="メイリオ" pitchFamily="50" charset="-128"/>
              </a:rPr>
              <a:t>マテリアルシェーダグラフ</a:t>
            </a:r>
            <a:endParaRPr lang="en-US" altLang="ja-JP" sz="2400" b="1" dirty="0">
              <a:latin typeface="メイリオ" pitchFamily="50" charset="-128"/>
            </a:endParaRPr>
          </a:p>
          <a:p>
            <a:pPr lvl="1"/>
            <a:r>
              <a:rPr lang="ja-JP" altLang="en-US" sz="2000" dirty="0">
                <a:latin typeface="メイリオ" pitchFamily="50" charset="-128"/>
              </a:rPr>
              <a:t>通常の</a:t>
            </a:r>
            <a:r>
              <a:rPr lang="en-US" altLang="ja-JP" sz="2000" dirty="0">
                <a:latin typeface="メイリオ" pitchFamily="50" charset="-128"/>
              </a:rPr>
              <a:t>Maya</a:t>
            </a:r>
            <a:r>
              <a:rPr lang="ja-JP" altLang="en-US" sz="2000" dirty="0">
                <a:latin typeface="メイリオ" pitchFamily="50" charset="-128"/>
              </a:rPr>
              <a:t>ライクな操作</a:t>
            </a:r>
            <a:endParaRPr lang="en-US" altLang="ja-JP" sz="2000" dirty="0">
              <a:latin typeface="メイリオ" pitchFamily="50" charset="-128"/>
            </a:endParaRPr>
          </a:p>
          <a:p>
            <a:pPr marL="0" indent="0">
              <a:buNone/>
            </a:pPr>
            <a:endParaRPr kumimoji="1" lang="en-US" altLang="ja-JP" dirty="0"/>
          </a:p>
          <a:p>
            <a:pPr lvl="1"/>
            <a:endParaRPr kumimoji="1" lang="en-US" altLang="ja-JP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933A08B-A313-4A11-AFB4-99D3ACED3D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493" y="1419622"/>
            <a:ext cx="4476915" cy="318684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963344D-6E0F-42D2-B149-81753B5E0A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39830"/>
            <a:ext cx="2890896" cy="236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76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latin typeface="メイリオ" panose="020B0604030504040204" pitchFamily="50" charset="-128"/>
              </a:rPr>
              <a:t>Maya</a:t>
            </a:r>
            <a:r>
              <a:rPr lang="ja-JP" altLang="en-US" b="1" dirty="0">
                <a:latin typeface="メイリオ" panose="020B0604030504040204" pitchFamily="50" charset="-128"/>
              </a:rPr>
              <a:t>プラグイン</a:t>
            </a:r>
            <a:endParaRPr lang="ja-JP" altLang="en-US" b="1" dirty="0"/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1152128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latin typeface="メイリオ" pitchFamily="50" charset="-128"/>
              </a:rPr>
              <a:t>ポストエフェクト設定</a:t>
            </a:r>
            <a:endParaRPr lang="en-US" altLang="ja-JP" sz="2400" b="1" dirty="0">
              <a:latin typeface="メイリオ" pitchFamily="50" charset="-128"/>
            </a:endParaRPr>
          </a:p>
          <a:p>
            <a:pPr lvl="1"/>
            <a:r>
              <a:rPr lang="en-US" altLang="ja-JP" sz="2000" b="1" dirty="0">
                <a:latin typeface="メイリオ" pitchFamily="50" charset="-128"/>
              </a:rPr>
              <a:t>YEBIS</a:t>
            </a:r>
            <a:r>
              <a:rPr lang="ja-JP" altLang="en-US" sz="2000" b="1" dirty="0">
                <a:latin typeface="メイリオ" pitchFamily="50" charset="-128"/>
              </a:rPr>
              <a:t>を用いた高品質なポストプロセス</a:t>
            </a:r>
            <a:endParaRPr lang="en-US" altLang="ja-JP" sz="2000" b="1" dirty="0">
              <a:latin typeface="メイリオ" pitchFamily="50" charset="-128"/>
            </a:endParaRPr>
          </a:p>
          <a:p>
            <a:pPr marL="0" indent="0">
              <a:buNone/>
            </a:pPr>
            <a:endParaRPr kumimoji="1" lang="en-US" altLang="ja-JP" dirty="0"/>
          </a:p>
          <a:p>
            <a:pPr lvl="1"/>
            <a:endParaRPr kumimoji="1"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76094E9-C7BC-4045-BA91-CCFD7824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58" y="1923678"/>
            <a:ext cx="2857500" cy="269547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FEF2282-FD17-43E0-AD2E-819BDA825B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586" y="1932185"/>
            <a:ext cx="4808574" cy="268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37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latin typeface="メイリオ" panose="020B0604030504040204" pitchFamily="50" charset="-128"/>
              </a:rPr>
              <a:t>Maya</a:t>
            </a:r>
            <a:r>
              <a:rPr lang="ja-JP" altLang="en-US" b="1" dirty="0">
                <a:latin typeface="メイリオ" panose="020B0604030504040204" pitchFamily="50" charset="-128"/>
              </a:rPr>
              <a:t>プラグイン</a:t>
            </a:r>
            <a:endParaRPr lang="ja-JP" altLang="en-US" b="1" dirty="0"/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648072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latin typeface="メイリオ" pitchFamily="50" charset="-128"/>
              </a:rPr>
              <a:t>リグを含んだアニメーションの</a:t>
            </a:r>
            <a:r>
              <a:rPr lang="en-US" altLang="ja-JP" sz="2400" b="1" dirty="0">
                <a:latin typeface="メイリオ" pitchFamily="50" charset="-128"/>
              </a:rPr>
              <a:t>Maya</a:t>
            </a:r>
            <a:r>
              <a:rPr lang="ja-JP" altLang="en-US" sz="2400" b="1" dirty="0">
                <a:latin typeface="メイリオ" pitchFamily="50" charset="-128"/>
              </a:rPr>
              <a:t>との同期再生</a:t>
            </a:r>
            <a:endParaRPr lang="en-US" altLang="ja-JP" sz="2400" b="1" dirty="0">
              <a:latin typeface="メイリオ" pitchFamily="50" charset="-128"/>
            </a:endParaRPr>
          </a:p>
          <a:p>
            <a:pPr marL="182563" lvl="1" indent="0">
              <a:buNone/>
            </a:pPr>
            <a:endParaRPr lang="en-US" altLang="ja-JP" sz="1600" b="1" dirty="0">
              <a:latin typeface="メイリオ" pitchFamily="50" charset="-128"/>
            </a:endParaRPr>
          </a:p>
          <a:p>
            <a:pPr marL="182563" lvl="1" indent="0">
              <a:buNone/>
            </a:pPr>
            <a:endParaRPr lang="en-US" altLang="ja-JP" sz="1600" b="1" dirty="0">
              <a:latin typeface="メイリオ" pitchFamily="50" charset="-128"/>
            </a:endParaRPr>
          </a:p>
          <a:p>
            <a:pPr marL="0" indent="0">
              <a:buNone/>
            </a:pPr>
            <a:endParaRPr kumimoji="1" lang="en-US" altLang="ja-JP" dirty="0"/>
          </a:p>
          <a:p>
            <a:pPr lvl="1"/>
            <a:endParaRPr kumimoji="1" lang="en-US" altLang="ja-JP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2E0C1C9-D5A0-450F-B045-D7F374F3B1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47" y="1718147"/>
            <a:ext cx="7448506" cy="279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14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>
                <a:latin typeface="メイリオ" panose="020B0604030504040204" pitchFamily="50" charset="-128"/>
              </a:rPr>
              <a:t>自己紹介</a:t>
            </a:r>
            <a:endParaRPr lang="en-US" altLang="ja-JP" b="1" dirty="0">
              <a:latin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3145" y="907628"/>
            <a:ext cx="8229600" cy="3744416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latin typeface="メイリオ" pitchFamily="50" charset="-128"/>
              </a:rPr>
              <a:t>河野 駿介</a:t>
            </a:r>
            <a:endParaRPr lang="en-US" altLang="ja-JP" sz="2400" b="1" dirty="0">
              <a:latin typeface="メイリオ" pitchFamily="50" charset="-128"/>
            </a:endParaRPr>
          </a:p>
          <a:p>
            <a:r>
              <a:rPr lang="ja-JP" altLang="en-US" sz="2400" b="1" dirty="0">
                <a:latin typeface="メイリオ" pitchFamily="50" charset="-128"/>
              </a:rPr>
              <a:t>シリコンスタジオ　テクニカルアート室 室長</a:t>
            </a:r>
            <a:endParaRPr lang="en-US" altLang="ja-JP" sz="2400" b="1" dirty="0">
              <a:latin typeface="メイリオ" pitchFamily="50" charset="-128"/>
            </a:endParaRPr>
          </a:p>
          <a:p>
            <a:pPr lvl="1"/>
            <a:r>
              <a:rPr lang="ja-JP" altLang="en-US" sz="2000" b="1" dirty="0">
                <a:latin typeface="メイリオ" pitchFamily="50" charset="-128"/>
              </a:rPr>
              <a:t>いろんなことやってます</a:t>
            </a:r>
            <a:endParaRPr lang="en-US" altLang="ja-JP" sz="2000" b="1" dirty="0">
              <a:latin typeface="メイリオ" pitchFamily="50" charset="-128"/>
            </a:endParaRPr>
          </a:p>
          <a:p>
            <a:pPr lvl="2"/>
            <a:r>
              <a:rPr lang="ja-JP" altLang="en-US" sz="1800" b="1" dirty="0">
                <a:latin typeface="メイリオ" pitchFamily="50" charset="-128"/>
              </a:rPr>
              <a:t>社内ミドルウェアの開発サポート</a:t>
            </a:r>
            <a:endParaRPr lang="en-US" altLang="ja-JP" sz="1800" b="1" dirty="0">
              <a:latin typeface="メイリオ" pitchFamily="50" charset="-128"/>
            </a:endParaRPr>
          </a:p>
          <a:p>
            <a:pPr lvl="2"/>
            <a:r>
              <a:rPr lang="ja-JP" altLang="en-US" sz="1800" b="1" dirty="0">
                <a:latin typeface="メイリオ" pitchFamily="50" charset="-128"/>
              </a:rPr>
              <a:t>社内外のデモコンテンツ制作管理</a:t>
            </a:r>
            <a:endParaRPr lang="en-US" altLang="ja-JP" sz="1800" b="1" dirty="0">
              <a:latin typeface="メイリオ" pitchFamily="50" charset="-128"/>
            </a:endParaRPr>
          </a:p>
          <a:p>
            <a:pPr lvl="2"/>
            <a:r>
              <a:rPr lang="ja-JP" altLang="en-US" sz="1800" b="1" dirty="0">
                <a:latin typeface="メイリオ" pitchFamily="50" charset="-128"/>
              </a:rPr>
              <a:t>受託案件いろいろ</a:t>
            </a:r>
            <a:endParaRPr lang="en-US" altLang="ja-JP" sz="1800" b="1" dirty="0">
              <a:latin typeface="メイリオ" pitchFamily="50" charset="-128"/>
            </a:endParaRPr>
          </a:p>
          <a:p>
            <a:pPr>
              <a:buNone/>
            </a:pPr>
            <a:endParaRPr lang="en-US" altLang="ja-JP" sz="1200" dirty="0"/>
          </a:p>
          <a:p>
            <a:endParaRPr lang="en-US" altLang="ja-JP" sz="1600" dirty="0"/>
          </a:p>
          <a:p>
            <a:pPr lvl="1"/>
            <a:endParaRPr lang="en-US" altLang="ja-JP" sz="1600" dirty="0"/>
          </a:p>
          <a:p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50191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latin typeface="メイリオ" panose="020B0604030504040204" pitchFamily="50" charset="-128"/>
              </a:rPr>
              <a:t>Maya</a:t>
            </a:r>
            <a:r>
              <a:rPr lang="ja-JP" altLang="en-US" b="1" dirty="0">
                <a:latin typeface="メイリオ" panose="020B0604030504040204" pitchFamily="50" charset="-128"/>
              </a:rPr>
              <a:t>プラグイン</a:t>
            </a:r>
            <a:endParaRPr lang="ja-JP" altLang="en-US" b="1" dirty="0"/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744416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latin typeface="メイリオ" pitchFamily="50" charset="-128"/>
              </a:rPr>
              <a:t>パラメータアニメーション</a:t>
            </a:r>
            <a:endParaRPr lang="en-US" altLang="ja-JP" sz="2400" b="1" dirty="0">
              <a:latin typeface="メイリオ" pitchFamily="50" charset="-128"/>
            </a:endParaRPr>
          </a:p>
          <a:p>
            <a:pPr lvl="1"/>
            <a:r>
              <a:rPr lang="ja-JP" altLang="en-US" sz="1600" dirty="0">
                <a:latin typeface="メイリオ" pitchFamily="50" charset="-128"/>
              </a:rPr>
              <a:t>マテリアル、カメラ、ライト </a:t>
            </a:r>
            <a:r>
              <a:rPr lang="en-US" altLang="ja-JP" sz="1600" dirty="0">
                <a:latin typeface="メイリオ" pitchFamily="50" charset="-128"/>
              </a:rPr>
              <a:t>etc.</a:t>
            </a:r>
          </a:p>
          <a:p>
            <a:pPr lvl="1"/>
            <a:r>
              <a:rPr lang="en-US" altLang="ja-JP" sz="1600" dirty="0">
                <a:latin typeface="メイリオ" pitchFamily="50" charset="-128"/>
              </a:rPr>
              <a:t>Maya</a:t>
            </a:r>
            <a:r>
              <a:rPr lang="ja-JP" altLang="en-US" sz="1600" dirty="0">
                <a:latin typeface="メイリオ" pitchFamily="50" charset="-128"/>
              </a:rPr>
              <a:t>のアニメーションカーブを再現</a:t>
            </a:r>
            <a:endParaRPr lang="en-US" altLang="ja-JP" sz="1600" dirty="0">
              <a:latin typeface="メイリオ" pitchFamily="50" charset="-128"/>
            </a:endParaRPr>
          </a:p>
          <a:p>
            <a:pPr marL="182563" lvl="1" indent="0">
              <a:buNone/>
            </a:pPr>
            <a:endParaRPr lang="en-US" altLang="ja-JP" sz="1600" b="1" dirty="0">
              <a:latin typeface="メイリオ" pitchFamily="50" charset="-128"/>
            </a:endParaRPr>
          </a:p>
          <a:p>
            <a:pPr marL="0" indent="0">
              <a:buNone/>
            </a:pPr>
            <a:endParaRPr kumimoji="1" lang="en-US" altLang="ja-JP" dirty="0"/>
          </a:p>
          <a:p>
            <a:pPr lvl="1"/>
            <a:endParaRPr kumimoji="1"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A67E55E-0163-4A70-996A-E623E19FC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41416"/>
            <a:ext cx="4095093" cy="357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720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latin typeface="メイリオ" panose="020B0604030504040204" pitchFamily="50" charset="-128"/>
              </a:rPr>
              <a:t>Maya</a:t>
            </a:r>
            <a:r>
              <a:rPr lang="ja-JP" altLang="en-US" b="1" dirty="0">
                <a:latin typeface="メイリオ" panose="020B0604030504040204" pitchFamily="50" charset="-128"/>
              </a:rPr>
              <a:t>プラグイン</a:t>
            </a:r>
            <a:endParaRPr lang="ja-JP" altLang="en-US" b="1" dirty="0"/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744416"/>
          </a:xfrm>
        </p:spPr>
        <p:txBody>
          <a:bodyPr>
            <a:normAutofit/>
          </a:bodyPr>
          <a:lstStyle/>
          <a:p>
            <a:r>
              <a:rPr lang="en-US" altLang="ja-JP" sz="2400" b="1" dirty="0">
                <a:latin typeface="メイリオ" pitchFamily="50" charset="-128"/>
              </a:rPr>
              <a:t>Deform</a:t>
            </a:r>
            <a:r>
              <a:rPr lang="ja-JP" altLang="en-US" sz="2400" b="1" dirty="0">
                <a:latin typeface="メイリオ" pitchFamily="50" charset="-128"/>
              </a:rPr>
              <a:t>系処理 </a:t>
            </a:r>
            <a:r>
              <a:rPr lang="en-US" altLang="ja-JP" sz="2400" b="1" dirty="0">
                <a:latin typeface="メイリオ" pitchFamily="50" charset="-128"/>
              </a:rPr>
              <a:t>( FBX</a:t>
            </a:r>
            <a:r>
              <a:rPr lang="ja-JP" altLang="en-US" sz="2400" b="1" dirty="0" err="1">
                <a:latin typeface="メイリオ" pitchFamily="50" charset="-128"/>
              </a:rPr>
              <a:t>には</a:t>
            </a:r>
            <a:r>
              <a:rPr lang="ja-JP" altLang="en-US" sz="2400" b="1" dirty="0">
                <a:latin typeface="メイリオ" pitchFamily="50" charset="-128"/>
              </a:rPr>
              <a:t>無い </a:t>
            </a:r>
            <a:r>
              <a:rPr lang="en-US" altLang="ja-JP" sz="2400" b="1" dirty="0">
                <a:latin typeface="メイリオ" pitchFamily="50" charset="-128"/>
              </a:rPr>
              <a:t>)</a:t>
            </a:r>
          </a:p>
          <a:p>
            <a:pPr lvl="1"/>
            <a:r>
              <a:rPr lang="en-US" altLang="ja-JP" sz="2000" b="1" dirty="0">
                <a:latin typeface="メイリオ" pitchFamily="50" charset="-128"/>
              </a:rPr>
              <a:t>Wrap</a:t>
            </a:r>
          </a:p>
          <a:p>
            <a:pPr lvl="1"/>
            <a:r>
              <a:rPr lang="en-US" altLang="ja-JP" sz="2000" b="1" dirty="0">
                <a:latin typeface="メイリオ" pitchFamily="50" charset="-128"/>
              </a:rPr>
              <a:t>Lattice</a:t>
            </a:r>
          </a:p>
          <a:p>
            <a:pPr lvl="1"/>
            <a:r>
              <a:rPr lang="en-US" altLang="ja-JP" sz="2000" b="1" dirty="0" err="1">
                <a:latin typeface="メイリオ" pitchFamily="50" charset="-128"/>
              </a:rPr>
              <a:t>Subdiv</a:t>
            </a:r>
            <a:endParaRPr lang="en-US" altLang="ja-JP" sz="2000" b="1" dirty="0">
              <a:latin typeface="メイリオ" pitchFamily="50" charset="-128"/>
            </a:endParaRPr>
          </a:p>
          <a:p>
            <a:r>
              <a:rPr lang="en-US" altLang="ja-JP" sz="2400" b="1" dirty="0">
                <a:latin typeface="メイリオ" pitchFamily="50" charset="-128"/>
              </a:rPr>
              <a:t>LOD</a:t>
            </a:r>
            <a:r>
              <a:rPr lang="ja-JP" altLang="en-US" sz="2400" b="1" dirty="0">
                <a:latin typeface="メイリオ" pitchFamily="50" charset="-128"/>
              </a:rPr>
              <a:t>設定</a:t>
            </a:r>
            <a:endParaRPr lang="en-US" altLang="ja-JP" sz="2400" b="1" dirty="0">
              <a:latin typeface="メイリオ" pitchFamily="50" charset="-128"/>
            </a:endParaRPr>
          </a:p>
          <a:p>
            <a:r>
              <a:rPr lang="ja-JP" altLang="en-US" sz="2400" b="1" dirty="0">
                <a:latin typeface="メイリオ" pitchFamily="50" charset="-128"/>
              </a:rPr>
              <a:t>ノード属性設定</a:t>
            </a:r>
            <a:endParaRPr lang="en-US" altLang="ja-JP" sz="2400" b="1" dirty="0">
              <a:latin typeface="メイリオ" pitchFamily="50" charset="-128"/>
            </a:endParaRPr>
          </a:p>
          <a:p>
            <a:pPr lvl="1"/>
            <a:r>
              <a:rPr lang="en-US" altLang="ja-JP" sz="2000" b="1" dirty="0">
                <a:latin typeface="メイリオ" pitchFamily="50" charset="-128"/>
              </a:rPr>
              <a:t>Dynamic</a:t>
            </a:r>
            <a:r>
              <a:rPr lang="ja-JP" altLang="en-US" sz="2000" b="1" dirty="0" err="1">
                <a:latin typeface="メイリオ" pitchFamily="50" charset="-128"/>
              </a:rPr>
              <a:t>、</a:t>
            </a:r>
            <a:r>
              <a:rPr lang="en-US" altLang="ja-JP" sz="2000" b="1" dirty="0">
                <a:latin typeface="メイリオ" pitchFamily="50" charset="-128"/>
              </a:rPr>
              <a:t>Static</a:t>
            </a:r>
            <a:r>
              <a:rPr lang="ja-JP" altLang="en-US" sz="2000" b="1" dirty="0" err="1">
                <a:latin typeface="メイリオ" pitchFamily="50" charset="-128"/>
              </a:rPr>
              <a:t>、</a:t>
            </a:r>
            <a:r>
              <a:rPr lang="en-US" altLang="ja-JP" sz="2000" b="1" dirty="0">
                <a:latin typeface="メイリオ" pitchFamily="50" charset="-128"/>
              </a:rPr>
              <a:t>Shadow Only etc.</a:t>
            </a:r>
          </a:p>
          <a:p>
            <a:pPr lvl="1"/>
            <a:endParaRPr lang="en-US" altLang="ja-JP" sz="2000" b="1" dirty="0">
              <a:latin typeface="メイリオ" pitchFamily="50" charset="-128"/>
            </a:endParaRPr>
          </a:p>
          <a:p>
            <a:endParaRPr lang="en-US" altLang="ja-JP" sz="2400" b="1" dirty="0">
              <a:latin typeface="メイリオ" pitchFamily="50" charset="-128"/>
            </a:endParaRPr>
          </a:p>
          <a:p>
            <a:endParaRPr lang="en-US" altLang="ja-JP" sz="2400" b="1" dirty="0">
              <a:latin typeface="メイリオ" pitchFamily="50" charset="-128"/>
            </a:endParaRPr>
          </a:p>
          <a:p>
            <a:pPr lvl="1"/>
            <a:endParaRPr lang="en-US" altLang="ja-JP" sz="2000" b="1" dirty="0">
              <a:latin typeface="メイリオ" pitchFamily="50" charset="-128"/>
            </a:endParaRPr>
          </a:p>
          <a:p>
            <a:pPr marL="182563" lvl="1" indent="0">
              <a:buNone/>
            </a:pPr>
            <a:endParaRPr lang="en-US" altLang="ja-JP" sz="1600" b="1" dirty="0">
              <a:latin typeface="メイリオ" pitchFamily="50" charset="-128"/>
            </a:endParaRPr>
          </a:p>
          <a:p>
            <a:pPr marL="0" indent="0">
              <a:buNone/>
            </a:pPr>
            <a:endParaRPr kumimoji="1" lang="en-US" altLang="ja-JP" dirty="0"/>
          </a:p>
          <a:p>
            <a:pPr lvl="1"/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847577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latin typeface="メイリオ" panose="020B0604030504040204" pitchFamily="50" charset="-128"/>
              </a:rPr>
              <a:t>Maya</a:t>
            </a:r>
            <a:r>
              <a:rPr lang="ja-JP" altLang="en-US" b="1" dirty="0">
                <a:latin typeface="メイリオ" panose="020B0604030504040204" pitchFamily="50" charset="-128"/>
              </a:rPr>
              <a:t>プラグイン</a:t>
            </a:r>
            <a:endParaRPr lang="ja-JP" altLang="en-US" b="1" dirty="0"/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744416"/>
          </a:xfrm>
        </p:spPr>
        <p:txBody>
          <a:bodyPr>
            <a:normAutofit lnSpcReduction="10000"/>
          </a:bodyPr>
          <a:lstStyle/>
          <a:p>
            <a:r>
              <a:rPr lang="ja-JP" altLang="en-US" sz="2400" b="1" dirty="0">
                <a:latin typeface="メイリオ" pitchFamily="50" charset="-128"/>
              </a:rPr>
              <a:t>コンポジット向け </a:t>
            </a:r>
            <a:r>
              <a:rPr lang="en-US" altLang="ja-JP" sz="2400" b="1" dirty="0">
                <a:latin typeface="メイリオ" pitchFamily="50" charset="-128"/>
              </a:rPr>
              <a:t>AOV </a:t>
            </a:r>
            <a:r>
              <a:rPr lang="ja-JP" altLang="en-US" sz="2400" b="1" dirty="0">
                <a:latin typeface="メイリオ" pitchFamily="50" charset="-128"/>
              </a:rPr>
              <a:t>出力</a:t>
            </a:r>
            <a:endParaRPr lang="en-US" altLang="ja-JP" sz="2400" b="1" dirty="0">
              <a:latin typeface="メイリオ" pitchFamily="50" charset="-128"/>
            </a:endParaRPr>
          </a:p>
          <a:p>
            <a:pPr lvl="1"/>
            <a:r>
              <a:rPr lang="en-US" altLang="ja-JP" sz="2000" dirty="0">
                <a:latin typeface="メイリオ" pitchFamily="50" charset="-128"/>
              </a:rPr>
              <a:t>Mask</a:t>
            </a:r>
            <a:r>
              <a:rPr lang="ja-JP" altLang="en-US" sz="2000" dirty="0">
                <a:latin typeface="メイリオ" pitchFamily="50" charset="-128"/>
              </a:rPr>
              <a:t> </a:t>
            </a:r>
            <a:r>
              <a:rPr lang="en-US" altLang="ja-JP" sz="2000" dirty="0">
                <a:latin typeface="メイリオ" pitchFamily="50" charset="-128"/>
              </a:rPr>
              <a:t>ID</a:t>
            </a:r>
          </a:p>
          <a:p>
            <a:pPr lvl="1"/>
            <a:r>
              <a:rPr lang="en-US" altLang="ja-JP" sz="2000" dirty="0">
                <a:latin typeface="メイリオ" pitchFamily="50" charset="-128"/>
              </a:rPr>
              <a:t>Velocity</a:t>
            </a:r>
          </a:p>
          <a:p>
            <a:pPr lvl="1"/>
            <a:r>
              <a:rPr lang="en-US" altLang="ja-JP" sz="2000" dirty="0">
                <a:latin typeface="メイリオ" pitchFamily="50" charset="-128"/>
              </a:rPr>
              <a:t>Depth</a:t>
            </a:r>
          </a:p>
          <a:p>
            <a:pPr lvl="1"/>
            <a:r>
              <a:rPr lang="en-US" altLang="ja-JP" sz="2000" dirty="0">
                <a:latin typeface="メイリオ" pitchFamily="50" charset="-128"/>
              </a:rPr>
              <a:t>Shadow</a:t>
            </a:r>
          </a:p>
          <a:p>
            <a:pPr lvl="1"/>
            <a:r>
              <a:rPr lang="en-US" altLang="ja-JP" sz="2000" dirty="0">
                <a:latin typeface="メイリオ" pitchFamily="50" charset="-128"/>
              </a:rPr>
              <a:t>Occlusion</a:t>
            </a:r>
          </a:p>
          <a:p>
            <a:pPr lvl="1"/>
            <a:r>
              <a:rPr lang="en-US" altLang="ja-JP" sz="2000" dirty="0">
                <a:latin typeface="メイリオ" pitchFamily="50" charset="-128"/>
              </a:rPr>
              <a:t>Color</a:t>
            </a:r>
          </a:p>
          <a:p>
            <a:pPr lvl="1"/>
            <a:r>
              <a:rPr lang="en-US" altLang="ja-JP" sz="2000" dirty="0">
                <a:latin typeface="メイリオ" pitchFamily="50" charset="-128"/>
              </a:rPr>
              <a:t>etc.</a:t>
            </a:r>
          </a:p>
          <a:p>
            <a:r>
              <a:rPr lang="en-US" altLang="ja-JP" sz="2400" b="1" dirty="0">
                <a:latin typeface="メイリオ" pitchFamily="50" charset="-128"/>
              </a:rPr>
              <a:t>EXR(32bit</a:t>
            </a:r>
            <a:r>
              <a:rPr lang="ja-JP" altLang="en-US" sz="2400" b="1" dirty="0">
                <a:latin typeface="メイリオ" pitchFamily="50" charset="-128"/>
              </a:rPr>
              <a:t>ファイル</a:t>
            </a:r>
            <a:r>
              <a:rPr lang="en-US" altLang="ja-JP" sz="2400" b="1" dirty="0">
                <a:latin typeface="メイリオ" pitchFamily="50" charset="-128"/>
              </a:rPr>
              <a:t>)</a:t>
            </a:r>
            <a:r>
              <a:rPr lang="ja-JP" altLang="en-US" sz="2400" b="1" dirty="0">
                <a:latin typeface="メイリオ" pitchFamily="50" charset="-128"/>
              </a:rPr>
              <a:t>に出力</a:t>
            </a:r>
            <a:endParaRPr lang="en-US" altLang="ja-JP" sz="2400" b="1" dirty="0">
              <a:latin typeface="メイリオ" pitchFamily="50" charset="-128"/>
            </a:endParaRPr>
          </a:p>
          <a:p>
            <a:pPr marL="182563" lvl="1" indent="0">
              <a:buNone/>
            </a:pPr>
            <a:endParaRPr lang="en-US" altLang="ja-JP" sz="1600" b="1" dirty="0">
              <a:latin typeface="メイリオ" pitchFamily="50" charset="-128"/>
            </a:endParaRPr>
          </a:p>
          <a:p>
            <a:pPr marL="0" indent="0">
              <a:buNone/>
            </a:pPr>
            <a:endParaRPr kumimoji="1" lang="en-US" altLang="ja-JP" dirty="0"/>
          </a:p>
          <a:p>
            <a:pPr lvl="1"/>
            <a:endParaRPr kumimoji="1"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C354DD9-97ED-4DE6-81A4-F6221D15C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10764"/>
            <a:ext cx="3754760" cy="31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571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3568" y="1662634"/>
            <a:ext cx="7772400" cy="1125140"/>
          </a:xfrm>
        </p:spPr>
        <p:txBody>
          <a:bodyPr anchor="ctr">
            <a:normAutofit fontScale="85000" lnSpcReduction="20000"/>
          </a:bodyPr>
          <a:lstStyle/>
          <a:p>
            <a:pPr algn="ctr"/>
            <a:r>
              <a:rPr kumimoji="1" lang="en-US" altLang="ja-JP" sz="4000" b="1" dirty="0">
                <a:solidFill>
                  <a:srgbClr val="F79646"/>
                </a:solidFill>
                <a:latin typeface="メイリオ" pitchFamily="50" charset="-128"/>
              </a:rPr>
              <a:t>Viewer</a:t>
            </a:r>
          </a:p>
          <a:p>
            <a:pPr algn="ctr"/>
            <a:r>
              <a:rPr lang="ja-JP" altLang="en-US" sz="4000" b="1" dirty="0">
                <a:solidFill>
                  <a:srgbClr val="F79646"/>
                </a:solidFill>
                <a:latin typeface="メイリオ" pitchFamily="50" charset="-128"/>
              </a:rPr>
              <a:t>実装</a:t>
            </a:r>
            <a:endParaRPr kumimoji="1" lang="ja-JP" altLang="en-US" sz="4000" b="1" dirty="0">
              <a:solidFill>
                <a:srgbClr val="F79646"/>
              </a:solidFill>
              <a:latin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40563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latin typeface="メイリオ" panose="020B0604030504040204" pitchFamily="50" charset="-128"/>
              </a:rPr>
              <a:t>Viewer</a:t>
            </a:r>
            <a:r>
              <a:rPr lang="ja-JP" altLang="en-US" b="1" dirty="0">
                <a:latin typeface="メイリオ" panose="020B0604030504040204" pitchFamily="50" charset="-128"/>
              </a:rPr>
              <a:t>のポリシー</a:t>
            </a:r>
            <a:endParaRPr lang="ja-JP" altLang="en-US" b="1" dirty="0"/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744416"/>
          </a:xfrm>
        </p:spPr>
        <p:txBody>
          <a:bodyPr>
            <a:normAutofit/>
          </a:bodyPr>
          <a:lstStyle/>
          <a:p>
            <a:r>
              <a:rPr lang="en-US" altLang="ja-JP" sz="2600" b="1" dirty="0">
                <a:solidFill>
                  <a:srgbClr val="F79646"/>
                </a:solidFill>
                <a:latin typeface="メイリオ" pitchFamily="50" charset="-128"/>
              </a:rPr>
              <a:t>Viewer</a:t>
            </a:r>
            <a:r>
              <a:rPr lang="ja-JP" altLang="en-US" sz="2600" b="1" dirty="0">
                <a:solidFill>
                  <a:srgbClr val="F79646"/>
                </a:solidFill>
                <a:latin typeface="メイリオ" pitchFamily="50" charset="-128"/>
              </a:rPr>
              <a:t>上で基本的に編集は行わない</a:t>
            </a:r>
            <a:endParaRPr lang="en-US" altLang="ja-JP" sz="2600" b="1" dirty="0">
              <a:solidFill>
                <a:srgbClr val="F79646"/>
              </a:solidFill>
              <a:latin typeface="メイリオ" pitchFamily="50" charset="-128"/>
            </a:endParaRPr>
          </a:p>
          <a:p>
            <a:pPr lvl="2"/>
            <a:r>
              <a:rPr kumimoji="1" lang="ja-JP" altLang="en-US" sz="1800" dirty="0">
                <a:latin typeface="メイリオ" pitchFamily="50" charset="-128"/>
              </a:rPr>
              <a:t>ビジュアルの確認</a:t>
            </a:r>
            <a:endParaRPr kumimoji="1" lang="en-US" altLang="ja-JP" sz="1800" dirty="0">
              <a:latin typeface="メイリオ" pitchFamily="50" charset="-128"/>
            </a:endParaRPr>
          </a:p>
          <a:p>
            <a:pPr marL="541338" lvl="2" indent="0">
              <a:buNone/>
            </a:pPr>
            <a:endParaRPr kumimoji="1" lang="en-US" altLang="ja-JP" sz="1800" dirty="0">
              <a:latin typeface="メイリオ" pitchFamily="50" charset="-128"/>
            </a:endParaRPr>
          </a:p>
          <a:p>
            <a:pPr lvl="2"/>
            <a:r>
              <a:rPr lang="ja-JP" altLang="en-US" sz="1800" dirty="0">
                <a:latin typeface="メイリオ" pitchFamily="50" charset="-128"/>
              </a:rPr>
              <a:t>パフォーマンス確認</a:t>
            </a:r>
            <a:endParaRPr lang="en-US" altLang="ja-JP" sz="1800" dirty="0">
              <a:latin typeface="メイリオ" pitchFamily="50" charset="-128"/>
            </a:endParaRPr>
          </a:p>
          <a:p>
            <a:pPr marL="541338" lvl="2" indent="0">
              <a:buNone/>
            </a:pPr>
            <a:endParaRPr kumimoji="1" lang="en-US" altLang="ja-JP" sz="1800" dirty="0">
              <a:latin typeface="メイリオ" pitchFamily="50" charset="-128"/>
            </a:endParaRPr>
          </a:p>
          <a:p>
            <a:pPr lvl="2"/>
            <a:r>
              <a:rPr lang="ja-JP" altLang="en-US" sz="1800" dirty="0">
                <a:latin typeface="メイリオ" pitchFamily="50" charset="-128"/>
              </a:rPr>
              <a:t>デバッグ機能</a:t>
            </a:r>
            <a:endParaRPr lang="en-US" altLang="ja-JP" sz="1800" dirty="0">
              <a:latin typeface="メイリオ" pitchFamily="50" charset="-128"/>
            </a:endParaRPr>
          </a:p>
          <a:p>
            <a:pPr marL="182563" lvl="1" indent="0">
              <a:buNone/>
            </a:pPr>
            <a:endParaRPr lang="en-US" altLang="ja-JP" sz="2000" b="1" dirty="0">
              <a:latin typeface="メイリオ" pitchFamily="50" charset="-128"/>
            </a:endParaRPr>
          </a:p>
          <a:p>
            <a:pPr marL="0" indent="0">
              <a:buNone/>
            </a:pPr>
            <a:endParaRPr kumimoji="1" lang="en-US" altLang="ja-JP" dirty="0"/>
          </a:p>
          <a:p>
            <a:pPr lvl="1"/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361018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latin typeface="メイリオ" panose="020B0604030504040204" pitchFamily="50" charset="-128"/>
              </a:rPr>
              <a:t>Viewer</a:t>
            </a:r>
            <a:r>
              <a:rPr lang="ja-JP" altLang="en-US" b="1" dirty="0">
                <a:latin typeface="メイリオ" panose="020B0604030504040204" pitchFamily="50" charset="-128"/>
              </a:rPr>
              <a:t>機能</a:t>
            </a:r>
            <a:endParaRPr lang="ja-JP" altLang="en-US" b="1" dirty="0"/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1224136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latin typeface="メイリオ" pitchFamily="50" charset="-128"/>
              </a:rPr>
              <a:t>アニメーションコントローラー</a:t>
            </a:r>
            <a:endParaRPr lang="en-US" altLang="ja-JP" sz="2400" dirty="0"/>
          </a:p>
          <a:p>
            <a:r>
              <a:rPr lang="en-US" altLang="ja-JP" sz="2400" b="1" dirty="0">
                <a:latin typeface="メイリオ" pitchFamily="50" charset="-128"/>
              </a:rPr>
              <a:t>Outliner</a:t>
            </a:r>
          </a:p>
          <a:p>
            <a:endParaRPr kumimoji="1"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6AD08D4-690B-4D50-916E-44CC11896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541314"/>
            <a:ext cx="5338936" cy="300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069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latin typeface="メイリオ" panose="020B0604030504040204" pitchFamily="50" charset="-128"/>
              </a:rPr>
              <a:t>Viewer</a:t>
            </a:r>
            <a:r>
              <a:rPr lang="ja-JP" altLang="en-US" b="1" dirty="0">
                <a:latin typeface="メイリオ" panose="020B0604030504040204" pitchFamily="50" charset="-128"/>
              </a:rPr>
              <a:t>機能</a:t>
            </a:r>
            <a:endParaRPr lang="ja-JP" altLang="en-US" b="1" dirty="0"/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692758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latin typeface="メイリオ" pitchFamily="50" charset="-128"/>
              </a:rPr>
              <a:t>デバッグ機能</a:t>
            </a:r>
            <a:endParaRPr lang="en-US" altLang="ja-JP" sz="2400" b="1" dirty="0">
              <a:latin typeface="メイリオ" pitchFamily="50" charset="-128"/>
            </a:endParaRPr>
          </a:p>
          <a:p>
            <a:pPr lvl="1"/>
            <a:r>
              <a:rPr kumimoji="1" lang="en-US" altLang="ja-JP" dirty="0">
                <a:latin typeface="メイリオ" pitchFamily="50" charset="-128"/>
              </a:rPr>
              <a:t>FPS</a:t>
            </a:r>
          </a:p>
          <a:p>
            <a:pPr lvl="1"/>
            <a:r>
              <a:rPr lang="ja-JP" altLang="en-US" dirty="0">
                <a:latin typeface="メイリオ" pitchFamily="50" charset="-128"/>
              </a:rPr>
              <a:t>ノードカウント</a:t>
            </a:r>
            <a:endParaRPr lang="en-US" altLang="ja-JP" dirty="0">
              <a:latin typeface="メイリオ" pitchFamily="50" charset="-128"/>
            </a:endParaRPr>
          </a:p>
          <a:p>
            <a:pPr lvl="1"/>
            <a:r>
              <a:rPr kumimoji="1" lang="ja-JP" altLang="en-US" dirty="0">
                <a:latin typeface="メイリオ" pitchFamily="50" charset="-128"/>
              </a:rPr>
              <a:t>シーン情報</a:t>
            </a:r>
            <a:endParaRPr kumimoji="1" lang="en-US" altLang="ja-JP" dirty="0">
              <a:latin typeface="メイリオ" pitchFamily="50" charset="-128"/>
            </a:endParaRPr>
          </a:p>
          <a:p>
            <a:pPr lvl="1"/>
            <a:r>
              <a:rPr lang="ja-JP" altLang="en-US" dirty="0">
                <a:latin typeface="メイリオ" pitchFamily="50" charset="-128"/>
              </a:rPr>
              <a:t>ワイヤーフレーム</a:t>
            </a:r>
            <a:endParaRPr lang="en-US" altLang="ja-JP" dirty="0">
              <a:latin typeface="メイリオ" pitchFamily="50" charset="-128"/>
            </a:endParaRPr>
          </a:p>
          <a:p>
            <a:pPr lvl="1"/>
            <a:r>
              <a:rPr kumimoji="1" lang="ja-JP" altLang="en-US" dirty="0">
                <a:latin typeface="メイリオ" pitchFamily="50" charset="-128"/>
              </a:rPr>
              <a:t>等々</a:t>
            </a:r>
            <a:endParaRPr kumimoji="1" lang="en-US" altLang="ja-JP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86EFB32-1250-4E4F-915A-1AC88426C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934616"/>
            <a:ext cx="2016224" cy="369275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5C9E847-6409-448A-82CF-FFFE675355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934616"/>
            <a:ext cx="2016224" cy="369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477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latin typeface="メイリオ" panose="020B0604030504040204" pitchFamily="50" charset="-128"/>
              </a:rPr>
              <a:t>Viewer</a:t>
            </a:r>
            <a:r>
              <a:rPr lang="ja-JP" altLang="en-US" b="1" dirty="0">
                <a:latin typeface="メイリオ" panose="020B0604030504040204" pitchFamily="50" charset="-128"/>
              </a:rPr>
              <a:t>機能</a:t>
            </a:r>
            <a:endParaRPr lang="ja-JP" altLang="en-US" b="1" dirty="0"/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936104"/>
          </a:xfrm>
        </p:spPr>
        <p:txBody>
          <a:bodyPr>
            <a:normAutofit lnSpcReduction="10000"/>
          </a:bodyPr>
          <a:lstStyle/>
          <a:p>
            <a:r>
              <a:rPr lang="ja-JP" altLang="en-US" sz="2400" b="1" dirty="0">
                <a:latin typeface="メイリオ" pitchFamily="50" charset="-128"/>
              </a:rPr>
              <a:t>リアルタイムパフォーマンス解析</a:t>
            </a:r>
            <a:endParaRPr lang="en-US" altLang="ja-JP" sz="2400" b="1" dirty="0">
              <a:latin typeface="メイリオ" pitchFamily="50" charset="-128"/>
            </a:endParaRPr>
          </a:p>
          <a:p>
            <a:pPr lvl="1"/>
            <a:r>
              <a:rPr lang="en-US" altLang="ja-JP" sz="2000" dirty="0">
                <a:latin typeface="メイリオ" pitchFamily="50" charset="-128"/>
              </a:rPr>
              <a:t>CPU</a:t>
            </a:r>
            <a:r>
              <a:rPr lang="ja-JP" altLang="en-US" sz="2000" dirty="0">
                <a:latin typeface="メイリオ" pitchFamily="50" charset="-128"/>
              </a:rPr>
              <a:t> </a:t>
            </a:r>
            <a:r>
              <a:rPr lang="en-US" altLang="ja-JP" sz="2000" dirty="0">
                <a:latin typeface="メイリオ" pitchFamily="50" charset="-128"/>
              </a:rPr>
              <a:t>&amp;</a:t>
            </a:r>
            <a:r>
              <a:rPr lang="ja-JP" altLang="en-US" sz="2000" dirty="0">
                <a:latin typeface="メイリオ" pitchFamily="50" charset="-128"/>
              </a:rPr>
              <a:t> </a:t>
            </a:r>
            <a:r>
              <a:rPr lang="en-US" altLang="ja-JP" sz="2000" dirty="0">
                <a:latin typeface="メイリオ" pitchFamily="50" charset="-128"/>
              </a:rPr>
              <a:t>GPU </a:t>
            </a:r>
          </a:p>
          <a:p>
            <a:pPr marL="0" indent="0">
              <a:buNone/>
            </a:pPr>
            <a:endParaRPr kumimoji="1" lang="en-US" altLang="ja-JP" dirty="0"/>
          </a:p>
          <a:p>
            <a:pPr lvl="1"/>
            <a:endParaRPr kumimoji="1"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C656380-6662-4482-8130-9CC4253A4B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662" y="1629987"/>
            <a:ext cx="5060482" cy="283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047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latin typeface="メイリオ" panose="020B0604030504040204" pitchFamily="50" charset="-128"/>
              </a:rPr>
              <a:t>Viewer</a:t>
            </a:r>
            <a:r>
              <a:rPr lang="ja-JP" altLang="en-US" b="1" dirty="0">
                <a:latin typeface="メイリオ" panose="020B0604030504040204" pitchFamily="50" charset="-128"/>
              </a:rPr>
              <a:t>機能</a:t>
            </a:r>
            <a:endParaRPr lang="ja-JP" altLang="en-US" b="1" dirty="0"/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15566"/>
            <a:ext cx="3970785" cy="3600400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latin typeface="メイリオ" pitchFamily="50" charset="-128"/>
              </a:rPr>
              <a:t>アセットプレビュー</a:t>
            </a:r>
            <a:endParaRPr lang="en-US" altLang="ja-JP" sz="2400" b="1" dirty="0">
              <a:latin typeface="メイリオ" pitchFamily="50" charset="-128"/>
            </a:endParaRPr>
          </a:p>
          <a:p>
            <a:pPr lvl="1"/>
            <a:r>
              <a:rPr kumimoji="1" lang="ja-JP" altLang="en-US" dirty="0">
                <a:latin typeface="メイリオ" pitchFamily="50" charset="-128"/>
              </a:rPr>
              <a:t>各レンダーパス</a:t>
            </a:r>
            <a:endParaRPr kumimoji="1" lang="en-US" altLang="ja-JP" dirty="0">
              <a:latin typeface="メイリオ" pitchFamily="50" charset="-128"/>
            </a:endParaRPr>
          </a:p>
          <a:p>
            <a:pPr lvl="1"/>
            <a:r>
              <a:rPr lang="ja-JP" altLang="en-US" dirty="0">
                <a:latin typeface="メイリオ" pitchFamily="50" charset="-128"/>
              </a:rPr>
              <a:t>テクスチャ</a:t>
            </a:r>
            <a:endParaRPr kumimoji="1" lang="en-US" altLang="ja-JP" dirty="0"/>
          </a:p>
          <a:p>
            <a:pPr lvl="1"/>
            <a:endParaRPr kumimoji="1"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3D41B88-D419-4792-887E-EC3EE93A41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630616"/>
            <a:ext cx="4916466" cy="275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298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</a:rPr>
              <a:t>実装中の機能</a:t>
            </a:r>
            <a:endParaRPr lang="ja-JP" altLang="en-US" b="1" dirty="0"/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744416"/>
          </a:xfrm>
        </p:spPr>
        <p:txBody>
          <a:bodyPr>
            <a:normAutofit/>
          </a:bodyPr>
          <a:lstStyle/>
          <a:p>
            <a:r>
              <a:rPr lang="en-US" altLang="ja-JP" sz="2400" b="1" dirty="0">
                <a:latin typeface="メイリオ" pitchFamily="50" charset="-128"/>
              </a:rPr>
              <a:t>Enlighten</a:t>
            </a:r>
            <a:r>
              <a:rPr lang="ja-JP" altLang="en-US" sz="2400" b="1" dirty="0">
                <a:latin typeface="メイリオ" pitchFamily="50" charset="-128"/>
              </a:rPr>
              <a:t>対応</a:t>
            </a:r>
            <a:r>
              <a:rPr lang="en-US" altLang="ja-JP" sz="2400" b="1" dirty="0">
                <a:latin typeface="メイリオ" pitchFamily="50" charset="-128"/>
              </a:rPr>
              <a:t>(</a:t>
            </a:r>
            <a:r>
              <a:rPr lang="en-US" altLang="ja-JP" sz="2400" b="1" dirty="0" err="1">
                <a:latin typeface="メイリオ" pitchFamily="50" charset="-128"/>
              </a:rPr>
              <a:t>LightMap</a:t>
            </a:r>
            <a:r>
              <a:rPr lang="ja-JP" altLang="en-US" sz="2400" b="1" dirty="0">
                <a:latin typeface="メイリオ" pitchFamily="50" charset="-128"/>
              </a:rPr>
              <a:t>は動作済み</a:t>
            </a:r>
            <a:r>
              <a:rPr lang="en-US" altLang="ja-JP" sz="2400" b="1" dirty="0">
                <a:latin typeface="メイリオ" pitchFamily="50" charset="-128"/>
              </a:rPr>
              <a:t>)</a:t>
            </a:r>
          </a:p>
          <a:p>
            <a:pPr lvl="1"/>
            <a:r>
              <a:rPr lang="en-US" altLang="ja-JP" sz="2000" dirty="0">
                <a:latin typeface="メイリオ" pitchFamily="50" charset="-128"/>
              </a:rPr>
              <a:t>Maya</a:t>
            </a:r>
            <a:r>
              <a:rPr lang="ja-JP" altLang="en-US" sz="2000" dirty="0">
                <a:latin typeface="メイリオ" pitchFamily="50" charset="-128"/>
              </a:rPr>
              <a:t>から制御を行う形で組み込み</a:t>
            </a:r>
            <a:endParaRPr lang="en-US" altLang="ja-JP" sz="2000" dirty="0">
              <a:latin typeface="メイリオ" pitchFamily="50" charset="-128"/>
            </a:endParaRPr>
          </a:p>
          <a:p>
            <a:pPr lvl="1"/>
            <a:r>
              <a:rPr lang="en-US" altLang="ja-JP" sz="2000" dirty="0">
                <a:latin typeface="メイリオ" pitchFamily="50" charset="-128"/>
              </a:rPr>
              <a:t>GI</a:t>
            </a:r>
            <a:r>
              <a:rPr lang="ja-JP" altLang="en-US" sz="2000" dirty="0">
                <a:latin typeface="メイリオ" pitchFamily="50" charset="-128"/>
              </a:rPr>
              <a:t>を適用するオブジェクトの選択・制御</a:t>
            </a:r>
            <a:endParaRPr lang="en-US" altLang="ja-JP" sz="2000" dirty="0">
              <a:latin typeface="メイリオ" pitchFamily="50" charset="-128"/>
            </a:endParaRPr>
          </a:p>
          <a:p>
            <a:pPr marL="182563" lvl="1" indent="0">
              <a:buNone/>
            </a:pPr>
            <a:endParaRPr lang="en-US" altLang="ja-JP" sz="2000" dirty="0">
              <a:latin typeface="メイリオ" pitchFamily="50" charset="-128"/>
            </a:endParaRPr>
          </a:p>
          <a:p>
            <a:r>
              <a:rPr lang="en-US" altLang="ja-JP" sz="2400" b="1" dirty="0" err="1">
                <a:latin typeface="メイリオ" pitchFamily="50" charset="-128"/>
              </a:rPr>
              <a:t>RayTracing</a:t>
            </a:r>
            <a:r>
              <a:rPr lang="ja-JP" altLang="en-US" sz="2400" b="1" dirty="0">
                <a:latin typeface="メイリオ" pitchFamily="50" charset="-128"/>
              </a:rPr>
              <a:t>設定</a:t>
            </a:r>
            <a:endParaRPr lang="en-US" altLang="ja-JP" sz="2400" b="1" dirty="0">
              <a:latin typeface="メイリオ" pitchFamily="50" charset="-128"/>
            </a:endParaRPr>
          </a:p>
          <a:p>
            <a:pPr lvl="1"/>
            <a:r>
              <a:rPr lang="ja-JP" altLang="en-US" sz="2000" b="1" dirty="0">
                <a:latin typeface="メイリオ" pitchFamily="50" charset="-128"/>
              </a:rPr>
              <a:t>レイトレの反射、影に対してオブジェクト単位での設定</a:t>
            </a:r>
            <a:endParaRPr lang="en-US" altLang="ja-JP" sz="2000" b="1" dirty="0">
              <a:latin typeface="メイリオ" pitchFamily="50" charset="-128"/>
            </a:endParaRPr>
          </a:p>
          <a:p>
            <a:endParaRPr lang="en-US" altLang="ja-JP" sz="2400" b="1" dirty="0">
              <a:latin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0126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latin typeface="メイリオ" panose="020B0604030504040204" pitchFamily="50" charset="-128"/>
              </a:rPr>
              <a:t>YEBIS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37E7E0B5-8920-49F3-BE84-2E954EC85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ポストエフェクトミドルウェア</a:t>
            </a:r>
            <a:endParaRPr lang="en-US" altLang="ja-JP" dirty="0"/>
          </a:p>
          <a:p>
            <a:r>
              <a:rPr lang="ja-JP" altLang="en-US" dirty="0"/>
              <a:t>これまでの採用実績</a:t>
            </a:r>
            <a:r>
              <a:rPr lang="en-US" altLang="ja-JP" dirty="0"/>
              <a:t>50</a:t>
            </a:r>
            <a:r>
              <a:rPr lang="ja-JP" altLang="en-US" dirty="0"/>
              <a:t>タイトル以上</a:t>
            </a:r>
            <a:endParaRPr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6952284-0661-4C50-938D-228F32F3BE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37" y="2067694"/>
            <a:ext cx="3893647" cy="219017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F03EF38-E343-45E1-A518-C950425CD3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67693"/>
            <a:ext cx="3893648" cy="219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440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</a:rPr>
              <a:t>対応予定</a:t>
            </a:r>
            <a:endParaRPr lang="ja-JP" altLang="en-US" b="1" dirty="0"/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744416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latin typeface="メイリオ" pitchFamily="50" charset="-128"/>
              </a:rPr>
              <a:t>現状リアルタイムで更新できないもの</a:t>
            </a:r>
            <a:endParaRPr lang="en-US" altLang="ja-JP" sz="2400" b="1" dirty="0">
              <a:latin typeface="メイリオ" pitchFamily="50" charset="-128"/>
            </a:endParaRPr>
          </a:p>
          <a:p>
            <a:pPr lvl="1"/>
            <a:r>
              <a:rPr lang="ja-JP" altLang="en-US" sz="2000" dirty="0">
                <a:latin typeface="メイリオ" pitchFamily="50" charset="-128"/>
              </a:rPr>
              <a:t>モデルの編集</a:t>
            </a:r>
            <a:endParaRPr lang="en-US" altLang="ja-JP" sz="2000" dirty="0">
              <a:latin typeface="メイリオ" pitchFamily="50" charset="-128"/>
            </a:endParaRPr>
          </a:p>
          <a:p>
            <a:pPr lvl="1"/>
            <a:r>
              <a:rPr lang="ja-JP" altLang="en-US" sz="2000" dirty="0">
                <a:latin typeface="メイリオ" pitchFamily="50" charset="-128"/>
              </a:rPr>
              <a:t>モデルの削除、追加</a:t>
            </a:r>
            <a:endParaRPr lang="en-US" altLang="ja-JP" sz="2000" dirty="0">
              <a:latin typeface="メイリオ" pitchFamily="50" charset="-128"/>
            </a:endParaRPr>
          </a:p>
          <a:p>
            <a:pPr lvl="1"/>
            <a:r>
              <a:rPr lang="ja-JP" altLang="en-US" sz="2000" dirty="0">
                <a:latin typeface="メイリオ" pitchFamily="50" charset="-128"/>
              </a:rPr>
              <a:t>新規ノードの作成</a:t>
            </a:r>
            <a:endParaRPr lang="en-US" altLang="ja-JP" sz="1600" dirty="0">
              <a:latin typeface="メイリオ" pitchFamily="50" charset="-128"/>
            </a:endParaRPr>
          </a:p>
          <a:p>
            <a:pPr marL="0" indent="0">
              <a:buNone/>
            </a:pPr>
            <a:endParaRPr kumimoji="1" lang="en-US" altLang="ja-JP" dirty="0"/>
          </a:p>
          <a:p>
            <a:pPr marL="182563" lvl="1" indent="0">
              <a:buNone/>
            </a:pPr>
            <a:r>
              <a:rPr lang="ja-JP" altLang="en-US" sz="2000" b="1" dirty="0">
                <a:solidFill>
                  <a:srgbClr val="F79646"/>
                </a:solidFill>
              </a:rPr>
              <a:t>⇒</a:t>
            </a:r>
            <a:r>
              <a:rPr kumimoji="1" lang="ja-JP" altLang="en-US" sz="2000" b="1" dirty="0">
                <a:solidFill>
                  <a:srgbClr val="F79646"/>
                </a:solidFill>
              </a:rPr>
              <a:t>随時対応していく予定</a:t>
            </a:r>
            <a:endParaRPr kumimoji="1" lang="en-US" altLang="ja-JP" sz="2000" b="1" dirty="0">
              <a:solidFill>
                <a:srgbClr val="F79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8226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</a:rPr>
              <a:t>今後の展開</a:t>
            </a:r>
            <a:endParaRPr lang="ja-JP" altLang="en-US" b="1" dirty="0"/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744416"/>
          </a:xfrm>
        </p:spPr>
        <p:txBody>
          <a:bodyPr>
            <a:normAutofit fontScale="85000" lnSpcReduction="20000"/>
          </a:bodyPr>
          <a:lstStyle/>
          <a:p>
            <a:r>
              <a:rPr lang="ja-JP" altLang="en-US" sz="2400" b="1" dirty="0">
                <a:latin typeface="メイリオ" pitchFamily="50" charset="-128"/>
              </a:rPr>
              <a:t>リアルタイム更新の機能拡張</a:t>
            </a:r>
            <a:endParaRPr lang="en-US" altLang="ja-JP" sz="2400" b="1" dirty="0">
              <a:latin typeface="メイリオ" pitchFamily="50" charset="-128"/>
            </a:endParaRPr>
          </a:p>
          <a:p>
            <a:endParaRPr lang="en-US" altLang="ja-JP" sz="2400" b="1" dirty="0">
              <a:latin typeface="メイリオ" pitchFamily="50" charset="-128"/>
            </a:endParaRPr>
          </a:p>
          <a:p>
            <a:r>
              <a:rPr lang="ja-JP" altLang="en-US" sz="2400" b="1" dirty="0">
                <a:latin typeface="メイリオ" pitchFamily="50" charset="-128"/>
              </a:rPr>
              <a:t>天候表現 </a:t>
            </a:r>
            <a:r>
              <a:rPr lang="en-US" altLang="ja-JP" sz="2400" b="1" dirty="0">
                <a:latin typeface="メイリオ" pitchFamily="50" charset="-128"/>
              </a:rPr>
              <a:t>( </a:t>
            </a:r>
            <a:r>
              <a:rPr lang="ja-JP" altLang="en-US" sz="2400" b="1" dirty="0">
                <a:latin typeface="メイリオ" pitchFamily="50" charset="-128"/>
              </a:rPr>
              <a:t>雨、雪、プロシージャルな雲 </a:t>
            </a:r>
            <a:r>
              <a:rPr lang="en-US" altLang="ja-JP" sz="2400" b="1" dirty="0">
                <a:latin typeface="メイリオ" pitchFamily="50" charset="-128"/>
              </a:rPr>
              <a:t>etc. )</a:t>
            </a:r>
          </a:p>
          <a:p>
            <a:pPr lvl="1"/>
            <a:r>
              <a:rPr lang="ja-JP" altLang="en-US" sz="2000" dirty="0">
                <a:latin typeface="メイリオ" pitchFamily="50" charset="-128"/>
              </a:rPr>
              <a:t>雲については下図のようにほぼ動作しています</a:t>
            </a:r>
            <a:endParaRPr lang="en-US" altLang="ja-JP" sz="2000" dirty="0">
              <a:latin typeface="メイリオ" pitchFamily="50" charset="-128"/>
            </a:endParaRPr>
          </a:p>
          <a:p>
            <a:endParaRPr lang="en-US" altLang="ja-JP" sz="2400" b="1" dirty="0">
              <a:latin typeface="メイリオ" pitchFamily="50" charset="-128"/>
            </a:endParaRPr>
          </a:p>
          <a:p>
            <a:endParaRPr lang="en-US" altLang="ja-JP" sz="2400" b="1" dirty="0">
              <a:latin typeface="メイリオ" pitchFamily="50" charset="-128"/>
            </a:endParaRPr>
          </a:p>
          <a:p>
            <a:endParaRPr lang="en-US" altLang="ja-JP" sz="2400" b="1" dirty="0">
              <a:latin typeface="メイリオ" pitchFamily="50" charset="-128"/>
            </a:endParaRPr>
          </a:p>
          <a:p>
            <a:endParaRPr lang="en-US" altLang="ja-JP" sz="2400" b="1" dirty="0">
              <a:latin typeface="メイリオ" pitchFamily="50" charset="-128"/>
            </a:endParaRPr>
          </a:p>
          <a:p>
            <a:r>
              <a:rPr lang="ja-JP" altLang="en-US" sz="2400" b="1" dirty="0">
                <a:latin typeface="メイリオ" pitchFamily="50" charset="-128"/>
              </a:rPr>
              <a:t>オフライン用の レイトレ・パストレ導入</a:t>
            </a:r>
            <a:endParaRPr lang="en-US" altLang="ja-JP" sz="2400" b="1" dirty="0">
              <a:latin typeface="メイリオ" pitchFamily="50" charset="-128"/>
            </a:endParaRPr>
          </a:p>
          <a:p>
            <a:pPr lvl="1"/>
            <a:r>
              <a:rPr lang="en-US" altLang="ja-JP" sz="2000" b="1" dirty="0" err="1">
                <a:latin typeface="メイリオ" pitchFamily="50" charset="-128"/>
              </a:rPr>
              <a:t>OptiX</a:t>
            </a:r>
            <a:r>
              <a:rPr lang="ja-JP" altLang="en-US" sz="2000" b="1" dirty="0" err="1">
                <a:latin typeface="メイリオ" pitchFamily="50" charset="-128"/>
              </a:rPr>
              <a:t>、</a:t>
            </a:r>
            <a:r>
              <a:rPr lang="en-US" altLang="ja-JP" sz="2000" b="1" dirty="0" err="1">
                <a:latin typeface="メイリオ" pitchFamily="50" charset="-128"/>
              </a:rPr>
              <a:t>ProRender</a:t>
            </a:r>
            <a:r>
              <a:rPr lang="ja-JP" altLang="en-US" sz="2000" b="1" dirty="0">
                <a:latin typeface="メイリオ" pitchFamily="50" charset="-128"/>
              </a:rPr>
              <a:t> </a:t>
            </a:r>
            <a:r>
              <a:rPr lang="en-US" altLang="ja-JP" sz="2000" b="1" dirty="0">
                <a:latin typeface="メイリオ" pitchFamily="50" charset="-128"/>
              </a:rPr>
              <a:t>etc.</a:t>
            </a:r>
          </a:p>
          <a:p>
            <a:pPr marL="0" indent="0">
              <a:buNone/>
            </a:pPr>
            <a:endParaRPr lang="en-US" altLang="ja-JP" sz="2400" b="1" dirty="0">
              <a:latin typeface="メイリオ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AAEAC44-27F8-41FC-A8BE-C3743D4993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83718"/>
            <a:ext cx="5400600" cy="143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26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</a:rPr>
              <a:t>今後の展開</a:t>
            </a:r>
            <a:endParaRPr lang="ja-JP" altLang="en-US" b="1" dirty="0"/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744416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latin typeface="メイリオ" pitchFamily="50" charset="-128"/>
              </a:rPr>
              <a:t>より高品質な特殊質感の実現 </a:t>
            </a:r>
            <a:br>
              <a:rPr lang="en-US" altLang="ja-JP" sz="2400" b="1" dirty="0">
                <a:latin typeface="メイリオ" pitchFamily="50" charset="-128"/>
              </a:rPr>
            </a:br>
            <a:r>
              <a:rPr lang="en-US" altLang="ja-JP" sz="2400" b="1" dirty="0">
                <a:latin typeface="メイリオ" pitchFamily="50" charset="-128"/>
              </a:rPr>
              <a:t>( </a:t>
            </a:r>
            <a:r>
              <a:rPr lang="ja-JP" altLang="en-US" sz="2400" b="1" dirty="0">
                <a:latin typeface="メイリオ" pitchFamily="50" charset="-128"/>
              </a:rPr>
              <a:t>衣服、カーペイント </a:t>
            </a:r>
            <a:r>
              <a:rPr lang="en-US" altLang="ja-JP" sz="2400" b="1" dirty="0">
                <a:latin typeface="メイリオ" pitchFamily="50" charset="-128"/>
              </a:rPr>
              <a:t>etc. )</a:t>
            </a:r>
          </a:p>
          <a:p>
            <a:endParaRPr lang="en-US" altLang="ja-JP" sz="2400" b="1" dirty="0">
              <a:latin typeface="メイリオ" pitchFamily="50" charset="-128"/>
            </a:endParaRPr>
          </a:p>
          <a:p>
            <a:r>
              <a:rPr lang="en-US" altLang="ja-JP" sz="2400" b="1" dirty="0">
                <a:latin typeface="メイリオ" pitchFamily="50" charset="-128"/>
              </a:rPr>
              <a:t>Arnold</a:t>
            </a:r>
            <a:r>
              <a:rPr lang="ja-JP" altLang="en-US" sz="2400" b="1" dirty="0">
                <a:latin typeface="メイリオ" pitchFamily="50" charset="-128"/>
              </a:rPr>
              <a:t>マテリアルとの互換性</a:t>
            </a:r>
            <a:endParaRPr lang="en-US" altLang="ja-JP" sz="2400" b="1" dirty="0">
              <a:latin typeface="メイリオ" pitchFamily="50" charset="-128"/>
            </a:endParaRPr>
          </a:p>
          <a:p>
            <a:endParaRPr lang="en-US" altLang="ja-JP" sz="2400" b="1" dirty="0">
              <a:latin typeface="メイリオ" pitchFamily="50" charset="-128"/>
            </a:endParaRPr>
          </a:p>
          <a:p>
            <a:r>
              <a:rPr lang="en-US" altLang="ja-JP" sz="2400" b="1" dirty="0">
                <a:latin typeface="メイリオ" pitchFamily="50" charset="-128"/>
              </a:rPr>
              <a:t>CAD</a:t>
            </a:r>
            <a:r>
              <a:rPr lang="ja-JP" altLang="en-US" sz="2400" b="1" dirty="0">
                <a:latin typeface="メイリオ" pitchFamily="50" charset="-128"/>
              </a:rPr>
              <a:t>ファイルとの連携</a:t>
            </a:r>
            <a:endParaRPr lang="en-US" altLang="ja-JP" sz="2400" b="1" dirty="0">
              <a:latin typeface="メイリオ" pitchFamily="50" charset="-128"/>
            </a:endParaRPr>
          </a:p>
          <a:p>
            <a:pPr lvl="1"/>
            <a:r>
              <a:rPr lang="ja-JP" altLang="en-US" sz="2000" dirty="0">
                <a:latin typeface="メイリオ" pitchFamily="50" charset="-128"/>
              </a:rPr>
              <a:t>モデル置換の効率化</a:t>
            </a:r>
            <a:endParaRPr lang="en-US" altLang="ja-JP" sz="2000" dirty="0">
              <a:latin typeface="メイリオ" pitchFamily="50" charset="-128"/>
            </a:endParaRPr>
          </a:p>
          <a:p>
            <a:endParaRPr lang="en-US" altLang="ja-JP" sz="2400" b="1" dirty="0">
              <a:latin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19535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</a:rPr>
              <a:t>今後の展開</a:t>
            </a:r>
            <a:endParaRPr lang="ja-JP" altLang="en-US" b="1" dirty="0"/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744416"/>
          </a:xfrm>
        </p:spPr>
        <p:txBody>
          <a:bodyPr>
            <a:normAutofit/>
          </a:bodyPr>
          <a:lstStyle/>
          <a:p>
            <a:r>
              <a:rPr lang="en-US" altLang="ja-JP" sz="2400" b="1" dirty="0">
                <a:latin typeface="メイリオ" pitchFamily="50" charset="-128"/>
              </a:rPr>
              <a:t>R &amp; D </a:t>
            </a:r>
            <a:r>
              <a:rPr lang="ja-JP" altLang="en-US" sz="2400" b="1" dirty="0">
                <a:latin typeface="メイリオ" pitchFamily="50" charset="-128"/>
              </a:rPr>
              <a:t>の成果の取り込み</a:t>
            </a:r>
            <a:endParaRPr lang="en-US" altLang="ja-JP" sz="2400" b="1" dirty="0">
              <a:latin typeface="メイリオ" pitchFamily="50" charset="-128"/>
            </a:endParaRPr>
          </a:p>
          <a:p>
            <a:pPr lvl="1"/>
            <a:r>
              <a:rPr lang="ja-JP" altLang="en-US" sz="2000" dirty="0">
                <a:latin typeface="メイリオ" pitchFamily="50" charset="-128"/>
              </a:rPr>
              <a:t>機械学習によって人物をよりリアルに見せる機能</a:t>
            </a:r>
            <a:endParaRPr lang="en-US" altLang="ja-JP" sz="2000" dirty="0">
              <a:latin typeface="メイリオ" pitchFamily="50" charset="-128"/>
            </a:endParaRPr>
          </a:p>
          <a:p>
            <a:pPr lvl="1"/>
            <a:r>
              <a:rPr lang="ja-JP" altLang="en-US" sz="2000" dirty="0">
                <a:latin typeface="メイリオ" pitchFamily="50" charset="-128"/>
              </a:rPr>
              <a:t>プロシージャルによるモデル生成</a:t>
            </a:r>
            <a:endParaRPr lang="en-US" altLang="ja-JP" sz="2000" dirty="0">
              <a:latin typeface="メイリオ" pitchFamily="50" charset="-128"/>
            </a:endParaRPr>
          </a:p>
          <a:p>
            <a:pPr lvl="1"/>
            <a:r>
              <a:rPr lang="en-US" altLang="ja-JP" sz="2000" dirty="0">
                <a:latin typeface="メイリオ" pitchFamily="50" charset="-128"/>
              </a:rPr>
              <a:t>NPR ( Non-Photo Rendering )</a:t>
            </a:r>
          </a:p>
          <a:p>
            <a:pPr lvl="1"/>
            <a:r>
              <a:rPr lang="ja-JP" altLang="en-US" sz="2000" dirty="0">
                <a:latin typeface="メイリオ" pitchFamily="50" charset="-128"/>
              </a:rPr>
              <a:t>レンダリングワークフローツール</a:t>
            </a:r>
            <a:endParaRPr lang="en-US" altLang="ja-JP" sz="2000" dirty="0">
              <a:latin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61233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</a:rPr>
              <a:t>今後の展開</a:t>
            </a:r>
            <a:endParaRPr lang="ja-JP" altLang="en-US" b="1" dirty="0"/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744416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latin typeface="メイリオ" pitchFamily="50" charset="-128"/>
              </a:rPr>
              <a:t>シェーダ、レンダリングワークフロー編集ツール</a:t>
            </a:r>
            <a:endParaRPr lang="en-US" altLang="ja-JP" sz="2400" b="1" dirty="0">
              <a:latin typeface="メイリオ" pitchFamily="50" charset="-128"/>
            </a:endParaRPr>
          </a:p>
          <a:p>
            <a:pPr lvl="1"/>
            <a:r>
              <a:rPr lang="ja-JP" altLang="en-US" sz="2000" dirty="0">
                <a:latin typeface="メイリオ" pitchFamily="50" charset="-128"/>
              </a:rPr>
              <a:t>テクニカルなデザイナーが使えるものに</a:t>
            </a:r>
            <a:endParaRPr lang="en-US" altLang="ja-JP" sz="2000" dirty="0">
              <a:latin typeface="メイリオ" pitchFamily="50" charset="-128"/>
            </a:endParaRPr>
          </a:p>
          <a:p>
            <a:pPr lvl="1"/>
            <a:r>
              <a:rPr lang="en-US" altLang="ja-JP" sz="2000" dirty="0">
                <a:latin typeface="メイリオ" pitchFamily="50" charset="-128"/>
              </a:rPr>
              <a:t>Maya</a:t>
            </a:r>
            <a:r>
              <a:rPr lang="ja-JP" altLang="en-US" sz="2000" dirty="0">
                <a:latin typeface="メイリオ" pitchFamily="50" charset="-128"/>
              </a:rPr>
              <a:t>とは別のツール</a:t>
            </a:r>
            <a:endParaRPr lang="en-US" altLang="ja-JP" sz="2000" dirty="0">
              <a:latin typeface="メイリオ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1C660B2-477D-49CE-8C43-108E53841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200" y="1850400"/>
            <a:ext cx="4874400" cy="281817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B57902F-10EF-47C7-A0D7-6B72A116A2E7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975200" y="3628800"/>
            <a:ext cx="187200" cy="187200"/>
          </a:xfrm>
          <a:prstGeom prst="rect">
            <a:avLst/>
          </a:prstGeom>
        </p:spPr>
      </p:pic>
      <p:pic>
        <p:nvPicPr>
          <p:cNvPr id="8" name="Picture 10" descr="E:\Fraps\Screenshots\SSKK 2014-09-01 20-43-28-66.png">
            <a:extLst>
              <a:ext uri="{FF2B5EF4-FFF2-40B4-BE49-F238E27FC236}">
                <a16:creationId xmlns:a16="http://schemas.microsoft.com/office/drawing/2014/main" id="{90AC710B-1A02-47C3-B108-6EFC852B970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000" y="2379600"/>
            <a:ext cx="183600" cy="1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E:\Fraps\Screenshots\SSKK 2014-09-01 20-43-35-20.png">
            <a:extLst>
              <a:ext uri="{FF2B5EF4-FFF2-40B4-BE49-F238E27FC236}">
                <a16:creationId xmlns:a16="http://schemas.microsoft.com/office/drawing/2014/main" id="{7177E483-80A5-44B9-8962-B569AF069602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000" y="2966400"/>
            <a:ext cx="183600" cy="1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E60A46F9-825C-43AF-9C50-530BC6C6CBDF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000" y="3917888"/>
            <a:ext cx="183600" cy="18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E:\Fraps\Screenshots\SSKK 2014-09-01 20-46-34-84.png">
            <a:extLst>
              <a:ext uri="{FF2B5EF4-FFF2-40B4-BE49-F238E27FC236}">
                <a16:creationId xmlns:a16="http://schemas.microsoft.com/office/drawing/2014/main" id="{3ECB28BD-855F-43E1-909C-BC626EBD7EDF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800" y="3628800"/>
            <a:ext cx="183600" cy="1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0908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3568" y="1662634"/>
            <a:ext cx="7772400" cy="1125140"/>
          </a:xfrm>
        </p:spPr>
        <p:txBody>
          <a:bodyPr anchor="ctr">
            <a:normAutofit/>
          </a:bodyPr>
          <a:lstStyle/>
          <a:p>
            <a:pPr algn="ctr"/>
            <a:r>
              <a:rPr lang="ja-JP" altLang="en-US" sz="4000" b="1" dirty="0">
                <a:solidFill>
                  <a:srgbClr val="F79646"/>
                </a:solidFill>
              </a:rPr>
              <a:t>実演デモ</a:t>
            </a:r>
            <a:endParaRPr kumimoji="1" lang="ja-JP" altLang="en-US" sz="4000" b="1" dirty="0">
              <a:solidFill>
                <a:srgbClr val="F79646"/>
              </a:solidFill>
              <a:latin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9048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</a:rPr>
              <a:t>まとめ</a:t>
            </a:r>
            <a:endParaRPr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B8050E-BE9E-4E82-A47A-373E7EC75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744416"/>
          </a:xfrm>
        </p:spPr>
        <p:txBody>
          <a:bodyPr>
            <a:normAutofit/>
          </a:bodyPr>
          <a:lstStyle/>
          <a:p>
            <a:r>
              <a:rPr lang="en-US" altLang="ja-JP" sz="2400" b="1" dirty="0">
                <a:latin typeface="メイリオ" pitchFamily="50" charset="-128"/>
              </a:rPr>
              <a:t>Mizuchi for Maya Extension</a:t>
            </a:r>
          </a:p>
          <a:p>
            <a:pPr lvl="1"/>
            <a:r>
              <a:rPr lang="ja-JP" altLang="en-US" sz="2000" b="1" dirty="0">
                <a:latin typeface="メイリオ" pitchFamily="50" charset="-128"/>
              </a:rPr>
              <a:t>紹介</a:t>
            </a:r>
            <a:endParaRPr lang="en-US" altLang="ja-JP" sz="2000" b="1" dirty="0">
              <a:latin typeface="メイリオ" pitchFamily="50" charset="-128"/>
            </a:endParaRPr>
          </a:p>
          <a:p>
            <a:pPr lvl="1"/>
            <a:r>
              <a:rPr lang="ja-JP" altLang="en-US" sz="2000" b="1" dirty="0">
                <a:latin typeface="メイリオ" pitchFamily="50" charset="-128"/>
              </a:rPr>
              <a:t>開発思想、設計</a:t>
            </a:r>
            <a:endParaRPr lang="en-US" altLang="ja-JP" sz="2000" b="1" dirty="0">
              <a:latin typeface="メイリオ" pitchFamily="50" charset="-128"/>
            </a:endParaRPr>
          </a:p>
          <a:p>
            <a:pPr lvl="1"/>
            <a:r>
              <a:rPr lang="ja-JP" altLang="en-US" sz="2000" b="1" dirty="0">
                <a:latin typeface="メイリオ" pitchFamily="50" charset="-128"/>
              </a:rPr>
              <a:t>今後の展開</a:t>
            </a:r>
            <a:endParaRPr lang="en-US" altLang="ja-JP" sz="2000" b="1" dirty="0">
              <a:latin typeface="メイリオ" pitchFamily="50" charset="-128"/>
            </a:endParaRPr>
          </a:p>
          <a:p>
            <a:pPr lvl="1"/>
            <a:r>
              <a:rPr lang="ja-JP" altLang="en-US" sz="2000" b="1" dirty="0">
                <a:latin typeface="メイリオ" pitchFamily="50" charset="-128"/>
              </a:rPr>
              <a:t>実演デモ</a:t>
            </a:r>
            <a:endParaRPr lang="en-US" altLang="ja-JP" sz="2000" b="1" dirty="0">
              <a:latin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06039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</a:rPr>
              <a:t>まとめ</a:t>
            </a:r>
            <a:endParaRPr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B8050E-BE9E-4E82-A47A-373E7EC75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744416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sz="2400" b="1" dirty="0">
                <a:latin typeface="メイリオ" pitchFamily="50" charset="-128"/>
              </a:rPr>
              <a:t>今後、想定される使用ケース</a:t>
            </a:r>
            <a:endParaRPr lang="en-US" altLang="ja-JP" sz="2400" b="1" dirty="0">
              <a:latin typeface="メイリオ" pitchFamily="50" charset="-128"/>
            </a:endParaRPr>
          </a:p>
          <a:p>
            <a:pPr lvl="1"/>
            <a:r>
              <a:rPr lang="ja-JP" altLang="en-US" sz="2000" b="1" dirty="0">
                <a:latin typeface="メイリオ" pitchFamily="50" charset="-128"/>
              </a:rPr>
              <a:t>映像制作 </a:t>
            </a:r>
            <a:r>
              <a:rPr lang="en-US" altLang="ja-JP" sz="2000" b="1" dirty="0">
                <a:latin typeface="メイリオ" pitchFamily="50" charset="-128"/>
              </a:rPr>
              <a:t>( CM </a:t>
            </a:r>
            <a:r>
              <a:rPr lang="ja-JP" altLang="en-US" sz="2000" b="1" dirty="0">
                <a:latin typeface="メイリオ" pitchFamily="50" charset="-128"/>
              </a:rPr>
              <a:t>制作等も含む </a:t>
            </a:r>
            <a:r>
              <a:rPr lang="en-US" altLang="ja-JP" sz="2000" b="1" dirty="0">
                <a:latin typeface="メイリオ" pitchFamily="50" charset="-128"/>
              </a:rPr>
              <a:t>)</a:t>
            </a:r>
          </a:p>
          <a:p>
            <a:pPr lvl="1"/>
            <a:r>
              <a:rPr lang="ja-JP" altLang="en-US" sz="2000" b="1" dirty="0">
                <a:latin typeface="メイリオ" pitchFamily="50" charset="-128"/>
              </a:rPr>
              <a:t>車、建築など製造業向けのビジュアライズ用途</a:t>
            </a:r>
            <a:endParaRPr lang="en-US" altLang="ja-JP" sz="2000" b="1" dirty="0">
              <a:latin typeface="メイリオ" pitchFamily="50" charset="-128"/>
            </a:endParaRPr>
          </a:p>
          <a:p>
            <a:pPr lvl="2"/>
            <a:r>
              <a:rPr lang="en-US" altLang="ja-JP" sz="1800" dirty="0">
                <a:latin typeface="メイリオ" pitchFamily="50" charset="-128"/>
              </a:rPr>
              <a:t>SDK</a:t>
            </a:r>
            <a:r>
              <a:rPr lang="ja-JP" altLang="en-US" sz="1800" dirty="0">
                <a:latin typeface="メイリオ" pitchFamily="50" charset="-128"/>
              </a:rPr>
              <a:t>を使ったアプリケーション開発も可能</a:t>
            </a:r>
            <a:endParaRPr lang="en-US" altLang="ja-JP" sz="1800" dirty="0">
              <a:latin typeface="メイリオ" pitchFamily="50" charset="-128"/>
            </a:endParaRPr>
          </a:p>
          <a:p>
            <a:pPr lvl="1"/>
            <a:r>
              <a:rPr lang="ja-JP" altLang="en-US" sz="2000" b="1" dirty="0">
                <a:latin typeface="メイリオ" pitchFamily="50" charset="-128"/>
              </a:rPr>
              <a:t>機械学習用の教師データ制作</a:t>
            </a:r>
            <a:endParaRPr lang="en-US" altLang="ja-JP" sz="2000" b="1" dirty="0">
              <a:latin typeface="メイリオ" pitchFamily="50" charset="-128"/>
            </a:endParaRPr>
          </a:p>
          <a:p>
            <a:pPr lvl="2"/>
            <a:r>
              <a:rPr lang="en-US" altLang="ja-JP" sz="1800" dirty="0">
                <a:latin typeface="メイリオ" pitchFamily="50" charset="-128"/>
              </a:rPr>
              <a:t>DCC</a:t>
            </a:r>
            <a:r>
              <a:rPr lang="ja-JP" altLang="en-US" sz="1800" dirty="0">
                <a:latin typeface="メイリオ" pitchFamily="50" charset="-128"/>
              </a:rPr>
              <a:t>ツールのスクリプトなどでパターン自動化</a:t>
            </a:r>
            <a:br>
              <a:rPr lang="en-US" altLang="ja-JP" sz="1800" dirty="0">
                <a:latin typeface="メイリオ" pitchFamily="50" charset="-128"/>
              </a:rPr>
            </a:br>
            <a:r>
              <a:rPr lang="ja-JP" altLang="en-US" sz="1800" dirty="0">
                <a:latin typeface="メイリオ" pitchFamily="50" charset="-128"/>
              </a:rPr>
              <a:t>リアルタイムレンダリングで高速化</a:t>
            </a:r>
            <a:endParaRPr lang="en-US" altLang="ja-JP" sz="1800" dirty="0">
              <a:latin typeface="メイリオ" pitchFamily="50" charset="-128"/>
            </a:endParaRPr>
          </a:p>
          <a:p>
            <a:pPr lvl="1"/>
            <a:endParaRPr lang="en-US" altLang="ja-JP" sz="2000" b="1" dirty="0">
              <a:latin typeface="メイリオ" pitchFamily="50" charset="-128"/>
            </a:endParaRPr>
          </a:p>
          <a:p>
            <a:r>
              <a:rPr lang="ja-JP" altLang="en-US" sz="2400" b="1" dirty="0">
                <a:latin typeface="メイリオ" pitchFamily="50" charset="-128"/>
              </a:rPr>
              <a:t>リリース時期</a:t>
            </a:r>
            <a:endParaRPr lang="en-US" altLang="ja-JP" sz="2400" b="1" dirty="0">
              <a:latin typeface="メイリオ" pitchFamily="50" charset="-128"/>
            </a:endParaRPr>
          </a:p>
          <a:p>
            <a:pPr lvl="1"/>
            <a:r>
              <a:rPr lang="en-US" altLang="ja-JP" sz="2000" b="1" dirty="0">
                <a:latin typeface="メイリオ" pitchFamily="50" charset="-128"/>
              </a:rPr>
              <a:t>20</a:t>
            </a:r>
            <a:r>
              <a:rPr lang="ja-JP" altLang="en-US" sz="2000" b="1" dirty="0">
                <a:latin typeface="メイリオ" pitchFamily="50" charset="-128"/>
              </a:rPr>
              <a:t>年の初春を目標</a:t>
            </a:r>
            <a:endParaRPr lang="en-US" altLang="ja-JP" sz="2000" b="1" dirty="0">
              <a:latin typeface="メイリオ" pitchFamily="50" charset="-128"/>
            </a:endParaRPr>
          </a:p>
          <a:p>
            <a:pPr lvl="1"/>
            <a:endParaRPr lang="en-US" altLang="ja-JP" sz="2000" b="1" dirty="0">
              <a:latin typeface="メイリオ" pitchFamily="50" charset="-128"/>
            </a:endParaRPr>
          </a:p>
          <a:p>
            <a:pPr marL="182563" lvl="1" indent="0">
              <a:buNone/>
            </a:pPr>
            <a:endParaRPr lang="en-US" altLang="ja-JP" sz="2000" b="1" dirty="0">
              <a:latin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29246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3568" y="1662634"/>
            <a:ext cx="7772400" cy="1125140"/>
          </a:xfrm>
        </p:spPr>
        <p:txBody>
          <a:bodyPr anchor="ctr">
            <a:normAutofit/>
          </a:bodyPr>
          <a:lstStyle/>
          <a:p>
            <a:pPr algn="ctr"/>
            <a:r>
              <a:rPr lang="ja-JP" altLang="en-US" sz="4000" b="1" dirty="0">
                <a:solidFill>
                  <a:srgbClr val="F79646"/>
                </a:solidFill>
              </a:rPr>
              <a:t>ご静聴有難うございました</a:t>
            </a:r>
            <a:endParaRPr kumimoji="1" lang="ja-JP" altLang="en-US" sz="4000" b="1" dirty="0">
              <a:solidFill>
                <a:srgbClr val="F79646"/>
              </a:solidFill>
              <a:latin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0695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latin typeface="メイリオ" panose="020B0604030504040204" pitchFamily="50" charset="-128"/>
              </a:rPr>
              <a:t>Enlighten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37E7E0B5-8920-49F3-BE84-2E954EC85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リアルタイムグローバルイルミネーション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5BDE3AC-7AE2-447D-97EC-7227E9BFDA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33" y="1779662"/>
            <a:ext cx="3802023" cy="237626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D5CDFE9-AD45-4159-B24F-DB8207778D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02" y="1796982"/>
            <a:ext cx="4192436" cy="235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64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 err="1">
                <a:latin typeface="メイリオ" panose="020B0604030504040204" pitchFamily="50" charset="-128"/>
              </a:rPr>
              <a:t>Mizuchi</a:t>
            </a:r>
            <a:endParaRPr lang="en-US" altLang="ja-JP" b="1" dirty="0">
              <a:latin typeface="メイリオ" panose="020B0604030504040204" pitchFamily="50" charset="-128"/>
            </a:endParaRP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37E7E0B5-8920-49F3-BE84-2E954EC85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リアルタイムレンダリングエンジン</a:t>
            </a:r>
            <a:endParaRPr lang="en-US" altLang="ja-JP" dirty="0"/>
          </a:p>
          <a:p>
            <a:r>
              <a:rPr lang="ja-JP" altLang="en-US" dirty="0"/>
              <a:t>非ゲーム業界での採用も増加</a:t>
            </a:r>
            <a:endParaRPr lang="en-US" altLang="ja-JP" dirty="0"/>
          </a:p>
        </p:txBody>
      </p:sp>
      <p:pic>
        <p:nvPicPr>
          <p:cNvPr id="2052" name="Picture 4" descr="ãMizuchiãã§ã¬ã³ããªã³ã°ãããæ°å3DCADã·ã¹ãã ã«ããæ½å·¥ã¤ã¡ã¼ã¸">
            <a:extLst>
              <a:ext uri="{FF2B5EF4-FFF2-40B4-BE49-F238E27FC236}">
                <a16:creationId xmlns:a16="http://schemas.microsoft.com/office/drawing/2014/main" id="{95918BE5-A24A-4030-932E-6EFDB9584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06" y="2211710"/>
            <a:ext cx="4090938" cy="204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8BA1A09-FE3F-42EB-B63E-527FBCBB80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07597"/>
            <a:ext cx="3631338" cy="204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99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latin typeface="メイリオ" panose="020B0604030504040204" pitchFamily="50" charset="-128"/>
              </a:rPr>
              <a:t>OROCHI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37E7E0B5-8920-49F3-BE84-2E954EC85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オールインワンゲームエンジン</a:t>
            </a:r>
            <a:endParaRPr lang="en-US" altLang="ja-JP" dirty="0"/>
          </a:p>
          <a:p>
            <a:r>
              <a:rPr lang="ja-JP" altLang="en-US" dirty="0"/>
              <a:t>対応プラットフォーム</a:t>
            </a:r>
            <a:endParaRPr lang="en-US" altLang="ja-JP" dirty="0"/>
          </a:p>
          <a:p>
            <a:pPr lvl="1"/>
            <a:r>
              <a:rPr lang="en-US" altLang="ja-JP" dirty="0"/>
              <a:t>PC</a:t>
            </a:r>
            <a:r>
              <a:rPr lang="ja-JP" altLang="en-US" dirty="0" err="1"/>
              <a:t>、</a:t>
            </a:r>
            <a:r>
              <a:rPr lang="en-US" altLang="ja-JP" dirty="0"/>
              <a:t>PlayStation</a:t>
            </a:r>
            <a:r>
              <a:rPr lang="ja-JP" altLang="en-US" dirty="0"/>
              <a:t>🄬</a:t>
            </a:r>
            <a:r>
              <a:rPr lang="en-US" altLang="ja-JP" dirty="0"/>
              <a:t>4</a:t>
            </a:r>
            <a:r>
              <a:rPr lang="ja-JP" altLang="en-US" dirty="0" err="1"/>
              <a:t>、</a:t>
            </a:r>
            <a:r>
              <a:rPr lang="en-US" altLang="ja-JP" dirty="0"/>
              <a:t>Xbox</a:t>
            </a:r>
            <a:r>
              <a:rPr lang="ja-JP" altLang="en-US" dirty="0"/>
              <a:t>シリーズ、</a:t>
            </a:r>
            <a:r>
              <a:rPr lang="en-US" altLang="ja-JP" dirty="0"/>
              <a:t>Nintendo Switch</a:t>
            </a:r>
            <a:endParaRPr lang="ja-JP" altLang="en-US" dirty="0"/>
          </a:p>
        </p:txBody>
      </p:sp>
      <p:pic>
        <p:nvPicPr>
          <p:cNvPr id="1026" name="Picture 2" descr="https://www.compileheart.com/aoa/gallery/img/ss9.jpg">
            <a:extLst>
              <a:ext uri="{FF2B5EF4-FFF2-40B4-BE49-F238E27FC236}">
                <a16:creationId xmlns:a16="http://schemas.microsoft.com/office/drawing/2014/main" id="{54D6AEFB-3988-45DA-9F08-8A97896B9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88" y="2505084"/>
            <a:ext cx="3563887" cy="200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ath end re;Quest">
            <a:extLst>
              <a:ext uri="{FF2B5EF4-FFF2-40B4-BE49-F238E27FC236}">
                <a16:creationId xmlns:a16="http://schemas.microsoft.com/office/drawing/2014/main" id="{F3031C3E-78A4-40CE-B963-D1D950A63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287" y="2505084"/>
            <a:ext cx="3563888" cy="200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693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latin typeface="メイリオ" panose="020B0604030504040204" pitchFamily="50" charset="-128"/>
              </a:rPr>
              <a:t>Agenda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05545" y="1060028"/>
            <a:ext cx="8229600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marR="0" lvl="0" indent="-2667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lang="en-US" altLang="ja-JP" sz="2400" b="1" dirty="0">
                <a:solidFill>
                  <a:schemeClr val="tx1">
                    <a:lumMod val="75000"/>
                  </a:schemeClr>
                </a:solidFill>
                <a:latin typeface="メイリオ" pitchFamily="50" charset="-128"/>
                <a:ea typeface="メイリオ" panose="020B0604030504040204" pitchFamily="50" charset="-128"/>
              </a:rPr>
              <a:t>Mizuchi for Maya Extension(</a:t>
            </a:r>
            <a:r>
              <a:rPr lang="ja-JP" altLang="en-US" sz="2400" b="1" dirty="0">
                <a:solidFill>
                  <a:schemeClr val="tx1">
                    <a:lumMod val="75000"/>
                  </a:schemeClr>
                </a:solidFill>
                <a:latin typeface="メイリオ" pitchFamily="50" charset="-128"/>
                <a:ea typeface="メイリオ" panose="020B0604030504040204" pitchFamily="50" charset="-128"/>
              </a:rPr>
              <a:t>仮称</a:t>
            </a:r>
            <a:r>
              <a:rPr lang="en-US" altLang="ja-JP" sz="2400" b="1" dirty="0">
                <a:solidFill>
                  <a:schemeClr val="tx1">
                    <a:lumMod val="75000"/>
                  </a:schemeClr>
                </a:solidFill>
                <a:latin typeface="メイリオ" pitchFamily="50" charset="-128"/>
                <a:ea typeface="メイリオ" panose="020B0604030504040204" pitchFamily="50" charset="-128"/>
              </a:rPr>
              <a:t>)</a:t>
            </a:r>
          </a:p>
          <a:p>
            <a:pPr marL="723900" lvl="1" indent="-266700">
              <a:lnSpc>
                <a:spcPct val="120000"/>
              </a:lnSpc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/>
            </a:pPr>
            <a:r>
              <a:rPr lang="ja-JP" altLang="en-US" sz="2400" b="1" dirty="0">
                <a:solidFill>
                  <a:schemeClr val="tx1">
                    <a:lumMod val="75000"/>
                  </a:schemeClr>
                </a:solidFill>
                <a:latin typeface="メイリオ" pitchFamily="50" charset="-128"/>
                <a:ea typeface="メイリオ" panose="020B0604030504040204" pitchFamily="50" charset="-128"/>
              </a:rPr>
              <a:t>開発の経緯</a:t>
            </a:r>
            <a:endParaRPr lang="en-US" altLang="ja-JP" sz="2400" b="1" dirty="0">
              <a:solidFill>
                <a:schemeClr val="tx1">
                  <a:lumMod val="75000"/>
                </a:schemeClr>
              </a:solidFill>
              <a:latin typeface="メイリオ" pitchFamily="50" charset="-128"/>
              <a:ea typeface="メイリオ" panose="020B0604030504040204" pitchFamily="50" charset="-128"/>
            </a:endParaRPr>
          </a:p>
          <a:p>
            <a:pPr marL="723900" lvl="1" indent="-266700">
              <a:lnSpc>
                <a:spcPct val="120000"/>
              </a:lnSpc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/>
            </a:pPr>
            <a:r>
              <a:rPr lang="ja-JP" altLang="en-US" sz="2400" b="1" dirty="0">
                <a:solidFill>
                  <a:schemeClr val="tx1">
                    <a:lumMod val="75000"/>
                  </a:schemeClr>
                </a:solidFill>
                <a:latin typeface="メイリオ" pitchFamily="50" charset="-128"/>
                <a:ea typeface="メイリオ" panose="020B0604030504040204" pitchFamily="50" charset="-128"/>
              </a:rPr>
              <a:t>コンセプト・設計</a:t>
            </a:r>
            <a:endParaRPr lang="en-US" altLang="ja-JP" sz="2400" b="1" dirty="0">
              <a:solidFill>
                <a:schemeClr val="tx1">
                  <a:lumMod val="75000"/>
                </a:schemeClr>
              </a:solidFill>
              <a:latin typeface="メイリオ" pitchFamily="50" charset="-128"/>
              <a:ea typeface="メイリオ" panose="020B0604030504040204" pitchFamily="50" charset="-128"/>
            </a:endParaRPr>
          </a:p>
          <a:p>
            <a:pPr marL="723900" lvl="1" indent="-266700">
              <a:lnSpc>
                <a:spcPct val="120000"/>
              </a:lnSpc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/>
            </a:pPr>
            <a:r>
              <a:rPr lang="ja-JP" altLang="en-US" sz="2400" b="1" dirty="0">
                <a:solidFill>
                  <a:schemeClr val="tx1">
                    <a:lumMod val="75000"/>
                  </a:schemeClr>
                </a:solidFill>
                <a:latin typeface="メイリオ" pitchFamily="50" charset="-128"/>
                <a:ea typeface="メイリオ" panose="020B0604030504040204" pitchFamily="50" charset="-128"/>
              </a:rPr>
              <a:t>ロードマップ</a:t>
            </a:r>
            <a:endParaRPr lang="en-US" altLang="ja-JP" sz="2400" b="1" dirty="0">
              <a:solidFill>
                <a:schemeClr val="tx1">
                  <a:lumMod val="75000"/>
                </a:schemeClr>
              </a:solidFill>
              <a:latin typeface="メイリオ" pitchFamily="50" charset="-128"/>
              <a:ea typeface="メイリオ" panose="020B0604030504040204" pitchFamily="50" charset="-128"/>
            </a:endParaRPr>
          </a:p>
          <a:p>
            <a:pPr marL="266700" indent="-266700">
              <a:lnSpc>
                <a:spcPct val="120000"/>
              </a:lnSpc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/>
            </a:pPr>
            <a:r>
              <a:rPr lang="ja-JP" altLang="en-US" sz="2400" b="1" dirty="0">
                <a:solidFill>
                  <a:schemeClr val="tx1">
                    <a:lumMod val="75000"/>
                  </a:schemeClr>
                </a:solidFill>
                <a:latin typeface="メイリオ" pitchFamily="50" charset="-128"/>
                <a:ea typeface="メイリオ" panose="020B0604030504040204" pitchFamily="50" charset="-128"/>
              </a:rPr>
              <a:t>実演デモ</a:t>
            </a:r>
            <a:endParaRPr lang="en-US" altLang="ja-JP" sz="2400" b="1" dirty="0">
              <a:solidFill>
                <a:schemeClr val="tx1">
                  <a:lumMod val="75000"/>
                </a:schemeClr>
              </a:solidFill>
              <a:latin typeface="メイリオ" pitchFamily="50" charset="-128"/>
              <a:ea typeface="メイリオ" panose="020B0604030504040204" pitchFamily="50" charset="-128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メイリオ" pitchFamily="50" charset="-128"/>
              <a:ea typeface="メイリオ" panose="020B0604030504040204" pitchFamily="50" charset="-128"/>
              <a:cs typeface="+mn-cs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+mn-cs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tabLst/>
              <a:defRPr/>
            </a:pP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+mn-cs"/>
            </a:endParaRPr>
          </a:p>
          <a:p>
            <a:pPr marL="449263" marR="0" lvl="1" indent="-2667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+mn-cs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5826" name="AutoShape 2" descr="「ゴジラ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45291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3568" y="1662634"/>
            <a:ext cx="7772400" cy="1125140"/>
          </a:xfrm>
        </p:spPr>
        <p:txBody>
          <a:bodyPr anchor="ctr">
            <a:normAutofit fontScale="55000" lnSpcReduction="20000"/>
          </a:bodyPr>
          <a:lstStyle/>
          <a:p>
            <a:pPr algn="ctr"/>
            <a:r>
              <a:rPr lang="en-US" altLang="ja-JP" sz="4000" b="1" dirty="0" err="1">
                <a:solidFill>
                  <a:srgbClr val="F79646"/>
                </a:solidFill>
              </a:rPr>
              <a:t>Mizuchi</a:t>
            </a:r>
            <a:r>
              <a:rPr lang="en-US" altLang="ja-JP" sz="4000" b="1" dirty="0">
                <a:solidFill>
                  <a:srgbClr val="F79646"/>
                </a:solidFill>
              </a:rPr>
              <a:t> for Maya Extension </a:t>
            </a:r>
          </a:p>
          <a:p>
            <a:pPr algn="ctr"/>
            <a:r>
              <a:rPr lang="en-US" altLang="ja-JP" sz="4000" b="1" dirty="0">
                <a:solidFill>
                  <a:srgbClr val="F79646"/>
                </a:solidFill>
              </a:rPr>
              <a:t>( </a:t>
            </a:r>
            <a:r>
              <a:rPr lang="ja-JP" altLang="en-US" sz="4000" b="1" dirty="0">
                <a:solidFill>
                  <a:srgbClr val="F79646"/>
                </a:solidFill>
              </a:rPr>
              <a:t>仮称</a:t>
            </a:r>
            <a:r>
              <a:rPr lang="en-US" altLang="ja-JP" sz="4000" b="1" dirty="0">
                <a:solidFill>
                  <a:srgbClr val="F79646"/>
                </a:solidFill>
              </a:rPr>
              <a:t> )</a:t>
            </a:r>
          </a:p>
          <a:p>
            <a:pPr algn="ctr"/>
            <a:r>
              <a:rPr kumimoji="1" lang="ja-JP" altLang="en-US" sz="4000" b="1" dirty="0">
                <a:solidFill>
                  <a:srgbClr val="F79646"/>
                </a:solidFill>
                <a:latin typeface="メイリオ" pitchFamily="50" charset="-128"/>
              </a:rPr>
              <a:t>開発に至るまで</a:t>
            </a:r>
          </a:p>
        </p:txBody>
      </p:sp>
    </p:spTree>
    <p:extLst>
      <p:ext uri="{BB962C8B-B14F-4D97-AF65-F5344CB8AC3E}">
        <p14:creationId xmlns:p14="http://schemas.microsoft.com/office/powerpoint/2010/main" val="3243887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16212</TotalTime>
  <Words>896</Words>
  <Application>Microsoft Office PowerPoint</Application>
  <PresentationFormat>画面に合わせる (16:9)</PresentationFormat>
  <Paragraphs>305</Paragraphs>
  <Slides>48</Slides>
  <Notes>43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48</vt:i4>
      </vt:variant>
    </vt:vector>
  </HeadingPairs>
  <TitlesOfParts>
    <vt:vector size="54" baseType="lpstr">
      <vt:lpstr>メイリオ</vt:lpstr>
      <vt:lpstr>Arial</vt:lpstr>
      <vt:lpstr>Calibri</vt:lpstr>
      <vt:lpstr>Segoe UI</vt:lpstr>
      <vt:lpstr>Wingdings</vt:lpstr>
      <vt:lpstr>Office ​​テーマ</vt:lpstr>
      <vt:lpstr>シリコンスタジオ　 シリコンスタジオで開発中の Mizuchi for DCC Tool について </vt:lpstr>
      <vt:lpstr>自己紹介</vt:lpstr>
      <vt:lpstr>自己紹介</vt:lpstr>
      <vt:lpstr>YEBIS</vt:lpstr>
      <vt:lpstr>Enlighten</vt:lpstr>
      <vt:lpstr>Mizuchi</vt:lpstr>
      <vt:lpstr>OROCHI</vt:lpstr>
      <vt:lpstr>Agenda</vt:lpstr>
      <vt:lpstr>PowerPoint プレゼンテーション</vt:lpstr>
      <vt:lpstr>開発の経緯</vt:lpstr>
      <vt:lpstr>リアルタイムCGの進歩</vt:lpstr>
      <vt:lpstr>リアルタイムCGの進歩</vt:lpstr>
      <vt:lpstr>どうやって使う？</vt:lpstr>
      <vt:lpstr>どうやって使う？</vt:lpstr>
      <vt:lpstr>これまでの使い方 </vt:lpstr>
      <vt:lpstr>ユーザーからのフィードバック</vt:lpstr>
      <vt:lpstr>新ツール開発の方針</vt:lpstr>
      <vt:lpstr>アプローチ</vt:lpstr>
      <vt:lpstr>従来の作成フロー</vt:lpstr>
      <vt:lpstr>Mizuchi Extensionでの作成フロー</vt:lpstr>
      <vt:lpstr>開発にあたって</vt:lpstr>
      <vt:lpstr>開発にあたって</vt:lpstr>
      <vt:lpstr>開発にあたって</vt:lpstr>
      <vt:lpstr>PowerPoint プレゼンテーション</vt:lpstr>
      <vt:lpstr>Mayaプラグインのポリシー</vt:lpstr>
      <vt:lpstr>Mayaプラグイン</vt:lpstr>
      <vt:lpstr>Mayaプラグイン</vt:lpstr>
      <vt:lpstr>Mayaプラグイン</vt:lpstr>
      <vt:lpstr>Mayaプラグイン</vt:lpstr>
      <vt:lpstr>Mayaプラグイン</vt:lpstr>
      <vt:lpstr>Mayaプラグイン</vt:lpstr>
      <vt:lpstr>Mayaプラグイン</vt:lpstr>
      <vt:lpstr>PowerPoint プレゼンテーション</vt:lpstr>
      <vt:lpstr>Viewerのポリシー</vt:lpstr>
      <vt:lpstr>Viewer機能</vt:lpstr>
      <vt:lpstr>Viewer機能</vt:lpstr>
      <vt:lpstr>Viewer機能</vt:lpstr>
      <vt:lpstr>Viewer機能</vt:lpstr>
      <vt:lpstr>実装中の機能</vt:lpstr>
      <vt:lpstr>対応予定</vt:lpstr>
      <vt:lpstr>今後の展開</vt:lpstr>
      <vt:lpstr>今後の展開</vt:lpstr>
      <vt:lpstr>今後の展開</vt:lpstr>
      <vt:lpstr>今後の展開</vt:lpstr>
      <vt:lpstr>PowerPoint プレゼンテーション</vt:lpstr>
      <vt:lpstr>まとめ</vt:lpstr>
      <vt:lpstr>まとめ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Mizuchiアップデートご紹介</dc:title>
  <dc:creator>Silicon Studio</dc:creator>
  <cp:lastModifiedBy>Werasak Chiewchengchol</cp:lastModifiedBy>
  <cp:revision>1483</cp:revision>
  <dcterms:created xsi:type="dcterms:W3CDTF">2014-08-10T03:34:48Z</dcterms:created>
  <dcterms:modified xsi:type="dcterms:W3CDTF">2019-09-12T02:55:32Z</dcterms:modified>
</cp:coreProperties>
</file>