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</p:sldMasterIdLst>
  <p:notesMasterIdLst>
    <p:notesMasterId r:id="rId154"/>
  </p:notesMasterIdLst>
  <p:sldIdLst>
    <p:sldId id="592" r:id="rId2"/>
    <p:sldId id="665" r:id="rId3"/>
    <p:sldId id="647" r:id="rId4"/>
    <p:sldId id="593" r:id="rId5"/>
    <p:sldId id="703" r:id="rId6"/>
    <p:sldId id="648" r:id="rId7"/>
    <p:sldId id="649" r:id="rId8"/>
    <p:sldId id="704" r:id="rId9"/>
    <p:sldId id="650" r:id="rId10"/>
    <p:sldId id="622" r:id="rId11"/>
    <p:sldId id="686" r:id="rId12"/>
    <p:sldId id="687" r:id="rId13"/>
    <p:sldId id="688" r:id="rId14"/>
    <p:sldId id="668" r:id="rId15"/>
    <p:sldId id="670" r:id="rId16"/>
    <p:sldId id="671" r:id="rId17"/>
    <p:sldId id="672" r:id="rId18"/>
    <p:sldId id="673" r:id="rId19"/>
    <p:sldId id="623" r:id="rId20"/>
    <p:sldId id="651" r:id="rId21"/>
    <p:sldId id="706" r:id="rId22"/>
    <p:sldId id="652" r:id="rId23"/>
    <p:sldId id="708" r:id="rId24"/>
    <p:sldId id="654" r:id="rId25"/>
    <p:sldId id="616" r:id="rId26"/>
    <p:sldId id="655" r:id="rId27"/>
    <p:sldId id="617" r:id="rId28"/>
    <p:sldId id="711" r:id="rId29"/>
    <p:sldId id="710" r:id="rId30"/>
    <p:sldId id="722" r:id="rId31"/>
    <p:sldId id="712" r:id="rId32"/>
    <p:sldId id="714" r:id="rId33"/>
    <p:sldId id="713" r:id="rId34"/>
    <p:sldId id="717" r:id="rId35"/>
    <p:sldId id="725" r:id="rId36"/>
    <p:sldId id="715" r:id="rId37"/>
    <p:sldId id="716" r:id="rId38"/>
    <p:sldId id="709" r:id="rId39"/>
    <p:sldId id="656" r:id="rId40"/>
    <p:sldId id="657" r:id="rId41"/>
    <p:sldId id="720" r:id="rId42"/>
    <p:sldId id="721" r:id="rId43"/>
    <p:sldId id="719" r:id="rId44"/>
    <p:sldId id="729" r:id="rId45"/>
    <p:sldId id="738" r:id="rId46"/>
    <p:sldId id="731" r:id="rId47"/>
    <p:sldId id="737" r:id="rId48"/>
    <p:sldId id="736" r:id="rId49"/>
    <p:sldId id="740" r:id="rId50"/>
    <p:sldId id="768" r:id="rId51"/>
    <p:sldId id="769" r:id="rId52"/>
    <p:sldId id="741" r:id="rId53"/>
    <p:sldId id="739" r:id="rId54"/>
    <p:sldId id="829" r:id="rId55"/>
    <p:sldId id="733" r:id="rId56"/>
    <p:sldId id="734" r:id="rId57"/>
    <p:sldId id="728" r:id="rId58"/>
    <p:sldId id="630" r:id="rId59"/>
    <p:sldId id="683" r:id="rId60"/>
    <p:sldId id="690" r:id="rId61"/>
    <p:sldId id="749" r:id="rId62"/>
    <p:sldId id="750" r:id="rId63"/>
    <p:sldId id="685" r:id="rId64"/>
    <p:sldId id="684" r:id="rId65"/>
    <p:sldId id="864" r:id="rId66"/>
    <p:sldId id="742" r:id="rId67"/>
    <p:sldId id="699" r:id="rId68"/>
    <p:sldId id="767" r:id="rId69"/>
    <p:sldId id="645" r:id="rId70"/>
    <p:sldId id="658" r:id="rId71"/>
    <p:sldId id="675" r:id="rId72"/>
    <p:sldId id="676" r:id="rId73"/>
    <p:sldId id="659" r:id="rId74"/>
    <p:sldId id="660" r:id="rId75"/>
    <p:sldId id="678" r:id="rId76"/>
    <p:sldId id="689" r:id="rId77"/>
    <p:sldId id="679" r:id="rId78"/>
    <p:sldId id="680" r:id="rId79"/>
    <p:sldId id="770" r:id="rId80"/>
    <p:sldId id="764" r:id="rId81"/>
    <p:sldId id="771" r:id="rId82"/>
    <p:sldId id="772" r:id="rId83"/>
    <p:sldId id="773" r:id="rId84"/>
    <p:sldId id="774" r:id="rId85"/>
    <p:sldId id="775" r:id="rId86"/>
    <p:sldId id="780" r:id="rId87"/>
    <p:sldId id="751" r:id="rId88"/>
    <p:sldId id="850" r:id="rId89"/>
    <p:sldId id="860" r:id="rId90"/>
    <p:sldId id="849" r:id="rId91"/>
    <p:sldId id="755" r:id="rId92"/>
    <p:sldId id="784" r:id="rId93"/>
    <p:sldId id="752" r:id="rId94"/>
    <p:sldId id="757" r:id="rId95"/>
    <p:sldId id="758" r:id="rId96"/>
    <p:sldId id="847" r:id="rId97"/>
    <p:sldId id="846" r:id="rId98"/>
    <p:sldId id="785" r:id="rId99"/>
    <p:sldId id="804" r:id="rId100"/>
    <p:sldId id="803" r:id="rId101"/>
    <p:sldId id="805" r:id="rId102"/>
    <p:sldId id="806" r:id="rId103"/>
    <p:sldId id="596" r:id="rId104"/>
    <p:sldId id="778" r:id="rId105"/>
    <p:sldId id="776" r:id="rId106"/>
    <p:sldId id="646" r:id="rId107"/>
    <p:sldId id="696" r:id="rId108"/>
    <p:sldId id="777" r:id="rId109"/>
    <p:sldId id="792" r:id="rId110"/>
    <p:sldId id="793" r:id="rId111"/>
    <p:sldId id="797" r:id="rId112"/>
    <p:sldId id="798" r:id="rId113"/>
    <p:sldId id="800" r:id="rId114"/>
    <p:sldId id="801" r:id="rId115"/>
    <p:sldId id="861" r:id="rId116"/>
    <p:sldId id="795" r:id="rId117"/>
    <p:sldId id="807" r:id="rId118"/>
    <p:sldId id="810" r:id="rId119"/>
    <p:sldId id="809" r:id="rId120"/>
    <p:sldId id="808" r:id="rId121"/>
    <p:sldId id="853" r:id="rId122"/>
    <p:sldId id="858" r:id="rId123"/>
    <p:sldId id="851" r:id="rId124"/>
    <p:sldId id="854" r:id="rId125"/>
    <p:sldId id="799" r:id="rId126"/>
    <p:sldId id="823" r:id="rId127"/>
    <p:sldId id="834" r:id="rId128"/>
    <p:sldId id="835" r:id="rId129"/>
    <p:sldId id="836" r:id="rId130"/>
    <p:sldId id="837" r:id="rId131"/>
    <p:sldId id="856" r:id="rId132"/>
    <p:sldId id="857" r:id="rId133"/>
    <p:sldId id="855" r:id="rId134"/>
    <p:sldId id="786" r:id="rId135"/>
    <p:sldId id="787" r:id="rId136"/>
    <p:sldId id="788" r:id="rId137"/>
    <p:sldId id="789" r:id="rId138"/>
    <p:sldId id="790" r:id="rId139"/>
    <p:sldId id="791" r:id="rId140"/>
    <p:sldId id="781" r:id="rId141"/>
    <p:sldId id="782" r:id="rId142"/>
    <p:sldId id="865" r:id="rId143"/>
    <p:sldId id="843" r:id="rId144"/>
    <p:sldId id="783" r:id="rId145"/>
    <p:sldId id="827" r:id="rId146"/>
    <p:sldId id="828" r:id="rId147"/>
    <p:sldId id="848" r:id="rId148"/>
    <p:sldId id="830" r:id="rId149"/>
    <p:sldId id="832" r:id="rId150"/>
    <p:sldId id="833" r:id="rId151"/>
    <p:sldId id="862" r:id="rId152"/>
    <p:sldId id="863" r:id="rId153"/>
  </p:sldIdLst>
  <p:sldSz cx="11522075" cy="6480175"/>
  <p:notesSz cx="6805613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36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FF00"/>
    <a:srgbClr val="88AF6D"/>
    <a:srgbClr val="5A8739"/>
    <a:srgbClr val="DDDDDD"/>
    <a:srgbClr val="FFB9FF"/>
    <a:srgbClr val="CCCCFF"/>
    <a:srgbClr val="CC99FF"/>
    <a:srgbClr val="416129"/>
    <a:srgbClr val="01F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5" autoAdjust="0"/>
    <p:restoredTop sz="86343" autoAdjust="0"/>
  </p:normalViewPr>
  <p:slideViewPr>
    <p:cSldViewPr>
      <p:cViewPr varScale="1">
        <p:scale>
          <a:sx n="99" d="100"/>
          <a:sy n="99" d="100"/>
        </p:scale>
        <p:origin x="90" y="72"/>
      </p:cViewPr>
      <p:guideLst>
        <p:guide orient="horz" pos="2041"/>
        <p:guide pos="3630"/>
      </p:guideLst>
    </p:cSldViewPr>
  </p:slideViewPr>
  <p:outlineViewPr>
    <p:cViewPr>
      <p:scale>
        <a:sx n="33" d="100"/>
        <a:sy n="33" d="100"/>
      </p:scale>
      <p:origin x="0" y="-3438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2463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pPr>
              <a:defRPr/>
            </a:pPr>
            <a:fld id="{B25D6030-909A-4BB5-A538-EC0FFF28C05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2384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3658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HDR</a:t>
            </a:r>
            <a:r>
              <a:rPr kumimoji="1" lang="ja-JP" altLang="en-US" dirty="0"/>
              <a:t>出力にも</a:t>
            </a:r>
            <a:r>
              <a:rPr kumimoji="1" lang="en-US" altLang="ja-JP" dirty="0"/>
              <a:t>S</a:t>
            </a:r>
            <a:r>
              <a:rPr kumimoji="1" lang="ja-JP" altLang="en-US" dirty="0"/>
              <a:t>カーブのトーンマップを追加。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66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0608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75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5918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77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4239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78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9716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上段は </a:t>
            </a:r>
            <a:r>
              <a:rPr kumimoji="1" lang="en-US" altLang="ja-JP" dirty="0"/>
              <a:t>HDR / SDR</a:t>
            </a:r>
            <a:r>
              <a:rPr kumimoji="1" lang="en-US" altLang="ja-JP" baseline="0" dirty="0"/>
              <a:t> </a:t>
            </a:r>
            <a:r>
              <a:rPr kumimoji="1" lang="ja-JP" altLang="en-US" baseline="0" dirty="0"/>
              <a:t>出力を </a:t>
            </a:r>
            <a:r>
              <a:rPr kumimoji="1" lang="en-US" altLang="ja-JP" baseline="0" dirty="0"/>
              <a:t>1/3</a:t>
            </a:r>
            <a:r>
              <a:rPr kumimoji="1" lang="ja-JP" altLang="en-US" baseline="0" dirty="0"/>
              <a:t> 輝度でシミュレートした画像。</a:t>
            </a:r>
            <a:br>
              <a:rPr kumimoji="1" lang="en-US" altLang="ja-JP" dirty="0"/>
            </a:br>
            <a:r>
              <a:rPr kumimoji="1" lang="ja-JP" altLang="en-US" dirty="0"/>
              <a:t>下段は </a:t>
            </a:r>
            <a:r>
              <a:rPr kumimoji="1" lang="en-US" altLang="ja-JP" dirty="0"/>
              <a:t>HDR / SDR</a:t>
            </a:r>
            <a:r>
              <a:rPr kumimoji="1" lang="en-US" altLang="ja-JP" baseline="0" dirty="0"/>
              <a:t> </a:t>
            </a:r>
            <a:r>
              <a:rPr kumimoji="1" lang="ja-JP" altLang="en-US" baseline="0" dirty="0"/>
              <a:t>出力を </a:t>
            </a:r>
            <a:r>
              <a:rPr kumimoji="1" lang="en-US" altLang="ja-JP" baseline="0" dirty="0"/>
              <a:t>1/10</a:t>
            </a:r>
            <a:r>
              <a:rPr kumimoji="1" lang="ja-JP" altLang="en-US" baseline="0" dirty="0"/>
              <a:t> 輝度でシミュレートした画像。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123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407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上段は </a:t>
            </a:r>
            <a:r>
              <a:rPr kumimoji="1" lang="en-US" altLang="ja-JP" dirty="0"/>
              <a:t>HLG BT.709 </a:t>
            </a:r>
            <a:r>
              <a:rPr kumimoji="1" lang="ja-JP" altLang="en-US" dirty="0"/>
              <a:t>でエンコード</a:t>
            </a:r>
            <a:r>
              <a:rPr kumimoji="1" lang="en-US" altLang="ja-JP" dirty="0"/>
              <a:t>(</a:t>
            </a:r>
            <a:r>
              <a:rPr kumimoji="1" lang="ja-JP" altLang="en-US" dirty="0"/>
              <a:t>して</a:t>
            </a:r>
            <a:r>
              <a:rPr kumimoji="1" lang="en-US" altLang="ja-JP" dirty="0"/>
              <a:t>SDR</a:t>
            </a:r>
            <a:r>
              <a:rPr kumimoji="1" lang="ja-JP" altLang="en-US" dirty="0"/>
              <a:t>表示</a:t>
            </a:r>
            <a:r>
              <a:rPr kumimoji="1" lang="en-US" altLang="ja-JP" dirty="0"/>
              <a:t>)</a:t>
            </a:r>
            <a:r>
              <a:rPr kumimoji="1" lang="ja-JP" altLang="en-US" dirty="0"/>
              <a:t>した画像。</a:t>
            </a:r>
            <a:endParaRPr kumimoji="1" lang="en-US" altLang="ja-JP" dirty="0"/>
          </a:p>
          <a:p>
            <a:r>
              <a:rPr kumimoji="1" lang="ja-JP" altLang="en-US" dirty="0"/>
              <a:t>下段は </a:t>
            </a:r>
            <a:r>
              <a:rPr kumimoji="1" lang="en-US" altLang="ja-JP" dirty="0"/>
              <a:t>HDR / SDR</a:t>
            </a:r>
            <a:r>
              <a:rPr kumimoji="1" lang="en-US" altLang="ja-JP" baseline="0" dirty="0"/>
              <a:t> </a:t>
            </a:r>
            <a:r>
              <a:rPr kumimoji="1" lang="ja-JP" altLang="en-US" baseline="0" dirty="0"/>
              <a:t>出力を </a:t>
            </a:r>
            <a:r>
              <a:rPr kumimoji="1" lang="en-US" altLang="ja-JP" baseline="0" dirty="0"/>
              <a:t>1/10</a:t>
            </a:r>
            <a:r>
              <a:rPr kumimoji="1" lang="ja-JP" altLang="en-US" baseline="0" dirty="0"/>
              <a:t> 輝度でシミュレートした画像。</a:t>
            </a:r>
            <a:endParaRPr kumimoji="1" lang="en-US" altLang="ja-JP" baseline="0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127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3143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上段は </a:t>
            </a:r>
            <a:r>
              <a:rPr kumimoji="1" lang="en-US" altLang="ja-JP" dirty="0"/>
              <a:t>HLG BT.709 </a:t>
            </a:r>
            <a:r>
              <a:rPr kumimoji="1" lang="ja-JP" altLang="en-US" dirty="0"/>
              <a:t>でエンコード</a:t>
            </a:r>
            <a:r>
              <a:rPr kumimoji="1" lang="en-US" altLang="ja-JP" dirty="0"/>
              <a:t>(</a:t>
            </a:r>
            <a:r>
              <a:rPr kumimoji="1" lang="ja-JP" altLang="en-US" dirty="0"/>
              <a:t>して</a:t>
            </a:r>
            <a:r>
              <a:rPr kumimoji="1" lang="en-US" altLang="ja-JP" dirty="0"/>
              <a:t>SDR</a:t>
            </a:r>
            <a:r>
              <a:rPr kumimoji="1" lang="ja-JP" altLang="en-US" dirty="0"/>
              <a:t>表示</a:t>
            </a:r>
            <a:r>
              <a:rPr kumimoji="1" lang="en-US" altLang="ja-JP" dirty="0"/>
              <a:t>)</a:t>
            </a:r>
            <a:r>
              <a:rPr kumimoji="1" lang="ja-JP" altLang="en-US" dirty="0"/>
              <a:t>した画像。</a:t>
            </a:r>
            <a:endParaRPr kumimoji="1" lang="en-US" altLang="ja-JP" dirty="0"/>
          </a:p>
          <a:p>
            <a:r>
              <a:rPr kumimoji="1" lang="ja-JP" altLang="en-US" dirty="0"/>
              <a:t>下段は </a:t>
            </a:r>
            <a:r>
              <a:rPr kumimoji="1" lang="en-US" altLang="ja-JP" dirty="0"/>
              <a:t>HDR / SDR</a:t>
            </a:r>
            <a:r>
              <a:rPr kumimoji="1" lang="en-US" altLang="ja-JP" baseline="0" dirty="0"/>
              <a:t> </a:t>
            </a:r>
            <a:r>
              <a:rPr kumimoji="1" lang="ja-JP" altLang="en-US" baseline="0" dirty="0"/>
              <a:t>出力を </a:t>
            </a:r>
            <a:r>
              <a:rPr kumimoji="1" lang="en-US" altLang="ja-JP" baseline="0" dirty="0"/>
              <a:t>1/10</a:t>
            </a:r>
            <a:r>
              <a:rPr kumimoji="1" lang="ja-JP" altLang="en-US" baseline="0" dirty="0"/>
              <a:t> 輝度でシミュレートした画像。</a:t>
            </a:r>
            <a:endParaRPr kumimoji="1" lang="en-US" altLang="ja-JP" baseline="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128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5016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上段は </a:t>
            </a:r>
            <a:r>
              <a:rPr kumimoji="1" lang="en-US" altLang="ja-JP" dirty="0"/>
              <a:t>HLG BT.709 </a:t>
            </a:r>
            <a:r>
              <a:rPr kumimoji="1" lang="ja-JP" altLang="en-US" dirty="0"/>
              <a:t>でエンコード</a:t>
            </a:r>
            <a:r>
              <a:rPr kumimoji="1" lang="en-US" altLang="ja-JP" dirty="0"/>
              <a:t>(</a:t>
            </a:r>
            <a:r>
              <a:rPr kumimoji="1" lang="ja-JP" altLang="en-US" dirty="0"/>
              <a:t>して</a:t>
            </a:r>
            <a:r>
              <a:rPr kumimoji="1" lang="en-US" altLang="ja-JP" dirty="0"/>
              <a:t>SDR</a:t>
            </a:r>
            <a:r>
              <a:rPr kumimoji="1" lang="ja-JP" altLang="en-US" dirty="0"/>
              <a:t>表示</a:t>
            </a:r>
            <a:r>
              <a:rPr kumimoji="1" lang="en-US" altLang="ja-JP" dirty="0"/>
              <a:t>)</a:t>
            </a:r>
            <a:r>
              <a:rPr kumimoji="1" lang="ja-JP" altLang="en-US" dirty="0"/>
              <a:t>した画像。</a:t>
            </a:r>
            <a:endParaRPr kumimoji="1" lang="en-US" altLang="ja-JP" dirty="0"/>
          </a:p>
          <a:p>
            <a:r>
              <a:rPr kumimoji="1" lang="ja-JP" altLang="en-US" dirty="0"/>
              <a:t>下段は </a:t>
            </a:r>
            <a:r>
              <a:rPr kumimoji="1" lang="en-US" altLang="ja-JP" dirty="0"/>
              <a:t>HDR / SDR</a:t>
            </a:r>
            <a:r>
              <a:rPr kumimoji="1" lang="en-US" altLang="ja-JP" baseline="0" dirty="0"/>
              <a:t> </a:t>
            </a:r>
            <a:r>
              <a:rPr kumimoji="1" lang="ja-JP" altLang="en-US" baseline="0" dirty="0"/>
              <a:t>出力を </a:t>
            </a:r>
            <a:r>
              <a:rPr kumimoji="1" lang="en-US" altLang="ja-JP" baseline="0" dirty="0"/>
              <a:t>1/10</a:t>
            </a:r>
            <a:r>
              <a:rPr kumimoji="1" lang="ja-JP" altLang="en-US" baseline="0" dirty="0"/>
              <a:t> 輝度でシミュレートした画像。</a:t>
            </a:r>
            <a:endParaRPr kumimoji="1" lang="en-US" altLang="ja-JP" baseline="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129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48375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上段は </a:t>
            </a:r>
            <a:r>
              <a:rPr kumimoji="1" lang="en-US" altLang="ja-JP" dirty="0"/>
              <a:t>HLG BT.709 </a:t>
            </a:r>
            <a:r>
              <a:rPr kumimoji="1" lang="ja-JP" altLang="en-US" dirty="0"/>
              <a:t>でエンコード</a:t>
            </a:r>
            <a:r>
              <a:rPr kumimoji="1" lang="en-US" altLang="ja-JP" dirty="0"/>
              <a:t>(</a:t>
            </a:r>
            <a:r>
              <a:rPr kumimoji="1" lang="ja-JP" altLang="en-US" dirty="0"/>
              <a:t>して</a:t>
            </a:r>
            <a:r>
              <a:rPr kumimoji="1" lang="en-US" altLang="ja-JP" dirty="0"/>
              <a:t>SDR</a:t>
            </a:r>
            <a:r>
              <a:rPr kumimoji="1" lang="ja-JP" altLang="en-US" dirty="0"/>
              <a:t>表示</a:t>
            </a:r>
            <a:r>
              <a:rPr kumimoji="1" lang="en-US" altLang="ja-JP" dirty="0"/>
              <a:t>)</a:t>
            </a:r>
            <a:r>
              <a:rPr kumimoji="1" lang="ja-JP" altLang="en-US" dirty="0"/>
              <a:t>した画像。</a:t>
            </a:r>
            <a:endParaRPr kumimoji="1" lang="en-US" altLang="ja-JP" dirty="0"/>
          </a:p>
          <a:p>
            <a:r>
              <a:rPr kumimoji="1" lang="ja-JP" altLang="en-US" dirty="0"/>
              <a:t>下段は </a:t>
            </a:r>
            <a:r>
              <a:rPr kumimoji="1" lang="en-US" altLang="ja-JP" dirty="0"/>
              <a:t>HDR / SDR</a:t>
            </a:r>
            <a:r>
              <a:rPr kumimoji="1" lang="en-US" altLang="ja-JP" baseline="0" dirty="0"/>
              <a:t> </a:t>
            </a:r>
            <a:r>
              <a:rPr kumimoji="1" lang="ja-JP" altLang="en-US" baseline="0" dirty="0"/>
              <a:t>出力を </a:t>
            </a:r>
            <a:r>
              <a:rPr kumimoji="1" lang="en-US" altLang="ja-JP" baseline="0" dirty="0"/>
              <a:t>1/10</a:t>
            </a:r>
            <a:r>
              <a:rPr kumimoji="1" lang="ja-JP" altLang="en-US" baseline="0" dirty="0"/>
              <a:t> 輝度でシミュレートした画像。</a:t>
            </a:r>
            <a:endParaRPr kumimoji="1" lang="en-US" altLang="ja-JP" baseline="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130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9649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131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5594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8643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上段は </a:t>
            </a:r>
            <a:r>
              <a:rPr kumimoji="1" lang="en-US" altLang="ja-JP" dirty="0"/>
              <a:t>HDR / SDR</a:t>
            </a:r>
            <a:r>
              <a:rPr kumimoji="1" lang="en-US" altLang="ja-JP" baseline="0" dirty="0"/>
              <a:t> </a:t>
            </a:r>
            <a:r>
              <a:rPr kumimoji="1" lang="ja-JP" altLang="en-US" baseline="0" dirty="0"/>
              <a:t>出力を </a:t>
            </a:r>
            <a:r>
              <a:rPr kumimoji="1" lang="en-US" altLang="ja-JP" baseline="0" dirty="0"/>
              <a:t>1/3</a:t>
            </a:r>
            <a:r>
              <a:rPr kumimoji="1" lang="ja-JP" altLang="en-US" baseline="0" dirty="0"/>
              <a:t> 輝度でシミュレートした画像。</a:t>
            </a:r>
            <a:br>
              <a:rPr kumimoji="1" lang="en-US" altLang="ja-JP" dirty="0"/>
            </a:br>
            <a:r>
              <a:rPr kumimoji="1" lang="ja-JP" altLang="en-US" dirty="0"/>
              <a:t>下段は </a:t>
            </a:r>
            <a:r>
              <a:rPr kumimoji="1" lang="en-US" altLang="ja-JP" dirty="0"/>
              <a:t>HLG BT.709 </a:t>
            </a:r>
            <a:r>
              <a:rPr kumimoji="1" lang="ja-JP" altLang="en-US" dirty="0"/>
              <a:t>でエンコード</a:t>
            </a:r>
            <a:r>
              <a:rPr kumimoji="1" lang="en-US" altLang="ja-JP" dirty="0"/>
              <a:t>(</a:t>
            </a:r>
            <a:r>
              <a:rPr kumimoji="1" lang="ja-JP" altLang="en-US" dirty="0"/>
              <a:t>して</a:t>
            </a:r>
            <a:r>
              <a:rPr kumimoji="1" lang="en-US" altLang="ja-JP" dirty="0"/>
              <a:t>SDR</a:t>
            </a:r>
            <a:r>
              <a:rPr kumimoji="1" lang="ja-JP" altLang="en-US" dirty="0"/>
              <a:t>表示</a:t>
            </a:r>
            <a:r>
              <a:rPr kumimoji="1" lang="en-US" altLang="ja-JP" dirty="0"/>
              <a:t>)</a:t>
            </a:r>
            <a:r>
              <a:rPr kumimoji="1" lang="ja-JP" altLang="en-US" dirty="0"/>
              <a:t>した画像。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132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02792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137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3989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138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8261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150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578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58455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76122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727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50955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簡略化したレンダリングフロー。システムガンマ等は</a:t>
            </a:r>
            <a:r>
              <a:rPr kumimoji="1" lang="ja-JP" altLang="en-US" baseline="0" dirty="0"/>
              <a:t>省略。</a:t>
            </a:r>
            <a:endParaRPr kumimoji="1" lang="en-US" altLang="ja-JP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SDR</a:t>
            </a:r>
            <a:r>
              <a:rPr kumimoji="1" lang="ja-JP" altLang="en-US" dirty="0"/>
              <a:t>出力ではトーンマップによってフィルミックな</a:t>
            </a:r>
            <a:r>
              <a:rPr kumimoji="1" lang="en-US" altLang="ja-JP" dirty="0"/>
              <a:t>S</a:t>
            </a:r>
            <a:r>
              <a:rPr kumimoji="1" lang="ja-JP" altLang="en-US" dirty="0"/>
              <a:t>カーブが適用されるケースが多い。</a:t>
            </a:r>
          </a:p>
          <a:p>
            <a:r>
              <a:rPr kumimoji="1" lang="en-US" altLang="ja-JP" dirty="0"/>
              <a:t>HDR</a:t>
            </a:r>
            <a:r>
              <a:rPr kumimoji="1" lang="ja-JP" altLang="en-US" dirty="0"/>
              <a:t>出力はモニタ最大輝度でクランプされるため</a:t>
            </a:r>
            <a:r>
              <a:rPr kumimoji="1" lang="en-US" altLang="ja-JP" dirty="0"/>
              <a:t>MDR</a:t>
            </a:r>
            <a:r>
              <a:rPr kumimoji="1" lang="ja-JP" altLang="en-US" dirty="0"/>
              <a:t>と表現している。</a:t>
            </a:r>
            <a:endParaRPr kumimoji="1" lang="en-US" altLang="ja-JP" dirty="0"/>
          </a:p>
          <a:p>
            <a:r>
              <a:rPr kumimoji="1" lang="en-US" altLang="ja-JP" dirty="0"/>
              <a:t>HDR</a:t>
            </a:r>
            <a:r>
              <a:rPr kumimoji="1" lang="ja-JP" altLang="en-US" dirty="0"/>
              <a:t>出力が</a:t>
            </a:r>
            <a:r>
              <a:rPr kumimoji="1" lang="en-US" altLang="ja-JP" dirty="0"/>
              <a:t>S</a:t>
            </a:r>
            <a:r>
              <a:rPr kumimoji="1" lang="ja-JP" altLang="en-US" dirty="0"/>
              <a:t>カーブでなく線形である点については後述。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49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5354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51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4290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5D6030-909A-4BB5-A538-EC0FFF28C05C}" type="slidenum">
              <a:rPr lang="en-US" altLang="ja-JP" smtClean="0"/>
              <a:pPr>
                <a:defRPr/>
              </a:pPr>
              <a:t>65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321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2075" cy="324058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151"/>
            <a:ext cx="11522075" cy="3240584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3600" y="431775"/>
            <a:ext cx="9804400" cy="2538413"/>
          </a:xfrm>
        </p:spPr>
        <p:txBody>
          <a:bodyPr/>
          <a:lstStyle>
            <a:lvl1pPr algn="r">
              <a:defRPr kumimoji="1" lang="ja-JP" altLang="en-US" sz="4400" kern="120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</a:lstStyle>
          <a:p>
            <a:pPr lvl="0"/>
            <a:r>
              <a:rPr lang="ja-JP" altLang="en-US" noProof="0" dirty="0"/>
              <a:t>マスター タイトルの書式設定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84896" y="3946527"/>
            <a:ext cx="8064500" cy="1655762"/>
          </a:xfr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ja-JP" altLang="en-US" noProof="0" dirty="0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76264" y="5900738"/>
            <a:ext cx="2687637" cy="450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9CE6A3D-7218-4593-86E2-68DD1ADDCBAF}" type="datetime1">
              <a:rPr lang="ja-JP" altLang="en-US" smtClean="0"/>
              <a:pPr>
                <a:defRPr/>
              </a:pPr>
              <a:t>2016/9/2</a:t>
            </a:fld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C634A44-ED1E-472A-AB42-7936F44776A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11" name="図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" y="6049965"/>
            <a:ext cx="1800225" cy="365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 userDrawn="1"/>
        </p:nvSpPr>
        <p:spPr>
          <a:xfrm>
            <a:off x="1944613" y="6249615"/>
            <a:ext cx="4464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©Silicon Studio Corp., all rights reserved.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3242902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76264" y="5900738"/>
            <a:ext cx="2687637" cy="4508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B6253DC-08C7-47F6-B762-2DD38C899C7B}" type="datetime1">
              <a:rPr lang="ja-JP" altLang="en-US" smtClean="0"/>
              <a:pPr>
                <a:defRPr/>
              </a:pPr>
              <a:t>2016/9/2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03AEF7E-4ECC-4025-B9B2-7FE652DFFF5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4294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353425" y="258763"/>
            <a:ext cx="2592388" cy="5529262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76263" y="258763"/>
            <a:ext cx="7624762" cy="5529262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76264" y="5900738"/>
            <a:ext cx="2687637" cy="4508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72A220D-5F26-4BC1-8EA4-07E0AE60C2CD}" type="datetime1">
              <a:rPr lang="ja-JP" altLang="en-US" smtClean="0"/>
              <a:pPr>
                <a:defRPr/>
              </a:pPr>
              <a:t>2016/9/2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758D288-7D6B-4CBC-9937-EEB66CA8C38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6653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6263" y="258765"/>
            <a:ext cx="10369550" cy="1081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76264" y="1511302"/>
            <a:ext cx="5108575" cy="4276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5837239" y="1511302"/>
            <a:ext cx="5108575" cy="20621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5837239" y="3725863"/>
            <a:ext cx="5108575" cy="2062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76264" y="5900738"/>
            <a:ext cx="2687637" cy="4508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F6EF976-9794-4E12-96E9-C1DB23147F91}" type="datetime1">
              <a:rPr lang="ja-JP" altLang="en-US" smtClean="0"/>
              <a:pPr>
                <a:defRPr/>
              </a:pPr>
              <a:t>2016/9/2</a:t>
            </a:fld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D92CC5D-5298-4E3E-8CB0-52B06ED0304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246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836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5814" y="1616077"/>
            <a:ext cx="9937750" cy="2695575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5814" y="4337050"/>
            <a:ext cx="9937750" cy="14176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76264" y="5900738"/>
            <a:ext cx="2687637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AA072-28EF-4205-BBDE-70D821B298B0}" type="datetime1">
              <a:rPr lang="ja-JP" altLang="en-US"/>
              <a:pPr>
                <a:defRPr/>
              </a:pPr>
              <a:t>2016/9/2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77D4A-AED1-4F5F-9A31-7C2BE7123CA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テキスト ボックス 6"/>
          <p:cNvSpPr txBox="1"/>
          <p:nvPr userDrawn="1"/>
        </p:nvSpPr>
        <p:spPr>
          <a:xfrm>
            <a:off x="1944613" y="6249615"/>
            <a:ext cx="4464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b="0" i="0" kern="12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©Silicon Studio Corp., all rights reserved.</a:t>
            </a:r>
            <a:endParaRPr kumimoji="1" lang="ja-JP" altLang="en-US" sz="9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4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76264" y="1511302"/>
            <a:ext cx="5108575" cy="4276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837239" y="1511302"/>
            <a:ext cx="5108575" cy="4276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576264" y="5900738"/>
            <a:ext cx="2687637" cy="4508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C259EF0-FB11-4416-B7A5-99C0D3A6F0C8}" type="datetime1">
              <a:rPr lang="ja-JP" altLang="en-US" smtClean="0"/>
              <a:pPr>
                <a:defRPr/>
              </a:pPr>
              <a:t>2016/9/2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0955245-23D2-4741-BB5C-A20FF7BB566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38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3751" y="344489"/>
            <a:ext cx="9937750" cy="12525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93750" y="1589088"/>
            <a:ext cx="4873625" cy="7778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793750" y="2366963"/>
            <a:ext cx="4873625" cy="34813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832475" y="1589088"/>
            <a:ext cx="4899025" cy="7778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832475" y="2366963"/>
            <a:ext cx="4899025" cy="34813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76264" y="5900738"/>
            <a:ext cx="2687637" cy="4508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2E7C680-66B6-4212-87DA-F2999637E503}" type="datetime1">
              <a:rPr lang="ja-JP" altLang="en-US" smtClean="0"/>
              <a:pPr>
                <a:defRPr/>
              </a:pPr>
              <a:t>2016/9/2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6687C5D-29E2-4B6C-81F2-503D2BF1B01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9445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76264" y="5900738"/>
            <a:ext cx="2687637" cy="4508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82E2A5-AF00-41DC-9D87-EDF5F2E656E0}" type="datetime1">
              <a:rPr lang="ja-JP" altLang="en-US" smtClean="0"/>
              <a:pPr>
                <a:defRPr/>
              </a:pPr>
              <a:t>2016/9/2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AA1571A-4B01-43EE-A465-30DCF11A28D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691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76264" y="5900738"/>
            <a:ext cx="2687637" cy="4508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4CE2146-7DCA-4D15-A4B1-005CA0C6CE3C}" type="datetime1">
              <a:rPr lang="ja-JP" altLang="en-US" smtClean="0"/>
              <a:pPr>
                <a:defRPr/>
              </a:pPr>
              <a:t>2016/9/2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2278CE-A146-4634-BAFC-0F1CD7EBD2A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500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3750" y="431800"/>
            <a:ext cx="3716338" cy="15128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99026" y="933450"/>
            <a:ext cx="5832475" cy="4605338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93750" y="1944688"/>
            <a:ext cx="3716338" cy="360045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576264" y="5900738"/>
            <a:ext cx="2687637" cy="4508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D560C68-61C8-42F9-92C4-10E9F231AA0B}" type="datetime1">
              <a:rPr lang="ja-JP" altLang="en-US" smtClean="0"/>
              <a:pPr>
                <a:defRPr/>
              </a:pPr>
              <a:t>2016/9/2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0F35A9A-6413-49EC-BE0A-4C5B3C80831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892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3750" y="431800"/>
            <a:ext cx="3716338" cy="15128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899026" y="933450"/>
            <a:ext cx="5832475" cy="4605338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93750" y="1944688"/>
            <a:ext cx="3716338" cy="360045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576264" y="5900738"/>
            <a:ext cx="2687637" cy="4508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57CD08-6906-4B74-83B3-082015679EEB}" type="datetime1">
              <a:rPr lang="ja-JP" altLang="en-US" smtClean="0"/>
              <a:pPr>
                <a:defRPr/>
              </a:pPr>
              <a:t>2016/9/2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73A9C71-B123-4918-B769-48B664219EA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752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144465"/>
            <a:ext cx="10369550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6263" y="1368425"/>
            <a:ext cx="103695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37001" y="5900738"/>
            <a:ext cx="36480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07450" y="6146802"/>
            <a:ext cx="268763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6654EC-94AC-49C7-B51D-0888D7A9835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1944613" y="6249615"/>
            <a:ext cx="4464496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altLang="ja-JP" sz="9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©Silicon Studio Corp., all rights reserved.</a:t>
            </a:r>
            <a:endParaRPr kumimoji="1" lang="ja-JP" altLang="en-US" sz="900" dirty="0"/>
          </a:p>
        </p:txBody>
      </p:sp>
      <p:pic>
        <p:nvPicPr>
          <p:cNvPr id="8" name="図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" y="6049965"/>
            <a:ext cx="1800225" cy="365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34" r:id="rId2"/>
    <p:sldLayoutId id="2147483845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メイリオ" panose="020B0604030504040204" pitchFamily="5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メイリオ" panose="020B0604030504040204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メイリオ" panose="020B0604030504040204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メイリオ" panose="020B0604030504040204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メイリオ" panose="020B0604030504040204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lang="ja-JP" altLang="en-US" sz="3200" kern="1200" dirty="0" smtClean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メイリオ" panose="020B0604030504040204" pitchFamily="5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lang="ja-JP" altLang="en-US" sz="2800" kern="1200" dirty="0" smtClean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メイリオ" panose="020B0604030504040204" pitchFamily="5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lang="ja-JP" altLang="en-US" sz="2400" kern="1200" dirty="0" smtClean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メイリオ" panose="020B0604030504040204" pitchFamily="5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lang="ja-JP" altLang="en-US" sz="2000" kern="1200" dirty="0" smtClean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メイリオ" panose="020B0604030504040204" pitchFamily="5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lang="ja-JP" altLang="en-US" sz="1800" kern="1200" dirty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メイリオ" panose="020B0604030504040204" pitchFamily="50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4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5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7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1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rib.or.jp/tyosakenkyu/kikaku_hoso/hoso_std-b067.html" TargetMode="External"/><Relationship Id="rId3" Type="http://schemas.openxmlformats.org/officeDocument/2006/relationships/hyperlink" Target="http://www.itu.int/rec/R-REC-BT.709/" TargetMode="External"/><Relationship Id="rId7" Type="http://schemas.openxmlformats.org/officeDocument/2006/relationships/hyperlink" Target="https://www.itu.int/pub/R-REP-BT.2390/" TargetMode="External"/><Relationship Id="rId2" Type="http://schemas.openxmlformats.org/officeDocument/2006/relationships/hyperlink" Target="http://www.itu.int/rec/R-REC-BT.60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tu.int/rec/R-REC-BT.2100/" TargetMode="External"/><Relationship Id="rId5" Type="http://schemas.openxmlformats.org/officeDocument/2006/relationships/hyperlink" Target="http://www.itu.int/rec/R-REC-BT.2020/" TargetMode="External"/><Relationship Id="rId10" Type="http://schemas.openxmlformats.org/officeDocument/2006/relationships/hyperlink" Target="https://developer.nvidia.com/high-dynamic-range-display-development" TargetMode="External"/><Relationship Id="rId4" Type="http://schemas.openxmlformats.org/officeDocument/2006/relationships/hyperlink" Target="http://www.itu.int/rec/R-REC-BT.1886/" TargetMode="External"/><Relationship Id="rId9" Type="http://schemas.openxmlformats.org/officeDocument/2006/relationships/hyperlink" Target="https://msdn.microsoft.com/en-us/library/windows/desktop/mt742103(v=vs.85).asp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シリコンスタジオによる</a:t>
            </a:r>
            <a:br>
              <a:rPr lang="en-US" altLang="ja-JP" dirty="0"/>
            </a:br>
            <a:r>
              <a:rPr lang="en-US" altLang="ja-JP" dirty="0"/>
              <a:t>HDR</a:t>
            </a:r>
            <a:r>
              <a:rPr lang="ja-JP" altLang="en-US" dirty="0"/>
              <a:t>出力対応の理論と実践</a:t>
            </a:r>
            <a:br>
              <a:rPr lang="en-US" altLang="ja-JP" dirty="0"/>
            </a:br>
            <a:br>
              <a:rPr lang="en-US" altLang="ja-JP" sz="2000" dirty="0"/>
            </a:br>
            <a:r>
              <a:rPr lang="en-US" altLang="ja-JP" sz="2000" dirty="0"/>
              <a:t>CEDEC</a:t>
            </a:r>
            <a:r>
              <a:rPr lang="ja-JP" altLang="en-US" sz="2000" dirty="0"/>
              <a:t> </a:t>
            </a:r>
            <a:r>
              <a:rPr lang="en-US" altLang="ja-JP" sz="2000" dirty="0"/>
              <a:t>2016</a:t>
            </a:r>
            <a:br>
              <a:rPr lang="en-US" altLang="ja-JP" sz="2000" dirty="0"/>
            </a:br>
            <a:r>
              <a:rPr lang="en-US" altLang="ja-JP" sz="2000" dirty="0"/>
              <a:t>2016</a:t>
            </a:r>
            <a:r>
              <a:rPr lang="ja-JP" altLang="en-US" sz="2000" dirty="0"/>
              <a:t>年</a:t>
            </a:r>
            <a:r>
              <a:rPr lang="en-US" altLang="ja-JP" sz="2000" dirty="0"/>
              <a:t>8</a:t>
            </a:r>
            <a:r>
              <a:rPr lang="ja-JP" altLang="en-US" sz="2000" dirty="0"/>
              <a:t>月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ミドルウェア開発部</a:t>
            </a:r>
            <a:endParaRPr lang="en-US" altLang="ja-JP" dirty="0"/>
          </a:p>
          <a:p>
            <a:r>
              <a:rPr lang="ja-JP" altLang="en-US" dirty="0"/>
              <a:t>川瀬 正樹</a:t>
            </a:r>
            <a:endParaRPr lang="en-US" altLang="ja-JP" dirty="0"/>
          </a:p>
          <a:p>
            <a:r>
              <a:rPr lang="en-US" altLang="ja-JP" dirty="0"/>
              <a:t>masa@siliconstudio.co.jp</a:t>
            </a:r>
          </a:p>
        </p:txBody>
      </p:sp>
    </p:spTree>
    <p:extLst>
      <p:ext uri="{BB962C8B-B14F-4D97-AF65-F5344CB8AC3E}">
        <p14:creationId xmlns:p14="http://schemas.microsoft.com/office/powerpoint/2010/main" val="1570163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出力デモ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本来は </a:t>
            </a:r>
            <a:r>
              <a:rPr lang="en-US" altLang="ja-JP" dirty="0"/>
              <a:t>10</a:t>
            </a:r>
            <a:r>
              <a:rPr lang="ja-JP" altLang="en-US" dirty="0"/>
              <a:t>倍明るく表示されるべき画像です。</a:t>
            </a:r>
            <a:endParaRPr lang="en-US" altLang="ja-JP" dirty="0"/>
          </a:p>
          <a:p>
            <a:r>
              <a:rPr lang="ja-JP" altLang="en-US" dirty="0"/>
              <a:t>なるべく暗い部屋でモニタ輝度を高くすると、</a:t>
            </a:r>
            <a:br>
              <a:rPr lang="en-US" altLang="ja-JP" dirty="0"/>
            </a:br>
            <a:r>
              <a:rPr lang="ja-JP" altLang="en-US" dirty="0"/>
              <a:t>本来の見た目に比較的近い状態を再現できます。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037264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表示不可能な色域の飽和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FF5050"/>
                </a:solidFill>
              </a:rPr>
              <a:t>テレビで表示可能な色域を超える色は必ず飽和される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方法は製品依存</a:t>
            </a:r>
            <a:endParaRPr lang="en-US" altLang="ja-JP" dirty="0"/>
          </a:p>
          <a:p>
            <a:pPr lvl="2"/>
            <a:r>
              <a:rPr lang="ja-JP" altLang="en-US" dirty="0"/>
              <a:t>単純な彩度のクランプ</a:t>
            </a:r>
            <a:endParaRPr lang="en-US" altLang="ja-JP" dirty="0"/>
          </a:p>
          <a:p>
            <a:pPr lvl="2"/>
            <a:r>
              <a:rPr lang="ja-JP" altLang="en-US" dirty="0"/>
              <a:t>非線形で滑らかな飽和</a:t>
            </a:r>
            <a:endParaRPr lang="en-US" altLang="ja-JP" dirty="0"/>
          </a:p>
          <a:p>
            <a:pPr lvl="2"/>
            <a:r>
              <a:rPr lang="en-US" altLang="ja-JP" dirty="0"/>
              <a:t>etc.</a:t>
            </a:r>
          </a:p>
          <a:p>
            <a:pPr marL="2286000" lvl="5" indent="0">
              <a:buNone/>
            </a:pPr>
            <a:endParaRPr lang="en-US" altLang="ja-JP" dirty="0"/>
          </a:p>
          <a:p>
            <a:pPr lvl="1"/>
            <a:r>
              <a:rPr lang="ja-JP" altLang="en-US" dirty="0"/>
              <a:t>彩度クランプされても輝度クランプ程粗は目立たない</a:t>
            </a:r>
            <a:endParaRPr lang="en-US" altLang="ja-JP" dirty="0"/>
          </a:p>
          <a:p>
            <a:pPr lvl="2"/>
            <a:r>
              <a:rPr lang="ja-JP" altLang="en-US" dirty="0"/>
              <a:t>しかしやはり高彩度部分の階調は失われるため避けたい</a:t>
            </a:r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100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64032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DCI-P3 </a:t>
            </a:r>
            <a:r>
              <a:rPr lang="ja-JP" altLang="en-US" dirty="0"/>
              <a:t>程度に飽和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DCI-P3 </a:t>
            </a:r>
            <a:r>
              <a:rPr lang="ja-JP" altLang="en-US" dirty="0"/>
              <a:t>程度の色域で出力する方が自然で無難</a:t>
            </a:r>
            <a:endParaRPr lang="en-US" altLang="ja-JP" dirty="0"/>
          </a:p>
          <a:p>
            <a:pPr lvl="1"/>
            <a:r>
              <a:rPr lang="ja-JP" altLang="en-US" dirty="0"/>
              <a:t>色域マッピングで </a:t>
            </a:r>
            <a:r>
              <a:rPr lang="en-US" altLang="ja-JP" dirty="0"/>
              <a:t>DCI-P3 </a:t>
            </a:r>
            <a:r>
              <a:rPr lang="ja-JP" altLang="en-US" dirty="0"/>
              <a:t>程度に飽和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BT.2020 </a:t>
            </a:r>
            <a:r>
              <a:rPr lang="ja-JP" altLang="en-US" dirty="0" err="1">
                <a:solidFill>
                  <a:srgbClr val="FF5050"/>
                </a:solidFill>
              </a:rPr>
              <a:t>ほど</a:t>
            </a:r>
            <a:r>
              <a:rPr lang="ja-JP" altLang="en-US" dirty="0">
                <a:solidFill>
                  <a:srgbClr val="FF5050"/>
                </a:solidFill>
              </a:rPr>
              <a:t>色相の移動が目立たない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101</a:t>
            </a:fld>
            <a:endParaRPr lang="en-US" altLang="ja-JP"/>
          </a:p>
        </p:txBody>
      </p:sp>
      <p:sp>
        <p:nvSpPr>
          <p:cNvPr id="11" name="正方形/長方形 10"/>
          <p:cNvSpPr/>
          <p:nvPr/>
        </p:nvSpPr>
        <p:spPr>
          <a:xfrm>
            <a:off x="7201197" y="6008302"/>
            <a:ext cx="40326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https://commons.wikipedia.org/wiki/File:DCI-P3_D65.svg</a:t>
            </a:r>
            <a:endParaRPr lang="ja-JP" altLang="en-US" sz="1200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7415495" y="1990566"/>
            <a:ext cx="3604050" cy="4086986"/>
            <a:chOff x="7415495" y="1990566"/>
            <a:chExt cx="3604050" cy="4086986"/>
          </a:xfrm>
        </p:grpSpPr>
        <p:pic>
          <p:nvPicPr>
            <p:cNvPr id="15" name="コンテンツ プレースホルダー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15495" y="1990566"/>
              <a:ext cx="3604050" cy="4086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4" name="グループ化 23"/>
            <p:cNvGrpSpPr/>
            <p:nvPr/>
          </p:nvGrpSpPr>
          <p:grpSpPr>
            <a:xfrm>
              <a:off x="8358090" y="3027561"/>
              <a:ext cx="2063303" cy="2460076"/>
              <a:chOff x="8358090" y="3027561"/>
              <a:chExt cx="2063303" cy="2460076"/>
            </a:xfrm>
          </p:grpSpPr>
          <p:sp>
            <p:nvSpPr>
              <p:cNvPr id="17" name="フローチャート: 抜出し 4"/>
              <p:cNvSpPr/>
              <p:nvPr/>
            </p:nvSpPr>
            <p:spPr>
              <a:xfrm>
                <a:off x="8368085" y="3388394"/>
                <a:ext cx="1884159" cy="2092427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37072"/>
                  <a:gd name="connsiteY0" fmla="*/ 11140 h 11140"/>
                  <a:gd name="connsiteX1" fmla="*/ 32072 w 37072"/>
                  <a:gd name="connsiteY1" fmla="*/ 0 h 11140"/>
                  <a:gd name="connsiteX2" fmla="*/ 37072 w 37072"/>
                  <a:gd name="connsiteY2" fmla="*/ 10000 h 11140"/>
                  <a:gd name="connsiteX3" fmla="*/ 0 w 37072"/>
                  <a:gd name="connsiteY3" fmla="*/ 11140 h 11140"/>
                  <a:gd name="connsiteX0" fmla="*/ 0 w 32072"/>
                  <a:gd name="connsiteY0" fmla="*/ 11140 h 17733"/>
                  <a:gd name="connsiteX1" fmla="*/ 32072 w 32072"/>
                  <a:gd name="connsiteY1" fmla="*/ 0 h 17733"/>
                  <a:gd name="connsiteX2" fmla="*/ 25775 w 32072"/>
                  <a:gd name="connsiteY2" fmla="*/ 17733 h 17733"/>
                  <a:gd name="connsiteX3" fmla="*/ 0 w 32072"/>
                  <a:gd name="connsiteY3" fmla="*/ 11140 h 17733"/>
                  <a:gd name="connsiteX0" fmla="*/ 0 w 25775"/>
                  <a:gd name="connsiteY0" fmla="*/ 16482 h 23075"/>
                  <a:gd name="connsiteX1" fmla="*/ 15527 w 25775"/>
                  <a:gd name="connsiteY1" fmla="*/ 0 h 23075"/>
                  <a:gd name="connsiteX2" fmla="*/ 25775 w 25775"/>
                  <a:gd name="connsiteY2" fmla="*/ 23075 h 23075"/>
                  <a:gd name="connsiteX3" fmla="*/ 0 w 25775"/>
                  <a:gd name="connsiteY3" fmla="*/ 16482 h 23075"/>
                  <a:gd name="connsiteX0" fmla="*/ 0 w 17657"/>
                  <a:gd name="connsiteY0" fmla="*/ 22729 h 23075"/>
                  <a:gd name="connsiteX1" fmla="*/ 7409 w 17657"/>
                  <a:gd name="connsiteY1" fmla="*/ 0 h 23075"/>
                  <a:gd name="connsiteX2" fmla="*/ 17657 w 17657"/>
                  <a:gd name="connsiteY2" fmla="*/ 23075 h 23075"/>
                  <a:gd name="connsiteX3" fmla="*/ 0 w 17657"/>
                  <a:gd name="connsiteY3" fmla="*/ 22729 h 23075"/>
                  <a:gd name="connsiteX0" fmla="*/ 0 w 25570"/>
                  <a:gd name="connsiteY0" fmla="*/ 22729 h 22729"/>
                  <a:gd name="connsiteX1" fmla="*/ 7409 w 25570"/>
                  <a:gd name="connsiteY1" fmla="*/ 0 h 22729"/>
                  <a:gd name="connsiteX2" fmla="*/ 25570 w 25570"/>
                  <a:gd name="connsiteY2" fmla="*/ 11733 h 22729"/>
                  <a:gd name="connsiteX3" fmla="*/ 0 w 25570"/>
                  <a:gd name="connsiteY3" fmla="*/ 22729 h 22729"/>
                  <a:gd name="connsiteX0" fmla="*/ 0 w 25878"/>
                  <a:gd name="connsiteY0" fmla="*/ 22976 h 22976"/>
                  <a:gd name="connsiteX1" fmla="*/ 7717 w 25878"/>
                  <a:gd name="connsiteY1" fmla="*/ 0 h 22976"/>
                  <a:gd name="connsiteX2" fmla="*/ 25878 w 25878"/>
                  <a:gd name="connsiteY2" fmla="*/ 11733 h 22976"/>
                  <a:gd name="connsiteX3" fmla="*/ 0 w 25878"/>
                  <a:gd name="connsiteY3" fmla="*/ 22976 h 22976"/>
                  <a:gd name="connsiteX0" fmla="*/ 0 w 26084"/>
                  <a:gd name="connsiteY0" fmla="*/ 23223 h 23223"/>
                  <a:gd name="connsiteX1" fmla="*/ 7923 w 26084"/>
                  <a:gd name="connsiteY1" fmla="*/ 0 h 23223"/>
                  <a:gd name="connsiteX2" fmla="*/ 26084 w 26084"/>
                  <a:gd name="connsiteY2" fmla="*/ 11733 h 23223"/>
                  <a:gd name="connsiteX3" fmla="*/ 0 w 26084"/>
                  <a:gd name="connsiteY3" fmla="*/ 23223 h 23223"/>
                  <a:gd name="connsiteX0" fmla="*/ 0 w 26305"/>
                  <a:gd name="connsiteY0" fmla="*/ 23355 h 23355"/>
                  <a:gd name="connsiteX1" fmla="*/ 8144 w 26305"/>
                  <a:gd name="connsiteY1" fmla="*/ 0 h 23355"/>
                  <a:gd name="connsiteX2" fmla="*/ 26305 w 26305"/>
                  <a:gd name="connsiteY2" fmla="*/ 11733 h 23355"/>
                  <a:gd name="connsiteX3" fmla="*/ 0 w 26305"/>
                  <a:gd name="connsiteY3" fmla="*/ 23355 h 23355"/>
                  <a:gd name="connsiteX0" fmla="*/ 0 w 26195"/>
                  <a:gd name="connsiteY0" fmla="*/ 23267 h 23267"/>
                  <a:gd name="connsiteX1" fmla="*/ 8034 w 26195"/>
                  <a:gd name="connsiteY1" fmla="*/ 0 h 23267"/>
                  <a:gd name="connsiteX2" fmla="*/ 26195 w 26195"/>
                  <a:gd name="connsiteY2" fmla="*/ 11733 h 23267"/>
                  <a:gd name="connsiteX3" fmla="*/ 0 w 26195"/>
                  <a:gd name="connsiteY3" fmla="*/ 23267 h 2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95" h="23267">
                    <a:moveTo>
                      <a:pt x="0" y="23267"/>
                    </a:moveTo>
                    <a:lnTo>
                      <a:pt x="8034" y="0"/>
                    </a:lnTo>
                    <a:lnTo>
                      <a:pt x="26195" y="11733"/>
                    </a:lnTo>
                    <a:lnTo>
                      <a:pt x="0" y="23267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lumMod val="1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3" name="グループ化 22"/>
              <p:cNvGrpSpPr/>
              <p:nvPr/>
            </p:nvGrpSpPr>
            <p:grpSpPr>
              <a:xfrm>
                <a:off x="8358090" y="3027561"/>
                <a:ext cx="2063303" cy="2460076"/>
                <a:chOff x="8358090" y="3027561"/>
                <a:chExt cx="2063303" cy="2460076"/>
              </a:xfrm>
            </p:grpSpPr>
            <p:sp>
              <p:nvSpPr>
                <p:cNvPr id="20" name="フリーフォーム 19"/>
                <p:cNvSpPr/>
                <p:nvPr/>
              </p:nvSpPr>
              <p:spPr>
                <a:xfrm>
                  <a:off x="8821106" y="3027561"/>
                  <a:ext cx="172207" cy="1418540"/>
                </a:xfrm>
                <a:custGeom>
                  <a:avLst/>
                  <a:gdLst>
                    <a:gd name="connsiteX0" fmla="*/ 285750 w 285750"/>
                    <a:gd name="connsiteY0" fmla="*/ 519112 h 519112"/>
                    <a:gd name="connsiteX1" fmla="*/ 183356 w 285750"/>
                    <a:gd name="connsiteY1" fmla="*/ 259556 h 519112"/>
                    <a:gd name="connsiteX2" fmla="*/ 0 w 285750"/>
                    <a:gd name="connsiteY2" fmla="*/ 0 h 519112"/>
                    <a:gd name="connsiteX0" fmla="*/ 285750 w 285750"/>
                    <a:gd name="connsiteY0" fmla="*/ 519112 h 519112"/>
                    <a:gd name="connsiteX1" fmla="*/ 190671 w 285750"/>
                    <a:gd name="connsiteY1" fmla="*/ 231279 h 519112"/>
                    <a:gd name="connsiteX2" fmla="*/ 0 w 285750"/>
                    <a:gd name="connsiteY2" fmla="*/ 0 h 519112"/>
                    <a:gd name="connsiteX0" fmla="*/ 285750 w 285750"/>
                    <a:gd name="connsiteY0" fmla="*/ 519112 h 519112"/>
                    <a:gd name="connsiteX1" fmla="*/ 227249 w 285750"/>
                    <a:gd name="connsiteY1" fmla="*/ 297259 h 519112"/>
                    <a:gd name="connsiteX2" fmla="*/ 0 w 285750"/>
                    <a:gd name="connsiteY2" fmla="*/ 0 h 519112"/>
                    <a:gd name="connsiteX0" fmla="*/ 296723 w 296723"/>
                    <a:gd name="connsiteY0" fmla="*/ 566240 h 566240"/>
                    <a:gd name="connsiteX1" fmla="*/ 238222 w 296723"/>
                    <a:gd name="connsiteY1" fmla="*/ 344387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230907 w 296723"/>
                    <a:gd name="connsiteY1" fmla="*/ 311397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230907 w 296723"/>
                    <a:gd name="connsiteY1" fmla="*/ 311397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230907 w 296723"/>
                    <a:gd name="connsiteY1" fmla="*/ 311397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230907 w 296723"/>
                    <a:gd name="connsiteY1" fmla="*/ 311397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196158 w 296723"/>
                    <a:gd name="connsiteY1" fmla="*/ 257199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196158 w 296723"/>
                    <a:gd name="connsiteY1" fmla="*/ 257199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196158 w 296723"/>
                    <a:gd name="connsiteY1" fmla="*/ 257199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196158 w 296723"/>
                    <a:gd name="connsiteY1" fmla="*/ 257199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196158 w 296723"/>
                    <a:gd name="connsiteY1" fmla="*/ 257199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196158 w 296723"/>
                    <a:gd name="connsiteY1" fmla="*/ 257199 h 566240"/>
                    <a:gd name="connsiteX2" fmla="*/ 0 w 296723"/>
                    <a:gd name="connsiteY2" fmla="*/ 0 h 566240"/>
                    <a:gd name="connsiteX0" fmla="*/ 338195 w 338195"/>
                    <a:gd name="connsiteY0" fmla="*/ 558178 h 558178"/>
                    <a:gd name="connsiteX1" fmla="*/ 196158 w 338195"/>
                    <a:gd name="connsiteY1" fmla="*/ 257199 h 558178"/>
                    <a:gd name="connsiteX2" fmla="*/ 0 w 338195"/>
                    <a:gd name="connsiteY2" fmla="*/ 0 h 558178"/>
                    <a:gd name="connsiteX0" fmla="*/ 338195 w 338195"/>
                    <a:gd name="connsiteY0" fmla="*/ 558178 h 558178"/>
                    <a:gd name="connsiteX1" fmla="*/ 223805 w 338195"/>
                    <a:gd name="connsiteY1" fmla="*/ 249136 h 558178"/>
                    <a:gd name="connsiteX2" fmla="*/ 0 w 338195"/>
                    <a:gd name="connsiteY2" fmla="*/ 0 h 558178"/>
                    <a:gd name="connsiteX0" fmla="*/ 338195 w 338195"/>
                    <a:gd name="connsiteY0" fmla="*/ 558178 h 558178"/>
                    <a:gd name="connsiteX1" fmla="*/ 223805 w 338195"/>
                    <a:gd name="connsiteY1" fmla="*/ 249136 h 558178"/>
                    <a:gd name="connsiteX2" fmla="*/ 0 w 338195"/>
                    <a:gd name="connsiteY2" fmla="*/ 0 h 558178"/>
                    <a:gd name="connsiteX0" fmla="*/ 450269 w 450269"/>
                    <a:gd name="connsiteY0" fmla="*/ 2163217 h 2163217"/>
                    <a:gd name="connsiteX1" fmla="*/ 223805 w 450269"/>
                    <a:gd name="connsiteY1" fmla="*/ 249136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86066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86066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86066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17852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17852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17852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36259 w 450269"/>
                    <a:gd name="connsiteY1" fmla="*/ 445226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36259 w 450269"/>
                    <a:gd name="connsiteY1" fmla="*/ 445226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61164 w 450269"/>
                    <a:gd name="connsiteY1" fmla="*/ 46701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61164 w 450269"/>
                    <a:gd name="connsiteY1" fmla="*/ 46701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61164 w 450269"/>
                    <a:gd name="connsiteY1" fmla="*/ 46701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61164 w 450269"/>
                    <a:gd name="connsiteY1" fmla="*/ 46701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52862 w 450269"/>
                    <a:gd name="connsiteY1" fmla="*/ 46701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52862 w 450269"/>
                    <a:gd name="connsiteY1" fmla="*/ 467013 h 2163217"/>
                    <a:gd name="connsiteX2" fmla="*/ 0 w 450269"/>
                    <a:gd name="connsiteY2" fmla="*/ 0 h 2163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0269" h="2163217">
                      <a:moveTo>
                        <a:pt x="450269" y="2163217"/>
                      </a:moveTo>
                      <a:cubicBezTo>
                        <a:pt x="401636" y="866161"/>
                        <a:pt x="309632" y="662742"/>
                        <a:pt x="252862" y="467013"/>
                      </a:cubicBezTo>
                      <a:cubicBezTo>
                        <a:pt x="194721" y="270964"/>
                        <a:pt x="132113" y="201133"/>
                        <a:pt x="0" y="0"/>
                      </a:cubicBezTo>
                    </a:path>
                  </a:pathLst>
                </a:custGeom>
                <a:ln w="25400">
                  <a:solidFill>
                    <a:srgbClr val="FF01CA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フリーフォーム 20"/>
                <p:cNvSpPr/>
                <p:nvPr/>
              </p:nvSpPr>
              <p:spPr>
                <a:xfrm>
                  <a:off x="8993838" y="4438019"/>
                  <a:ext cx="1427555" cy="50636"/>
                </a:xfrm>
                <a:custGeom>
                  <a:avLst/>
                  <a:gdLst>
                    <a:gd name="connsiteX0" fmla="*/ 0 w 244475"/>
                    <a:gd name="connsiteY0" fmla="*/ 0 h 155575"/>
                    <a:gd name="connsiteX1" fmla="*/ 123825 w 244475"/>
                    <a:gd name="connsiteY1" fmla="*/ 47625 h 155575"/>
                    <a:gd name="connsiteX2" fmla="*/ 244475 w 244475"/>
                    <a:gd name="connsiteY2" fmla="*/ 155575 h 155575"/>
                    <a:gd name="connsiteX0" fmla="*/ 0 w 2066950"/>
                    <a:gd name="connsiteY0" fmla="*/ 0 h 146010"/>
                    <a:gd name="connsiteX1" fmla="*/ 1946300 w 2066950"/>
                    <a:gd name="connsiteY1" fmla="*/ 38060 h 146010"/>
                    <a:gd name="connsiteX2" fmla="*/ 2066950 w 2066950"/>
                    <a:gd name="connsiteY2" fmla="*/ 146010 h 146010"/>
                    <a:gd name="connsiteX0" fmla="*/ 0 w 2019079"/>
                    <a:gd name="connsiteY0" fmla="*/ 0 h 146010"/>
                    <a:gd name="connsiteX1" fmla="*/ 1898429 w 2019079"/>
                    <a:gd name="connsiteY1" fmla="*/ 38060 h 146010"/>
                    <a:gd name="connsiteX2" fmla="*/ 2019079 w 2019079"/>
                    <a:gd name="connsiteY2" fmla="*/ 146010 h 146010"/>
                    <a:gd name="connsiteX0" fmla="*/ 0 w 2029336"/>
                    <a:gd name="connsiteY0" fmla="*/ 0 h 146010"/>
                    <a:gd name="connsiteX1" fmla="*/ 1908686 w 2029336"/>
                    <a:gd name="connsiteY1" fmla="*/ 38060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908686 w 2029336"/>
                    <a:gd name="connsiteY1" fmla="*/ 38060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38061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38061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38061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38061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58239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49851"/>
                    <a:gd name="connsiteY0" fmla="*/ 0 h 203405"/>
                    <a:gd name="connsiteX1" fmla="*/ 1758239 w 2049851"/>
                    <a:gd name="connsiteY1" fmla="*/ 66759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24046 w 2049851"/>
                    <a:gd name="connsiteY1" fmla="*/ 66759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24046 w 2049851"/>
                    <a:gd name="connsiteY1" fmla="*/ 66759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03529 w 2049851"/>
                    <a:gd name="connsiteY1" fmla="*/ 76327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03529 w 2049851"/>
                    <a:gd name="connsiteY1" fmla="*/ 76327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03529 w 2049851"/>
                    <a:gd name="connsiteY1" fmla="*/ 76327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03529 w 2049851"/>
                    <a:gd name="connsiteY1" fmla="*/ 76327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03529 w 2049851"/>
                    <a:gd name="connsiteY1" fmla="*/ 76327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03529 w 2049851"/>
                    <a:gd name="connsiteY1" fmla="*/ 76327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689852 w 2049851"/>
                    <a:gd name="connsiteY1" fmla="*/ 85896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689852 w 2049851"/>
                    <a:gd name="connsiteY1" fmla="*/ 85896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689852 w 2049851"/>
                    <a:gd name="connsiteY1" fmla="*/ 85896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689852 w 2049851"/>
                    <a:gd name="connsiteY1" fmla="*/ 85896 h 203405"/>
                    <a:gd name="connsiteX2" fmla="*/ 2049851 w 2049851"/>
                    <a:gd name="connsiteY2" fmla="*/ 203405 h 203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49851" h="203405">
                      <a:moveTo>
                        <a:pt x="0" y="0"/>
                      </a:moveTo>
                      <a:cubicBezTo>
                        <a:pt x="873298" y="31823"/>
                        <a:pt x="1199512" y="25379"/>
                        <a:pt x="1689852" y="85896"/>
                      </a:cubicBezTo>
                      <a:cubicBezTo>
                        <a:pt x="1833174" y="102257"/>
                        <a:pt x="1951774" y="143266"/>
                        <a:pt x="2049851" y="203405"/>
                      </a:cubicBezTo>
                    </a:path>
                  </a:pathLst>
                </a:custGeom>
                <a:ln w="25400">
                  <a:solidFill>
                    <a:srgbClr val="01FAE3"/>
                  </a:solidFill>
                  <a:tailEnd type="triangle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フリーフォーム 21"/>
                <p:cNvSpPr/>
                <p:nvPr/>
              </p:nvSpPr>
              <p:spPr>
                <a:xfrm flipH="1">
                  <a:off x="8358090" y="4440049"/>
                  <a:ext cx="636734" cy="1047588"/>
                </a:xfrm>
                <a:custGeom>
                  <a:avLst/>
                  <a:gdLst>
                    <a:gd name="connsiteX0" fmla="*/ 0 w 244475"/>
                    <a:gd name="connsiteY0" fmla="*/ 0 h 155575"/>
                    <a:gd name="connsiteX1" fmla="*/ 123825 w 244475"/>
                    <a:gd name="connsiteY1" fmla="*/ 4762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60529 w 244475"/>
                    <a:gd name="connsiteY1" fmla="*/ 66008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60529 w 244475"/>
                    <a:gd name="connsiteY1" fmla="*/ 66008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87656 w 244475"/>
                    <a:gd name="connsiteY1" fmla="*/ 6968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87656 w 244475"/>
                    <a:gd name="connsiteY1" fmla="*/ 6968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69036 w 244475"/>
                    <a:gd name="connsiteY1" fmla="*/ 122383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69036 w 244475"/>
                    <a:gd name="connsiteY1" fmla="*/ 122383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69036 w 244475"/>
                    <a:gd name="connsiteY1" fmla="*/ 122383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9853 w 244475"/>
                    <a:gd name="connsiteY1" fmla="*/ 9419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9853 w 244475"/>
                    <a:gd name="connsiteY1" fmla="*/ 9419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9853 w 244475"/>
                    <a:gd name="connsiteY1" fmla="*/ 9419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9853 w 244475"/>
                    <a:gd name="connsiteY1" fmla="*/ 9419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9853 w 244475"/>
                    <a:gd name="connsiteY1" fmla="*/ 9419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8775 w 244475"/>
                    <a:gd name="connsiteY1" fmla="*/ 92880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8775 w 244475"/>
                    <a:gd name="connsiteY1" fmla="*/ 92880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8775 w 244475"/>
                    <a:gd name="connsiteY1" fmla="*/ 92880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8775 w 244475"/>
                    <a:gd name="connsiteY1" fmla="*/ 92880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8775 w 244475"/>
                    <a:gd name="connsiteY1" fmla="*/ 92880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8775 w 244475"/>
                    <a:gd name="connsiteY1" fmla="*/ 92880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2307 w 244475"/>
                    <a:gd name="connsiteY1" fmla="*/ 8893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40632 w 244475"/>
                    <a:gd name="connsiteY1" fmla="*/ 102961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40632 w 244475"/>
                    <a:gd name="connsiteY1" fmla="*/ 102961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40632 w 244475"/>
                    <a:gd name="connsiteY1" fmla="*/ 102961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40632 w 244475"/>
                    <a:gd name="connsiteY1" fmla="*/ 102961 h 155575"/>
                    <a:gd name="connsiteX2" fmla="*/ 244475 w 244475"/>
                    <a:gd name="connsiteY2" fmla="*/ 155575 h 155575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71354 w 238007"/>
                    <a:gd name="connsiteY1" fmla="*/ 121370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71354 w 238007"/>
                    <a:gd name="connsiteY1" fmla="*/ 121370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71354 w 238007"/>
                    <a:gd name="connsiteY1" fmla="*/ 121370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69737 w 238007"/>
                    <a:gd name="connsiteY1" fmla="*/ 120055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69737 w 238007"/>
                    <a:gd name="connsiteY1" fmla="*/ 120055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69737 w 238007"/>
                    <a:gd name="connsiteY1" fmla="*/ 120055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69737 w 238007"/>
                    <a:gd name="connsiteY1" fmla="*/ 120055 h 153822"/>
                    <a:gd name="connsiteX2" fmla="*/ 238007 w 238007"/>
                    <a:gd name="connsiteY2" fmla="*/ 153822 h 153822"/>
                    <a:gd name="connsiteX0" fmla="*/ 0 w 211328"/>
                    <a:gd name="connsiteY0" fmla="*/ 0 h 130811"/>
                    <a:gd name="connsiteX1" fmla="*/ 143058 w 211328"/>
                    <a:gd name="connsiteY1" fmla="*/ 97044 h 130811"/>
                    <a:gd name="connsiteX2" fmla="*/ 211328 w 211328"/>
                    <a:gd name="connsiteY2" fmla="*/ 130811 h 130811"/>
                    <a:gd name="connsiteX0" fmla="*/ 0 w 220221"/>
                    <a:gd name="connsiteY0" fmla="*/ 0 h 145275"/>
                    <a:gd name="connsiteX1" fmla="*/ 143058 w 220221"/>
                    <a:gd name="connsiteY1" fmla="*/ 97044 h 145275"/>
                    <a:gd name="connsiteX2" fmla="*/ 220221 w 220221"/>
                    <a:gd name="connsiteY2" fmla="*/ 145275 h 145275"/>
                    <a:gd name="connsiteX0" fmla="*/ 0 w 220221"/>
                    <a:gd name="connsiteY0" fmla="*/ 0 h 145275"/>
                    <a:gd name="connsiteX1" fmla="*/ 177013 w 220221"/>
                    <a:gd name="connsiteY1" fmla="*/ 123342 h 145275"/>
                    <a:gd name="connsiteX2" fmla="*/ 220221 w 220221"/>
                    <a:gd name="connsiteY2" fmla="*/ 145275 h 145275"/>
                    <a:gd name="connsiteX0" fmla="*/ 0 w 220221"/>
                    <a:gd name="connsiteY0" fmla="*/ 0 h 145275"/>
                    <a:gd name="connsiteX1" fmla="*/ 177013 w 220221"/>
                    <a:gd name="connsiteY1" fmla="*/ 123342 h 145275"/>
                    <a:gd name="connsiteX2" fmla="*/ 220221 w 220221"/>
                    <a:gd name="connsiteY2" fmla="*/ 145275 h 145275"/>
                    <a:gd name="connsiteX0" fmla="*/ 0 w 221029"/>
                    <a:gd name="connsiteY0" fmla="*/ 0 h 144946"/>
                    <a:gd name="connsiteX1" fmla="*/ 177013 w 221029"/>
                    <a:gd name="connsiteY1" fmla="*/ 123342 h 144946"/>
                    <a:gd name="connsiteX2" fmla="*/ 221029 w 221029"/>
                    <a:gd name="connsiteY2" fmla="*/ 144946 h 144946"/>
                    <a:gd name="connsiteX0" fmla="*/ 0 w 221029"/>
                    <a:gd name="connsiteY0" fmla="*/ 0 h 144946"/>
                    <a:gd name="connsiteX1" fmla="*/ 177013 w 221029"/>
                    <a:gd name="connsiteY1" fmla="*/ 123342 h 144946"/>
                    <a:gd name="connsiteX2" fmla="*/ 221029 w 221029"/>
                    <a:gd name="connsiteY2" fmla="*/ 144946 h 144946"/>
                    <a:gd name="connsiteX0" fmla="*/ 0 w 219412"/>
                    <a:gd name="connsiteY0" fmla="*/ 0 h 144617"/>
                    <a:gd name="connsiteX1" fmla="*/ 177013 w 219412"/>
                    <a:gd name="connsiteY1" fmla="*/ 123342 h 144617"/>
                    <a:gd name="connsiteX2" fmla="*/ 219412 w 219412"/>
                    <a:gd name="connsiteY2" fmla="*/ 144617 h 144617"/>
                    <a:gd name="connsiteX0" fmla="*/ 0 w 214561"/>
                    <a:gd name="connsiteY0" fmla="*/ 0 h 144946"/>
                    <a:gd name="connsiteX1" fmla="*/ 177013 w 214561"/>
                    <a:gd name="connsiteY1" fmla="*/ 123342 h 144946"/>
                    <a:gd name="connsiteX2" fmla="*/ 214561 w 214561"/>
                    <a:gd name="connsiteY2" fmla="*/ 144946 h 144946"/>
                    <a:gd name="connsiteX0" fmla="*/ 0 w 216178"/>
                    <a:gd name="connsiteY0" fmla="*/ 0 h 144617"/>
                    <a:gd name="connsiteX1" fmla="*/ 177013 w 216178"/>
                    <a:gd name="connsiteY1" fmla="*/ 123342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77013 w 216178"/>
                    <a:gd name="connsiteY1" fmla="*/ 123342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77013 w 216178"/>
                    <a:gd name="connsiteY1" fmla="*/ 123342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77013 w 216178"/>
                    <a:gd name="connsiteY1" fmla="*/ 123342 h 144617"/>
                    <a:gd name="connsiteX2" fmla="*/ 216178 w 216178"/>
                    <a:gd name="connsiteY2" fmla="*/ 144617 h 144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6178" h="144617">
                      <a:moveTo>
                        <a:pt x="0" y="0"/>
                      </a:moveTo>
                      <a:cubicBezTo>
                        <a:pt x="112543" y="86046"/>
                        <a:pt x="128764" y="92707"/>
                        <a:pt x="177013" y="123342"/>
                      </a:cubicBezTo>
                      <a:cubicBezTo>
                        <a:pt x="190229" y="130796"/>
                        <a:pt x="199287" y="136387"/>
                        <a:pt x="216178" y="144617"/>
                      </a:cubicBezTo>
                    </a:path>
                  </a:pathLst>
                </a:custGeom>
                <a:ln w="25400">
                  <a:solidFill>
                    <a:srgbClr val="FFF802"/>
                  </a:solidFill>
                  <a:tailEnd type="triangle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6878674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BT.2020 </a:t>
            </a:r>
            <a:r>
              <a:rPr kumimoji="1" lang="ja-JP" altLang="en-US" dirty="0"/>
              <a:t>と </a:t>
            </a:r>
            <a:r>
              <a:rPr lang="en-US" altLang="ja-JP" dirty="0"/>
              <a:t>DCI-P3</a:t>
            </a:r>
            <a:r>
              <a:rPr lang="ja-JP" altLang="en-US" dirty="0"/>
              <a:t> </a:t>
            </a:r>
            <a:r>
              <a:rPr kumimoji="1" lang="ja-JP" altLang="en-US" dirty="0"/>
              <a:t>の色域マッピングの比較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102</a:t>
            </a:fld>
            <a:endParaRPr lang="en-US" altLang="ja-JP"/>
          </a:p>
        </p:txBody>
      </p:sp>
      <p:sp>
        <p:nvSpPr>
          <p:cNvPr id="7" name="正方形/長方形 6"/>
          <p:cNvSpPr/>
          <p:nvPr/>
        </p:nvSpPr>
        <p:spPr>
          <a:xfrm>
            <a:off x="471112" y="5874570"/>
            <a:ext cx="575945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/>
              <a:t>https://commons.wikimedia.org/wiki/File:CIExy1931_Rec_2020_and_Rec_709.svg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6280761" y="5874569"/>
            <a:ext cx="40326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https://commons.wikipedia.org/wiki/File:DCI-P3_D65.svg</a:t>
            </a:r>
            <a:endParaRPr lang="ja-JP" altLang="en-US" sz="1200" dirty="0"/>
          </a:p>
        </p:txBody>
      </p:sp>
      <p:grpSp>
        <p:nvGrpSpPr>
          <p:cNvPr id="26" name="グループ化 25"/>
          <p:cNvGrpSpPr>
            <a:grpSpLocks noChangeAspect="1"/>
          </p:cNvGrpSpPr>
          <p:nvPr/>
        </p:nvGrpSpPr>
        <p:grpSpPr>
          <a:xfrm>
            <a:off x="6105108" y="1157308"/>
            <a:ext cx="4208299" cy="4772203"/>
            <a:chOff x="7415495" y="1990566"/>
            <a:chExt cx="3604050" cy="4086986"/>
          </a:xfrm>
        </p:grpSpPr>
        <p:pic>
          <p:nvPicPr>
            <p:cNvPr id="27" name="コンテンツ プレースホルダー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15495" y="1990566"/>
              <a:ext cx="3604050" cy="4086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グループ化 27"/>
            <p:cNvGrpSpPr/>
            <p:nvPr/>
          </p:nvGrpSpPr>
          <p:grpSpPr>
            <a:xfrm>
              <a:off x="8358090" y="3027561"/>
              <a:ext cx="2063303" cy="2460076"/>
              <a:chOff x="8358090" y="3027561"/>
              <a:chExt cx="2063303" cy="2460076"/>
            </a:xfrm>
          </p:grpSpPr>
          <p:sp>
            <p:nvSpPr>
              <p:cNvPr id="29" name="フローチャート: 抜出し 4"/>
              <p:cNvSpPr/>
              <p:nvPr/>
            </p:nvSpPr>
            <p:spPr>
              <a:xfrm>
                <a:off x="8368085" y="3388394"/>
                <a:ext cx="1884159" cy="2092427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37072"/>
                  <a:gd name="connsiteY0" fmla="*/ 11140 h 11140"/>
                  <a:gd name="connsiteX1" fmla="*/ 32072 w 37072"/>
                  <a:gd name="connsiteY1" fmla="*/ 0 h 11140"/>
                  <a:gd name="connsiteX2" fmla="*/ 37072 w 37072"/>
                  <a:gd name="connsiteY2" fmla="*/ 10000 h 11140"/>
                  <a:gd name="connsiteX3" fmla="*/ 0 w 37072"/>
                  <a:gd name="connsiteY3" fmla="*/ 11140 h 11140"/>
                  <a:gd name="connsiteX0" fmla="*/ 0 w 32072"/>
                  <a:gd name="connsiteY0" fmla="*/ 11140 h 17733"/>
                  <a:gd name="connsiteX1" fmla="*/ 32072 w 32072"/>
                  <a:gd name="connsiteY1" fmla="*/ 0 h 17733"/>
                  <a:gd name="connsiteX2" fmla="*/ 25775 w 32072"/>
                  <a:gd name="connsiteY2" fmla="*/ 17733 h 17733"/>
                  <a:gd name="connsiteX3" fmla="*/ 0 w 32072"/>
                  <a:gd name="connsiteY3" fmla="*/ 11140 h 17733"/>
                  <a:gd name="connsiteX0" fmla="*/ 0 w 25775"/>
                  <a:gd name="connsiteY0" fmla="*/ 16482 h 23075"/>
                  <a:gd name="connsiteX1" fmla="*/ 15527 w 25775"/>
                  <a:gd name="connsiteY1" fmla="*/ 0 h 23075"/>
                  <a:gd name="connsiteX2" fmla="*/ 25775 w 25775"/>
                  <a:gd name="connsiteY2" fmla="*/ 23075 h 23075"/>
                  <a:gd name="connsiteX3" fmla="*/ 0 w 25775"/>
                  <a:gd name="connsiteY3" fmla="*/ 16482 h 23075"/>
                  <a:gd name="connsiteX0" fmla="*/ 0 w 17657"/>
                  <a:gd name="connsiteY0" fmla="*/ 22729 h 23075"/>
                  <a:gd name="connsiteX1" fmla="*/ 7409 w 17657"/>
                  <a:gd name="connsiteY1" fmla="*/ 0 h 23075"/>
                  <a:gd name="connsiteX2" fmla="*/ 17657 w 17657"/>
                  <a:gd name="connsiteY2" fmla="*/ 23075 h 23075"/>
                  <a:gd name="connsiteX3" fmla="*/ 0 w 17657"/>
                  <a:gd name="connsiteY3" fmla="*/ 22729 h 23075"/>
                  <a:gd name="connsiteX0" fmla="*/ 0 w 25570"/>
                  <a:gd name="connsiteY0" fmla="*/ 22729 h 22729"/>
                  <a:gd name="connsiteX1" fmla="*/ 7409 w 25570"/>
                  <a:gd name="connsiteY1" fmla="*/ 0 h 22729"/>
                  <a:gd name="connsiteX2" fmla="*/ 25570 w 25570"/>
                  <a:gd name="connsiteY2" fmla="*/ 11733 h 22729"/>
                  <a:gd name="connsiteX3" fmla="*/ 0 w 25570"/>
                  <a:gd name="connsiteY3" fmla="*/ 22729 h 22729"/>
                  <a:gd name="connsiteX0" fmla="*/ 0 w 25878"/>
                  <a:gd name="connsiteY0" fmla="*/ 22976 h 22976"/>
                  <a:gd name="connsiteX1" fmla="*/ 7717 w 25878"/>
                  <a:gd name="connsiteY1" fmla="*/ 0 h 22976"/>
                  <a:gd name="connsiteX2" fmla="*/ 25878 w 25878"/>
                  <a:gd name="connsiteY2" fmla="*/ 11733 h 22976"/>
                  <a:gd name="connsiteX3" fmla="*/ 0 w 25878"/>
                  <a:gd name="connsiteY3" fmla="*/ 22976 h 22976"/>
                  <a:gd name="connsiteX0" fmla="*/ 0 w 26084"/>
                  <a:gd name="connsiteY0" fmla="*/ 23223 h 23223"/>
                  <a:gd name="connsiteX1" fmla="*/ 7923 w 26084"/>
                  <a:gd name="connsiteY1" fmla="*/ 0 h 23223"/>
                  <a:gd name="connsiteX2" fmla="*/ 26084 w 26084"/>
                  <a:gd name="connsiteY2" fmla="*/ 11733 h 23223"/>
                  <a:gd name="connsiteX3" fmla="*/ 0 w 26084"/>
                  <a:gd name="connsiteY3" fmla="*/ 23223 h 23223"/>
                  <a:gd name="connsiteX0" fmla="*/ 0 w 26305"/>
                  <a:gd name="connsiteY0" fmla="*/ 23355 h 23355"/>
                  <a:gd name="connsiteX1" fmla="*/ 8144 w 26305"/>
                  <a:gd name="connsiteY1" fmla="*/ 0 h 23355"/>
                  <a:gd name="connsiteX2" fmla="*/ 26305 w 26305"/>
                  <a:gd name="connsiteY2" fmla="*/ 11733 h 23355"/>
                  <a:gd name="connsiteX3" fmla="*/ 0 w 26305"/>
                  <a:gd name="connsiteY3" fmla="*/ 23355 h 23355"/>
                  <a:gd name="connsiteX0" fmla="*/ 0 w 26195"/>
                  <a:gd name="connsiteY0" fmla="*/ 23267 h 23267"/>
                  <a:gd name="connsiteX1" fmla="*/ 8034 w 26195"/>
                  <a:gd name="connsiteY1" fmla="*/ 0 h 23267"/>
                  <a:gd name="connsiteX2" fmla="*/ 26195 w 26195"/>
                  <a:gd name="connsiteY2" fmla="*/ 11733 h 23267"/>
                  <a:gd name="connsiteX3" fmla="*/ 0 w 26195"/>
                  <a:gd name="connsiteY3" fmla="*/ 23267 h 2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95" h="23267">
                    <a:moveTo>
                      <a:pt x="0" y="23267"/>
                    </a:moveTo>
                    <a:lnTo>
                      <a:pt x="8034" y="0"/>
                    </a:lnTo>
                    <a:lnTo>
                      <a:pt x="26195" y="11733"/>
                    </a:lnTo>
                    <a:lnTo>
                      <a:pt x="0" y="23267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lumMod val="1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0" name="グループ化 29"/>
              <p:cNvGrpSpPr/>
              <p:nvPr/>
            </p:nvGrpSpPr>
            <p:grpSpPr>
              <a:xfrm>
                <a:off x="8358090" y="3027561"/>
                <a:ext cx="2063303" cy="2460076"/>
                <a:chOff x="8358090" y="3027561"/>
                <a:chExt cx="2063303" cy="2460076"/>
              </a:xfrm>
            </p:grpSpPr>
            <p:sp>
              <p:nvSpPr>
                <p:cNvPr id="31" name="フリーフォーム 30"/>
                <p:cNvSpPr/>
                <p:nvPr/>
              </p:nvSpPr>
              <p:spPr>
                <a:xfrm>
                  <a:off x="8821106" y="3027561"/>
                  <a:ext cx="172207" cy="1418540"/>
                </a:xfrm>
                <a:custGeom>
                  <a:avLst/>
                  <a:gdLst>
                    <a:gd name="connsiteX0" fmla="*/ 285750 w 285750"/>
                    <a:gd name="connsiteY0" fmla="*/ 519112 h 519112"/>
                    <a:gd name="connsiteX1" fmla="*/ 183356 w 285750"/>
                    <a:gd name="connsiteY1" fmla="*/ 259556 h 519112"/>
                    <a:gd name="connsiteX2" fmla="*/ 0 w 285750"/>
                    <a:gd name="connsiteY2" fmla="*/ 0 h 519112"/>
                    <a:gd name="connsiteX0" fmla="*/ 285750 w 285750"/>
                    <a:gd name="connsiteY0" fmla="*/ 519112 h 519112"/>
                    <a:gd name="connsiteX1" fmla="*/ 190671 w 285750"/>
                    <a:gd name="connsiteY1" fmla="*/ 231279 h 519112"/>
                    <a:gd name="connsiteX2" fmla="*/ 0 w 285750"/>
                    <a:gd name="connsiteY2" fmla="*/ 0 h 519112"/>
                    <a:gd name="connsiteX0" fmla="*/ 285750 w 285750"/>
                    <a:gd name="connsiteY0" fmla="*/ 519112 h 519112"/>
                    <a:gd name="connsiteX1" fmla="*/ 227249 w 285750"/>
                    <a:gd name="connsiteY1" fmla="*/ 297259 h 519112"/>
                    <a:gd name="connsiteX2" fmla="*/ 0 w 285750"/>
                    <a:gd name="connsiteY2" fmla="*/ 0 h 519112"/>
                    <a:gd name="connsiteX0" fmla="*/ 296723 w 296723"/>
                    <a:gd name="connsiteY0" fmla="*/ 566240 h 566240"/>
                    <a:gd name="connsiteX1" fmla="*/ 238222 w 296723"/>
                    <a:gd name="connsiteY1" fmla="*/ 344387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230907 w 296723"/>
                    <a:gd name="connsiteY1" fmla="*/ 311397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230907 w 296723"/>
                    <a:gd name="connsiteY1" fmla="*/ 311397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230907 w 296723"/>
                    <a:gd name="connsiteY1" fmla="*/ 311397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230907 w 296723"/>
                    <a:gd name="connsiteY1" fmla="*/ 311397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196158 w 296723"/>
                    <a:gd name="connsiteY1" fmla="*/ 257199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196158 w 296723"/>
                    <a:gd name="connsiteY1" fmla="*/ 257199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196158 w 296723"/>
                    <a:gd name="connsiteY1" fmla="*/ 257199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196158 w 296723"/>
                    <a:gd name="connsiteY1" fmla="*/ 257199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196158 w 296723"/>
                    <a:gd name="connsiteY1" fmla="*/ 257199 h 566240"/>
                    <a:gd name="connsiteX2" fmla="*/ 0 w 296723"/>
                    <a:gd name="connsiteY2" fmla="*/ 0 h 566240"/>
                    <a:gd name="connsiteX0" fmla="*/ 296723 w 296723"/>
                    <a:gd name="connsiteY0" fmla="*/ 566240 h 566240"/>
                    <a:gd name="connsiteX1" fmla="*/ 196158 w 296723"/>
                    <a:gd name="connsiteY1" fmla="*/ 257199 h 566240"/>
                    <a:gd name="connsiteX2" fmla="*/ 0 w 296723"/>
                    <a:gd name="connsiteY2" fmla="*/ 0 h 566240"/>
                    <a:gd name="connsiteX0" fmla="*/ 338195 w 338195"/>
                    <a:gd name="connsiteY0" fmla="*/ 558178 h 558178"/>
                    <a:gd name="connsiteX1" fmla="*/ 196158 w 338195"/>
                    <a:gd name="connsiteY1" fmla="*/ 257199 h 558178"/>
                    <a:gd name="connsiteX2" fmla="*/ 0 w 338195"/>
                    <a:gd name="connsiteY2" fmla="*/ 0 h 558178"/>
                    <a:gd name="connsiteX0" fmla="*/ 338195 w 338195"/>
                    <a:gd name="connsiteY0" fmla="*/ 558178 h 558178"/>
                    <a:gd name="connsiteX1" fmla="*/ 223805 w 338195"/>
                    <a:gd name="connsiteY1" fmla="*/ 249136 h 558178"/>
                    <a:gd name="connsiteX2" fmla="*/ 0 w 338195"/>
                    <a:gd name="connsiteY2" fmla="*/ 0 h 558178"/>
                    <a:gd name="connsiteX0" fmla="*/ 338195 w 338195"/>
                    <a:gd name="connsiteY0" fmla="*/ 558178 h 558178"/>
                    <a:gd name="connsiteX1" fmla="*/ 223805 w 338195"/>
                    <a:gd name="connsiteY1" fmla="*/ 249136 h 558178"/>
                    <a:gd name="connsiteX2" fmla="*/ 0 w 338195"/>
                    <a:gd name="connsiteY2" fmla="*/ 0 h 558178"/>
                    <a:gd name="connsiteX0" fmla="*/ 450269 w 450269"/>
                    <a:gd name="connsiteY0" fmla="*/ 2163217 h 2163217"/>
                    <a:gd name="connsiteX1" fmla="*/ 223805 w 450269"/>
                    <a:gd name="connsiteY1" fmla="*/ 249136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86066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86066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86066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4690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17852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17852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73615 w 450269"/>
                    <a:gd name="connsiteY1" fmla="*/ 517852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36259 w 450269"/>
                    <a:gd name="connsiteY1" fmla="*/ 445226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36259 w 450269"/>
                    <a:gd name="connsiteY1" fmla="*/ 445226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61164 w 450269"/>
                    <a:gd name="connsiteY1" fmla="*/ 46701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61164 w 450269"/>
                    <a:gd name="connsiteY1" fmla="*/ 46701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61164 w 450269"/>
                    <a:gd name="connsiteY1" fmla="*/ 46701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61164 w 450269"/>
                    <a:gd name="connsiteY1" fmla="*/ 46701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52862 w 450269"/>
                    <a:gd name="connsiteY1" fmla="*/ 467013 h 2163217"/>
                    <a:gd name="connsiteX2" fmla="*/ 0 w 450269"/>
                    <a:gd name="connsiteY2" fmla="*/ 0 h 2163217"/>
                    <a:gd name="connsiteX0" fmla="*/ 450269 w 450269"/>
                    <a:gd name="connsiteY0" fmla="*/ 2163217 h 2163217"/>
                    <a:gd name="connsiteX1" fmla="*/ 252862 w 450269"/>
                    <a:gd name="connsiteY1" fmla="*/ 467013 h 2163217"/>
                    <a:gd name="connsiteX2" fmla="*/ 0 w 450269"/>
                    <a:gd name="connsiteY2" fmla="*/ 0 h 2163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0269" h="2163217">
                      <a:moveTo>
                        <a:pt x="450269" y="2163217"/>
                      </a:moveTo>
                      <a:cubicBezTo>
                        <a:pt x="401636" y="866161"/>
                        <a:pt x="309632" y="662742"/>
                        <a:pt x="252862" y="467013"/>
                      </a:cubicBezTo>
                      <a:cubicBezTo>
                        <a:pt x="194721" y="270964"/>
                        <a:pt x="132113" y="201133"/>
                        <a:pt x="0" y="0"/>
                      </a:cubicBezTo>
                    </a:path>
                  </a:pathLst>
                </a:custGeom>
                <a:ln w="25400">
                  <a:solidFill>
                    <a:srgbClr val="FF01CA"/>
                  </a:solidFill>
                  <a:tailEnd type="triangle" w="med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フリーフォーム 31"/>
                <p:cNvSpPr/>
                <p:nvPr/>
              </p:nvSpPr>
              <p:spPr>
                <a:xfrm>
                  <a:off x="8993838" y="4438019"/>
                  <a:ext cx="1427555" cy="50636"/>
                </a:xfrm>
                <a:custGeom>
                  <a:avLst/>
                  <a:gdLst>
                    <a:gd name="connsiteX0" fmla="*/ 0 w 244475"/>
                    <a:gd name="connsiteY0" fmla="*/ 0 h 155575"/>
                    <a:gd name="connsiteX1" fmla="*/ 123825 w 244475"/>
                    <a:gd name="connsiteY1" fmla="*/ 47625 h 155575"/>
                    <a:gd name="connsiteX2" fmla="*/ 244475 w 244475"/>
                    <a:gd name="connsiteY2" fmla="*/ 155575 h 155575"/>
                    <a:gd name="connsiteX0" fmla="*/ 0 w 2066950"/>
                    <a:gd name="connsiteY0" fmla="*/ 0 h 146010"/>
                    <a:gd name="connsiteX1" fmla="*/ 1946300 w 2066950"/>
                    <a:gd name="connsiteY1" fmla="*/ 38060 h 146010"/>
                    <a:gd name="connsiteX2" fmla="*/ 2066950 w 2066950"/>
                    <a:gd name="connsiteY2" fmla="*/ 146010 h 146010"/>
                    <a:gd name="connsiteX0" fmla="*/ 0 w 2019079"/>
                    <a:gd name="connsiteY0" fmla="*/ 0 h 146010"/>
                    <a:gd name="connsiteX1" fmla="*/ 1898429 w 2019079"/>
                    <a:gd name="connsiteY1" fmla="*/ 38060 h 146010"/>
                    <a:gd name="connsiteX2" fmla="*/ 2019079 w 2019079"/>
                    <a:gd name="connsiteY2" fmla="*/ 146010 h 146010"/>
                    <a:gd name="connsiteX0" fmla="*/ 0 w 2029336"/>
                    <a:gd name="connsiteY0" fmla="*/ 0 h 146010"/>
                    <a:gd name="connsiteX1" fmla="*/ 1908686 w 2029336"/>
                    <a:gd name="connsiteY1" fmla="*/ 38060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908686 w 2029336"/>
                    <a:gd name="connsiteY1" fmla="*/ 38060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38061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38061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38061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38061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68496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29336"/>
                    <a:gd name="connsiteY0" fmla="*/ 0 h 146010"/>
                    <a:gd name="connsiteX1" fmla="*/ 1758239 w 2029336"/>
                    <a:gd name="connsiteY1" fmla="*/ 66759 h 146010"/>
                    <a:gd name="connsiteX2" fmla="*/ 2029336 w 2029336"/>
                    <a:gd name="connsiteY2" fmla="*/ 146010 h 146010"/>
                    <a:gd name="connsiteX0" fmla="*/ 0 w 2049851"/>
                    <a:gd name="connsiteY0" fmla="*/ 0 h 203405"/>
                    <a:gd name="connsiteX1" fmla="*/ 1758239 w 2049851"/>
                    <a:gd name="connsiteY1" fmla="*/ 66759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24046 w 2049851"/>
                    <a:gd name="connsiteY1" fmla="*/ 66759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24046 w 2049851"/>
                    <a:gd name="connsiteY1" fmla="*/ 66759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03529 w 2049851"/>
                    <a:gd name="connsiteY1" fmla="*/ 76327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03529 w 2049851"/>
                    <a:gd name="connsiteY1" fmla="*/ 76327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03529 w 2049851"/>
                    <a:gd name="connsiteY1" fmla="*/ 76327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03529 w 2049851"/>
                    <a:gd name="connsiteY1" fmla="*/ 76327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03529 w 2049851"/>
                    <a:gd name="connsiteY1" fmla="*/ 76327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703529 w 2049851"/>
                    <a:gd name="connsiteY1" fmla="*/ 76327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689852 w 2049851"/>
                    <a:gd name="connsiteY1" fmla="*/ 85896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689852 w 2049851"/>
                    <a:gd name="connsiteY1" fmla="*/ 85896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689852 w 2049851"/>
                    <a:gd name="connsiteY1" fmla="*/ 85896 h 203405"/>
                    <a:gd name="connsiteX2" fmla="*/ 2049851 w 2049851"/>
                    <a:gd name="connsiteY2" fmla="*/ 203405 h 203405"/>
                    <a:gd name="connsiteX0" fmla="*/ 0 w 2049851"/>
                    <a:gd name="connsiteY0" fmla="*/ 0 h 203405"/>
                    <a:gd name="connsiteX1" fmla="*/ 1689852 w 2049851"/>
                    <a:gd name="connsiteY1" fmla="*/ 85896 h 203405"/>
                    <a:gd name="connsiteX2" fmla="*/ 2049851 w 2049851"/>
                    <a:gd name="connsiteY2" fmla="*/ 203405 h 203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49851" h="203405">
                      <a:moveTo>
                        <a:pt x="0" y="0"/>
                      </a:moveTo>
                      <a:cubicBezTo>
                        <a:pt x="873298" y="31823"/>
                        <a:pt x="1199512" y="25379"/>
                        <a:pt x="1689852" y="85896"/>
                      </a:cubicBezTo>
                      <a:cubicBezTo>
                        <a:pt x="1833174" y="102257"/>
                        <a:pt x="1951774" y="143266"/>
                        <a:pt x="2049851" y="203405"/>
                      </a:cubicBezTo>
                    </a:path>
                  </a:pathLst>
                </a:custGeom>
                <a:ln w="25400">
                  <a:solidFill>
                    <a:srgbClr val="01FAE3"/>
                  </a:solidFill>
                  <a:tailEnd type="triangle" w="med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フリーフォーム 32"/>
                <p:cNvSpPr/>
                <p:nvPr/>
              </p:nvSpPr>
              <p:spPr>
                <a:xfrm flipH="1">
                  <a:off x="8358090" y="4440049"/>
                  <a:ext cx="636734" cy="1047588"/>
                </a:xfrm>
                <a:custGeom>
                  <a:avLst/>
                  <a:gdLst>
                    <a:gd name="connsiteX0" fmla="*/ 0 w 244475"/>
                    <a:gd name="connsiteY0" fmla="*/ 0 h 155575"/>
                    <a:gd name="connsiteX1" fmla="*/ 123825 w 244475"/>
                    <a:gd name="connsiteY1" fmla="*/ 4762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60529 w 244475"/>
                    <a:gd name="connsiteY1" fmla="*/ 66008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60529 w 244475"/>
                    <a:gd name="connsiteY1" fmla="*/ 66008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87656 w 244475"/>
                    <a:gd name="connsiteY1" fmla="*/ 6968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87656 w 244475"/>
                    <a:gd name="connsiteY1" fmla="*/ 6968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69036 w 244475"/>
                    <a:gd name="connsiteY1" fmla="*/ 122383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69036 w 244475"/>
                    <a:gd name="connsiteY1" fmla="*/ 122383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69036 w 244475"/>
                    <a:gd name="connsiteY1" fmla="*/ 122383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9853 w 244475"/>
                    <a:gd name="connsiteY1" fmla="*/ 9419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9853 w 244475"/>
                    <a:gd name="connsiteY1" fmla="*/ 9419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9853 w 244475"/>
                    <a:gd name="connsiteY1" fmla="*/ 9419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9853 w 244475"/>
                    <a:gd name="connsiteY1" fmla="*/ 9419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9853 w 244475"/>
                    <a:gd name="connsiteY1" fmla="*/ 9419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8775 w 244475"/>
                    <a:gd name="connsiteY1" fmla="*/ 92880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8775 w 244475"/>
                    <a:gd name="connsiteY1" fmla="*/ 92880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8775 w 244475"/>
                    <a:gd name="connsiteY1" fmla="*/ 92880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8775 w 244475"/>
                    <a:gd name="connsiteY1" fmla="*/ 92880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8775 w 244475"/>
                    <a:gd name="connsiteY1" fmla="*/ 92880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8775 w 244475"/>
                    <a:gd name="connsiteY1" fmla="*/ 92880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22307 w 244475"/>
                    <a:gd name="connsiteY1" fmla="*/ 88935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40632 w 244475"/>
                    <a:gd name="connsiteY1" fmla="*/ 102961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40632 w 244475"/>
                    <a:gd name="connsiteY1" fmla="*/ 102961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40632 w 244475"/>
                    <a:gd name="connsiteY1" fmla="*/ 102961 h 155575"/>
                    <a:gd name="connsiteX2" fmla="*/ 244475 w 244475"/>
                    <a:gd name="connsiteY2" fmla="*/ 155575 h 155575"/>
                    <a:gd name="connsiteX0" fmla="*/ 0 w 244475"/>
                    <a:gd name="connsiteY0" fmla="*/ 0 h 155575"/>
                    <a:gd name="connsiteX1" fmla="*/ 140632 w 244475"/>
                    <a:gd name="connsiteY1" fmla="*/ 102961 h 155575"/>
                    <a:gd name="connsiteX2" fmla="*/ 244475 w 244475"/>
                    <a:gd name="connsiteY2" fmla="*/ 155575 h 155575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40632 w 238007"/>
                    <a:gd name="connsiteY1" fmla="*/ 102961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71354 w 238007"/>
                    <a:gd name="connsiteY1" fmla="*/ 121370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71354 w 238007"/>
                    <a:gd name="connsiteY1" fmla="*/ 121370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71354 w 238007"/>
                    <a:gd name="connsiteY1" fmla="*/ 121370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69737 w 238007"/>
                    <a:gd name="connsiteY1" fmla="*/ 120055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69737 w 238007"/>
                    <a:gd name="connsiteY1" fmla="*/ 120055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69737 w 238007"/>
                    <a:gd name="connsiteY1" fmla="*/ 120055 h 153822"/>
                    <a:gd name="connsiteX2" fmla="*/ 238007 w 238007"/>
                    <a:gd name="connsiteY2" fmla="*/ 153822 h 153822"/>
                    <a:gd name="connsiteX0" fmla="*/ 0 w 238007"/>
                    <a:gd name="connsiteY0" fmla="*/ 0 h 153822"/>
                    <a:gd name="connsiteX1" fmla="*/ 169737 w 238007"/>
                    <a:gd name="connsiteY1" fmla="*/ 120055 h 153822"/>
                    <a:gd name="connsiteX2" fmla="*/ 238007 w 238007"/>
                    <a:gd name="connsiteY2" fmla="*/ 153822 h 153822"/>
                    <a:gd name="connsiteX0" fmla="*/ 0 w 211328"/>
                    <a:gd name="connsiteY0" fmla="*/ 0 h 130811"/>
                    <a:gd name="connsiteX1" fmla="*/ 143058 w 211328"/>
                    <a:gd name="connsiteY1" fmla="*/ 97044 h 130811"/>
                    <a:gd name="connsiteX2" fmla="*/ 211328 w 211328"/>
                    <a:gd name="connsiteY2" fmla="*/ 130811 h 130811"/>
                    <a:gd name="connsiteX0" fmla="*/ 0 w 220221"/>
                    <a:gd name="connsiteY0" fmla="*/ 0 h 145275"/>
                    <a:gd name="connsiteX1" fmla="*/ 143058 w 220221"/>
                    <a:gd name="connsiteY1" fmla="*/ 97044 h 145275"/>
                    <a:gd name="connsiteX2" fmla="*/ 220221 w 220221"/>
                    <a:gd name="connsiteY2" fmla="*/ 145275 h 145275"/>
                    <a:gd name="connsiteX0" fmla="*/ 0 w 220221"/>
                    <a:gd name="connsiteY0" fmla="*/ 0 h 145275"/>
                    <a:gd name="connsiteX1" fmla="*/ 177013 w 220221"/>
                    <a:gd name="connsiteY1" fmla="*/ 123342 h 145275"/>
                    <a:gd name="connsiteX2" fmla="*/ 220221 w 220221"/>
                    <a:gd name="connsiteY2" fmla="*/ 145275 h 145275"/>
                    <a:gd name="connsiteX0" fmla="*/ 0 w 220221"/>
                    <a:gd name="connsiteY0" fmla="*/ 0 h 145275"/>
                    <a:gd name="connsiteX1" fmla="*/ 177013 w 220221"/>
                    <a:gd name="connsiteY1" fmla="*/ 123342 h 145275"/>
                    <a:gd name="connsiteX2" fmla="*/ 220221 w 220221"/>
                    <a:gd name="connsiteY2" fmla="*/ 145275 h 145275"/>
                    <a:gd name="connsiteX0" fmla="*/ 0 w 221029"/>
                    <a:gd name="connsiteY0" fmla="*/ 0 h 144946"/>
                    <a:gd name="connsiteX1" fmla="*/ 177013 w 221029"/>
                    <a:gd name="connsiteY1" fmla="*/ 123342 h 144946"/>
                    <a:gd name="connsiteX2" fmla="*/ 221029 w 221029"/>
                    <a:gd name="connsiteY2" fmla="*/ 144946 h 144946"/>
                    <a:gd name="connsiteX0" fmla="*/ 0 w 221029"/>
                    <a:gd name="connsiteY0" fmla="*/ 0 h 144946"/>
                    <a:gd name="connsiteX1" fmla="*/ 177013 w 221029"/>
                    <a:gd name="connsiteY1" fmla="*/ 123342 h 144946"/>
                    <a:gd name="connsiteX2" fmla="*/ 221029 w 221029"/>
                    <a:gd name="connsiteY2" fmla="*/ 144946 h 144946"/>
                    <a:gd name="connsiteX0" fmla="*/ 0 w 219412"/>
                    <a:gd name="connsiteY0" fmla="*/ 0 h 144617"/>
                    <a:gd name="connsiteX1" fmla="*/ 177013 w 219412"/>
                    <a:gd name="connsiteY1" fmla="*/ 123342 h 144617"/>
                    <a:gd name="connsiteX2" fmla="*/ 219412 w 219412"/>
                    <a:gd name="connsiteY2" fmla="*/ 144617 h 144617"/>
                    <a:gd name="connsiteX0" fmla="*/ 0 w 214561"/>
                    <a:gd name="connsiteY0" fmla="*/ 0 h 144946"/>
                    <a:gd name="connsiteX1" fmla="*/ 177013 w 214561"/>
                    <a:gd name="connsiteY1" fmla="*/ 123342 h 144946"/>
                    <a:gd name="connsiteX2" fmla="*/ 214561 w 214561"/>
                    <a:gd name="connsiteY2" fmla="*/ 144946 h 144946"/>
                    <a:gd name="connsiteX0" fmla="*/ 0 w 216178"/>
                    <a:gd name="connsiteY0" fmla="*/ 0 h 144617"/>
                    <a:gd name="connsiteX1" fmla="*/ 177013 w 216178"/>
                    <a:gd name="connsiteY1" fmla="*/ 123342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77013 w 216178"/>
                    <a:gd name="connsiteY1" fmla="*/ 123342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77013 w 216178"/>
                    <a:gd name="connsiteY1" fmla="*/ 123342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77013 w 216178"/>
                    <a:gd name="connsiteY1" fmla="*/ 123342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0706 w 216178"/>
                    <a:gd name="connsiteY1" fmla="*/ 123717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0706 w 216178"/>
                    <a:gd name="connsiteY1" fmla="*/ 123717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0706 w 216178"/>
                    <a:gd name="connsiteY1" fmla="*/ 123717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0706 w 216178"/>
                    <a:gd name="connsiteY1" fmla="*/ 123717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1629 w 216178"/>
                    <a:gd name="connsiteY1" fmla="*/ 125594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1629 w 216178"/>
                    <a:gd name="connsiteY1" fmla="*/ 125594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1629 w 216178"/>
                    <a:gd name="connsiteY1" fmla="*/ 125594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1629 w 216178"/>
                    <a:gd name="connsiteY1" fmla="*/ 125594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1629 w 216178"/>
                    <a:gd name="connsiteY1" fmla="*/ 125594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1629 w 216178"/>
                    <a:gd name="connsiteY1" fmla="*/ 125594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1629 w 216178"/>
                    <a:gd name="connsiteY1" fmla="*/ 125594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1629 w 216178"/>
                    <a:gd name="connsiteY1" fmla="*/ 125594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1629 w 216178"/>
                    <a:gd name="connsiteY1" fmla="*/ 125594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1629 w 216178"/>
                    <a:gd name="connsiteY1" fmla="*/ 125594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1629 w 216178"/>
                    <a:gd name="connsiteY1" fmla="*/ 125594 h 144617"/>
                    <a:gd name="connsiteX2" fmla="*/ 216178 w 216178"/>
                    <a:gd name="connsiteY2" fmla="*/ 144617 h 144617"/>
                    <a:gd name="connsiteX0" fmla="*/ 0 w 216178"/>
                    <a:gd name="connsiteY0" fmla="*/ 0 h 144617"/>
                    <a:gd name="connsiteX1" fmla="*/ 181629 w 216178"/>
                    <a:gd name="connsiteY1" fmla="*/ 125594 h 144617"/>
                    <a:gd name="connsiteX2" fmla="*/ 216178 w 216178"/>
                    <a:gd name="connsiteY2" fmla="*/ 144617 h 144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6178" h="144617">
                      <a:moveTo>
                        <a:pt x="0" y="0"/>
                      </a:moveTo>
                      <a:cubicBezTo>
                        <a:pt x="152239" y="107067"/>
                        <a:pt x="135226" y="95334"/>
                        <a:pt x="181629" y="125594"/>
                      </a:cubicBezTo>
                      <a:cubicBezTo>
                        <a:pt x="195768" y="134549"/>
                        <a:pt x="202056" y="137514"/>
                        <a:pt x="216178" y="144617"/>
                      </a:cubicBezTo>
                    </a:path>
                  </a:pathLst>
                </a:custGeom>
                <a:ln w="25400">
                  <a:solidFill>
                    <a:srgbClr val="FFF802"/>
                  </a:solidFill>
                  <a:tailEnd type="triangle" w="med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sp>
        <p:nvSpPr>
          <p:cNvPr id="39" name="AutoShape 6"/>
          <p:cNvSpPr>
            <a:spLocks noChangeArrowheads="1"/>
          </p:cNvSpPr>
          <p:nvPr/>
        </p:nvSpPr>
        <p:spPr bwMode="auto">
          <a:xfrm>
            <a:off x="5380436" y="3049501"/>
            <a:ext cx="582558" cy="9726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59 h 21600"/>
              <a:gd name="T14" fmla="*/ 16298 w 21600"/>
              <a:gd name="T15" fmla="*/ 161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79" y="0"/>
                </a:moveTo>
                <a:lnTo>
                  <a:pt x="10879" y="5459"/>
                </a:lnTo>
                <a:lnTo>
                  <a:pt x="3375" y="5459"/>
                </a:lnTo>
                <a:lnTo>
                  <a:pt x="3375" y="16141"/>
                </a:lnTo>
                <a:lnTo>
                  <a:pt x="10879" y="16141"/>
                </a:lnTo>
                <a:lnTo>
                  <a:pt x="10879" y="21600"/>
                </a:lnTo>
                <a:lnTo>
                  <a:pt x="21600" y="10800"/>
                </a:lnTo>
                <a:lnTo>
                  <a:pt x="10879" y="0"/>
                </a:lnTo>
                <a:close/>
              </a:path>
              <a:path w="21600" h="21600">
                <a:moveTo>
                  <a:pt x="1350" y="5459"/>
                </a:moveTo>
                <a:lnTo>
                  <a:pt x="1350" y="16141"/>
                </a:lnTo>
                <a:lnTo>
                  <a:pt x="2700" y="16141"/>
                </a:lnTo>
                <a:lnTo>
                  <a:pt x="2700" y="5459"/>
                </a:lnTo>
                <a:lnTo>
                  <a:pt x="1350" y="5459"/>
                </a:lnTo>
                <a:close/>
              </a:path>
              <a:path w="21600" h="21600">
                <a:moveTo>
                  <a:pt x="0" y="5459"/>
                </a:moveTo>
                <a:lnTo>
                  <a:pt x="0" y="16141"/>
                </a:lnTo>
                <a:lnTo>
                  <a:pt x="675" y="16141"/>
                </a:lnTo>
                <a:lnTo>
                  <a:pt x="675" y="5459"/>
                </a:lnTo>
                <a:lnTo>
                  <a:pt x="0" y="5459"/>
                </a:lnTo>
                <a:close/>
              </a:path>
            </a:pathLst>
          </a:custGeom>
          <a:gradFill rotWithShape="1">
            <a:gsLst>
              <a:gs pos="0">
                <a:srgbClr val="FFC000"/>
              </a:gs>
              <a:gs pos="100000">
                <a:srgbClr val="C00000"/>
              </a:gs>
            </a:gsLst>
            <a:lin ang="2700000" scaled="1"/>
          </a:gradFill>
          <a:ln w="9525" cap="flat" cmpd="sng" algn="ctr">
            <a:solidFill>
              <a:schemeClr val="tx1"/>
            </a:solidFill>
            <a:prstDash val="solid"/>
            <a:miter lim="800000"/>
            <a:headEnd/>
            <a:tailEnd type="none" w="med" len="lg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40" name="グループ化 39"/>
          <p:cNvGrpSpPr>
            <a:grpSpLocks noChangeAspect="1"/>
          </p:cNvGrpSpPr>
          <p:nvPr/>
        </p:nvGrpSpPr>
        <p:grpSpPr>
          <a:xfrm>
            <a:off x="1109500" y="1157317"/>
            <a:ext cx="4208291" cy="4772194"/>
            <a:chOff x="7489229" y="1786901"/>
            <a:chExt cx="3653182" cy="4142700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89229" y="1786901"/>
              <a:ext cx="3653182" cy="414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フリーフォーム 41"/>
            <p:cNvSpPr/>
            <p:nvPr/>
          </p:nvSpPr>
          <p:spPr>
            <a:xfrm>
              <a:off x="8512200" y="2430919"/>
              <a:ext cx="561203" cy="1842441"/>
            </a:xfrm>
            <a:custGeom>
              <a:avLst/>
              <a:gdLst>
                <a:gd name="connsiteX0" fmla="*/ 285750 w 285750"/>
                <a:gd name="connsiteY0" fmla="*/ 519112 h 519112"/>
                <a:gd name="connsiteX1" fmla="*/ 183356 w 285750"/>
                <a:gd name="connsiteY1" fmla="*/ 259556 h 519112"/>
                <a:gd name="connsiteX2" fmla="*/ 0 w 285750"/>
                <a:gd name="connsiteY2" fmla="*/ 0 h 519112"/>
                <a:gd name="connsiteX0" fmla="*/ 285750 w 285750"/>
                <a:gd name="connsiteY0" fmla="*/ 519112 h 519112"/>
                <a:gd name="connsiteX1" fmla="*/ 190671 w 285750"/>
                <a:gd name="connsiteY1" fmla="*/ 231279 h 519112"/>
                <a:gd name="connsiteX2" fmla="*/ 0 w 285750"/>
                <a:gd name="connsiteY2" fmla="*/ 0 h 519112"/>
                <a:gd name="connsiteX0" fmla="*/ 285750 w 285750"/>
                <a:gd name="connsiteY0" fmla="*/ 519112 h 519112"/>
                <a:gd name="connsiteX1" fmla="*/ 227249 w 285750"/>
                <a:gd name="connsiteY1" fmla="*/ 297259 h 519112"/>
                <a:gd name="connsiteX2" fmla="*/ 0 w 285750"/>
                <a:gd name="connsiteY2" fmla="*/ 0 h 519112"/>
                <a:gd name="connsiteX0" fmla="*/ 296723 w 296723"/>
                <a:gd name="connsiteY0" fmla="*/ 566240 h 566240"/>
                <a:gd name="connsiteX1" fmla="*/ 238222 w 296723"/>
                <a:gd name="connsiteY1" fmla="*/ 34438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303593 w 303593"/>
                <a:gd name="connsiteY0" fmla="*/ 575160 h 575160"/>
                <a:gd name="connsiteX1" fmla="*/ 203028 w 303593"/>
                <a:gd name="connsiteY1" fmla="*/ 266119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03028 w 303593"/>
                <a:gd name="connsiteY1" fmla="*/ 266119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5176"/>
                <a:gd name="connsiteY0" fmla="*/ 575160 h 575160"/>
                <a:gd name="connsiteX1" fmla="*/ 244250 w 305176"/>
                <a:gd name="connsiteY1" fmla="*/ 248278 h 575160"/>
                <a:gd name="connsiteX2" fmla="*/ 0 w 305176"/>
                <a:gd name="connsiteY2" fmla="*/ 0 h 575160"/>
                <a:gd name="connsiteX0" fmla="*/ 303593 w 303668"/>
                <a:gd name="connsiteY0" fmla="*/ 575160 h 575160"/>
                <a:gd name="connsiteX1" fmla="*/ 244250 w 303668"/>
                <a:gd name="connsiteY1" fmla="*/ 248278 h 575160"/>
                <a:gd name="connsiteX2" fmla="*/ 0 w 303668"/>
                <a:gd name="connsiteY2" fmla="*/ 0 h 575160"/>
                <a:gd name="connsiteX0" fmla="*/ 303593 w 303668"/>
                <a:gd name="connsiteY0" fmla="*/ 575160 h 575160"/>
                <a:gd name="connsiteX1" fmla="*/ 244250 w 303668"/>
                <a:gd name="connsiteY1" fmla="*/ 240844 h 575160"/>
                <a:gd name="connsiteX2" fmla="*/ 0 w 303668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39097 w 303593"/>
                <a:gd name="connsiteY1" fmla="*/ 21408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39097 w 303593"/>
                <a:gd name="connsiteY1" fmla="*/ 21408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1673 w 303593"/>
                <a:gd name="connsiteY1" fmla="*/ 20962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1673 w 303593"/>
                <a:gd name="connsiteY1" fmla="*/ 20962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3593" h="575160">
                  <a:moveTo>
                    <a:pt x="303593" y="575160"/>
                  </a:moveTo>
                  <a:cubicBezTo>
                    <a:pt x="287595" y="268518"/>
                    <a:pt x="234031" y="199813"/>
                    <a:pt x="161806" y="121906"/>
                  </a:cubicBezTo>
                  <a:cubicBezTo>
                    <a:pt x="125648" y="85517"/>
                    <a:pt x="82734" y="53710"/>
                    <a:pt x="0" y="0"/>
                  </a:cubicBezTo>
                </a:path>
              </a:pathLst>
            </a:custGeom>
            <a:ln w="25400">
              <a:solidFill>
                <a:srgbClr val="FF01CA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フリーフォーム 42"/>
            <p:cNvSpPr/>
            <p:nvPr/>
          </p:nvSpPr>
          <p:spPr>
            <a:xfrm>
              <a:off x="9073406" y="4267073"/>
              <a:ext cx="1531096" cy="161863"/>
            </a:xfrm>
            <a:custGeom>
              <a:avLst/>
              <a:gdLst>
                <a:gd name="connsiteX0" fmla="*/ 0 w 244475"/>
                <a:gd name="connsiteY0" fmla="*/ 0 h 155575"/>
                <a:gd name="connsiteX1" fmla="*/ 123825 w 244475"/>
                <a:gd name="connsiteY1" fmla="*/ 47625 h 155575"/>
                <a:gd name="connsiteX2" fmla="*/ 244475 w 244475"/>
                <a:gd name="connsiteY2" fmla="*/ 155575 h 155575"/>
                <a:gd name="connsiteX0" fmla="*/ 0 w 244475"/>
                <a:gd name="connsiteY0" fmla="*/ 2070 h 157645"/>
                <a:gd name="connsiteX1" fmla="*/ 155003 w 244475"/>
                <a:gd name="connsiteY1" fmla="*/ 11595 h 157645"/>
                <a:gd name="connsiteX2" fmla="*/ 244475 w 244475"/>
                <a:gd name="connsiteY2" fmla="*/ 157645 h 157645"/>
                <a:gd name="connsiteX0" fmla="*/ 0 w 244475"/>
                <a:gd name="connsiteY0" fmla="*/ 2070 h 157645"/>
                <a:gd name="connsiteX1" fmla="*/ 155003 w 244475"/>
                <a:gd name="connsiteY1" fmla="*/ 11595 h 157645"/>
                <a:gd name="connsiteX2" fmla="*/ 244475 w 244475"/>
                <a:gd name="connsiteY2" fmla="*/ 157645 h 157645"/>
                <a:gd name="connsiteX0" fmla="*/ 0 w 244475"/>
                <a:gd name="connsiteY0" fmla="*/ 6287 h 161862"/>
                <a:gd name="connsiteX1" fmla="*/ 155003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475" h="161862">
                  <a:moveTo>
                    <a:pt x="0" y="6287"/>
                  </a:moveTo>
                  <a:cubicBezTo>
                    <a:pt x="45341" y="2847"/>
                    <a:pt x="120341" y="-10117"/>
                    <a:pt x="161087" y="15812"/>
                  </a:cubicBezTo>
                  <a:cubicBezTo>
                    <a:pt x="190426" y="36979"/>
                    <a:pt x="223534" y="73227"/>
                    <a:pt x="244475" y="161862"/>
                  </a:cubicBezTo>
                </a:path>
              </a:pathLst>
            </a:custGeom>
            <a:ln w="25400">
              <a:solidFill>
                <a:srgbClr val="01FAE3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 43"/>
            <p:cNvSpPr/>
            <p:nvPr/>
          </p:nvSpPr>
          <p:spPr>
            <a:xfrm flipH="1">
              <a:off x="8372376" y="4273360"/>
              <a:ext cx="701029" cy="1114268"/>
            </a:xfrm>
            <a:custGeom>
              <a:avLst/>
              <a:gdLst>
                <a:gd name="connsiteX0" fmla="*/ 0 w 244475"/>
                <a:gd name="connsiteY0" fmla="*/ 0 h 155575"/>
                <a:gd name="connsiteX1" fmla="*/ 123825 w 244475"/>
                <a:gd name="connsiteY1" fmla="*/ 4762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60529 w 244475"/>
                <a:gd name="connsiteY1" fmla="*/ 66008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60529 w 244475"/>
                <a:gd name="connsiteY1" fmla="*/ 66008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87656 w 244475"/>
                <a:gd name="connsiteY1" fmla="*/ 6968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87656 w 244475"/>
                <a:gd name="connsiteY1" fmla="*/ 6968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2307 w 244475"/>
                <a:gd name="connsiteY1" fmla="*/ 8893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82838 w 238007"/>
                <a:gd name="connsiteY1" fmla="*/ 12309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7364 w 238007"/>
                <a:gd name="connsiteY1" fmla="*/ 12304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07" h="153822">
                  <a:moveTo>
                    <a:pt x="0" y="0"/>
                  </a:moveTo>
                  <a:cubicBezTo>
                    <a:pt x="119093" y="86427"/>
                    <a:pt x="153189" y="106865"/>
                    <a:pt x="178979" y="122384"/>
                  </a:cubicBezTo>
                  <a:cubicBezTo>
                    <a:pt x="194835" y="132502"/>
                    <a:pt x="209454" y="140511"/>
                    <a:pt x="238007" y="153822"/>
                  </a:cubicBezTo>
                </a:path>
              </a:pathLst>
            </a:custGeom>
            <a:ln w="25400">
              <a:solidFill>
                <a:srgbClr val="FFF802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27874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その他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297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その他の小ネタ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その他 </a:t>
            </a:r>
            <a:r>
              <a:rPr lang="en-US" altLang="ja-JP" dirty="0"/>
              <a:t>HDR</a:t>
            </a:r>
            <a:r>
              <a:rPr lang="ja-JP" altLang="en-US" dirty="0"/>
              <a:t> 対応における留意点</a:t>
            </a:r>
            <a:endParaRPr lang="en-US" altLang="ja-JP" dirty="0"/>
          </a:p>
          <a:p>
            <a:r>
              <a:rPr lang="en-US" altLang="ja-JP" dirty="0"/>
              <a:t>HDR </a:t>
            </a:r>
            <a:r>
              <a:rPr lang="ja-JP" altLang="en-US" dirty="0"/>
              <a:t>出力の確認</a:t>
            </a:r>
            <a:endParaRPr lang="en-US" altLang="ja-JP" dirty="0"/>
          </a:p>
          <a:p>
            <a:r>
              <a:rPr lang="en-US" altLang="ja-JP" dirty="0"/>
              <a:t>HDR / SDR </a:t>
            </a:r>
            <a:r>
              <a:rPr lang="ja-JP" altLang="en-US" dirty="0"/>
              <a:t>比較スクリーンショットの撮り方？</a:t>
            </a:r>
            <a:endParaRPr lang="en-US" altLang="ja-JP" dirty="0"/>
          </a:p>
          <a:p>
            <a:r>
              <a:rPr lang="ja-JP" altLang="en-US" dirty="0"/>
              <a:t>今後の課題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104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23452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その他</a:t>
            </a:r>
            <a:br>
              <a:rPr lang="en-US" altLang="ja-JP" dirty="0"/>
            </a:br>
            <a:r>
              <a:rPr lang="en-US" altLang="ja-JP" dirty="0"/>
              <a:t>HDR</a:t>
            </a:r>
            <a:r>
              <a:rPr lang="ja-JP" altLang="en-US" dirty="0"/>
              <a:t> 対応における留意点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41356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グレア／レンズフレア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グレアやレンズフレアの調整は？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物理的には設定を変更する必要はない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しきい値無しのシミュレーションに基づく場合</a:t>
            </a:r>
            <a:endParaRPr lang="en-US" altLang="ja-JP" dirty="0"/>
          </a:p>
          <a:p>
            <a:pPr lvl="1"/>
            <a:r>
              <a:rPr lang="ja-JP" altLang="en-US" dirty="0"/>
              <a:t>多くのケースではアーティステックな調整が為されている</a:t>
            </a:r>
            <a:endParaRPr lang="en-US" altLang="ja-JP" dirty="0"/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HDR</a:t>
            </a:r>
            <a:r>
              <a:rPr lang="ja-JP" altLang="en-US" dirty="0">
                <a:solidFill>
                  <a:srgbClr val="FF5050"/>
                </a:solidFill>
              </a:rPr>
              <a:t> ではやや弱めの設定に変更する方が無難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106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314003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ポストプロセス系アンチエイリアス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ポストプロセス系のアンチエイリアスの色空間</a:t>
            </a:r>
            <a:endParaRPr lang="en-US" altLang="ja-JP" dirty="0"/>
          </a:p>
          <a:p>
            <a:pPr lvl="1"/>
            <a:r>
              <a:rPr lang="en-US" altLang="ja-JP" dirty="0"/>
              <a:t>SDR</a:t>
            </a:r>
            <a:r>
              <a:rPr lang="ja-JP" altLang="en-US" dirty="0"/>
              <a:t> </a:t>
            </a:r>
            <a:r>
              <a:rPr lang="en-US" altLang="ja-JP" dirty="0"/>
              <a:t>(LDR) </a:t>
            </a:r>
            <a:r>
              <a:rPr lang="ja-JP" altLang="en-US" dirty="0" err="1"/>
              <a:t>への</a:t>
            </a:r>
            <a:r>
              <a:rPr lang="ja-JP" altLang="en-US" dirty="0"/>
              <a:t>トーンマップを前提にした処理に注意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1.0 </a:t>
            </a:r>
            <a:r>
              <a:rPr lang="ja-JP" altLang="en-US" dirty="0">
                <a:solidFill>
                  <a:srgbClr val="FF5050"/>
                </a:solidFill>
              </a:rPr>
              <a:t>を超える場所で適切な処理を行っていない可能性あり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107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796573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ディザの有用性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/>
              <a:t>ディザリングを有効に</a:t>
            </a:r>
            <a:endParaRPr lang="en-US" altLang="ja-JP" dirty="0"/>
          </a:p>
          <a:p>
            <a:pPr lvl="1"/>
            <a:r>
              <a:rPr lang="en-US" altLang="ja-JP" dirty="0"/>
              <a:t>10-bit PQ </a:t>
            </a:r>
            <a:r>
              <a:rPr lang="ja-JP" altLang="en-US" dirty="0"/>
              <a:t>は若干精度が低い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輝度によっては </a:t>
            </a:r>
            <a:r>
              <a:rPr lang="en-US" altLang="ja-JP" dirty="0">
                <a:solidFill>
                  <a:srgbClr val="FF5050"/>
                </a:solidFill>
              </a:rPr>
              <a:t>8-bit </a:t>
            </a:r>
            <a:r>
              <a:rPr lang="en-US" altLang="ja-JP" dirty="0" err="1">
                <a:solidFill>
                  <a:srgbClr val="FF5050"/>
                </a:solidFill>
              </a:rPr>
              <a:t>sRGB</a:t>
            </a:r>
            <a:r>
              <a:rPr lang="en-US" altLang="ja-JP" dirty="0">
                <a:solidFill>
                  <a:srgbClr val="FF5050"/>
                </a:solidFill>
              </a:rPr>
              <a:t> </a:t>
            </a:r>
            <a:r>
              <a:rPr lang="ja-JP" altLang="en-US" dirty="0">
                <a:solidFill>
                  <a:srgbClr val="FF5050"/>
                </a:solidFill>
              </a:rPr>
              <a:t>と同レベル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/>
              <a:t>Dolby</a:t>
            </a:r>
            <a:r>
              <a:rPr lang="ja-JP" altLang="en-US" dirty="0"/>
              <a:t> </a:t>
            </a:r>
            <a:r>
              <a:rPr lang="en-US" altLang="ja-JP" dirty="0"/>
              <a:t>Vision </a:t>
            </a:r>
            <a:r>
              <a:rPr lang="ja-JP" altLang="en-US" dirty="0"/>
              <a:t>のように </a:t>
            </a:r>
            <a:r>
              <a:rPr lang="en-US" altLang="ja-JP" dirty="0"/>
              <a:t>12bits </a:t>
            </a:r>
            <a:r>
              <a:rPr lang="ja-JP" altLang="en-US" dirty="0"/>
              <a:t>あれば充分</a:t>
            </a:r>
            <a:endParaRPr lang="en-US" altLang="ja-JP" dirty="0"/>
          </a:p>
          <a:p>
            <a:pPr lvl="1"/>
            <a:r>
              <a:rPr lang="ja-JP" altLang="en-US" dirty="0"/>
              <a:t>量子化ビット数に最適化したディザリングが有効</a:t>
            </a:r>
            <a:endParaRPr lang="en-US" altLang="ja-JP" dirty="0"/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OETF </a:t>
            </a:r>
            <a:r>
              <a:rPr lang="ja-JP" altLang="en-US" dirty="0">
                <a:solidFill>
                  <a:srgbClr val="FF5050"/>
                </a:solidFill>
              </a:rPr>
              <a:t>適用後の非線形空間でオフセット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ディザを有効にすると </a:t>
            </a:r>
            <a:r>
              <a:rPr lang="en-US" altLang="ja-JP" dirty="0">
                <a:solidFill>
                  <a:srgbClr val="FF5050"/>
                </a:solidFill>
              </a:rPr>
              <a:t>8-bit PQ </a:t>
            </a:r>
            <a:r>
              <a:rPr lang="ja-JP" altLang="en-US" dirty="0">
                <a:solidFill>
                  <a:srgbClr val="FF5050"/>
                </a:solidFill>
              </a:rPr>
              <a:t>でも何とかなる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トーンマップ後の最低／最大輝度にはオフセットしない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特に明るい白にディザが適用されると目立ちやすい</a:t>
            </a:r>
            <a:endParaRPr lang="en-US" altLang="ja-JP" dirty="0"/>
          </a:p>
          <a:p>
            <a:pPr lvl="2"/>
            <a:r>
              <a:rPr lang="en-US" altLang="ja-JP" dirty="0"/>
              <a:t>SDR</a:t>
            </a:r>
            <a:r>
              <a:rPr lang="ja-JP" altLang="en-US" dirty="0"/>
              <a:t> ではそれほど目立たなかったが </a:t>
            </a:r>
            <a:r>
              <a:rPr lang="en-US" altLang="ja-JP" dirty="0"/>
              <a:t>HDR </a:t>
            </a:r>
            <a:r>
              <a:rPr lang="ja-JP" altLang="en-US" dirty="0"/>
              <a:t>ではかなり目立つ</a:t>
            </a:r>
            <a:endParaRPr lang="en-US" altLang="ja-JP" dirty="0"/>
          </a:p>
          <a:p>
            <a:pPr lvl="6"/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108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781809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画面モードとバックバッファ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必ず同じ精度のフォーマットに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10bits</a:t>
            </a:r>
            <a:r>
              <a:rPr lang="ja-JP" altLang="en-US" dirty="0">
                <a:solidFill>
                  <a:srgbClr val="FF5050"/>
                </a:solidFill>
              </a:rPr>
              <a:t> に量子化しても画面モードが </a:t>
            </a:r>
            <a:r>
              <a:rPr lang="en-US" altLang="ja-JP" dirty="0">
                <a:solidFill>
                  <a:srgbClr val="FF5050"/>
                </a:solidFill>
              </a:rPr>
              <a:t>8bits </a:t>
            </a:r>
            <a:r>
              <a:rPr lang="ja-JP" altLang="en-US" dirty="0">
                <a:solidFill>
                  <a:srgbClr val="FF5050"/>
                </a:solidFill>
              </a:rPr>
              <a:t>では無意味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精度が強制的に低下されてしまう</a:t>
            </a:r>
            <a:endParaRPr lang="en-US" altLang="ja-JP" dirty="0"/>
          </a:p>
          <a:p>
            <a:pPr lvl="1"/>
            <a:r>
              <a:rPr lang="ja-JP" altLang="en-US" dirty="0"/>
              <a:t>ディザも不適切なスケールとなる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109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7379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39591"/>
            <a:ext cx="11522075" cy="324058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2075" cy="3240584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8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08068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その他</a:t>
            </a:r>
            <a:br>
              <a:rPr lang="en-US" altLang="ja-JP" dirty="0"/>
            </a:br>
            <a:r>
              <a:rPr lang="en-US" altLang="ja-JP" dirty="0"/>
              <a:t>HDR</a:t>
            </a:r>
            <a:r>
              <a:rPr lang="ja-JP" altLang="en-US" dirty="0"/>
              <a:t> 出力の確認方法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954298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シミュレーションモードの必要性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モニタはまだまだ普及には遠い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しかしアーティストは </a:t>
            </a:r>
            <a:r>
              <a:rPr lang="en-US" altLang="ja-JP" dirty="0"/>
              <a:t>HDR </a:t>
            </a:r>
            <a:r>
              <a:rPr lang="ja-JP" altLang="en-US" dirty="0"/>
              <a:t>出力を確認する必要がある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ja-JP" altLang="en-US" dirty="0">
                <a:solidFill>
                  <a:srgbClr val="FF5050"/>
                </a:solidFill>
              </a:rPr>
              <a:t>当面は既存の </a:t>
            </a:r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モニタで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を確認するしかない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854413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シミュレーションモードの必要性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モニタで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出力をシミュレーション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例えばモニタ出力を </a:t>
            </a:r>
            <a:r>
              <a:rPr lang="en-US" altLang="ja-JP" dirty="0"/>
              <a:t>1000nits </a:t>
            </a:r>
            <a:r>
              <a:rPr lang="ja-JP" altLang="en-US" dirty="0"/>
              <a:t>とみなして </a:t>
            </a:r>
            <a:r>
              <a:rPr lang="en-US" altLang="ja-JP" dirty="0"/>
              <a:t>10.0 </a:t>
            </a:r>
            <a:r>
              <a:rPr lang="ja-JP" altLang="en-US" dirty="0"/>
              <a:t>で正規化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本来の </a:t>
            </a:r>
            <a:r>
              <a:rPr lang="en-US" altLang="ja-JP" dirty="0">
                <a:solidFill>
                  <a:srgbClr val="FF5050"/>
                </a:solidFill>
              </a:rPr>
              <a:t>1/10 </a:t>
            </a:r>
            <a:r>
              <a:rPr lang="ja-JP" altLang="en-US" dirty="0">
                <a:solidFill>
                  <a:srgbClr val="FF5050"/>
                </a:solidFill>
              </a:rPr>
              <a:t>の明るさで </a:t>
            </a:r>
            <a:r>
              <a:rPr lang="en-US" altLang="ja-JP" dirty="0">
                <a:solidFill>
                  <a:srgbClr val="FF5050"/>
                </a:solidFill>
              </a:rPr>
              <a:t>10 </a:t>
            </a:r>
            <a:r>
              <a:rPr lang="ja-JP" altLang="en-US" dirty="0">
                <a:solidFill>
                  <a:srgbClr val="FF5050"/>
                </a:solidFill>
              </a:rPr>
              <a:t>倍までの輝度を </a:t>
            </a:r>
            <a:r>
              <a:rPr lang="en-US" altLang="ja-JP" dirty="0" err="1">
                <a:solidFill>
                  <a:srgbClr val="FF5050"/>
                </a:solidFill>
              </a:rPr>
              <a:t>sRGB</a:t>
            </a:r>
            <a:r>
              <a:rPr lang="en-US" altLang="ja-JP" dirty="0">
                <a:solidFill>
                  <a:srgbClr val="FF5050"/>
                </a:solidFill>
              </a:rPr>
              <a:t> </a:t>
            </a:r>
            <a:r>
              <a:rPr lang="ja-JP" altLang="en-US" dirty="0">
                <a:solidFill>
                  <a:srgbClr val="FF5050"/>
                </a:solidFill>
              </a:rPr>
              <a:t>表示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/>
              <a:t>SDR </a:t>
            </a:r>
            <a:r>
              <a:rPr lang="ja-JP" altLang="en-US" dirty="0"/>
              <a:t>出力とも比較可能に</a:t>
            </a:r>
            <a:endParaRPr lang="en-US" altLang="ja-JP" dirty="0"/>
          </a:p>
          <a:p>
            <a:pPr lvl="3"/>
            <a:r>
              <a:rPr lang="en-US" altLang="ja-JP" dirty="0"/>
              <a:t>SDR</a:t>
            </a:r>
            <a:r>
              <a:rPr lang="ja-JP" altLang="en-US" dirty="0"/>
              <a:t> も </a:t>
            </a:r>
            <a:r>
              <a:rPr lang="en-US" altLang="ja-JP" dirty="0"/>
              <a:t>HDR </a:t>
            </a:r>
            <a:r>
              <a:rPr lang="ja-JP" altLang="en-US" dirty="0"/>
              <a:t>に白レベルを合わせて </a:t>
            </a:r>
            <a:r>
              <a:rPr lang="en-US" altLang="ja-JP" dirty="0"/>
              <a:t>1/10 </a:t>
            </a:r>
            <a:r>
              <a:rPr lang="ja-JP" altLang="en-US" dirty="0"/>
              <a:t>輝度の表示モードを用意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出来るだけ暗い部屋でモニタを明るくして確認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lang="en-US" altLang="ja-JP" dirty="0"/>
          </a:p>
          <a:p>
            <a:r>
              <a:rPr lang="ja-JP" altLang="en-US" dirty="0"/>
              <a:t>今回のスライドの比較画像はこの方法でキャプチャ</a:t>
            </a:r>
            <a:endParaRPr lang="en-US" altLang="ja-JP" dirty="0"/>
          </a:p>
          <a:p>
            <a:pPr lvl="1"/>
            <a:r>
              <a:rPr lang="ja-JP" altLang="en-US" dirty="0"/>
              <a:t>本来 </a:t>
            </a:r>
            <a:r>
              <a:rPr lang="en-US" altLang="ja-JP" dirty="0"/>
              <a:t>10 </a:t>
            </a:r>
            <a:r>
              <a:rPr lang="ja-JP" altLang="en-US" dirty="0"/>
              <a:t>倍明るく表示されるべき画像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79561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39591"/>
            <a:ext cx="11522075" cy="324058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2075" cy="3240584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 bwMode="auto">
          <a:xfrm>
            <a:off x="5318075" y="5616079"/>
            <a:ext cx="620400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ja-JP" altLang="en-US" sz="1400" dirty="0">
                <a:solidFill>
                  <a:schemeClr val="bg2"/>
                </a:solidFill>
              </a:rPr>
              <a:t>なるべく暗い部屋でモニタ出力を上げると</a:t>
            </a:r>
            <a:br>
              <a:rPr lang="ja-JP" altLang="en-US" sz="1400" dirty="0">
                <a:solidFill>
                  <a:schemeClr val="bg2"/>
                </a:solidFill>
              </a:rPr>
            </a:br>
            <a:r>
              <a:rPr lang="ja-JP" altLang="en-US" sz="1400" dirty="0">
                <a:solidFill>
                  <a:schemeClr val="bg2"/>
                </a:solidFill>
              </a:rPr>
              <a:t>本来の </a:t>
            </a:r>
            <a:r>
              <a:rPr lang="en-US" altLang="ja-JP" sz="1400" dirty="0">
                <a:solidFill>
                  <a:schemeClr val="bg2"/>
                </a:solidFill>
              </a:rPr>
              <a:t>HDR</a:t>
            </a:r>
            <a:r>
              <a:rPr lang="ja-JP" altLang="en-US" sz="1400" dirty="0">
                <a:solidFill>
                  <a:schemeClr val="bg2"/>
                </a:solidFill>
              </a:rPr>
              <a:t> と </a:t>
            </a:r>
            <a:r>
              <a:rPr lang="en-US" altLang="ja-JP" sz="1400" dirty="0">
                <a:solidFill>
                  <a:schemeClr val="bg2"/>
                </a:solidFill>
              </a:rPr>
              <a:t>SDR</a:t>
            </a:r>
            <a:r>
              <a:rPr lang="ja-JP" altLang="en-US" sz="1400" dirty="0">
                <a:solidFill>
                  <a:schemeClr val="bg2"/>
                </a:solidFill>
              </a:rPr>
              <a:t> に近い状態をシミュレートできる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9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815211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7"/>
            <a:ext cx="11522075" cy="324058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087"/>
            <a:ext cx="11522075" cy="3240584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 bwMode="auto">
          <a:xfrm>
            <a:off x="5318075" y="5616079"/>
            <a:ext cx="620400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ja-JP" altLang="en-US" sz="1400" dirty="0">
                <a:solidFill>
                  <a:schemeClr val="bg2"/>
                </a:solidFill>
              </a:rPr>
              <a:t>なるべく暗い部屋でモニタ出力を上げると</a:t>
            </a:r>
            <a:br>
              <a:rPr lang="ja-JP" altLang="en-US" sz="1400" dirty="0">
                <a:solidFill>
                  <a:schemeClr val="bg2"/>
                </a:solidFill>
              </a:rPr>
            </a:br>
            <a:r>
              <a:rPr lang="ja-JP" altLang="en-US" sz="1400" dirty="0">
                <a:solidFill>
                  <a:schemeClr val="bg2"/>
                </a:solidFill>
              </a:rPr>
              <a:t>本来の </a:t>
            </a:r>
            <a:r>
              <a:rPr lang="en-US" altLang="ja-JP" sz="1400" dirty="0">
                <a:solidFill>
                  <a:schemeClr val="bg2"/>
                </a:solidFill>
              </a:rPr>
              <a:t>HDR</a:t>
            </a:r>
            <a:r>
              <a:rPr lang="ja-JP" altLang="en-US" sz="1400" dirty="0">
                <a:solidFill>
                  <a:schemeClr val="bg2"/>
                </a:solidFill>
              </a:rPr>
              <a:t> と </a:t>
            </a:r>
            <a:r>
              <a:rPr lang="en-US" altLang="ja-JP" sz="1400" dirty="0">
                <a:solidFill>
                  <a:schemeClr val="bg2"/>
                </a:solidFill>
              </a:rPr>
              <a:t>SDR</a:t>
            </a:r>
            <a:r>
              <a:rPr lang="ja-JP" altLang="en-US" sz="1400" dirty="0">
                <a:solidFill>
                  <a:schemeClr val="bg2"/>
                </a:solidFill>
              </a:rPr>
              <a:t> に近い状態をシミュレートできる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8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38944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明るい </a:t>
            </a:r>
            <a:r>
              <a:rPr lang="en-US" altLang="ja-JP" dirty="0"/>
              <a:t>SDR</a:t>
            </a:r>
            <a:r>
              <a:rPr lang="ja-JP" altLang="en-US" dirty="0"/>
              <a:t> モニタでの </a:t>
            </a:r>
            <a:r>
              <a:rPr lang="en-US" altLang="ja-JP" dirty="0"/>
              <a:t>HDR</a:t>
            </a:r>
            <a:r>
              <a:rPr lang="ja-JP" altLang="en-US" dirty="0"/>
              <a:t> 表現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近年の明るいモニタへの </a:t>
            </a:r>
            <a:r>
              <a:rPr lang="en-US" altLang="ja-JP" dirty="0"/>
              <a:t>SDR </a:t>
            </a:r>
            <a:r>
              <a:rPr lang="ja-JP" altLang="en-US" dirty="0"/>
              <a:t>出力はもったいない？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明る過ぎるためにわざわざモニタを暗くする現状</a:t>
            </a:r>
            <a:endParaRPr lang="en-US" altLang="ja-JP" dirty="0">
              <a:solidFill>
                <a:srgbClr val="FF5050"/>
              </a:solidFill>
            </a:endParaRPr>
          </a:p>
          <a:p>
            <a:r>
              <a:rPr lang="ja-JP" altLang="en-US" dirty="0">
                <a:solidFill>
                  <a:srgbClr val="FF5050"/>
                </a:solidFill>
              </a:rPr>
              <a:t>画面を明るくして </a:t>
            </a:r>
            <a:r>
              <a:rPr lang="en-US" altLang="ja-JP" dirty="0">
                <a:solidFill>
                  <a:srgbClr val="FF5050"/>
                </a:solidFill>
              </a:rPr>
              <a:t>HDR</a:t>
            </a:r>
            <a:r>
              <a:rPr lang="ja-JP" altLang="en-US" dirty="0">
                <a:solidFill>
                  <a:srgbClr val="FF5050"/>
                </a:solidFill>
              </a:rPr>
              <a:t> シミュレーション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500nits </a:t>
            </a:r>
            <a:r>
              <a:rPr lang="ja-JP" altLang="en-US" dirty="0">
                <a:solidFill>
                  <a:srgbClr val="FF5050"/>
                </a:solidFill>
              </a:rPr>
              <a:t>程度以上の明るさがあれば実用可能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出力スケールを任意に変更できると良い</a:t>
            </a:r>
            <a:endParaRPr lang="en-US" altLang="ja-JP" dirty="0"/>
          </a:p>
          <a:p>
            <a:pPr lvl="3"/>
            <a:r>
              <a:rPr lang="en-US" altLang="ja-JP" dirty="0"/>
              <a:t>1/3</a:t>
            </a:r>
            <a:r>
              <a:rPr lang="ja-JP" altLang="en-US" dirty="0"/>
              <a:t>～</a:t>
            </a:r>
            <a:r>
              <a:rPr lang="en-US" altLang="ja-JP" dirty="0"/>
              <a:t>1/10 </a:t>
            </a:r>
            <a:r>
              <a:rPr lang="ja-JP" altLang="en-US" dirty="0"/>
              <a:t>程度のスケールが実用的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8-bit </a:t>
            </a:r>
            <a:r>
              <a:rPr lang="ja-JP" altLang="en-US" dirty="0">
                <a:solidFill>
                  <a:srgbClr val="FF5050"/>
                </a:solidFill>
              </a:rPr>
              <a:t>出力では暗い領域の精度が不足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酷いバンディングが発生する</a:t>
            </a:r>
            <a:endParaRPr lang="en-US" altLang="ja-JP" dirty="0"/>
          </a:p>
          <a:p>
            <a:pPr lvl="2"/>
            <a:r>
              <a:rPr lang="ja-JP" altLang="en-US" dirty="0"/>
              <a:t>ディザリングは必須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115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819213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その他</a:t>
            </a:r>
            <a:br>
              <a:rPr lang="en-US" altLang="ja-JP" dirty="0"/>
            </a:br>
            <a:r>
              <a:rPr lang="en-US" altLang="ja-JP" dirty="0"/>
              <a:t>HDR</a:t>
            </a:r>
            <a:r>
              <a:rPr lang="ja-JP" altLang="en-US" dirty="0"/>
              <a:t> </a:t>
            </a:r>
            <a:r>
              <a:rPr lang="en-US" altLang="ja-JP" dirty="0"/>
              <a:t>/ SDR</a:t>
            </a:r>
            <a:r>
              <a:rPr lang="ja-JP" altLang="en-US" dirty="0"/>
              <a:t> 比較画像の撮影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6899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HDR / SDR </a:t>
            </a:r>
            <a:r>
              <a:rPr lang="ja-JP" altLang="en-US" dirty="0"/>
              <a:t>比較スクリーンショット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非常に難しい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比較画像は </a:t>
            </a:r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環境で表示することが前提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そもそも不可能</a:t>
            </a:r>
            <a:endParaRPr lang="en-US" altLang="ja-JP" dirty="0"/>
          </a:p>
          <a:p>
            <a:pPr lvl="1"/>
            <a:r>
              <a:rPr lang="en-US" altLang="ja-JP" dirty="0"/>
              <a:t>SDR</a:t>
            </a:r>
            <a:r>
              <a:rPr lang="ja-JP" altLang="en-US" dirty="0"/>
              <a:t> 表示で </a:t>
            </a:r>
            <a:r>
              <a:rPr lang="en-US" altLang="ja-JP" dirty="0"/>
              <a:t>HDR </a:t>
            </a:r>
            <a:r>
              <a:rPr lang="ja-JP" altLang="en-US" dirty="0"/>
              <a:t>の表現力と </a:t>
            </a:r>
            <a:r>
              <a:rPr lang="en-US" altLang="ja-JP" dirty="0"/>
              <a:t>SDR </a:t>
            </a:r>
            <a:r>
              <a:rPr lang="ja-JP" altLang="en-US" dirty="0"/>
              <a:t>との違いを説明</a:t>
            </a:r>
            <a:endParaRPr lang="en-US" altLang="ja-JP" dirty="0"/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画像を通常よりも劣化させざるを得ない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308772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比較スクリーンショットの作り方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dirty="0"/>
              <a:t>写真で </a:t>
            </a:r>
            <a:r>
              <a:rPr lang="en-US" altLang="ja-JP" dirty="0"/>
              <a:t>HDR </a:t>
            </a:r>
            <a:r>
              <a:rPr lang="ja-JP" altLang="en-US" dirty="0"/>
              <a:t>対応モニタを撮影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普通に撮影して比較すると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が必ず白飛びしてしまう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露出を抑えざるを得ないが </a:t>
            </a:r>
            <a:r>
              <a:rPr lang="en-US" altLang="ja-JP" dirty="0"/>
              <a:t>SDR </a:t>
            </a:r>
            <a:r>
              <a:rPr lang="ja-JP" altLang="en-US" dirty="0"/>
              <a:t>が暗くなり過ぎる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ja-JP" altLang="en-US" dirty="0"/>
              <a:t>この資料のような </a:t>
            </a:r>
            <a:r>
              <a:rPr lang="en-US" altLang="ja-JP" dirty="0"/>
              <a:t>HDR </a:t>
            </a:r>
            <a:r>
              <a:rPr lang="ja-JP" altLang="en-US" dirty="0"/>
              <a:t>シミュレーションで比較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やはり </a:t>
            </a:r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が暗くなり過ぎる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/>
              <a:t>1000nits</a:t>
            </a:r>
            <a:r>
              <a:rPr lang="ja-JP" altLang="en-US" dirty="0"/>
              <a:t> 想定なら本来の </a:t>
            </a:r>
            <a:r>
              <a:rPr lang="en-US" altLang="ja-JP" dirty="0"/>
              <a:t>1/10</a:t>
            </a:r>
            <a:r>
              <a:rPr lang="ja-JP" altLang="en-US" dirty="0"/>
              <a:t> の輝度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ja-JP" altLang="en-US" dirty="0"/>
              <a:t>独自のレタッチを行う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ノウハウが必要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SDR / HDR </a:t>
            </a:r>
            <a:r>
              <a:rPr lang="ja-JP" altLang="en-US" dirty="0">
                <a:solidFill>
                  <a:srgbClr val="FF5050"/>
                </a:solidFill>
              </a:rPr>
              <a:t>の表現力の違いを正しく理解している必要あり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515723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メーカによって比較方法もバラバラ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solidFill>
                  <a:srgbClr val="FF5050"/>
                </a:solidFill>
              </a:rPr>
              <a:t>各社独自の方法で比較画像を作っている模様</a:t>
            </a:r>
            <a:endParaRPr lang="en-US" altLang="ja-JP" dirty="0">
              <a:solidFill>
                <a:srgbClr val="FF5050"/>
              </a:solidFill>
            </a:endParaRPr>
          </a:p>
          <a:p>
            <a:r>
              <a:rPr lang="en-US" altLang="ja-JP" dirty="0"/>
              <a:t>SDR / HDR</a:t>
            </a:r>
            <a:r>
              <a:rPr lang="ja-JP" altLang="en-US" dirty="0"/>
              <a:t> の特徴が反対に見えるものも</a:t>
            </a:r>
            <a:endParaRPr lang="en-US" altLang="ja-JP" dirty="0"/>
          </a:p>
          <a:p>
            <a:pPr lvl="1"/>
            <a:r>
              <a:rPr lang="ja-JP" altLang="en-US" dirty="0"/>
              <a:t>コントラストを高くしたために </a:t>
            </a:r>
            <a:r>
              <a:rPr lang="en-US" altLang="ja-JP" dirty="0"/>
              <a:t>HDR </a:t>
            </a:r>
            <a:r>
              <a:rPr lang="ja-JP" altLang="en-US" dirty="0"/>
              <a:t>だけが白飛びしたり</a:t>
            </a:r>
            <a:endParaRPr lang="en-US" altLang="ja-JP" dirty="0"/>
          </a:p>
          <a:p>
            <a:pPr lvl="2"/>
            <a:r>
              <a:rPr lang="ja-JP" altLang="en-US" dirty="0"/>
              <a:t>本末転倒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036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7"/>
            <a:ext cx="11522075" cy="324058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087"/>
            <a:ext cx="11522075" cy="3240584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6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596765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比較スクリーンショットの理想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solidFill>
                  <a:srgbClr val="FF5050"/>
                </a:solidFill>
              </a:rPr>
              <a:t>出来るだけ </a:t>
            </a:r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を劣化させない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突っ込みどころとなる</a:t>
            </a:r>
            <a:r>
              <a:rPr lang="en-US" altLang="ja-JP" dirty="0"/>
              <a:t>…</a:t>
            </a:r>
          </a:p>
          <a:p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の強みを理解できるようにする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SDR </a:t>
            </a:r>
            <a:r>
              <a:rPr lang="ja-JP" altLang="en-US" dirty="0"/>
              <a:t>では白飛びする明部の色の再現</a:t>
            </a:r>
            <a:endParaRPr lang="en-US" altLang="ja-JP" dirty="0"/>
          </a:p>
          <a:p>
            <a:pPr lvl="1"/>
            <a:r>
              <a:rPr lang="ja-JP" altLang="en-US" dirty="0"/>
              <a:t>ただ明るくなる訳ではない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74014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輝度を </a:t>
            </a:r>
            <a:r>
              <a:rPr lang="en-US" altLang="ja-JP" dirty="0"/>
              <a:t>1/3 </a:t>
            </a:r>
            <a:r>
              <a:rPr lang="ja-JP" altLang="en-US" dirty="0"/>
              <a:t>にしたシミュレーション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SDR </a:t>
            </a:r>
            <a:r>
              <a:rPr lang="ja-JP" altLang="en-US" dirty="0"/>
              <a:t>の明るさは </a:t>
            </a:r>
            <a:r>
              <a:rPr lang="en-US" altLang="ja-JP" dirty="0"/>
              <a:t>1/3 </a:t>
            </a:r>
            <a:r>
              <a:rPr lang="ja-JP" altLang="en-US" dirty="0"/>
              <a:t>にして </a:t>
            </a:r>
            <a:r>
              <a:rPr lang="en-US" altLang="ja-JP" dirty="0" err="1"/>
              <a:t>sRGB</a:t>
            </a:r>
            <a:r>
              <a:rPr lang="en-US" altLang="ja-JP" dirty="0"/>
              <a:t> </a:t>
            </a:r>
            <a:r>
              <a:rPr lang="ja-JP" altLang="en-US" dirty="0"/>
              <a:t>出力</a:t>
            </a:r>
            <a:endParaRPr lang="en-US" altLang="ja-JP" dirty="0"/>
          </a:p>
          <a:p>
            <a:r>
              <a:rPr lang="en-US" altLang="ja-JP" dirty="0"/>
              <a:t>HDR </a:t>
            </a:r>
            <a:r>
              <a:rPr lang="ja-JP" altLang="en-US" dirty="0"/>
              <a:t>は </a:t>
            </a:r>
            <a:r>
              <a:rPr lang="en-US" altLang="ja-JP" dirty="0"/>
              <a:t>300nits </a:t>
            </a:r>
            <a:r>
              <a:rPr lang="ja-JP" altLang="en-US" dirty="0"/>
              <a:t>用トーンマップを </a:t>
            </a:r>
            <a:r>
              <a:rPr lang="en-US" altLang="ja-JP" dirty="0"/>
              <a:t>1/3 </a:t>
            </a:r>
            <a:r>
              <a:rPr lang="ja-JP" altLang="en-US" dirty="0"/>
              <a:t>輝度で </a:t>
            </a:r>
            <a:r>
              <a:rPr lang="en-US" altLang="ja-JP" dirty="0" err="1"/>
              <a:t>sRGB</a:t>
            </a:r>
            <a:r>
              <a:rPr lang="en-US" altLang="ja-JP" dirty="0"/>
              <a:t> </a:t>
            </a:r>
            <a:r>
              <a:rPr lang="ja-JP" altLang="en-US" dirty="0"/>
              <a:t>出力</a:t>
            </a:r>
            <a:endParaRPr lang="en-US" altLang="ja-JP" dirty="0"/>
          </a:p>
          <a:p>
            <a:pPr lvl="1"/>
            <a:r>
              <a:rPr lang="ja-JP" altLang="en-US" dirty="0"/>
              <a:t>基準白レベルを </a:t>
            </a:r>
            <a:r>
              <a:rPr lang="en-US" altLang="ja-JP" dirty="0"/>
              <a:t>33nits </a:t>
            </a:r>
            <a:r>
              <a:rPr lang="ja-JP" altLang="en-US" dirty="0"/>
              <a:t>とした </a:t>
            </a:r>
            <a:r>
              <a:rPr lang="en-US" altLang="ja-JP" dirty="0"/>
              <a:t>100-nit HDR </a:t>
            </a:r>
            <a:r>
              <a:rPr lang="ja-JP" altLang="en-US" dirty="0"/>
              <a:t>とも言える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409653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輝度を </a:t>
            </a:r>
            <a:r>
              <a:rPr lang="en-US" altLang="ja-JP" dirty="0"/>
              <a:t>1/3 </a:t>
            </a:r>
            <a:r>
              <a:rPr lang="ja-JP" altLang="en-US" dirty="0"/>
              <a:t>にしたシミュレーション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HDR </a:t>
            </a:r>
            <a:r>
              <a:rPr lang="ja-JP" altLang="en-US" dirty="0"/>
              <a:t>画像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明部の色味は </a:t>
            </a:r>
            <a:r>
              <a:rPr lang="en-US" altLang="ja-JP" dirty="0">
                <a:solidFill>
                  <a:srgbClr val="FF5050"/>
                </a:solidFill>
              </a:rPr>
              <a:t>300-nit HDR </a:t>
            </a:r>
            <a:r>
              <a:rPr lang="ja-JP" altLang="en-US" dirty="0">
                <a:solidFill>
                  <a:srgbClr val="FF5050"/>
                </a:solidFill>
              </a:rPr>
              <a:t>を再現</a:t>
            </a:r>
            <a:endParaRPr lang="en-US" altLang="ja-JP" dirty="0">
              <a:solidFill>
                <a:srgbClr val="FF5050"/>
              </a:solidFill>
            </a:endParaRPr>
          </a:p>
          <a:p>
            <a:r>
              <a:rPr lang="en-US" altLang="ja-JP" dirty="0"/>
              <a:t>SDR </a:t>
            </a:r>
            <a:r>
              <a:rPr lang="ja-JP" altLang="en-US" dirty="0"/>
              <a:t>画像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本来の </a:t>
            </a:r>
            <a:r>
              <a:rPr lang="en-US" altLang="ja-JP" dirty="0">
                <a:solidFill>
                  <a:srgbClr val="FF5050"/>
                </a:solidFill>
              </a:rPr>
              <a:t>1/3 </a:t>
            </a:r>
            <a:r>
              <a:rPr lang="ja-JP" altLang="en-US" dirty="0">
                <a:solidFill>
                  <a:srgbClr val="FF5050"/>
                </a:solidFill>
              </a:rPr>
              <a:t>輝度となる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HDR</a:t>
            </a:r>
            <a:r>
              <a:rPr lang="ja-JP" altLang="en-US" dirty="0"/>
              <a:t> シミュレーションの </a:t>
            </a:r>
            <a:r>
              <a:rPr lang="en-US" altLang="ja-JP" dirty="0"/>
              <a:t>1/10 </a:t>
            </a:r>
            <a:r>
              <a:rPr lang="ja-JP" altLang="en-US" dirty="0"/>
              <a:t>よりも明るく劣化が少ない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60541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-996"/>
            <a:ext cx="11522075" cy="3240584"/>
            <a:chOff x="0" y="-996"/>
            <a:chExt cx="11522075" cy="3240584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96"/>
              <a:ext cx="11522075" cy="3240584"/>
            </a:xfrm>
            <a:prstGeom prst="rect">
              <a:avLst/>
            </a:prstGeom>
          </p:spPr>
        </p:pic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4964023" y="2930226"/>
              <a:ext cx="797013" cy="30777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9pPr>
            </a:lstStyle>
            <a:p>
              <a:pPr algn="r">
                <a:spcBef>
                  <a:spcPct val="0"/>
                </a:spcBef>
                <a:buNone/>
              </a:pPr>
              <a:r>
                <a:rPr lang="en-US" altLang="ja-JP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HDR 1/3</a:t>
              </a:r>
            </a:p>
          </p:txBody>
        </p:sp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10750182" y="2925337"/>
              <a:ext cx="766557" cy="30777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SDR 1/3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-1" y="3239591"/>
            <a:ext cx="11522076" cy="3240584"/>
            <a:chOff x="-1" y="3239591"/>
            <a:chExt cx="11522076" cy="3240584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239591"/>
              <a:ext cx="11522075" cy="3240584"/>
            </a:xfrm>
            <a:prstGeom prst="rect">
              <a:avLst/>
            </a:prstGeom>
          </p:spPr>
        </p:pic>
        <p:sp>
          <p:nvSpPr>
            <p:cNvPr id="21" name="タイトル 1"/>
            <p:cNvSpPr txBox="1">
              <a:spLocks/>
            </p:cNvSpPr>
            <p:nvPr/>
          </p:nvSpPr>
          <p:spPr bwMode="auto">
            <a:xfrm>
              <a:off x="9361437" y="6120407"/>
              <a:ext cx="2160638" cy="359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/>
              <a:r>
                <a:rPr lang="en-US" altLang="ja-JP" sz="1400" dirty="0">
                  <a:solidFill>
                    <a:schemeClr val="bg2"/>
                  </a:solidFill>
                </a:rPr>
                <a:t>SDR 1/10</a:t>
              </a:r>
              <a:endParaRPr lang="ja-JP" altLang="en-US" sz="1400" dirty="0">
                <a:solidFill>
                  <a:schemeClr val="bg2"/>
                </a:solidFill>
              </a:endParaRPr>
            </a:p>
          </p:txBody>
        </p:sp>
        <p:sp>
          <p:nvSpPr>
            <p:cNvPr id="22" name="タイトル 1"/>
            <p:cNvSpPr txBox="1">
              <a:spLocks/>
            </p:cNvSpPr>
            <p:nvPr/>
          </p:nvSpPr>
          <p:spPr bwMode="auto">
            <a:xfrm>
              <a:off x="3600399" y="6120407"/>
              <a:ext cx="2160638" cy="359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/>
              <a:r>
                <a:rPr lang="en-US" altLang="ja-JP" sz="1400" dirty="0">
                  <a:solidFill>
                    <a:schemeClr val="bg2"/>
                  </a:solidFill>
                </a:rPr>
                <a:t>HDR 1/10</a:t>
              </a:r>
              <a:endParaRPr lang="ja-JP" altLang="en-US" sz="1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73026" y="6049965"/>
            <a:ext cx="4391867" cy="430210"/>
            <a:chOff x="73026" y="6049965"/>
            <a:chExt cx="4391867" cy="430210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1944613" y="6249615"/>
              <a:ext cx="2520280" cy="23056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15" name="図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25992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輝度を </a:t>
            </a:r>
            <a:r>
              <a:rPr lang="en-US" altLang="ja-JP" dirty="0"/>
              <a:t>1/3 </a:t>
            </a:r>
            <a:r>
              <a:rPr lang="ja-JP" altLang="en-US" dirty="0"/>
              <a:t>にしたシミュレーション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5"/>
            <a:ext cx="10369550" cy="188392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SDR </a:t>
            </a:r>
            <a:r>
              <a:rPr lang="ja-JP" altLang="en-US" dirty="0"/>
              <a:t>画像はまずまず</a:t>
            </a:r>
            <a:endParaRPr lang="en-US" altLang="ja-JP" dirty="0"/>
          </a:p>
          <a:p>
            <a:pPr lvl="1"/>
            <a:r>
              <a:rPr lang="ja-JP" altLang="en-US" dirty="0"/>
              <a:t>劣化させた感は少ない</a:t>
            </a:r>
            <a:endParaRPr lang="en-US" altLang="ja-JP" dirty="0"/>
          </a:p>
          <a:p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にやや白飛びの傾向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1/4</a:t>
            </a:r>
            <a:r>
              <a:rPr lang="ja-JP" altLang="en-US" dirty="0"/>
              <a:t> 程度でも良いかも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124</a:t>
            </a:fld>
            <a:endParaRPr lang="en-US" altLang="ja-JP"/>
          </a:p>
        </p:txBody>
      </p:sp>
      <p:grpSp>
        <p:nvGrpSpPr>
          <p:cNvPr id="6" name="グループ化 5"/>
          <p:cNvGrpSpPr/>
          <p:nvPr/>
        </p:nvGrpSpPr>
        <p:grpSpPr>
          <a:xfrm>
            <a:off x="0" y="3252348"/>
            <a:ext cx="11522075" cy="3240584"/>
            <a:chOff x="0" y="-996"/>
            <a:chExt cx="11522075" cy="3240584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96"/>
              <a:ext cx="11522075" cy="3240584"/>
            </a:xfrm>
            <a:prstGeom prst="rect">
              <a:avLst/>
            </a:prstGeom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4964023" y="2930226"/>
              <a:ext cx="797013" cy="30777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9pPr>
            </a:lstStyle>
            <a:p>
              <a:pPr algn="r">
                <a:spcBef>
                  <a:spcPct val="0"/>
                </a:spcBef>
                <a:buNone/>
              </a:pPr>
              <a:r>
                <a:rPr lang="en-US" altLang="ja-JP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HDR 1/3</a:t>
              </a: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10750182" y="2925337"/>
              <a:ext cx="766557" cy="30777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SDR 1/3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73026" y="6049965"/>
            <a:ext cx="4391867" cy="430210"/>
            <a:chOff x="73026" y="6049965"/>
            <a:chExt cx="4391867" cy="43021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1944613" y="6249615"/>
              <a:ext cx="2520280" cy="23056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12" name="図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86334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HLG </a:t>
            </a:r>
            <a:r>
              <a:rPr lang="ja-JP" altLang="en-US" dirty="0"/>
              <a:t>でエンコードしてみる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FF5050"/>
                </a:solidFill>
              </a:rPr>
              <a:t>HLG </a:t>
            </a:r>
            <a:r>
              <a:rPr lang="ja-JP" altLang="en-US" dirty="0">
                <a:solidFill>
                  <a:srgbClr val="FF5050"/>
                </a:solidFill>
              </a:rPr>
              <a:t>はもともと互換性の高さが特徴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逆に擬似的な </a:t>
            </a:r>
            <a:r>
              <a:rPr lang="en-US" altLang="ja-JP" dirty="0"/>
              <a:t>HDR </a:t>
            </a:r>
            <a:r>
              <a:rPr lang="ja-JP" altLang="en-US" dirty="0"/>
              <a:t>表示にも使えるはず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ja-JP" altLang="en-US" dirty="0">
                <a:solidFill>
                  <a:srgbClr val="FF5050"/>
                </a:solidFill>
              </a:rPr>
              <a:t>色域は </a:t>
            </a:r>
            <a:r>
              <a:rPr lang="en-US" altLang="ja-JP" dirty="0">
                <a:solidFill>
                  <a:srgbClr val="FF5050"/>
                </a:solidFill>
              </a:rPr>
              <a:t>BT.709 </a:t>
            </a:r>
            <a:r>
              <a:rPr lang="ja-JP" altLang="en-US" dirty="0">
                <a:solidFill>
                  <a:srgbClr val="FF5050"/>
                </a:solidFill>
              </a:rPr>
              <a:t>のまま </a:t>
            </a:r>
            <a:r>
              <a:rPr lang="en-US" altLang="ja-JP" dirty="0">
                <a:solidFill>
                  <a:srgbClr val="FF5050"/>
                </a:solidFill>
              </a:rPr>
              <a:t>HLG OETF </a:t>
            </a:r>
            <a:r>
              <a:rPr lang="ja-JP" altLang="en-US" dirty="0">
                <a:solidFill>
                  <a:srgbClr val="FF5050"/>
                </a:solidFill>
              </a:rPr>
              <a:t>を適用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これを </a:t>
            </a:r>
            <a:r>
              <a:rPr lang="en-US" altLang="ja-JP" dirty="0"/>
              <a:t>SDR </a:t>
            </a:r>
            <a:r>
              <a:rPr lang="ja-JP" altLang="en-US" dirty="0"/>
              <a:t>モニタで表示</a:t>
            </a:r>
            <a:endParaRPr lang="en-US" altLang="ja-JP" dirty="0"/>
          </a:p>
          <a:p>
            <a:pPr lvl="1"/>
            <a:r>
              <a:rPr lang="en-US" altLang="ja-JP" dirty="0"/>
              <a:t>SDR </a:t>
            </a:r>
            <a:r>
              <a:rPr lang="ja-JP" altLang="en-US" dirty="0"/>
              <a:t>画像は規定どおり </a:t>
            </a:r>
            <a:r>
              <a:rPr lang="en-US" altLang="ja-JP" dirty="0"/>
              <a:t>1.0 </a:t>
            </a:r>
            <a:r>
              <a:rPr lang="ja-JP" altLang="en-US" dirty="0"/>
              <a:t>にトーンマップして </a:t>
            </a:r>
            <a:r>
              <a:rPr lang="en-US" altLang="ja-JP" dirty="0"/>
              <a:t>HLG OETF</a:t>
            </a:r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HLG </a:t>
            </a:r>
            <a:r>
              <a:rPr lang="ja-JP" altLang="en-US" dirty="0">
                <a:solidFill>
                  <a:srgbClr val="FF5050"/>
                </a:solidFill>
              </a:rPr>
              <a:t>の </a:t>
            </a:r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領域は </a:t>
            </a:r>
            <a:r>
              <a:rPr lang="en-US" altLang="ja-JP" dirty="0">
                <a:solidFill>
                  <a:srgbClr val="FF5050"/>
                </a:solidFill>
              </a:rPr>
              <a:t>BT.709 </a:t>
            </a:r>
            <a:r>
              <a:rPr lang="ja-JP" altLang="en-US" dirty="0">
                <a:solidFill>
                  <a:srgbClr val="FF5050"/>
                </a:solidFill>
              </a:rPr>
              <a:t>とほぼ互換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704232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色域は </a:t>
            </a:r>
            <a:r>
              <a:rPr lang="en-US" altLang="ja-JP" dirty="0"/>
              <a:t>BT.709 </a:t>
            </a:r>
            <a:r>
              <a:rPr lang="ja-JP" altLang="en-US" dirty="0"/>
              <a:t>のまま </a:t>
            </a:r>
            <a:r>
              <a:rPr lang="en-US" altLang="ja-JP" dirty="0"/>
              <a:t>HLG OETF </a:t>
            </a:r>
            <a:r>
              <a:rPr lang="ja-JP" altLang="en-US" dirty="0"/>
              <a:t>を適用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HDR </a:t>
            </a:r>
            <a:r>
              <a:rPr lang="ja-JP" altLang="en-US" dirty="0"/>
              <a:t>画像</a:t>
            </a:r>
            <a:endParaRPr lang="en-US" altLang="ja-JP" dirty="0"/>
          </a:p>
          <a:p>
            <a:pPr lvl="1"/>
            <a:r>
              <a:rPr lang="ja-JP" altLang="en-US" dirty="0"/>
              <a:t>高輝度領域が対数圧縮された画像となる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明部の色味は本当の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程ではないが再現できる</a:t>
            </a:r>
            <a:endParaRPr lang="en-US" altLang="ja-JP" dirty="0">
              <a:solidFill>
                <a:srgbClr val="FF5050"/>
              </a:solidFill>
            </a:endParaRPr>
          </a:p>
          <a:p>
            <a:r>
              <a:rPr lang="en-US" altLang="ja-JP" dirty="0"/>
              <a:t>SDR </a:t>
            </a:r>
            <a:r>
              <a:rPr lang="ja-JP" altLang="en-US" dirty="0"/>
              <a:t>画像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本来の </a:t>
            </a:r>
            <a:r>
              <a:rPr lang="en-US" altLang="ja-JP" dirty="0">
                <a:solidFill>
                  <a:srgbClr val="FF5050"/>
                </a:solidFill>
              </a:rPr>
              <a:t>1/4</a:t>
            </a:r>
            <a:r>
              <a:rPr lang="ja-JP" altLang="en-US" dirty="0">
                <a:solidFill>
                  <a:srgbClr val="FF5050"/>
                </a:solidFill>
              </a:rPr>
              <a:t>～</a:t>
            </a:r>
            <a:r>
              <a:rPr lang="en-US" altLang="ja-JP" dirty="0">
                <a:solidFill>
                  <a:srgbClr val="FF5050"/>
                </a:solidFill>
              </a:rPr>
              <a:t>1/5 </a:t>
            </a:r>
            <a:r>
              <a:rPr lang="ja-JP" altLang="en-US" dirty="0">
                <a:solidFill>
                  <a:srgbClr val="FF5050"/>
                </a:solidFill>
              </a:rPr>
              <a:t>程度となる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8-bit RGB </a:t>
            </a:r>
            <a:r>
              <a:rPr lang="ja-JP" altLang="en-US" dirty="0">
                <a:solidFill>
                  <a:srgbClr val="FF5050"/>
                </a:solidFill>
              </a:rPr>
              <a:t>値で </a:t>
            </a:r>
            <a:r>
              <a:rPr lang="en-US" altLang="ja-JP" dirty="0">
                <a:solidFill>
                  <a:srgbClr val="FF5050"/>
                </a:solidFill>
              </a:rPr>
              <a:t>127</a:t>
            </a:r>
          </a:p>
          <a:p>
            <a:pPr lvl="1"/>
            <a:r>
              <a:rPr lang="en-US" altLang="ja-JP" dirty="0"/>
              <a:t>HDR</a:t>
            </a:r>
            <a:r>
              <a:rPr lang="ja-JP" altLang="en-US" dirty="0"/>
              <a:t> シミュレーションの </a:t>
            </a:r>
            <a:r>
              <a:rPr lang="en-US" altLang="ja-JP" dirty="0"/>
              <a:t>1/10 </a:t>
            </a:r>
            <a:r>
              <a:rPr lang="ja-JP" altLang="en-US" dirty="0"/>
              <a:t>よりは明るく劣化が少ない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9567266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9963"/>
            <a:ext cx="11522075" cy="3240584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 bwMode="auto">
          <a:xfrm>
            <a:off x="9361437" y="6120407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SDR 1/10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b="2007"/>
          <a:stretch/>
        </p:blipFill>
        <p:spPr>
          <a:xfrm>
            <a:off x="0" y="0"/>
            <a:ext cx="11522075" cy="3384377"/>
          </a:xfrm>
          <a:prstGeom prst="rect">
            <a:avLst/>
          </a:prstGeom>
        </p:spPr>
      </p:pic>
      <p:sp>
        <p:nvSpPr>
          <p:cNvPr id="9" name="タイトル 1"/>
          <p:cNvSpPr txBox="1">
            <a:spLocks/>
          </p:cNvSpPr>
          <p:nvPr/>
        </p:nvSpPr>
        <p:spPr bwMode="auto">
          <a:xfrm>
            <a:off x="3600399" y="6120407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HDR 1/10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 bwMode="auto">
          <a:xfrm>
            <a:off x="9361437" y="3024609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SDR HLG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 bwMode="auto">
          <a:xfrm>
            <a:off x="3600399" y="3024609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HDR HLG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73026" y="6049965"/>
            <a:ext cx="4391867" cy="430210"/>
            <a:chOff x="73026" y="6049965"/>
            <a:chExt cx="4391867" cy="430210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1944613" y="6249615"/>
              <a:ext cx="2520280" cy="23056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16" name="図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584688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087"/>
            <a:ext cx="11522075" cy="324058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" b="4014"/>
          <a:stretch/>
        </p:blipFill>
        <p:spPr>
          <a:xfrm>
            <a:off x="-1" y="0"/>
            <a:ext cx="11522075" cy="3312368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 bwMode="auto">
          <a:xfrm>
            <a:off x="9361436" y="6120903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SDR 1/10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 bwMode="auto">
          <a:xfrm>
            <a:off x="3600398" y="6120903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HDR 1/10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 bwMode="auto">
          <a:xfrm>
            <a:off x="9361435" y="2953617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SDR HLG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 bwMode="auto">
          <a:xfrm>
            <a:off x="3600398" y="2953369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HDR HLG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73026" y="6049965"/>
            <a:ext cx="4391867" cy="430210"/>
            <a:chOff x="73026" y="6049965"/>
            <a:chExt cx="4391867" cy="430210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1944613" y="6249615"/>
              <a:ext cx="2520280" cy="23056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11" name="図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255840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39591"/>
            <a:ext cx="11522075" cy="3240584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 bwMode="auto">
          <a:xfrm>
            <a:off x="9361437" y="6120407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SDR 1/10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 bwMode="auto">
          <a:xfrm>
            <a:off x="3600399" y="6120407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HDR 1/10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669" y="-6202"/>
            <a:ext cx="11520406" cy="3318843"/>
            <a:chOff x="1669" y="-6202"/>
            <a:chExt cx="11520406" cy="3318843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3" b="4000"/>
            <a:stretch/>
          </p:blipFill>
          <p:spPr>
            <a:xfrm>
              <a:off x="1669" y="-6202"/>
              <a:ext cx="11520406" cy="3312368"/>
            </a:xfrm>
            <a:prstGeom prst="rect">
              <a:avLst/>
            </a:prstGeom>
          </p:spPr>
        </p:pic>
        <p:sp>
          <p:nvSpPr>
            <p:cNvPr id="8" name="タイトル 1"/>
            <p:cNvSpPr txBox="1">
              <a:spLocks/>
            </p:cNvSpPr>
            <p:nvPr/>
          </p:nvSpPr>
          <p:spPr bwMode="auto">
            <a:xfrm>
              <a:off x="9361437" y="2952873"/>
              <a:ext cx="2160638" cy="359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/>
              <a:r>
                <a:rPr lang="en-US" altLang="ja-JP" sz="1400" dirty="0">
                  <a:solidFill>
                    <a:schemeClr val="bg2"/>
                  </a:solidFill>
                </a:rPr>
                <a:t>SDR HLG</a:t>
              </a:r>
              <a:endParaRPr lang="ja-JP" altLang="en-US" sz="1400" dirty="0">
                <a:solidFill>
                  <a:schemeClr val="bg2"/>
                </a:solidFill>
              </a:endParaRPr>
            </a:p>
          </p:txBody>
        </p:sp>
        <p:sp>
          <p:nvSpPr>
            <p:cNvPr id="9" name="タイトル 1"/>
            <p:cNvSpPr txBox="1">
              <a:spLocks/>
            </p:cNvSpPr>
            <p:nvPr/>
          </p:nvSpPr>
          <p:spPr bwMode="auto">
            <a:xfrm>
              <a:off x="3600398" y="2952873"/>
              <a:ext cx="2160638" cy="359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/>
              <a:r>
                <a:rPr lang="en-US" altLang="ja-JP" sz="1400" dirty="0">
                  <a:solidFill>
                    <a:schemeClr val="bg2"/>
                  </a:solidFill>
                </a:rPr>
                <a:t>HDR HLG</a:t>
              </a:r>
              <a:endParaRPr lang="ja-JP" altLang="en-US" sz="1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73026" y="6049965"/>
            <a:ext cx="4391867" cy="430210"/>
            <a:chOff x="73026" y="6049965"/>
            <a:chExt cx="4391867" cy="430210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1944613" y="6249615"/>
              <a:ext cx="2520280" cy="23056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15" name="図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0440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522075" cy="324058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9591"/>
            <a:ext cx="11522075" cy="3240584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6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468358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9591"/>
            <a:ext cx="11522075" cy="324058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795" y="0"/>
            <a:ext cx="11521280" cy="3384376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 bwMode="auto">
          <a:xfrm>
            <a:off x="9361437" y="6120407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SDR 1/10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 bwMode="auto">
          <a:xfrm>
            <a:off x="3600399" y="6120407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HDR 1/10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 bwMode="auto">
          <a:xfrm>
            <a:off x="9361437" y="3024609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SDR HLG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 bwMode="auto">
          <a:xfrm>
            <a:off x="3600399" y="3024609"/>
            <a:ext cx="2160638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400" dirty="0">
                <a:solidFill>
                  <a:schemeClr val="bg2"/>
                </a:solidFill>
              </a:rPr>
              <a:t>HDR HLG</a:t>
            </a:r>
            <a:endParaRPr lang="ja-JP" altLang="en-US" sz="1400" dirty="0">
              <a:solidFill>
                <a:schemeClr val="bg2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73026" y="6049965"/>
            <a:ext cx="4391867" cy="430210"/>
            <a:chOff x="73026" y="6049965"/>
            <a:chExt cx="4391867" cy="43021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1944613" y="6249615"/>
              <a:ext cx="2520280" cy="23056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12" name="図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5897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HLG </a:t>
            </a:r>
            <a:r>
              <a:rPr lang="ja-JP" altLang="en-US" dirty="0"/>
              <a:t>でエンコード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SDR </a:t>
            </a:r>
            <a:r>
              <a:rPr lang="ja-JP" altLang="en-US" dirty="0"/>
              <a:t>画像はやや暗め</a:t>
            </a:r>
            <a:endParaRPr lang="en-US" altLang="ja-JP" dirty="0"/>
          </a:p>
          <a:p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画像は飽和により高輝度の彩度がやや低め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1/3 </a:t>
            </a:r>
            <a:r>
              <a:rPr lang="ja-JP" altLang="en-US" dirty="0"/>
              <a:t>輝度のシミュレーションよりも白飛びは少ない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131</a:t>
            </a:fld>
            <a:endParaRPr lang="en-US" altLang="ja-JP"/>
          </a:p>
        </p:txBody>
      </p:sp>
      <p:grpSp>
        <p:nvGrpSpPr>
          <p:cNvPr id="10" name="グループ化 9"/>
          <p:cNvGrpSpPr/>
          <p:nvPr/>
        </p:nvGrpSpPr>
        <p:grpSpPr>
          <a:xfrm>
            <a:off x="1669" y="3182990"/>
            <a:ext cx="11520406" cy="3312368"/>
            <a:chOff x="1669" y="-6202"/>
            <a:chExt cx="11520406" cy="3312368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3" b="4000"/>
            <a:stretch/>
          </p:blipFill>
          <p:spPr>
            <a:xfrm>
              <a:off x="1669" y="-6202"/>
              <a:ext cx="11520406" cy="3312368"/>
            </a:xfrm>
            <a:prstGeom prst="rect">
              <a:avLst/>
            </a:prstGeom>
          </p:spPr>
        </p:pic>
        <p:sp>
          <p:nvSpPr>
            <p:cNvPr id="12" name="タイトル 1"/>
            <p:cNvSpPr txBox="1">
              <a:spLocks/>
            </p:cNvSpPr>
            <p:nvPr/>
          </p:nvSpPr>
          <p:spPr bwMode="auto">
            <a:xfrm>
              <a:off x="9361437" y="2946398"/>
              <a:ext cx="2160638" cy="359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/>
              <a:r>
                <a:rPr lang="en-US" altLang="ja-JP" sz="1400" dirty="0">
                  <a:solidFill>
                    <a:schemeClr val="bg2"/>
                  </a:solidFill>
                </a:rPr>
                <a:t>SDR HLG</a:t>
              </a:r>
              <a:endParaRPr lang="ja-JP" altLang="en-US" sz="1400" dirty="0">
                <a:solidFill>
                  <a:schemeClr val="bg2"/>
                </a:solidFill>
              </a:endParaRPr>
            </a:p>
          </p:txBody>
        </p:sp>
        <p:sp>
          <p:nvSpPr>
            <p:cNvPr id="13" name="タイトル 1"/>
            <p:cNvSpPr txBox="1">
              <a:spLocks/>
            </p:cNvSpPr>
            <p:nvPr/>
          </p:nvSpPr>
          <p:spPr bwMode="auto">
            <a:xfrm>
              <a:off x="3600398" y="2946398"/>
              <a:ext cx="2160638" cy="359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/>
              <a:r>
                <a:rPr lang="en-US" altLang="ja-JP" sz="1400" dirty="0">
                  <a:solidFill>
                    <a:schemeClr val="bg2"/>
                  </a:solidFill>
                </a:rPr>
                <a:t>HDR HLG</a:t>
              </a:r>
              <a:endParaRPr lang="ja-JP" altLang="en-US" sz="1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73026" y="6049965"/>
            <a:ext cx="4391867" cy="430210"/>
            <a:chOff x="73026" y="6049965"/>
            <a:chExt cx="4391867" cy="430210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1944613" y="6249615"/>
              <a:ext cx="2520280" cy="23056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18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36712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/>
          <p:cNvGrpSpPr/>
          <p:nvPr/>
        </p:nvGrpSpPr>
        <p:grpSpPr>
          <a:xfrm>
            <a:off x="1669" y="3182990"/>
            <a:ext cx="11520406" cy="3312368"/>
            <a:chOff x="1669" y="-6202"/>
            <a:chExt cx="11520406" cy="3312368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3" b="4000"/>
            <a:stretch/>
          </p:blipFill>
          <p:spPr>
            <a:xfrm>
              <a:off x="1669" y="-6202"/>
              <a:ext cx="11520406" cy="3312368"/>
            </a:xfrm>
            <a:prstGeom prst="rect">
              <a:avLst/>
            </a:prstGeom>
          </p:spPr>
        </p:pic>
        <p:sp>
          <p:nvSpPr>
            <p:cNvPr id="23" name="タイトル 1"/>
            <p:cNvSpPr txBox="1">
              <a:spLocks/>
            </p:cNvSpPr>
            <p:nvPr/>
          </p:nvSpPr>
          <p:spPr bwMode="auto">
            <a:xfrm>
              <a:off x="9361437" y="2946398"/>
              <a:ext cx="2160638" cy="359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/>
              <a:r>
                <a:rPr lang="en-US" altLang="ja-JP" sz="1400" dirty="0">
                  <a:solidFill>
                    <a:schemeClr val="bg2"/>
                  </a:solidFill>
                </a:rPr>
                <a:t>SDR HLG</a:t>
              </a:r>
              <a:endParaRPr lang="ja-JP" altLang="en-US" sz="1400" dirty="0">
                <a:solidFill>
                  <a:schemeClr val="bg2"/>
                </a:solidFill>
              </a:endParaRPr>
            </a:p>
          </p:txBody>
        </p:sp>
        <p:sp>
          <p:nvSpPr>
            <p:cNvPr id="24" name="タイトル 1"/>
            <p:cNvSpPr txBox="1">
              <a:spLocks/>
            </p:cNvSpPr>
            <p:nvPr/>
          </p:nvSpPr>
          <p:spPr bwMode="auto">
            <a:xfrm>
              <a:off x="3600398" y="2946398"/>
              <a:ext cx="2160638" cy="359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/>
              <a:r>
                <a:rPr lang="en-US" altLang="ja-JP" sz="1400" dirty="0">
                  <a:solidFill>
                    <a:schemeClr val="bg2"/>
                  </a:solidFill>
                </a:rPr>
                <a:t>HDR HLG</a:t>
              </a:r>
              <a:endParaRPr lang="ja-JP" altLang="en-US" sz="1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73026" y="6049965"/>
            <a:ext cx="4391867" cy="430210"/>
            <a:chOff x="73026" y="6049965"/>
            <a:chExt cx="4391867" cy="430210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1944613" y="6249615"/>
              <a:ext cx="2520280" cy="23056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14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グループ化 3"/>
          <p:cNvGrpSpPr/>
          <p:nvPr/>
        </p:nvGrpSpPr>
        <p:grpSpPr>
          <a:xfrm>
            <a:off x="0" y="-996"/>
            <a:ext cx="11522075" cy="3240584"/>
            <a:chOff x="-3441" y="3239590"/>
            <a:chExt cx="11522075" cy="324058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41" y="3239590"/>
              <a:ext cx="11522075" cy="3240584"/>
            </a:xfrm>
            <a:prstGeom prst="rect">
              <a:avLst/>
            </a:prstGeom>
          </p:spPr>
        </p:pic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4960582" y="6170812"/>
              <a:ext cx="797013" cy="30777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9pPr>
            </a:lstStyle>
            <a:p>
              <a:pPr algn="r">
                <a:spcBef>
                  <a:spcPct val="0"/>
                </a:spcBef>
                <a:buNone/>
              </a:pPr>
              <a:r>
                <a:rPr lang="en-US" altLang="ja-JP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HDR 1/3</a:t>
              </a: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10746741" y="6165923"/>
              <a:ext cx="766557" cy="30777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SDR 1/3</a:t>
              </a:r>
            </a:p>
          </p:txBody>
        </p:sp>
      </p:grpSp>
      <p:sp>
        <p:nvSpPr>
          <p:cNvPr id="16" name="タイトル 1"/>
          <p:cNvSpPr txBox="1">
            <a:spLocks/>
          </p:cNvSpPr>
          <p:nvPr/>
        </p:nvSpPr>
        <p:spPr bwMode="auto">
          <a:xfrm>
            <a:off x="0" y="-998"/>
            <a:ext cx="3724826" cy="5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 dirty="0">
                <a:solidFill>
                  <a:schemeClr val="bg2"/>
                </a:solidFill>
              </a:rPr>
              <a:t>1/3 </a:t>
            </a:r>
            <a:r>
              <a:rPr lang="ja-JP" altLang="en-US" sz="1400" dirty="0">
                <a:solidFill>
                  <a:schemeClr val="bg2"/>
                </a:solidFill>
              </a:rPr>
              <a:t>輝度と </a:t>
            </a:r>
            <a:r>
              <a:rPr lang="en-US" altLang="ja-JP" sz="1400" dirty="0">
                <a:solidFill>
                  <a:schemeClr val="bg2"/>
                </a:solidFill>
              </a:rPr>
              <a:t>HLG</a:t>
            </a:r>
            <a:r>
              <a:rPr lang="ja-JP" altLang="en-US" sz="1400" dirty="0">
                <a:solidFill>
                  <a:schemeClr val="bg2"/>
                </a:solidFill>
              </a:rPr>
              <a:t> の比較</a:t>
            </a:r>
          </a:p>
        </p:txBody>
      </p:sp>
    </p:spTree>
    <p:extLst>
      <p:ext uri="{BB962C8B-B14F-4D97-AF65-F5344CB8AC3E}">
        <p14:creationId xmlns:p14="http://schemas.microsoft.com/office/powerpoint/2010/main" val="292261544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結果の評価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/>
              <a:t>いずれもまずます実用的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画像はまずまず良い感じ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劣化させた感は少ない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画像はやや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感が低い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やや </a:t>
            </a:r>
            <a:r>
              <a:rPr lang="en-US" altLang="ja-JP" dirty="0"/>
              <a:t>SDR </a:t>
            </a:r>
            <a:r>
              <a:rPr lang="ja-JP" altLang="en-US" dirty="0"/>
              <a:t>との違いが少ないか？</a:t>
            </a:r>
            <a:endParaRPr lang="en-US" altLang="ja-JP" dirty="0"/>
          </a:p>
          <a:p>
            <a:pPr lvl="2"/>
            <a:r>
              <a:rPr lang="ja-JP" altLang="en-US" dirty="0"/>
              <a:t>高輝度部分の圧縮や白飛びにより彩度が下がっている</a:t>
            </a:r>
            <a:endParaRPr lang="en-US" altLang="ja-JP" dirty="0"/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OETF </a:t>
            </a:r>
            <a:r>
              <a:rPr lang="ja-JP" altLang="en-US" dirty="0">
                <a:solidFill>
                  <a:srgbClr val="FF5050"/>
                </a:solidFill>
              </a:rPr>
              <a:t>前に彩度を保持するトーンカーブを適用すべき？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lang="en-US" altLang="ja-JP" dirty="0">
              <a:solidFill>
                <a:srgbClr val="FF5050"/>
              </a:solidFill>
            </a:endParaRPr>
          </a:p>
          <a:p>
            <a:r>
              <a:rPr lang="ja-JP" altLang="en-US" dirty="0"/>
              <a:t>トーンカーブや輝度スケールでいろいろと調整可能</a:t>
            </a:r>
            <a:endParaRPr lang="en-US" altLang="ja-JP" dirty="0"/>
          </a:p>
          <a:p>
            <a:pPr lvl="1"/>
            <a:r>
              <a:rPr lang="ja-JP" altLang="en-US" dirty="0"/>
              <a:t>お好みに合わせて調整してください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133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8464267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その他</a:t>
            </a:r>
            <a:br>
              <a:rPr lang="en-US" altLang="ja-JP" dirty="0"/>
            </a:br>
            <a:r>
              <a:rPr lang="ja-JP" altLang="en-US" dirty="0"/>
              <a:t>今後の課題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24443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トーンマップの改善の余地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5"/>
            <a:ext cx="10369550" cy="1246361"/>
          </a:xfrm>
        </p:spPr>
        <p:txBody>
          <a:bodyPr>
            <a:normAutofit/>
          </a:bodyPr>
          <a:lstStyle/>
          <a:p>
            <a:r>
              <a:rPr lang="ja-JP" altLang="en-US" dirty="0"/>
              <a:t>現状のシリコンスタジオのアプローチ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互換性最優先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135</a:t>
            </a:fld>
            <a:endParaRPr lang="en-US" altLang="ja-JP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685" y="2614786"/>
            <a:ext cx="3541203" cy="353201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6409110" y="2613932"/>
            <a:ext cx="4303793" cy="3526977"/>
            <a:chOff x="5617022" y="2619825"/>
            <a:chExt cx="4303793" cy="3526977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617022" y="2619825"/>
              <a:ext cx="3536150" cy="3526977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>
              <a:off x="9114184" y="3470780"/>
              <a:ext cx="8066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200" dirty="0"/>
                <a:t>4000 nits</a:t>
              </a:r>
              <a:endParaRPr lang="ja-JP" altLang="en-US" sz="1200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9114182" y="4239832"/>
              <a:ext cx="8066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200" dirty="0"/>
                <a:t>2000 nits</a:t>
              </a:r>
              <a:endParaRPr lang="ja-JP" altLang="en-US" sz="1200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9114182" y="4900479"/>
              <a:ext cx="8066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200" dirty="0"/>
                <a:t>1000 nits</a:t>
              </a:r>
              <a:endParaRPr lang="ja-JP" altLang="en-US" sz="1200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9199141" y="5319199"/>
              <a:ext cx="7216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200" dirty="0"/>
                <a:t>500 nits</a:t>
              </a:r>
              <a:endParaRPr lang="ja-JP" altLang="en-US" sz="1200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9199141" y="5663751"/>
              <a:ext cx="7216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200" dirty="0"/>
                <a:t>100 nits</a:t>
              </a:r>
              <a:endParaRPr lang="ja-JP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839863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トーンマップの改善の余地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>
                <a:solidFill>
                  <a:srgbClr val="FF5050"/>
                </a:solidFill>
              </a:rPr>
              <a:t>HDR</a:t>
            </a:r>
            <a:r>
              <a:rPr lang="ja-JP" altLang="en-US" dirty="0">
                <a:solidFill>
                  <a:srgbClr val="FF5050"/>
                </a:solidFill>
              </a:rPr>
              <a:t> 用に最適化すべきか？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各所からトーンカーブが提案されている</a:t>
            </a:r>
            <a:endParaRPr lang="en-US" altLang="ja-JP" dirty="0"/>
          </a:p>
          <a:p>
            <a:pPr lvl="2"/>
            <a:r>
              <a:rPr lang="en-US" altLang="ja-JP" dirty="0"/>
              <a:t>BT.2390, ACES , NVIDIA , AMD, etc.</a:t>
            </a:r>
          </a:p>
          <a:p>
            <a:pPr lvl="5"/>
            <a:endParaRPr lang="en-US" altLang="ja-JP" dirty="0"/>
          </a:p>
          <a:p>
            <a:pPr lvl="1"/>
            <a:r>
              <a:rPr lang="ja-JP" altLang="en-US" dirty="0"/>
              <a:t>高輝度部分の飽和曲線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彩度を維持して輝度のみカーブする方が良い？</a:t>
            </a:r>
            <a:endParaRPr lang="en-US" altLang="ja-JP" dirty="0">
              <a:solidFill>
                <a:srgbClr val="FF5050"/>
              </a:solidFill>
            </a:endParaRPr>
          </a:p>
          <a:p>
            <a:pPr lvl="3"/>
            <a:r>
              <a:rPr lang="ja-JP" altLang="en-US" dirty="0"/>
              <a:t>特に最大輝度が </a:t>
            </a:r>
            <a:r>
              <a:rPr lang="en-US" altLang="ja-JP" dirty="0"/>
              <a:t>1000nits </a:t>
            </a:r>
            <a:r>
              <a:rPr lang="ja-JP" altLang="en-US" dirty="0"/>
              <a:t>程度以下の場合</a:t>
            </a:r>
            <a:endParaRPr lang="en-US" altLang="ja-JP" dirty="0"/>
          </a:p>
          <a:p>
            <a:pPr lvl="2"/>
            <a:r>
              <a:rPr lang="ja-JP" altLang="en-US" dirty="0"/>
              <a:t>高輝度部分の飽和をもっと弱くすべき？</a:t>
            </a:r>
            <a:endParaRPr lang="en-US" altLang="ja-JP" dirty="0"/>
          </a:p>
          <a:p>
            <a:pPr lvl="3"/>
            <a:r>
              <a:rPr lang="ja-JP" altLang="en-US" dirty="0"/>
              <a:t>特に </a:t>
            </a:r>
            <a:r>
              <a:rPr lang="en-US" altLang="ja-JP" dirty="0"/>
              <a:t>5000nits </a:t>
            </a:r>
            <a:r>
              <a:rPr lang="ja-JP" altLang="en-US" dirty="0"/>
              <a:t>程度以上の領域</a:t>
            </a:r>
            <a:endParaRPr lang="en-US" altLang="ja-JP" dirty="0"/>
          </a:p>
          <a:p>
            <a:pPr lvl="6"/>
            <a:endParaRPr lang="en-US" altLang="ja-JP" dirty="0"/>
          </a:p>
          <a:p>
            <a:pPr lvl="1"/>
            <a:r>
              <a:rPr lang="ja-JP" altLang="en-US" dirty="0"/>
              <a:t>暗部の</a:t>
            </a:r>
            <a:r>
              <a:rPr lang="en-US" altLang="ja-JP" dirty="0"/>
              <a:t>S</a:t>
            </a:r>
            <a:r>
              <a:rPr lang="ja-JP" altLang="en-US" dirty="0"/>
              <a:t>カーブ特性</a:t>
            </a:r>
            <a:endParaRPr lang="en-US" altLang="ja-JP" dirty="0"/>
          </a:p>
          <a:p>
            <a:pPr lvl="2"/>
            <a:r>
              <a:rPr lang="en-US" altLang="ja-JP" dirty="0"/>
              <a:t>HDR</a:t>
            </a:r>
            <a:r>
              <a:rPr lang="ja-JP" altLang="en-US" dirty="0"/>
              <a:t> では黒もより締まる</a:t>
            </a:r>
            <a:endParaRPr lang="en-US" altLang="ja-JP" dirty="0"/>
          </a:p>
          <a:p>
            <a:pPr lvl="3"/>
            <a:r>
              <a:rPr lang="en-US" altLang="ja-JP" dirty="0">
                <a:solidFill>
                  <a:srgbClr val="FF5050"/>
                </a:solidFill>
              </a:rPr>
              <a:t>SDR</a:t>
            </a:r>
            <a:r>
              <a:rPr lang="ja-JP" altLang="en-US" dirty="0">
                <a:solidFill>
                  <a:srgbClr val="FF5050"/>
                </a:solidFill>
              </a:rPr>
              <a:t> 時の </a:t>
            </a:r>
            <a:r>
              <a:rPr lang="en-US" altLang="ja-JP" dirty="0">
                <a:solidFill>
                  <a:srgbClr val="FF5050"/>
                </a:solidFill>
              </a:rPr>
              <a:t>S</a:t>
            </a:r>
            <a:r>
              <a:rPr lang="ja-JP" altLang="en-US" dirty="0">
                <a:solidFill>
                  <a:srgbClr val="FF5050"/>
                </a:solidFill>
              </a:rPr>
              <a:t>カーブと同じでは黒が潰れ過ぎるかも？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136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858465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暗部の</a:t>
            </a:r>
            <a:r>
              <a:rPr lang="en-US" altLang="ja-JP" dirty="0"/>
              <a:t>S</a:t>
            </a:r>
            <a:r>
              <a:rPr lang="ja-JP" altLang="en-US" dirty="0"/>
              <a:t>カーブ特性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HDR</a:t>
            </a:r>
            <a:r>
              <a:rPr lang="ja-JP" altLang="en-US" dirty="0"/>
              <a:t> になると暗くなる？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従来の </a:t>
            </a:r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は黒浮きが大きい</a:t>
            </a:r>
          </a:p>
          <a:p>
            <a:pPr lvl="1"/>
            <a:r>
              <a:rPr lang="ja-JP" altLang="en-US" dirty="0"/>
              <a:t>暗部が底上げされていたため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137</a:t>
            </a:fld>
            <a:endParaRPr lang="en-US" altLang="ja-JP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773" y="3230278"/>
            <a:ext cx="2960007" cy="295232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119" y="2197277"/>
            <a:ext cx="3995694" cy="39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9602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暗部の</a:t>
            </a:r>
            <a:r>
              <a:rPr lang="en-US" altLang="ja-JP" dirty="0"/>
              <a:t>S</a:t>
            </a:r>
            <a:r>
              <a:rPr lang="ja-JP" altLang="en-US" dirty="0"/>
              <a:t>カーブ特性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暗部のカーブを変更すべきか？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138</a:t>
            </a:fld>
            <a:endParaRPr lang="en-US" altLang="ja-JP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119" y="2197278"/>
            <a:ext cx="3995694" cy="398532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346" y="2197279"/>
            <a:ext cx="3995694" cy="3985329"/>
          </a:xfrm>
          <a:prstGeom prst="rect">
            <a:avLst/>
          </a:prstGeom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6358948" y="3703623"/>
            <a:ext cx="462262" cy="9726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59 h 21600"/>
              <a:gd name="T14" fmla="*/ 16298 w 21600"/>
              <a:gd name="T15" fmla="*/ 161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79" y="0"/>
                </a:moveTo>
                <a:lnTo>
                  <a:pt x="10879" y="5459"/>
                </a:lnTo>
                <a:lnTo>
                  <a:pt x="3375" y="5459"/>
                </a:lnTo>
                <a:lnTo>
                  <a:pt x="3375" y="16141"/>
                </a:lnTo>
                <a:lnTo>
                  <a:pt x="10879" y="16141"/>
                </a:lnTo>
                <a:lnTo>
                  <a:pt x="10879" y="21600"/>
                </a:lnTo>
                <a:lnTo>
                  <a:pt x="21600" y="10800"/>
                </a:lnTo>
                <a:lnTo>
                  <a:pt x="10879" y="0"/>
                </a:lnTo>
                <a:close/>
              </a:path>
              <a:path w="21600" h="21600">
                <a:moveTo>
                  <a:pt x="1350" y="5459"/>
                </a:moveTo>
                <a:lnTo>
                  <a:pt x="1350" y="16141"/>
                </a:lnTo>
                <a:lnTo>
                  <a:pt x="2700" y="16141"/>
                </a:lnTo>
                <a:lnTo>
                  <a:pt x="2700" y="5459"/>
                </a:lnTo>
                <a:lnTo>
                  <a:pt x="1350" y="5459"/>
                </a:lnTo>
                <a:close/>
              </a:path>
              <a:path w="21600" h="21600">
                <a:moveTo>
                  <a:pt x="0" y="5459"/>
                </a:moveTo>
                <a:lnTo>
                  <a:pt x="0" y="16141"/>
                </a:lnTo>
                <a:lnTo>
                  <a:pt x="675" y="16141"/>
                </a:lnTo>
                <a:lnTo>
                  <a:pt x="675" y="5459"/>
                </a:lnTo>
                <a:lnTo>
                  <a:pt x="0" y="5459"/>
                </a:lnTo>
                <a:close/>
              </a:path>
            </a:pathLst>
          </a:custGeom>
          <a:gradFill rotWithShape="1">
            <a:gsLst>
              <a:gs pos="0">
                <a:srgbClr val="FFC000"/>
              </a:gs>
              <a:gs pos="100000">
                <a:srgbClr val="C00000"/>
              </a:gs>
            </a:gsLst>
            <a:lin ang="2700000" scaled="1"/>
          </a:gradFill>
          <a:ln w="9525" cap="flat" cmpd="sng" algn="ctr">
            <a:solidFill>
              <a:schemeClr val="tx1"/>
            </a:solidFill>
            <a:prstDash val="solid"/>
            <a:miter lim="800000"/>
            <a:headEnd/>
            <a:tailEnd type="none" w="med" len="lg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81980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色域マッピングの改善の余地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5"/>
            <a:ext cx="6984974" cy="3743870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err="1"/>
              <a:t>ICpCt</a:t>
            </a:r>
            <a:r>
              <a:rPr lang="ja-JP" altLang="en-US" dirty="0"/>
              <a:t> 色空間での処理も提案されている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色相の線形性が </a:t>
            </a:r>
            <a:r>
              <a:rPr lang="en-US" altLang="ja-JP" dirty="0" err="1">
                <a:solidFill>
                  <a:srgbClr val="FF5050"/>
                </a:solidFill>
              </a:rPr>
              <a:t>YCbCr</a:t>
            </a:r>
            <a:r>
              <a:rPr lang="en-US" altLang="ja-JP" dirty="0">
                <a:solidFill>
                  <a:srgbClr val="FF5050"/>
                </a:solidFill>
              </a:rPr>
              <a:t> </a:t>
            </a:r>
            <a:r>
              <a:rPr lang="ja-JP" altLang="en-US" dirty="0">
                <a:solidFill>
                  <a:srgbClr val="FF5050"/>
                </a:solidFill>
              </a:rPr>
              <a:t>色空間よりも高い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RGB </a:t>
            </a:r>
            <a:r>
              <a:rPr lang="ja-JP" altLang="en-US" dirty="0"/>
              <a:t>に戻した際にクランプされないか？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ja-JP" altLang="en-US" dirty="0"/>
              <a:t>民生用テレビの方が高画質？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大量のデータベースを元にしている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BT.709 </a:t>
            </a:r>
            <a:r>
              <a:rPr lang="ja-JP" altLang="en-US" dirty="0">
                <a:solidFill>
                  <a:srgbClr val="FF5050"/>
                </a:solidFill>
              </a:rPr>
              <a:t>のまま出力してテレビに任せる？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テレビ依存なので難しい</a:t>
            </a:r>
            <a:endParaRPr lang="en-US" altLang="ja-JP" dirty="0"/>
          </a:p>
          <a:p>
            <a:pPr lvl="2"/>
            <a:r>
              <a:rPr lang="ja-JP" altLang="en-US" dirty="0"/>
              <a:t>一般視聴向けの設定ではヴィヴィッド過ぎる？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139</a:t>
            </a:fld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5382961" y="5869803"/>
            <a:ext cx="575945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/>
              <a:t>https://commons.wikimedia.org/wiki/File:CIExy1931_Rec_2020_and_Rec_709.svg</a:t>
            </a:r>
          </a:p>
        </p:txBody>
      </p:sp>
      <p:grpSp>
        <p:nvGrpSpPr>
          <p:cNvPr id="24" name="グループ化 23"/>
          <p:cNvGrpSpPr>
            <a:grpSpLocks noChangeAspect="1"/>
          </p:cNvGrpSpPr>
          <p:nvPr/>
        </p:nvGrpSpPr>
        <p:grpSpPr>
          <a:xfrm>
            <a:off x="7315796" y="1722402"/>
            <a:ext cx="3657326" cy="4147401"/>
            <a:chOff x="7489229" y="1786901"/>
            <a:chExt cx="3653182" cy="414270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89229" y="1786901"/>
              <a:ext cx="3653182" cy="414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フリーフォーム 25"/>
            <p:cNvSpPr/>
            <p:nvPr/>
          </p:nvSpPr>
          <p:spPr>
            <a:xfrm>
              <a:off x="8512200" y="2430919"/>
              <a:ext cx="561203" cy="1842441"/>
            </a:xfrm>
            <a:custGeom>
              <a:avLst/>
              <a:gdLst>
                <a:gd name="connsiteX0" fmla="*/ 285750 w 285750"/>
                <a:gd name="connsiteY0" fmla="*/ 519112 h 519112"/>
                <a:gd name="connsiteX1" fmla="*/ 183356 w 285750"/>
                <a:gd name="connsiteY1" fmla="*/ 259556 h 519112"/>
                <a:gd name="connsiteX2" fmla="*/ 0 w 285750"/>
                <a:gd name="connsiteY2" fmla="*/ 0 h 519112"/>
                <a:gd name="connsiteX0" fmla="*/ 285750 w 285750"/>
                <a:gd name="connsiteY0" fmla="*/ 519112 h 519112"/>
                <a:gd name="connsiteX1" fmla="*/ 190671 w 285750"/>
                <a:gd name="connsiteY1" fmla="*/ 231279 h 519112"/>
                <a:gd name="connsiteX2" fmla="*/ 0 w 285750"/>
                <a:gd name="connsiteY2" fmla="*/ 0 h 519112"/>
                <a:gd name="connsiteX0" fmla="*/ 285750 w 285750"/>
                <a:gd name="connsiteY0" fmla="*/ 519112 h 519112"/>
                <a:gd name="connsiteX1" fmla="*/ 227249 w 285750"/>
                <a:gd name="connsiteY1" fmla="*/ 297259 h 519112"/>
                <a:gd name="connsiteX2" fmla="*/ 0 w 285750"/>
                <a:gd name="connsiteY2" fmla="*/ 0 h 519112"/>
                <a:gd name="connsiteX0" fmla="*/ 296723 w 296723"/>
                <a:gd name="connsiteY0" fmla="*/ 566240 h 566240"/>
                <a:gd name="connsiteX1" fmla="*/ 238222 w 296723"/>
                <a:gd name="connsiteY1" fmla="*/ 34438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303593 w 303593"/>
                <a:gd name="connsiteY0" fmla="*/ 575160 h 575160"/>
                <a:gd name="connsiteX1" fmla="*/ 203028 w 303593"/>
                <a:gd name="connsiteY1" fmla="*/ 266119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03028 w 303593"/>
                <a:gd name="connsiteY1" fmla="*/ 266119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5176"/>
                <a:gd name="connsiteY0" fmla="*/ 575160 h 575160"/>
                <a:gd name="connsiteX1" fmla="*/ 244250 w 305176"/>
                <a:gd name="connsiteY1" fmla="*/ 248278 h 575160"/>
                <a:gd name="connsiteX2" fmla="*/ 0 w 305176"/>
                <a:gd name="connsiteY2" fmla="*/ 0 h 575160"/>
                <a:gd name="connsiteX0" fmla="*/ 303593 w 303668"/>
                <a:gd name="connsiteY0" fmla="*/ 575160 h 575160"/>
                <a:gd name="connsiteX1" fmla="*/ 244250 w 303668"/>
                <a:gd name="connsiteY1" fmla="*/ 248278 h 575160"/>
                <a:gd name="connsiteX2" fmla="*/ 0 w 303668"/>
                <a:gd name="connsiteY2" fmla="*/ 0 h 575160"/>
                <a:gd name="connsiteX0" fmla="*/ 303593 w 303668"/>
                <a:gd name="connsiteY0" fmla="*/ 575160 h 575160"/>
                <a:gd name="connsiteX1" fmla="*/ 244250 w 303668"/>
                <a:gd name="connsiteY1" fmla="*/ 240844 h 575160"/>
                <a:gd name="connsiteX2" fmla="*/ 0 w 303668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39097 w 303593"/>
                <a:gd name="connsiteY1" fmla="*/ 21408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39097 w 303593"/>
                <a:gd name="connsiteY1" fmla="*/ 21408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1673 w 303593"/>
                <a:gd name="connsiteY1" fmla="*/ 20962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1673 w 303593"/>
                <a:gd name="connsiteY1" fmla="*/ 20962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3593" h="575160">
                  <a:moveTo>
                    <a:pt x="303593" y="575160"/>
                  </a:moveTo>
                  <a:cubicBezTo>
                    <a:pt x="287595" y="268518"/>
                    <a:pt x="234031" y="199813"/>
                    <a:pt x="161806" y="121906"/>
                  </a:cubicBezTo>
                  <a:cubicBezTo>
                    <a:pt x="125648" y="85517"/>
                    <a:pt x="82734" y="53710"/>
                    <a:pt x="0" y="0"/>
                  </a:cubicBezTo>
                </a:path>
              </a:pathLst>
            </a:custGeom>
            <a:ln w="25400">
              <a:solidFill>
                <a:srgbClr val="FF01CA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9073406" y="4267073"/>
              <a:ext cx="1531096" cy="161863"/>
            </a:xfrm>
            <a:custGeom>
              <a:avLst/>
              <a:gdLst>
                <a:gd name="connsiteX0" fmla="*/ 0 w 244475"/>
                <a:gd name="connsiteY0" fmla="*/ 0 h 155575"/>
                <a:gd name="connsiteX1" fmla="*/ 123825 w 244475"/>
                <a:gd name="connsiteY1" fmla="*/ 47625 h 155575"/>
                <a:gd name="connsiteX2" fmla="*/ 244475 w 244475"/>
                <a:gd name="connsiteY2" fmla="*/ 155575 h 155575"/>
                <a:gd name="connsiteX0" fmla="*/ 0 w 244475"/>
                <a:gd name="connsiteY0" fmla="*/ 2070 h 157645"/>
                <a:gd name="connsiteX1" fmla="*/ 155003 w 244475"/>
                <a:gd name="connsiteY1" fmla="*/ 11595 h 157645"/>
                <a:gd name="connsiteX2" fmla="*/ 244475 w 244475"/>
                <a:gd name="connsiteY2" fmla="*/ 157645 h 157645"/>
                <a:gd name="connsiteX0" fmla="*/ 0 w 244475"/>
                <a:gd name="connsiteY0" fmla="*/ 2070 h 157645"/>
                <a:gd name="connsiteX1" fmla="*/ 155003 w 244475"/>
                <a:gd name="connsiteY1" fmla="*/ 11595 h 157645"/>
                <a:gd name="connsiteX2" fmla="*/ 244475 w 244475"/>
                <a:gd name="connsiteY2" fmla="*/ 157645 h 157645"/>
                <a:gd name="connsiteX0" fmla="*/ 0 w 244475"/>
                <a:gd name="connsiteY0" fmla="*/ 6287 h 161862"/>
                <a:gd name="connsiteX1" fmla="*/ 155003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475" h="161862">
                  <a:moveTo>
                    <a:pt x="0" y="6287"/>
                  </a:moveTo>
                  <a:cubicBezTo>
                    <a:pt x="45341" y="2847"/>
                    <a:pt x="120341" y="-10117"/>
                    <a:pt x="161087" y="15812"/>
                  </a:cubicBezTo>
                  <a:cubicBezTo>
                    <a:pt x="190426" y="36979"/>
                    <a:pt x="223534" y="73227"/>
                    <a:pt x="244475" y="161862"/>
                  </a:cubicBezTo>
                </a:path>
              </a:pathLst>
            </a:custGeom>
            <a:ln w="25400">
              <a:solidFill>
                <a:srgbClr val="01FAE3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 27"/>
            <p:cNvSpPr/>
            <p:nvPr/>
          </p:nvSpPr>
          <p:spPr>
            <a:xfrm flipH="1">
              <a:off x="8372376" y="4273360"/>
              <a:ext cx="701029" cy="1114268"/>
            </a:xfrm>
            <a:custGeom>
              <a:avLst/>
              <a:gdLst>
                <a:gd name="connsiteX0" fmla="*/ 0 w 244475"/>
                <a:gd name="connsiteY0" fmla="*/ 0 h 155575"/>
                <a:gd name="connsiteX1" fmla="*/ 123825 w 244475"/>
                <a:gd name="connsiteY1" fmla="*/ 4762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60529 w 244475"/>
                <a:gd name="connsiteY1" fmla="*/ 66008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60529 w 244475"/>
                <a:gd name="connsiteY1" fmla="*/ 66008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87656 w 244475"/>
                <a:gd name="connsiteY1" fmla="*/ 6968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87656 w 244475"/>
                <a:gd name="connsiteY1" fmla="*/ 6968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2307 w 244475"/>
                <a:gd name="connsiteY1" fmla="*/ 8893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82838 w 238007"/>
                <a:gd name="connsiteY1" fmla="*/ 12309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7364 w 238007"/>
                <a:gd name="connsiteY1" fmla="*/ 12304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07" h="153822">
                  <a:moveTo>
                    <a:pt x="0" y="0"/>
                  </a:moveTo>
                  <a:cubicBezTo>
                    <a:pt x="119093" y="86427"/>
                    <a:pt x="153189" y="106865"/>
                    <a:pt x="178979" y="122384"/>
                  </a:cubicBezTo>
                  <a:cubicBezTo>
                    <a:pt x="194835" y="132502"/>
                    <a:pt x="209454" y="140511"/>
                    <a:pt x="238007" y="153822"/>
                  </a:cubicBezTo>
                </a:path>
              </a:pathLst>
            </a:custGeom>
            <a:ln w="25400">
              <a:solidFill>
                <a:srgbClr val="FFF802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6215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9590"/>
            <a:ext cx="11522075" cy="324058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4"/>
            <a:ext cx="11522075" cy="3240584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7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724435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SDR</a:t>
            </a:r>
            <a:r>
              <a:rPr kumimoji="1" lang="ja-JP" altLang="en-US" dirty="0"/>
              <a:t> と </a:t>
            </a:r>
            <a:r>
              <a:rPr kumimoji="1" lang="en-US" altLang="ja-JP" dirty="0"/>
              <a:t>HDR</a:t>
            </a:r>
            <a:r>
              <a:rPr kumimoji="1" lang="ja-JP" altLang="en-US" dirty="0"/>
              <a:t> の互換性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本当に </a:t>
            </a:r>
            <a:r>
              <a:rPr lang="en-US" altLang="ja-JP" dirty="0"/>
              <a:t>SDR</a:t>
            </a:r>
            <a:r>
              <a:rPr lang="ja-JP" altLang="en-US" dirty="0"/>
              <a:t> と共通のパラメタで済ませられるのか？</a:t>
            </a:r>
          </a:p>
          <a:p>
            <a:pPr lvl="1"/>
            <a:r>
              <a:rPr lang="en-US" altLang="ja-JP" dirty="0"/>
              <a:t>HDR</a:t>
            </a:r>
            <a:r>
              <a:rPr lang="ja-JP" altLang="en-US" dirty="0"/>
              <a:t> では明るい色が表示される</a:t>
            </a:r>
            <a:endParaRPr lang="en-US" altLang="ja-JP" dirty="0"/>
          </a:p>
          <a:p>
            <a:pPr lvl="2"/>
            <a:r>
              <a:rPr kumimoji="1" lang="en-US" altLang="ja-JP" dirty="0">
                <a:solidFill>
                  <a:srgbClr val="FF5050"/>
                </a:solidFill>
              </a:rPr>
              <a:t>SDR </a:t>
            </a:r>
            <a:r>
              <a:rPr kumimoji="1" lang="ja-JP" altLang="en-US" dirty="0">
                <a:solidFill>
                  <a:srgbClr val="FF5050"/>
                </a:solidFill>
              </a:rPr>
              <a:t>では白飛びすることを前提にしていた部分も見えてしまう</a:t>
            </a:r>
            <a:endParaRPr kumimoji="1" lang="en-US" altLang="ja-JP" dirty="0">
              <a:solidFill>
                <a:srgbClr val="FF5050"/>
              </a:solidFill>
            </a:endParaRPr>
          </a:p>
          <a:p>
            <a:pPr lvl="1"/>
            <a:r>
              <a:rPr kumimoji="1" lang="en-US" altLang="ja-JP" dirty="0"/>
              <a:t>HDR</a:t>
            </a:r>
            <a:r>
              <a:rPr kumimoji="1" lang="ja-JP" altLang="en-US" dirty="0"/>
              <a:t> ではグレア</a:t>
            </a:r>
            <a:r>
              <a:rPr lang="ja-JP" altLang="en-US" dirty="0"/>
              <a:t>／レンズフレアが強すぎる</a:t>
            </a:r>
            <a:endParaRPr lang="en-US" altLang="ja-JP" dirty="0"/>
          </a:p>
          <a:p>
            <a:pPr lvl="2"/>
            <a:r>
              <a:rPr lang="en-US" altLang="ja-JP" dirty="0"/>
              <a:t>SDR</a:t>
            </a:r>
            <a:r>
              <a:rPr lang="ja-JP" altLang="en-US" dirty="0"/>
              <a:t> でアーティスティックな設定をしていた場合</a:t>
            </a:r>
            <a:endParaRPr kumimoji="1" lang="en-US" altLang="ja-JP" dirty="0"/>
          </a:p>
          <a:p>
            <a:pPr lvl="5"/>
            <a:endParaRPr kumimoji="1" lang="en-US" altLang="ja-JP" dirty="0"/>
          </a:p>
          <a:p>
            <a:r>
              <a:rPr lang="ja-JP" altLang="en-US" dirty="0">
                <a:solidFill>
                  <a:srgbClr val="FF5050"/>
                </a:solidFill>
              </a:rPr>
              <a:t>基本は共通のパラメタとする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必要に応じて一部のパラメタのみ</a:t>
            </a:r>
            <a:r>
              <a:rPr kumimoji="1" lang="ja-JP" altLang="en-US" dirty="0"/>
              <a:t> </a:t>
            </a:r>
            <a:r>
              <a:rPr kumimoji="1" lang="en-US" altLang="ja-JP" dirty="0"/>
              <a:t>HDR </a:t>
            </a:r>
            <a:r>
              <a:rPr lang="ja-JP" altLang="en-US" dirty="0"/>
              <a:t>用に別設定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多くとも </a:t>
            </a:r>
            <a:r>
              <a:rPr lang="en-US" altLang="ja-JP" dirty="0">
                <a:solidFill>
                  <a:srgbClr val="FF5050"/>
                </a:solidFill>
              </a:rPr>
              <a:t>SDR / HDR </a:t>
            </a:r>
            <a:r>
              <a:rPr lang="ja-JP" altLang="en-US" dirty="0">
                <a:solidFill>
                  <a:srgbClr val="FF5050"/>
                </a:solidFill>
              </a:rPr>
              <a:t>の２種類程度にすること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733493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SDR</a:t>
            </a:r>
            <a:r>
              <a:rPr kumimoji="1" lang="ja-JP" altLang="en-US" dirty="0"/>
              <a:t> と </a:t>
            </a:r>
            <a:r>
              <a:rPr kumimoji="1" lang="en-US" altLang="ja-JP" dirty="0"/>
              <a:t>HDR</a:t>
            </a:r>
            <a:r>
              <a:rPr kumimoji="1" lang="ja-JP" altLang="en-US" dirty="0"/>
              <a:t> の互換性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solidFill>
                  <a:srgbClr val="FF5050"/>
                </a:solidFill>
              </a:rPr>
              <a:t>明るく調整し過ぎに注意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HDR </a:t>
            </a:r>
            <a:r>
              <a:rPr lang="ja-JP" altLang="en-US" dirty="0"/>
              <a:t>モニタが普及した際に問題になり得る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モニタでパラメタ調整すると明るくしてしまいがち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HDR</a:t>
            </a:r>
            <a:r>
              <a:rPr lang="ja-JP" altLang="en-US" dirty="0">
                <a:solidFill>
                  <a:srgbClr val="FF5050"/>
                </a:solidFill>
              </a:rPr>
              <a:t> 対応とは明るくすることではない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lang="en-US" altLang="ja-JP" dirty="0"/>
          </a:p>
          <a:p>
            <a:pPr lvl="1"/>
            <a:r>
              <a:rPr lang="ja-JP" altLang="en-US" dirty="0"/>
              <a:t>常に </a:t>
            </a:r>
            <a:r>
              <a:rPr lang="en-US" altLang="ja-JP" dirty="0"/>
              <a:t>SDR </a:t>
            </a:r>
            <a:r>
              <a:rPr lang="ja-JP" altLang="en-US" dirty="0"/>
              <a:t>出力も確認しながら調整すること</a:t>
            </a:r>
            <a:endParaRPr lang="en-US" altLang="ja-JP" dirty="0"/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SDR</a:t>
            </a:r>
            <a:r>
              <a:rPr lang="ja-JP" altLang="en-US" dirty="0">
                <a:solidFill>
                  <a:srgbClr val="FF5050"/>
                </a:solidFill>
              </a:rPr>
              <a:t> 時の白飛びを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で抑えられているか？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比較モードを用意すると便利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99708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SDR</a:t>
            </a:r>
            <a:r>
              <a:rPr lang="ja-JP" altLang="en-US" dirty="0"/>
              <a:t> と </a:t>
            </a:r>
            <a:r>
              <a:rPr lang="en-US" altLang="ja-JP" dirty="0"/>
              <a:t>HDR</a:t>
            </a:r>
            <a:r>
              <a:rPr lang="ja-JP" altLang="en-US" dirty="0"/>
              <a:t> の互換性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適切な </a:t>
            </a:r>
            <a:r>
              <a:rPr lang="en-US" altLang="ja-JP" dirty="0"/>
              <a:t>HDR(</a:t>
            </a:r>
            <a:r>
              <a:rPr lang="ja-JP" altLang="en-US" dirty="0"/>
              <a:t>シーンリニア</a:t>
            </a:r>
            <a:r>
              <a:rPr lang="en-US" altLang="ja-JP" dirty="0"/>
              <a:t>)</a:t>
            </a:r>
            <a:r>
              <a:rPr lang="ja-JP" altLang="en-US" dirty="0"/>
              <a:t>情報の重要性</a:t>
            </a:r>
            <a:endParaRPr lang="en-US" altLang="ja-JP" dirty="0"/>
          </a:p>
          <a:p>
            <a:pPr lvl="1"/>
            <a:r>
              <a:rPr lang="ja-JP" altLang="en-US" dirty="0"/>
              <a:t>空や太陽の輝度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加算エフェクトの修正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白飛びを利用したエフェクトは </a:t>
            </a:r>
            <a:r>
              <a:rPr lang="en-US" altLang="ja-JP" dirty="0"/>
              <a:t>HDR </a:t>
            </a:r>
            <a:r>
              <a:rPr lang="ja-JP" altLang="en-US" dirty="0"/>
              <a:t>出力では破綻する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物理的には高輝度のブレンドとすべき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トゥーンやノンフォト系などの物理に基づかない表現</a:t>
            </a:r>
          </a:p>
          <a:p>
            <a:pPr lvl="2"/>
            <a:r>
              <a:rPr lang="ja-JP" altLang="en-US" dirty="0"/>
              <a:t>従来のものは基本的には互換性がない</a:t>
            </a:r>
            <a:endParaRPr lang="en-US" altLang="ja-JP" dirty="0"/>
          </a:p>
          <a:p>
            <a:pPr lvl="3"/>
            <a:r>
              <a:rPr lang="ja-JP" altLang="en-US" dirty="0"/>
              <a:t>今後の開発は </a:t>
            </a:r>
            <a:r>
              <a:rPr lang="en-US" altLang="ja-JP" dirty="0"/>
              <a:t>HDR </a:t>
            </a:r>
            <a:r>
              <a:rPr lang="ja-JP" altLang="en-US" dirty="0"/>
              <a:t>出力を視野に入れることが重要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単純に明るくしてしまわないように注意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142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672503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SDR</a:t>
            </a:r>
            <a:r>
              <a:rPr kumimoji="1" lang="ja-JP" altLang="en-US" dirty="0"/>
              <a:t> と </a:t>
            </a:r>
            <a:r>
              <a:rPr kumimoji="1" lang="en-US" altLang="ja-JP" dirty="0"/>
              <a:t>HDR</a:t>
            </a:r>
            <a:r>
              <a:rPr kumimoji="1" lang="ja-JP" altLang="en-US" dirty="0"/>
              <a:t> の互換性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ガンマ補正</a:t>
            </a:r>
            <a:endParaRPr lang="en-US" altLang="ja-JP" dirty="0"/>
          </a:p>
          <a:p>
            <a:pPr lvl="1"/>
            <a:r>
              <a:rPr lang="ja-JP" altLang="en-US" dirty="0"/>
              <a:t>従来のガンマ補正をグレーディング用途に使っていた場合</a:t>
            </a:r>
            <a:endParaRPr lang="en-US" altLang="ja-JP" dirty="0"/>
          </a:p>
          <a:p>
            <a:pPr lvl="1"/>
            <a:r>
              <a:rPr lang="en-US" altLang="ja-JP" dirty="0"/>
              <a:t>HDR</a:t>
            </a:r>
            <a:r>
              <a:rPr lang="ja-JP" altLang="en-US" dirty="0"/>
              <a:t> ではガンマ特性の大きな変更は実用的ではない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明るい色が不適切な輝度になる可能性あり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トータルガンマで </a:t>
            </a:r>
            <a:r>
              <a:rPr lang="en-US" altLang="ja-JP" dirty="0"/>
              <a:t>0.9</a:t>
            </a:r>
            <a:r>
              <a:rPr lang="ja-JP" altLang="en-US" dirty="0"/>
              <a:t>～</a:t>
            </a:r>
            <a:r>
              <a:rPr lang="en-US" altLang="ja-JP" dirty="0"/>
              <a:t>1.2 </a:t>
            </a:r>
            <a:r>
              <a:rPr lang="ja-JP" altLang="en-US" dirty="0"/>
              <a:t>程度までなら何とか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143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811347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SDR</a:t>
            </a:r>
            <a:r>
              <a:rPr kumimoji="1" lang="ja-JP" altLang="en-US" dirty="0"/>
              <a:t> と </a:t>
            </a:r>
            <a:r>
              <a:rPr kumimoji="1" lang="en-US" altLang="ja-JP" dirty="0"/>
              <a:t>HDR</a:t>
            </a:r>
            <a:r>
              <a:rPr kumimoji="1" lang="ja-JP" altLang="en-US" dirty="0"/>
              <a:t> の互換性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LUT</a:t>
            </a:r>
            <a:r>
              <a:rPr lang="ja-JP" altLang="en-US" dirty="0"/>
              <a:t> グレーディングの互換性</a:t>
            </a:r>
            <a:endParaRPr lang="en-US" altLang="ja-JP" dirty="0"/>
          </a:p>
          <a:p>
            <a:pPr lvl="1"/>
            <a:r>
              <a:rPr lang="ja-JP" altLang="en-US" dirty="0"/>
              <a:t>従来の </a:t>
            </a:r>
            <a:r>
              <a:rPr lang="en-US" altLang="ja-JP" dirty="0"/>
              <a:t>LUT </a:t>
            </a:r>
            <a:r>
              <a:rPr lang="ja-JP" altLang="en-US" dirty="0"/>
              <a:t>はそのままでは使えない</a:t>
            </a:r>
            <a:endParaRPr lang="en-US" altLang="ja-JP" dirty="0"/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では </a:t>
            </a:r>
            <a:r>
              <a:rPr lang="en-US" altLang="ja-JP" dirty="0">
                <a:solidFill>
                  <a:srgbClr val="FF5050"/>
                </a:solidFill>
              </a:rPr>
              <a:t>1.0 </a:t>
            </a:r>
            <a:r>
              <a:rPr lang="ja-JP" altLang="en-US" dirty="0">
                <a:solidFill>
                  <a:srgbClr val="FF5050"/>
                </a:solidFill>
              </a:rPr>
              <a:t>よりも高い値に拡張した </a:t>
            </a:r>
            <a:r>
              <a:rPr lang="en-US" altLang="ja-JP" dirty="0">
                <a:solidFill>
                  <a:srgbClr val="FF5050"/>
                </a:solidFill>
              </a:rPr>
              <a:t>LUT </a:t>
            </a:r>
            <a:r>
              <a:rPr lang="ja-JP" altLang="en-US" dirty="0">
                <a:solidFill>
                  <a:srgbClr val="FF5050"/>
                </a:solidFill>
              </a:rPr>
              <a:t>が必要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自動拡張可能？</a:t>
            </a:r>
            <a:endParaRPr lang="en-US" altLang="ja-JP" dirty="0"/>
          </a:p>
          <a:p>
            <a:pPr lvl="2"/>
            <a:r>
              <a:rPr lang="ja-JP" altLang="en-US" dirty="0"/>
              <a:t>おそらく難しい</a:t>
            </a:r>
            <a:endParaRPr lang="en-US" altLang="ja-JP" dirty="0"/>
          </a:p>
          <a:p>
            <a:pPr lvl="1"/>
            <a:r>
              <a:rPr lang="ja-JP" altLang="en-US" dirty="0"/>
              <a:t>初めから </a:t>
            </a:r>
            <a:r>
              <a:rPr lang="en-US" altLang="ja-JP" dirty="0"/>
              <a:t>HDR </a:t>
            </a:r>
            <a:r>
              <a:rPr lang="ja-JP" altLang="en-US" dirty="0"/>
              <a:t>を想定して作成する必要あり</a:t>
            </a:r>
            <a:endParaRPr lang="en-US" altLang="ja-JP" dirty="0"/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を想定した </a:t>
            </a:r>
            <a:r>
              <a:rPr lang="en-US" altLang="ja-JP" dirty="0">
                <a:solidFill>
                  <a:srgbClr val="FF5050"/>
                </a:solidFill>
              </a:rPr>
              <a:t>LUT </a:t>
            </a:r>
            <a:r>
              <a:rPr lang="ja-JP" altLang="en-US" dirty="0">
                <a:solidFill>
                  <a:srgbClr val="FF5050"/>
                </a:solidFill>
              </a:rPr>
              <a:t>は </a:t>
            </a:r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 err="1">
                <a:solidFill>
                  <a:srgbClr val="FF5050"/>
                </a:solidFill>
              </a:rPr>
              <a:t>にも</a:t>
            </a:r>
            <a:r>
              <a:rPr lang="ja-JP" altLang="en-US" dirty="0">
                <a:solidFill>
                  <a:srgbClr val="FF5050"/>
                </a:solidFill>
              </a:rPr>
              <a:t>適用可能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格納方法は </a:t>
            </a:r>
            <a:r>
              <a:rPr lang="en-US" altLang="ja-JP" dirty="0"/>
              <a:t>PQ </a:t>
            </a:r>
            <a:r>
              <a:rPr lang="ja-JP" altLang="en-US" dirty="0"/>
              <a:t>や類似の非線形空間が提案されている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903255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032828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kumimoji="1" lang="en-US" altLang="ja-JP" dirty="0"/>
              <a:t>HDR </a:t>
            </a:r>
            <a:r>
              <a:rPr kumimoji="1" lang="ja-JP" altLang="en-US" dirty="0"/>
              <a:t>出力対応</a:t>
            </a:r>
            <a:endParaRPr kumimoji="1" lang="en-US" altLang="ja-JP" dirty="0"/>
          </a:p>
          <a:p>
            <a:pPr lvl="1"/>
            <a:r>
              <a:rPr lang="en-US" altLang="ja-JP" dirty="0"/>
              <a:t>EOTF </a:t>
            </a:r>
            <a:r>
              <a:rPr lang="ja-JP" altLang="en-US" dirty="0"/>
              <a:t>変換</a:t>
            </a:r>
            <a:endParaRPr lang="en-US" altLang="ja-JP" dirty="0"/>
          </a:p>
          <a:p>
            <a:pPr lvl="1"/>
            <a:r>
              <a:rPr kumimoji="1" lang="ja-JP" altLang="en-US" dirty="0"/>
              <a:t>色域変換</a:t>
            </a:r>
            <a:endParaRPr kumimoji="1" lang="en-US" altLang="ja-JP" dirty="0"/>
          </a:p>
          <a:p>
            <a:pPr lvl="1"/>
            <a:r>
              <a:rPr lang="en-US" altLang="ja-JP" dirty="0"/>
              <a:t>HDR </a:t>
            </a:r>
            <a:r>
              <a:rPr lang="ja-JP" altLang="en-US" dirty="0"/>
              <a:t>規格信号の出力</a:t>
            </a:r>
            <a:endParaRPr lang="en-US" altLang="ja-JP" dirty="0"/>
          </a:p>
          <a:p>
            <a:pPr lvl="1"/>
            <a:r>
              <a:rPr lang="en-US" altLang="ja-JP" dirty="0"/>
              <a:t>HDR </a:t>
            </a:r>
            <a:r>
              <a:rPr lang="ja-JP" altLang="en-US" dirty="0"/>
              <a:t>レンダリングフローの変更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kumimoji="1" lang="ja-JP" altLang="en-US" dirty="0"/>
              <a:t>魅力あ</a:t>
            </a:r>
            <a:r>
              <a:rPr lang="ja-JP" altLang="en-US" dirty="0"/>
              <a:t>る映像のために</a:t>
            </a:r>
            <a:endParaRPr lang="en-US" altLang="ja-JP" dirty="0"/>
          </a:p>
          <a:p>
            <a:pPr lvl="1"/>
            <a:r>
              <a:rPr kumimoji="1" lang="ja-JP" altLang="en-US" dirty="0"/>
              <a:t>トーンマップの変更</a:t>
            </a:r>
            <a:endParaRPr kumimoji="1" lang="en-US" altLang="ja-JP" dirty="0"/>
          </a:p>
          <a:p>
            <a:pPr lvl="1"/>
            <a:r>
              <a:rPr lang="ja-JP" altLang="en-US" dirty="0"/>
              <a:t>色域マッピング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kumimoji="1" lang="en-US" altLang="ja-JP" dirty="0"/>
              <a:t>HDR </a:t>
            </a:r>
            <a:r>
              <a:rPr kumimoji="1" lang="ja-JP" altLang="en-US" dirty="0"/>
              <a:t>画像比較</a:t>
            </a:r>
            <a:endParaRPr kumimoji="1" lang="en-US" altLang="ja-JP" dirty="0"/>
          </a:p>
          <a:p>
            <a:pPr lvl="1"/>
            <a:r>
              <a:rPr lang="ja-JP" altLang="en-US" dirty="0"/>
              <a:t>輝度を下げたシミュレーション</a:t>
            </a:r>
            <a:endParaRPr lang="en-US" altLang="ja-JP" dirty="0"/>
          </a:p>
          <a:p>
            <a:pPr lvl="1"/>
            <a:r>
              <a:rPr lang="ja-JP" altLang="en-US" dirty="0"/>
              <a:t>比較画像の作成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ja-JP" altLang="en-US" dirty="0"/>
              <a:t>互換性の課題も</a:t>
            </a:r>
            <a:r>
              <a:rPr lang="en-US" altLang="ja-JP" dirty="0"/>
              <a:t>…</a:t>
            </a:r>
          </a:p>
          <a:p>
            <a:pPr lvl="1"/>
            <a:r>
              <a:rPr kumimoji="1" lang="ja-JP" altLang="en-US" dirty="0"/>
              <a:t>パラメタは出来るだけ </a:t>
            </a:r>
            <a:r>
              <a:rPr kumimoji="1" lang="en-US" altLang="ja-JP" dirty="0"/>
              <a:t>SDR </a:t>
            </a:r>
            <a:r>
              <a:rPr kumimoji="1" lang="ja-JP" altLang="en-US" dirty="0"/>
              <a:t>と共通に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LUT </a:t>
            </a:r>
            <a:r>
              <a:rPr kumimoji="1" lang="ja-JP" altLang="en-US" dirty="0"/>
              <a:t>の </a:t>
            </a:r>
            <a:r>
              <a:rPr kumimoji="1" lang="en-US" altLang="ja-JP" dirty="0"/>
              <a:t>HDR </a:t>
            </a:r>
            <a:r>
              <a:rPr kumimoji="1" lang="ja-JP" altLang="en-US" dirty="0"/>
              <a:t>対応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146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4303636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HDR</a:t>
            </a:r>
            <a:r>
              <a:rPr kumimoji="1" lang="ja-JP" altLang="en-US" dirty="0"/>
              <a:t> の展望</a:t>
            </a:r>
            <a:endParaRPr kumimoji="1" lang="en-US" altLang="ja-JP" dirty="0"/>
          </a:p>
          <a:p>
            <a:pPr lvl="1"/>
            <a:r>
              <a:rPr kumimoji="1" lang="en-US" altLang="ja-JP" dirty="0">
                <a:solidFill>
                  <a:srgbClr val="FF5050"/>
                </a:solidFill>
              </a:rPr>
              <a:t>SDR </a:t>
            </a:r>
            <a:r>
              <a:rPr kumimoji="1" lang="ja-JP" altLang="en-US" dirty="0">
                <a:solidFill>
                  <a:srgbClr val="FF5050"/>
                </a:solidFill>
              </a:rPr>
              <a:t>の </a:t>
            </a:r>
            <a:r>
              <a:rPr kumimoji="1" lang="en-US" altLang="ja-JP" dirty="0">
                <a:solidFill>
                  <a:srgbClr val="FF5050"/>
                </a:solidFill>
              </a:rPr>
              <a:t>20</a:t>
            </a:r>
            <a:r>
              <a:rPr kumimoji="1" lang="ja-JP" altLang="en-US" dirty="0">
                <a:solidFill>
                  <a:srgbClr val="FF5050"/>
                </a:solidFill>
              </a:rPr>
              <a:t>倍以上の相対輝度が理想</a:t>
            </a:r>
            <a:endParaRPr kumimoji="1" lang="en-US" altLang="ja-JP" dirty="0">
              <a:solidFill>
                <a:srgbClr val="FF5050"/>
              </a:solidFill>
            </a:endParaRPr>
          </a:p>
          <a:p>
            <a:pPr lvl="2"/>
            <a:r>
              <a:rPr kumimoji="1" lang="ja-JP" altLang="en-US" dirty="0"/>
              <a:t>一般的なシーン</a:t>
            </a:r>
            <a:r>
              <a:rPr lang="ja-JP" altLang="en-US" dirty="0"/>
              <a:t>なら非線形にトーンマップすれば充分</a:t>
            </a:r>
            <a:r>
              <a:rPr kumimoji="1" lang="ja-JP" altLang="en-US" dirty="0"/>
              <a:t>表現可能</a:t>
            </a:r>
            <a:endParaRPr kumimoji="1" lang="en-US" altLang="ja-JP" dirty="0"/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でも </a:t>
            </a:r>
            <a:r>
              <a:rPr lang="en-US" altLang="ja-JP" dirty="0">
                <a:solidFill>
                  <a:srgbClr val="FF5050"/>
                </a:solidFill>
              </a:rPr>
              <a:t>200</a:t>
            </a:r>
            <a:r>
              <a:rPr lang="ja-JP" altLang="en-US" dirty="0">
                <a:solidFill>
                  <a:srgbClr val="FF5050"/>
                </a:solidFill>
              </a:rPr>
              <a:t>～</a:t>
            </a:r>
            <a:r>
              <a:rPr lang="en-US" altLang="ja-JP" dirty="0">
                <a:solidFill>
                  <a:srgbClr val="FF5050"/>
                </a:solidFill>
              </a:rPr>
              <a:t>300nits </a:t>
            </a:r>
            <a:r>
              <a:rPr lang="ja-JP" altLang="en-US" dirty="0">
                <a:solidFill>
                  <a:srgbClr val="FF5050"/>
                </a:solidFill>
              </a:rPr>
              <a:t>以上出る実情では </a:t>
            </a:r>
            <a:r>
              <a:rPr lang="en-US" altLang="ja-JP" dirty="0">
                <a:solidFill>
                  <a:srgbClr val="FF5050"/>
                </a:solidFill>
              </a:rPr>
              <a:t>5000nits </a:t>
            </a:r>
            <a:r>
              <a:rPr lang="ja-JP" altLang="en-US" dirty="0">
                <a:solidFill>
                  <a:srgbClr val="FF5050"/>
                </a:solidFill>
              </a:rPr>
              <a:t>以上が理想</a:t>
            </a:r>
            <a:endParaRPr lang="en-US" altLang="ja-JP" dirty="0">
              <a:solidFill>
                <a:srgbClr val="FF5050"/>
              </a:solidFill>
            </a:endParaRPr>
          </a:p>
          <a:p>
            <a:pPr lvl="3"/>
            <a:r>
              <a:rPr kumimoji="1" lang="ja-JP" altLang="en-US" dirty="0"/>
              <a:t>現状の </a:t>
            </a:r>
            <a:r>
              <a:rPr kumimoji="1" lang="en-US" altLang="ja-JP" dirty="0"/>
              <a:t>1000nits </a:t>
            </a:r>
            <a:r>
              <a:rPr kumimoji="1" lang="ja-JP" altLang="en-US" dirty="0"/>
              <a:t>程度ではまだまだ理想には遠い</a:t>
            </a:r>
            <a:endParaRPr kumimoji="1" lang="en-US" altLang="ja-JP" dirty="0"/>
          </a:p>
          <a:p>
            <a:pPr lvl="5"/>
            <a:endParaRPr lang="en-US" altLang="ja-JP" dirty="0"/>
          </a:p>
          <a:p>
            <a:pPr lvl="1"/>
            <a:r>
              <a:rPr kumimoji="1" lang="ja-JP" altLang="en-US" dirty="0"/>
              <a:t>たとえ </a:t>
            </a:r>
            <a:r>
              <a:rPr kumimoji="1" lang="en-US" altLang="ja-JP" dirty="0"/>
              <a:t>1000nits </a:t>
            </a:r>
            <a:r>
              <a:rPr kumimoji="1" lang="ja-JP" altLang="en-US" dirty="0"/>
              <a:t>でも従来より表現の幅は広くなった</a:t>
            </a:r>
            <a:endParaRPr kumimoji="1" lang="en-US" altLang="ja-JP" dirty="0"/>
          </a:p>
          <a:p>
            <a:pPr lvl="2"/>
            <a:r>
              <a:rPr lang="ja-JP" altLang="en-US" dirty="0"/>
              <a:t>映像を明るくするだけでなく表現の幅を広げる進化が可能</a:t>
            </a:r>
            <a:endParaRPr lang="en-US" altLang="ja-JP" dirty="0"/>
          </a:p>
          <a:p>
            <a:pPr lvl="2"/>
            <a:r>
              <a:rPr kumimoji="1" lang="ja-JP" altLang="en-US" dirty="0">
                <a:solidFill>
                  <a:srgbClr val="FF5050"/>
                </a:solidFill>
              </a:rPr>
              <a:t>この認識を示せるようになってきたことは大きい</a:t>
            </a:r>
            <a:endParaRPr kumimoji="1"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147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682829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最後に</a:t>
            </a:r>
            <a:r>
              <a:rPr lang="en-US" altLang="ja-JP" dirty="0"/>
              <a:t>…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774236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943943"/>
            <a:ext cx="10369550" cy="3844082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sz="4800" dirty="0"/>
              <a:t>YEBIS</a:t>
            </a:r>
            <a:r>
              <a:rPr lang="ja-JP" altLang="en-US" sz="4800" dirty="0" err="1"/>
              <a:t>、</a:t>
            </a:r>
            <a:r>
              <a:rPr lang="en-US" altLang="ja-JP" sz="4800" dirty="0" err="1"/>
              <a:t>Mizuchi</a:t>
            </a:r>
            <a:r>
              <a:rPr lang="en-US" altLang="ja-JP" sz="4800" dirty="0"/>
              <a:t> </a:t>
            </a:r>
            <a:r>
              <a:rPr lang="ja-JP" altLang="en-US" sz="4800" dirty="0"/>
              <a:t>をはじめ</a:t>
            </a:r>
            <a:endParaRPr lang="en-US" altLang="ja-JP" sz="4800" dirty="0"/>
          </a:p>
          <a:p>
            <a:pPr marL="0" indent="0" algn="ctr">
              <a:buNone/>
            </a:pPr>
            <a:r>
              <a:rPr lang="ja-JP" altLang="en-US" sz="4800" dirty="0"/>
              <a:t>弊社ミドルウェアは</a:t>
            </a:r>
            <a:endParaRPr lang="en-US" altLang="ja-JP" sz="4800" dirty="0"/>
          </a:p>
          <a:p>
            <a:pPr marL="0" indent="0" algn="ctr">
              <a:buNone/>
            </a:pPr>
            <a:r>
              <a:rPr lang="ja-JP" altLang="en-US" sz="4800" dirty="0"/>
              <a:t>常に進化を続けています！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149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34049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39591"/>
            <a:ext cx="11522075" cy="324058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1522075" cy="3240584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8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860745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2"/>
          <a:stretch/>
        </p:blipFill>
        <p:spPr>
          <a:xfrm>
            <a:off x="397" y="-1"/>
            <a:ext cx="7722957" cy="6480174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4413" y="1225552"/>
            <a:ext cx="6444813" cy="4419600"/>
          </a:xfrm>
        </p:spPr>
        <p:txBody>
          <a:bodyPr/>
          <a:lstStyle/>
          <a:p>
            <a:pPr marL="0" indent="0">
              <a:buNone/>
            </a:pPr>
            <a:endParaRPr lang="en-US" altLang="ja-JP" sz="4400" dirty="0">
              <a:solidFill>
                <a:srgbClr val="FFB9FF"/>
              </a:solidFill>
            </a:endParaRPr>
          </a:p>
          <a:p>
            <a:pPr marL="0" indent="0">
              <a:buNone/>
            </a:pPr>
            <a:r>
              <a:rPr lang="ja-JP" altLang="en-US" sz="4800" dirty="0">
                <a:solidFill>
                  <a:srgbClr val="FFB9FF"/>
                </a:solidFill>
              </a:rPr>
              <a:t>ご質問は？</a:t>
            </a:r>
            <a:endParaRPr lang="ja-JP" altLang="en-US" sz="6000" dirty="0">
              <a:solidFill>
                <a:srgbClr val="FFB9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150</a:t>
            </a:fld>
            <a:endParaRPr lang="en-US" altLang="ja-JP"/>
          </a:p>
        </p:txBody>
      </p:sp>
      <p:grpSp>
        <p:nvGrpSpPr>
          <p:cNvPr id="11" name="グループ化 10"/>
          <p:cNvGrpSpPr/>
          <p:nvPr/>
        </p:nvGrpSpPr>
        <p:grpSpPr>
          <a:xfrm>
            <a:off x="7489229" y="0"/>
            <a:ext cx="4032846" cy="6480175"/>
            <a:chOff x="7489229" y="0"/>
            <a:chExt cx="4032846" cy="6480175"/>
          </a:xfrm>
        </p:grpSpPr>
        <p:sp>
          <p:nvSpPr>
            <p:cNvPr id="12" name="正方形/長方形 11"/>
            <p:cNvSpPr/>
            <p:nvPr/>
          </p:nvSpPr>
          <p:spPr>
            <a:xfrm>
              <a:off x="7489229" y="0"/>
              <a:ext cx="4032846" cy="6480175"/>
            </a:xfrm>
            <a:prstGeom prst="rect">
              <a:avLst/>
            </a:prstGeom>
            <a:pattFill prst="pct60">
              <a:fgClr>
                <a:srgbClr val="416129"/>
              </a:fgClr>
              <a:bgClr>
                <a:srgbClr val="88AF6D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コンテンツ プレースホルダー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57480" y="143743"/>
              <a:ext cx="3096343" cy="6192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グループ化 1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16" name="図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589320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References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577019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References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sz="1400" dirty="0">
                <a:effectLst/>
              </a:rPr>
              <a:t>Recommendation ITU-R BT.601 “Studio encoding parameters of digital television for standard 4:3 and wide-screen 16:9 aspect ratios.” </a:t>
            </a:r>
            <a:r>
              <a:rPr lang="en-US" altLang="ja-JP" sz="1400" dirty="0">
                <a:effectLst/>
                <a:hlinkClick r:id="rId2"/>
              </a:rPr>
              <a:t>http://www.itu.int/rec/R-REC-BT.601/</a:t>
            </a:r>
            <a:r>
              <a:rPr lang="en-US" altLang="ja-JP" sz="1400" dirty="0">
                <a:effectLst/>
              </a:rPr>
              <a:t>, 2011.</a:t>
            </a:r>
          </a:p>
          <a:p>
            <a:r>
              <a:rPr lang="en-US" altLang="ja-JP" sz="1400" dirty="0">
                <a:effectLst/>
              </a:rPr>
              <a:t>Recommendation ITU-R BT.709 “Parameter values for the HDTV standards for production and international </a:t>
            </a:r>
            <a:r>
              <a:rPr lang="en-US" altLang="ja-JP" sz="1400" dirty="0" err="1">
                <a:effectLst/>
              </a:rPr>
              <a:t>programme</a:t>
            </a:r>
            <a:r>
              <a:rPr lang="en-US" altLang="ja-JP" sz="1400" dirty="0">
                <a:effectLst/>
              </a:rPr>
              <a:t> exchange.” </a:t>
            </a:r>
            <a:r>
              <a:rPr lang="en-US" altLang="ja-JP" sz="1400" dirty="0">
                <a:effectLst/>
                <a:hlinkClick r:id="rId3"/>
              </a:rPr>
              <a:t>http://www.itu.int/rec/R-REC-BT.709/</a:t>
            </a:r>
            <a:r>
              <a:rPr lang="en-US" altLang="ja-JP" sz="1400" dirty="0">
                <a:effectLst/>
              </a:rPr>
              <a:t>, 2015.</a:t>
            </a:r>
          </a:p>
          <a:p>
            <a:r>
              <a:rPr lang="en-US" altLang="ja-JP" sz="1400" dirty="0">
                <a:effectLst/>
              </a:rPr>
              <a:t>Recommendation ITU-R BT.1886 “Reference electro-optical transfer function for flat panel displays used in HDTV studio production.” </a:t>
            </a:r>
            <a:r>
              <a:rPr lang="en-US" altLang="ja-JP" sz="1400" dirty="0">
                <a:effectLst/>
                <a:hlinkClick r:id="rId4"/>
              </a:rPr>
              <a:t>http://www.itu.int/rec/R-REC-BT.1886/</a:t>
            </a:r>
            <a:r>
              <a:rPr lang="en-US" altLang="ja-JP" sz="1400" dirty="0">
                <a:effectLst/>
              </a:rPr>
              <a:t>, 2011.</a:t>
            </a:r>
          </a:p>
          <a:p>
            <a:r>
              <a:rPr lang="en-US" altLang="ja-JP" sz="1400" dirty="0">
                <a:effectLst/>
              </a:rPr>
              <a:t>Recommendation ITU-R BT.2020 “Parameter values for ultra-high definition television systems for production and international </a:t>
            </a:r>
            <a:r>
              <a:rPr lang="en-US" altLang="ja-JP" sz="1400" dirty="0" err="1">
                <a:effectLst/>
              </a:rPr>
              <a:t>programme</a:t>
            </a:r>
            <a:r>
              <a:rPr lang="en-US" altLang="ja-JP" sz="1400" dirty="0">
                <a:effectLst/>
              </a:rPr>
              <a:t> exchange.” </a:t>
            </a:r>
            <a:r>
              <a:rPr lang="en-US" altLang="ja-JP" sz="1400" dirty="0">
                <a:effectLst/>
                <a:hlinkClick r:id="rId5"/>
              </a:rPr>
              <a:t>http://www.itu.int/rec/R-REC-BT.2020/</a:t>
            </a:r>
            <a:r>
              <a:rPr lang="en-US" altLang="ja-JP" sz="1400" dirty="0">
                <a:effectLst/>
              </a:rPr>
              <a:t>, 2015.</a:t>
            </a:r>
          </a:p>
          <a:p>
            <a:r>
              <a:rPr lang="en-US" altLang="ja-JP" sz="1400" dirty="0">
                <a:effectLst/>
              </a:rPr>
              <a:t>Recommendation ITU-R BT.2100 “Image parameter values for high dynamic range television for use in production and international </a:t>
            </a:r>
            <a:r>
              <a:rPr lang="en-US" altLang="ja-JP" sz="1400" dirty="0" err="1">
                <a:effectLst/>
              </a:rPr>
              <a:t>programme</a:t>
            </a:r>
            <a:r>
              <a:rPr lang="en-US" altLang="ja-JP" sz="1400" dirty="0">
                <a:effectLst/>
              </a:rPr>
              <a:t> exchange.” </a:t>
            </a:r>
            <a:r>
              <a:rPr lang="en-US" altLang="ja-JP" sz="1400" dirty="0">
                <a:effectLst/>
                <a:hlinkClick r:id="rId6"/>
              </a:rPr>
              <a:t>http://www.itu.int/rec/R-REC-BT.2100/</a:t>
            </a:r>
            <a:r>
              <a:rPr lang="en-US" altLang="ja-JP" sz="1400" dirty="0">
                <a:effectLst/>
              </a:rPr>
              <a:t>, 2016.</a:t>
            </a:r>
          </a:p>
          <a:p>
            <a:r>
              <a:rPr lang="en-US" altLang="ja-JP" sz="1400" dirty="0">
                <a:effectLst/>
              </a:rPr>
              <a:t>Report ITU-R BT.2390 “High dynamic range television for production and international </a:t>
            </a:r>
            <a:r>
              <a:rPr lang="en-US" altLang="ja-JP" sz="1400" dirty="0" err="1">
                <a:effectLst/>
              </a:rPr>
              <a:t>programme</a:t>
            </a:r>
            <a:r>
              <a:rPr lang="en-US" altLang="ja-JP" sz="1400" dirty="0">
                <a:effectLst/>
              </a:rPr>
              <a:t> exchange.” </a:t>
            </a:r>
            <a:r>
              <a:rPr lang="en-US" altLang="ja-JP" sz="1400" dirty="0">
                <a:effectLst/>
                <a:hlinkClick r:id="rId7"/>
              </a:rPr>
              <a:t>https://www.itu.int/pub/R-REP-BT.2390/</a:t>
            </a:r>
            <a:r>
              <a:rPr lang="en-US" altLang="ja-JP" sz="1400" dirty="0">
                <a:effectLst/>
              </a:rPr>
              <a:t>, 2016.</a:t>
            </a:r>
          </a:p>
          <a:p>
            <a:pPr lvl="2"/>
            <a:endParaRPr lang="en-US" altLang="ja-JP" sz="600" dirty="0">
              <a:effectLst/>
            </a:endParaRPr>
          </a:p>
          <a:p>
            <a:r>
              <a:rPr lang="en-US" altLang="ja-JP" sz="1400" dirty="0">
                <a:effectLst/>
              </a:rPr>
              <a:t>ARIB STD-B67 “ESSENTIAL PARAMETER VALUES FOR THE EXTENDED IMAGE DYNAMIC RANGE TELEVISION (EIDRTV) SYSTEM FOR PROGRAMME PRODUCTION ARIB STANDARD.” </a:t>
            </a:r>
            <a:r>
              <a:rPr lang="en-US" altLang="ja-JP" sz="1400" dirty="0">
                <a:effectLst/>
                <a:hlinkClick r:id="rId8"/>
              </a:rPr>
              <a:t>http://www.arib.or.jp/tyosakenkyu/kikaku_hoso/hoso_std-b067.html</a:t>
            </a:r>
            <a:r>
              <a:rPr lang="en-US" altLang="ja-JP" sz="1400" dirty="0">
                <a:effectLst/>
              </a:rPr>
              <a:t>, 2015.</a:t>
            </a:r>
          </a:p>
          <a:p>
            <a:pPr lvl="2"/>
            <a:endParaRPr lang="en-US" altLang="ja-JP" sz="600" dirty="0">
              <a:effectLst/>
            </a:endParaRPr>
          </a:p>
          <a:p>
            <a:r>
              <a:rPr lang="en-US" altLang="ja-JP" sz="1400" dirty="0">
                <a:effectLst/>
              </a:rPr>
              <a:t>MSDN, “High Dynamic Range and Wide Color Gamut” </a:t>
            </a:r>
            <a:r>
              <a:rPr lang="en-US" altLang="ja-JP" sz="1400" dirty="0">
                <a:effectLst/>
                <a:hlinkClick r:id="rId9"/>
              </a:rPr>
              <a:t>https://msdn.microsoft.com/en-us/library/windows/desktop/mt742103(v=vs.85).aspx</a:t>
            </a:r>
            <a:endParaRPr lang="en-US" altLang="ja-JP" sz="1400" dirty="0">
              <a:effectLst/>
            </a:endParaRPr>
          </a:p>
          <a:p>
            <a:r>
              <a:rPr lang="en-US" altLang="ja-JP" sz="1400" dirty="0">
                <a:effectLst/>
              </a:rPr>
              <a:t>NVIDIA </a:t>
            </a:r>
            <a:r>
              <a:rPr lang="en-US" altLang="ja-JP" sz="1400" dirty="0" err="1">
                <a:effectLst/>
              </a:rPr>
              <a:t>GameWorks</a:t>
            </a:r>
            <a:r>
              <a:rPr lang="en-US" altLang="ja-JP" sz="1400" dirty="0">
                <a:effectLst/>
              </a:rPr>
              <a:t>, “High Dynamic Range Display Development.” </a:t>
            </a:r>
            <a:r>
              <a:rPr lang="en-US" altLang="ja-JP" sz="1400" dirty="0">
                <a:effectLst/>
                <a:hlinkClick r:id="rId10"/>
              </a:rPr>
              <a:t>https://developer.nvidia.com/high-dynamic-range-display-development</a:t>
            </a:r>
            <a:endParaRPr lang="en-US" altLang="ja-JP" sz="1400" dirty="0">
              <a:effectLst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152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9564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9591"/>
            <a:ext cx="11522075" cy="324058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7"/>
            <a:ext cx="11522075" cy="3240584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8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663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9591"/>
            <a:ext cx="11522075" cy="324058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522075" cy="3240584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8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6785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584"/>
            <a:ext cx="11522075" cy="324058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2075" cy="3240584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8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6662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出力への対応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627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この資料のスクリーンショットは</a:t>
            </a:r>
            <a:br>
              <a:rPr lang="en-US" altLang="ja-JP" dirty="0"/>
            </a:br>
            <a:r>
              <a:rPr lang="ja-JP" altLang="en-US" dirty="0"/>
              <a:t>本来の </a:t>
            </a:r>
            <a:r>
              <a:rPr lang="en-US" altLang="ja-JP" dirty="0"/>
              <a:t>1/10</a:t>
            </a:r>
            <a:r>
              <a:rPr lang="ja-JP" altLang="en-US" dirty="0"/>
              <a:t> の明るさです！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なるべく暗い部屋でモニタ輝度を高くすると、</a:t>
            </a:r>
            <a:br>
              <a:rPr lang="en-US" altLang="ja-JP" dirty="0"/>
            </a:br>
            <a:r>
              <a:rPr lang="ja-JP" altLang="en-US" dirty="0"/>
              <a:t>本来の見た目に比較的近い状態を再現できます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66850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具体的に何を変える必要があるのか？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dirty="0"/>
              <a:t>物理ベース等の正しい </a:t>
            </a:r>
            <a:r>
              <a:rPr lang="en-US" altLang="ja-JP" dirty="0"/>
              <a:t>HDR</a:t>
            </a:r>
            <a:r>
              <a:rPr lang="ja-JP" altLang="en-US" dirty="0"/>
              <a:t> レンダリング</a:t>
            </a:r>
            <a:endParaRPr lang="en-US" altLang="ja-JP" dirty="0"/>
          </a:p>
          <a:p>
            <a:pPr lvl="1"/>
            <a:r>
              <a:rPr lang="ja-JP" altLang="en-US" dirty="0"/>
              <a:t>大前提</a:t>
            </a:r>
            <a:endParaRPr lang="en-US" altLang="ja-JP" dirty="0"/>
          </a:p>
          <a:p>
            <a:r>
              <a:rPr lang="ja-JP" altLang="en-US" dirty="0"/>
              <a:t>色空間の変更</a:t>
            </a:r>
            <a:endParaRPr lang="en-US" altLang="ja-JP" dirty="0"/>
          </a:p>
          <a:p>
            <a:pPr lvl="1"/>
            <a:r>
              <a:rPr lang="ja-JP" altLang="en-US" dirty="0"/>
              <a:t>色域の変更</a:t>
            </a:r>
            <a:endParaRPr lang="en-US" altLang="ja-JP" dirty="0"/>
          </a:p>
          <a:p>
            <a:pPr lvl="1"/>
            <a:r>
              <a:rPr lang="ja-JP" altLang="en-US" dirty="0"/>
              <a:t>トーンマップの変更</a:t>
            </a:r>
            <a:endParaRPr lang="en-US" altLang="ja-JP" dirty="0"/>
          </a:p>
          <a:p>
            <a:pPr lvl="1"/>
            <a:r>
              <a:rPr lang="ja-JP" altLang="en-US" dirty="0"/>
              <a:t>ガンマカーブの変更</a:t>
            </a:r>
            <a:endParaRPr lang="en-US" altLang="ja-JP" dirty="0"/>
          </a:p>
          <a:p>
            <a:pPr lvl="1"/>
            <a:r>
              <a:rPr lang="en-US" altLang="ja-JP" dirty="0"/>
              <a:t>UI</a:t>
            </a:r>
            <a:r>
              <a:rPr lang="ja-JP" altLang="en-US" dirty="0"/>
              <a:t> 対応</a:t>
            </a:r>
            <a:endParaRPr lang="en-US" altLang="ja-JP" dirty="0"/>
          </a:p>
          <a:p>
            <a:r>
              <a:rPr lang="ja-JP" altLang="en-US" dirty="0"/>
              <a:t>出力信号規格への対応</a:t>
            </a:r>
            <a:endParaRPr lang="en-US" altLang="ja-JP" dirty="0"/>
          </a:p>
          <a:p>
            <a:pPr lvl="1"/>
            <a:r>
              <a:rPr lang="en-US" altLang="ja-JP" dirty="0"/>
              <a:t>HDR </a:t>
            </a:r>
            <a:r>
              <a:rPr lang="ja-JP" altLang="en-US" dirty="0"/>
              <a:t>メタデータの設定</a:t>
            </a:r>
            <a:endParaRPr lang="en-US" altLang="ja-JP" dirty="0"/>
          </a:p>
          <a:p>
            <a:r>
              <a:rPr lang="en-US" altLang="ja-JP" dirty="0"/>
              <a:t>etc.</a:t>
            </a:r>
          </a:p>
          <a:p>
            <a:pPr lvl="2"/>
            <a:endParaRPr lang="en-US" altLang="ja-JP" dirty="0"/>
          </a:p>
          <a:p>
            <a:r>
              <a:rPr lang="ja-JP" altLang="en-US" dirty="0"/>
              <a:t>ここでは特に重要な項目を抜粋して紹介</a:t>
            </a:r>
            <a:endParaRPr lang="en-US" altLang="ja-JP" dirty="0"/>
          </a:p>
          <a:p>
            <a:pPr lvl="1"/>
            <a:r>
              <a:rPr lang="ja-JP" altLang="en-US" dirty="0"/>
              <a:t>基本的な内容から順に説明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2798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色空間の対応</a:t>
            </a:r>
            <a:br>
              <a:rPr lang="en-US" altLang="ja-JP" dirty="0"/>
            </a:br>
            <a:r>
              <a:rPr lang="ja-JP" altLang="en-US" dirty="0"/>
              <a:t>ガンマカーブの変更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629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EOTF (Electro-Optical Transfer Function)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従来とは異なる出力信号処理が行われる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SDR</a:t>
            </a:r>
            <a:r>
              <a:rPr lang="ja-JP" altLang="en-US" dirty="0">
                <a:solidFill>
                  <a:srgbClr val="FF5050"/>
                </a:solidFill>
              </a:rPr>
              <a:t> では主にガンマカーブ</a:t>
            </a:r>
            <a:r>
              <a:rPr lang="en-US" altLang="ja-JP" dirty="0">
                <a:solidFill>
                  <a:srgbClr val="FF5050"/>
                </a:solidFill>
              </a:rPr>
              <a:t>(</a:t>
            </a:r>
            <a:r>
              <a:rPr lang="ja-JP" altLang="en-US" dirty="0">
                <a:solidFill>
                  <a:srgbClr val="FF5050"/>
                </a:solidFill>
              </a:rPr>
              <a:t>モニタガンマ</a:t>
            </a:r>
            <a:r>
              <a:rPr lang="en-US" altLang="ja-JP" dirty="0">
                <a:solidFill>
                  <a:srgbClr val="FF5050"/>
                </a:solidFill>
              </a:rPr>
              <a:t>)</a:t>
            </a:r>
            <a:r>
              <a:rPr lang="ja-JP" altLang="en-US" dirty="0">
                <a:solidFill>
                  <a:srgbClr val="FF5050"/>
                </a:solidFill>
              </a:rPr>
              <a:t>が適用された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/>
              <a:t>2.2 / 2.4 / </a:t>
            </a:r>
            <a:r>
              <a:rPr lang="en-US" altLang="ja-JP" dirty="0" err="1"/>
              <a:t>sRGB</a:t>
            </a:r>
            <a:r>
              <a:rPr lang="en-US" altLang="ja-JP" dirty="0"/>
              <a:t> / BT.709 etc.</a:t>
            </a:r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はガンマカーブとは異なる </a:t>
            </a:r>
            <a:r>
              <a:rPr lang="en-US" altLang="ja-JP" dirty="0">
                <a:solidFill>
                  <a:srgbClr val="FF5050"/>
                </a:solidFill>
              </a:rPr>
              <a:t>EOTF </a:t>
            </a:r>
            <a:r>
              <a:rPr lang="ja-JP" altLang="en-US" dirty="0">
                <a:solidFill>
                  <a:srgbClr val="FF5050"/>
                </a:solidFill>
              </a:rPr>
              <a:t>を利用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/>
              <a:t>EOTF</a:t>
            </a:r>
            <a:r>
              <a:rPr lang="ja-JP" altLang="en-US" dirty="0"/>
              <a:t> </a:t>
            </a:r>
            <a:r>
              <a:rPr lang="en-US" altLang="ja-JP" dirty="0"/>
              <a:t>(Electro-Optical Transfer Function)</a:t>
            </a:r>
          </a:p>
          <a:p>
            <a:pPr lvl="2"/>
            <a:r>
              <a:rPr lang="ja-JP" altLang="en-US" dirty="0"/>
              <a:t>入力信号から出力輝度への変換関数を一般化した呼び方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従来のいわゆるモニタガンマに相当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2016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HDR</a:t>
            </a:r>
            <a:r>
              <a:rPr lang="ja-JP" altLang="en-US" dirty="0"/>
              <a:t> 方式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大きく２種類の方式が標準化されている</a:t>
            </a:r>
            <a:endParaRPr lang="en-US" altLang="ja-JP" dirty="0"/>
          </a:p>
          <a:p>
            <a:pPr lvl="1"/>
            <a:r>
              <a:rPr lang="en-US" altLang="ja-JP" dirty="0"/>
              <a:t>ARIB STD-B67: HLG (Hybrid Log-Gamma)</a:t>
            </a:r>
          </a:p>
          <a:p>
            <a:pPr lvl="1"/>
            <a:r>
              <a:rPr lang="en-US" altLang="ja-JP" dirty="0"/>
              <a:t>SMPTE ST-2084: PQ (Perceptual Quantization)</a:t>
            </a:r>
          </a:p>
          <a:p>
            <a:pPr lvl="2"/>
            <a:endParaRPr lang="en-US" altLang="ja-JP" dirty="0"/>
          </a:p>
          <a:p>
            <a:r>
              <a:rPr lang="ja-JP" altLang="en-US" dirty="0">
                <a:solidFill>
                  <a:srgbClr val="FF5050"/>
                </a:solidFill>
              </a:rPr>
              <a:t>コンテンツ側は逆関数でエンコードした信号を出力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従来のいわゆるガンマ補正に相当</a:t>
            </a:r>
            <a:endParaRPr lang="en-US" altLang="ja-JP" dirty="0"/>
          </a:p>
          <a:p>
            <a:pPr lvl="1"/>
            <a:r>
              <a:rPr lang="en-US" altLang="ja-JP" dirty="0"/>
              <a:t>OETF (</a:t>
            </a:r>
            <a:r>
              <a:rPr lang="en-US" altLang="ja-JP" dirty="0" err="1"/>
              <a:t>Opto</a:t>
            </a:r>
            <a:r>
              <a:rPr lang="en-US" altLang="ja-JP" dirty="0"/>
              <a:t>-Electronic Transfer Function) </a:t>
            </a:r>
            <a:r>
              <a:rPr lang="ja-JP" altLang="en-US" dirty="0"/>
              <a:t>で非線形変換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59488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どのような変換か？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5"/>
            <a:ext cx="10369550" cy="4535958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/>
              <a:t>HLG (Hybrid Log-Gamma)</a:t>
            </a:r>
          </a:p>
          <a:p>
            <a:pPr lvl="1"/>
            <a:r>
              <a:rPr lang="en-US" altLang="ja-JP" dirty="0"/>
              <a:t>(</a:t>
            </a:r>
            <a:r>
              <a:rPr lang="ja-JP" altLang="en-US" dirty="0"/>
              <a:t>日</a:t>
            </a:r>
            <a:r>
              <a:rPr lang="en-US" altLang="ja-JP" dirty="0"/>
              <a:t>)NHK</a:t>
            </a:r>
            <a:r>
              <a:rPr lang="ja-JP" altLang="en-US" dirty="0"/>
              <a:t> </a:t>
            </a:r>
            <a:r>
              <a:rPr lang="en-US" altLang="ja-JP" dirty="0"/>
              <a:t>/</a:t>
            </a:r>
            <a:r>
              <a:rPr lang="ja-JP" altLang="en-US" dirty="0"/>
              <a:t> </a:t>
            </a:r>
            <a:r>
              <a:rPr lang="en-US" altLang="ja-JP" dirty="0"/>
              <a:t>(</a:t>
            </a:r>
            <a:r>
              <a:rPr lang="ja-JP" altLang="en-US" dirty="0"/>
              <a:t>英</a:t>
            </a:r>
            <a:r>
              <a:rPr lang="en-US" altLang="ja-JP" dirty="0"/>
              <a:t>)BBC </a:t>
            </a:r>
            <a:r>
              <a:rPr lang="ja-JP" altLang="en-US" dirty="0"/>
              <a:t>が共同で開発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従来のガンマカーブと対数カーブの合成関数</a:t>
            </a:r>
            <a:endParaRPr lang="en-US" altLang="ja-JP" dirty="0"/>
          </a:p>
          <a:p>
            <a:pPr lvl="2"/>
            <a:r>
              <a:rPr lang="ja-JP" altLang="en-US" dirty="0"/>
              <a:t>システムガンマにもよるが </a:t>
            </a:r>
            <a:r>
              <a:rPr lang="en-US" altLang="ja-JP" dirty="0"/>
              <a:t>20</a:t>
            </a:r>
            <a:r>
              <a:rPr lang="ja-JP" altLang="en-US" dirty="0"/>
              <a:t>倍</a:t>
            </a:r>
            <a:r>
              <a:rPr lang="en-US" altLang="ja-JP" dirty="0"/>
              <a:t>(2000nits </a:t>
            </a:r>
            <a:r>
              <a:rPr lang="ja-JP" altLang="en-US" dirty="0"/>
              <a:t>相当</a:t>
            </a:r>
            <a:r>
              <a:rPr lang="en-US" altLang="ja-JP" dirty="0"/>
              <a:t>)</a:t>
            </a:r>
            <a:r>
              <a:rPr lang="ja-JP" altLang="en-US" dirty="0"/>
              <a:t>程度まで出力可能</a:t>
            </a:r>
            <a:r>
              <a:rPr lang="en-US" altLang="ja-JP" dirty="0"/>
              <a:t>(</a:t>
            </a:r>
            <a:r>
              <a:rPr lang="ja-JP" altLang="en-US" dirty="0"/>
              <a:t>未確定</a:t>
            </a:r>
            <a:r>
              <a:rPr lang="en-US" altLang="ja-JP" dirty="0"/>
              <a:t>)</a:t>
            </a:r>
          </a:p>
          <a:p>
            <a:pPr lvl="3"/>
            <a:r>
              <a:rPr lang="ja-JP" altLang="en-US" dirty="0"/>
              <a:t>相対輝度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従来のガンマカーブとの互換性が比較的高い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従来と同様の圧縮方式でのクォリティが比較的高い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en-US" altLang="ja-JP" dirty="0"/>
              <a:t>PQ (Perceptual Quantization)</a:t>
            </a:r>
          </a:p>
          <a:p>
            <a:pPr lvl="1"/>
            <a:r>
              <a:rPr lang="en-US" altLang="ja-JP" dirty="0"/>
              <a:t>(</a:t>
            </a:r>
            <a:r>
              <a:rPr lang="ja-JP" altLang="en-US" dirty="0"/>
              <a:t>米</a:t>
            </a:r>
            <a:r>
              <a:rPr lang="en-US" altLang="ja-JP" dirty="0"/>
              <a:t>)Dolby </a:t>
            </a:r>
            <a:r>
              <a:rPr lang="ja-JP" altLang="en-US" dirty="0"/>
              <a:t>が開発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人間の視覚特性に最適化されたカーブ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ダイナミックレンジが非常に広い</a:t>
            </a:r>
            <a:r>
              <a:rPr lang="en-US" altLang="ja-JP" dirty="0"/>
              <a:t>(</a:t>
            </a:r>
            <a:r>
              <a:rPr lang="ja-JP" altLang="en-US" dirty="0"/>
              <a:t>最大 </a:t>
            </a:r>
            <a:r>
              <a:rPr lang="en-US" altLang="ja-JP" dirty="0"/>
              <a:t>10000nits)</a:t>
            </a:r>
          </a:p>
          <a:p>
            <a:pPr lvl="3"/>
            <a:r>
              <a:rPr lang="ja-JP" altLang="en-US" dirty="0"/>
              <a:t>絶対輝度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従来のガンマカーブとの互換性が低い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/>
              <a:t>SDR</a:t>
            </a:r>
            <a:r>
              <a:rPr lang="ja-JP" altLang="en-US" dirty="0"/>
              <a:t> モニタに出力すると非常に不自然な色に！</a:t>
            </a:r>
            <a:endParaRPr lang="en-US" altLang="ja-JP" dirty="0"/>
          </a:p>
          <a:p>
            <a:pPr lvl="2"/>
            <a:r>
              <a:rPr kumimoji="1" lang="ja-JP" altLang="en-US" dirty="0"/>
              <a:t>従来と同様の圧縮方式ではクォリティが非常</a:t>
            </a:r>
            <a:r>
              <a:rPr lang="ja-JP" altLang="en-US" dirty="0"/>
              <a:t>に低くなる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5758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25</a:t>
            </a:fld>
            <a:endParaRPr lang="en-US" altLang="ja-JP" dirty="0"/>
          </a:p>
        </p:txBody>
      </p:sp>
      <p:sp>
        <p:nvSpPr>
          <p:cNvPr id="11" name="正方形/長方形 10"/>
          <p:cNvSpPr/>
          <p:nvPr/>
        </p:nvSpPr>
        <p:spPr>
          <a:xfrm>
            <a:off x="2882802" y="5664531"/>
            <a:ext cx="57594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情報通信審議会 情報通信技術分科会 資料より</a:t>
            </a:r>
            <a:endParaRPr lang="en-US" altLang="ja-JP" dirty="0"/>
          </a:p>
          <a:p>
            <a:r>
              <a:rPr lang="ja-JP" altLang="en-US" dirty="0"/>
              <a:t>http://www.soumu.go.jp/main_content/000417993.pd</a:t>
            </a:r>
            <a:r>
              <a:rPr lang="en-US" altLang="ja-JP" dirty="0"/>
              <a:t>f</a:t>
            </a:r>
            <a:endParaRPr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44" y="159231"/>
            <a:ext cx="7957966" cy="5505300"/>
          </a:xfrm>
        </p:spPr>
      </p:pic>
    </p:spTree>
    <p:extLst>
      <p:ext uri="{BB962C8B-B14F-4D97-AF65-F5344CB8AC3E}">
        <p14:creationId xmlns:p14="http://schemas.microsoft.com/office/powerpoint/2010/main" val="1818549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OETF </a:t>
            </a:r>
            <a:r>
              <a:rPr lang="ja-JP" altLang="en-US" dirty="0"/>
              <a:t>の内容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/>
              <a:t>HLG (Hybrid Log-Gamma) </a:t>
            </a:r>
            <a:r>
              <a:rPr lang="ja-JP" altLang="en-US" dirty="0"/>
              <a:t>の </a:t>
            </a:r>
            <a:r>
              <a:rPr lang="en-US" altLang="ja-JP" dirty="0"/>
              <a:t>OETF</a:t>
            </a:r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OETF</a:t>
            </a:r>
            <a:r>
              <a:rPr lang="ja-JP" altLang="en-US" dirty="0">
                <a:solidFill>
                  <a:srgbClr val="FF5050"/>
                </a:solidFill>
              </a:rPr>
              <a:t> 側を規定し、</a:t>
            </a:r>
            <a:r>
              <a:rPr lang="en-US" altLang="ja-JP" dirty="0">
                <a:solidFill>
                  <a:srgbClr val="FF5050"/>
                </a:solidFill>
              </a:rPr>
              <a:t>EOTF </a:t>
            </a:r>
            <a:r>
              <a:rPr lang="ja-JP" altLang="en-US" dirty="0">
                <a:solidFill>
                  <a:srgbClr val="FF5050"/>
                </a:solidFill>
              </a:rPr>
              <a:t>はその逆変換</a:t>
            </a:r>
            <a:r>
              <a:rPr lang="en-US" altLang="ja-JP" dirty="0">
                <a:solidFill>
                  <a:srgbClr val="FF5050"/>
                </a:solidFill>
              </a:rPr>
              <a:t>(EOTF</a:t>
            </a:r>
            <a:r>
              <a:rPr lang="en-US" altLang="ja-JP" baseline="30000" dirty="0">
                <a:solidFill>
                  <a:srgbClr val="FF5050"/>
                </a:solidFill>
              </a:rPr>
              <a:t>-1</a:t>
            </a:r>
            <a:r>
              <a:rPr lang="en-US" altLang="ja-JP" dirty="0">
                <a:solidFill>
                  <a:srgbClr val="FF5050"/>
                </a:solidFill>
              </a:rPr>
              <a:t>)</a:t>
            </a:r>
            <a:r>
              <a:rPr lang="ja-JP" altLang="en-US" dirty="0">
                <a:solidFill>
                  <a:srgbClr val="FF5050"/>
                </a:solidFill>
              </a:rPr>
              <a:t>として定義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0.0</a:t>
            </a:r>
            <a:r>
              <a:rPr lang="ja-JP" altLang="en-US" dirty="0"/>
              <a:t>～</a:t>
            </a:r>
            <a:r>
              <a:rPr lang="en-US" altLang="ja-JP" dirty="0"/>
              <a:t>12.0 </a:t>
            </a:r>
            <a:r>
              <a:rPr lang="ja-JP" altLang="en-US" dirty="0"/>
              <a:t>を </a:t>
            </a:r>
            <a:r>
              <a:rPr lang="en-US" altLang="ja-JP" dirty="0"/>
              <a:t>0.0</a:t>
            </a:r>
            <a:r>
              <a:rPr lang="ja-JP" altLang="en-US" dirty="0"/>
              <a:t>～</a:t>
            </a:r>
            <a:r>
              <a:rPr lang="en-US" altLang="ja-JP" dirty="0"/>
              <a:t>1.0 </a:t>
            </a:r>
            <a:r>
              <a:rPr lang="ja-JP" altLang="en-US" dirty="0"/>
              <a:t>に非線形変換</a:t>
            </a:r>
            <a:endParaRPr lang="en-US" altLang="ja-JP" dirty="0"/>
          </a:p>
          <a:p>
            <a:pPr lvl="2"/>
            <a:r>
              <a:rPr lang="ja-JP" altLang="en-US" dirty="0"/>
              <a:t>ただしシステムガンマ </a:t>
            </a:r>
            <a:r>
              <a:rPr lang="en-US" altLang="ja-JP" dirty="0"/>
              <a:t>1.2 </a:t>
            </a:r>
            <a:r>
              <a:rPr lang="ja-JP" altLang="en-US" dirty="0"/>
              <a:t>のため</a:t>
            </a:r>
            <a:r>
              <a:rPr lang="en-US" altLang="ja-JP" dirty="0"/>
              <a:t>(</a:t>
            </a:r>
            <a:r>
              <a:rPr lang="ja-JP" altLang="en-US" dirty="0"/>
              <a:t>後述</a:t>
            </a:r>
            <a:r>
              <a:rPr lang="en-US" altLang="ja-JP" dirty="0"/>
              <a:t>)</a:t>
            </a:r>
          </a:p>
          <a:p>
            <a:pPr lvl="3"/>
            <a:r>
              <a:rPr lang="en-US" altLang="ja-JP" dirty="0"/>
              <a:t>0</a:t>
            </a:r>
            <a:r>
              <a:rPr lang="ja-JP" altLang="en-US" dirty="0"/>
              <a:t>～</a:t>
            </a:r>
            <a:r>
              <a:rPr lang="en-US" altLang="ja-JP" dirty="0"/>
              <a:t>20</a:t>
            </a:r>
            <a:r>
              <a:rPr lang="ja-JP" altLang="en-US" dirty="0"/>
              <a:t> 程度までの輝度情報を </a:t>
            </a:r>
            <a:r>
              <a:rPr lang="en-US" altLang="ja-JP" dirty="0"/>
              <a:t>1/1.2 </a:t>
            </a:r>
            <a:r>
              <a:rPr lang="ja-JP" altLang="en-US" dirty="0"/>
              <a:t>乗でガンマ補正</a:t>
            </a:r>
            <a:endParaRPr lang="en-US" altLang="ja-JP" dirty="0"/>
          </a:p>
          <a:p>
            <a:pPr lvl="3"/>
            <a:r>
              <a:rPr lang="en-US" altLang="ja-JP" dirty="0"/>
              <a:t>0</a:t>
            </a:r>
            <a:r>
              <a:rPr lang="ja-JP" altLang="en-US" dirty="0"/>
              <a:t>～</a:t>
            </a:r>
            <a:r>
              <a:rPr lang="en-US" altLang="ja-JP" dirty="0"/>
              <a:t>12 </a:t>
            </a:r>
            <a:r>
              <a:rPr lang="ja-JP" altLang="en-US" dirty="0"/>
              <a:t>の入力にしてから </a:t>
            </a:r>
            <a:r>
              <a:rPr lang="en-US" altLang="ja-JP" dirty="0"/>
              <a:t>OETF</a:t>
            </a:r>
            <a:r>
              <a:rPr lang="ja-JP" altLang="en-US" dirty="0"/>
              <a:t> を適用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en-US" altLang="ja-JP" dirty="0"/>
              <a:t>PQ (Perceptual Quantization)</a:t>
            </a:r>
            <a:r>
              <a:rPr lang="ja-JP" altLang="en-US" dirty="0"/>
              <a:t> の </a:t>
            </a:r>
            <a:r>
              <a:rPr lang="en-US" altLang="ja-JP" dirty="0"/>
              <a:t>OETF</a:t>
            </a:r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EOTF</a:t>
            </a:r>
            <a:r>
              <a:rPr lang="ja-JP" altLang="en-US" dirty="0">
                <a:solidFill>
                  <a:srgbClr val="FF5050"/>
                </a:solidFill>
              </a:rPr>
              <a:t> 側を規定し、</a:t>
            </a:r>
            <a:r>
              <a:rPr lang="en-US" altLang="ja-JP" dirty="0">
                <a:solidFill>
                  <a:srgbClr val="FF5050"/>
                </a:solidFill>
              </a:rPr>
              <a:t>OETF </a:t>
            </a:r>
            <a:r>
              <a:rPr lang="ja-JP" altLang="en-US" dirty="0">
                <a:solidFill>
                  <a:srgbClr val="FF5050"/>
                </a:solidFill>
              </a:rPr>
              <a:t>はその逆変換</a:t>
            </a:r>
            <a:r>
              <a:rPr lang="en-US" altLang="ja-JP" dirty="0">
                <a:solidFill>
                  <a:srgbClr val="FF5050"/>
                </a:solidFill>
              </a:rPr>
              <a:t>(EOTF</a:t>
            </a:r>
            <a:r>
              <a:rPr lang="en-US" altLang="ja-JP" baseline="30000" dirty="0">
                <a:solidFill>
                  <a:srgbClr val="FF5050"/>
                </a:solidFill>
              </a:rPr>
              <a:t>-1</a:t>
            </a:r>
            <a:r>
              <a:rPr lang="en-US" altLang="ja-JP" dirty="0">
                <a:solidFill>
                  <a:srgbClr val="FF5050"/>
                </a:solidFill>
              </a:rPr>
              <a:t>)</a:t>
            </a:r>
            <a:r>
              <a:rPr lang="ja-JP" altLang="en-US" dirty="0">
                <a:solidFill>
                  <a:srgbClr val="FF5050"/>
                </a:solidFill>
              </a:rPr>
              <a:t>として定義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0.0</a:t>
            </a:r>
            <a:r>
              <a:rPr lang="ja-JP" altLang="en-US" dirty="0"/>
              <a:t>～</a:t>
            </a:r>
            <a:r>
              <a:rPr lang="en-US" altLang="ja-JP" dirty="0"/>
              <a:t>100.0</a:t>
            </a:r>
            <a:r>
              <a:rPr lang="ja-JP" altLang="en-US" dirty="0"/>
              <a:t>を</a:t>
            </a:r>
            <a:r>
              <a:rPr lang="en-US" altLang="ja-JP" dirty="0"/>
              <a:t>0.0</a:t>
            </a:r>
            <a:r>
              <a:rPr lang="ja-JP" altLang="en-US" dirty="0"/>
              <a:t>～</a:t>
            </a:r>
            <a:r>
              <a:rPr lang="en-US" altLang="ja-JP" dirty="0"/>
              <a:t>1.0</a:t>
            </a:r>
            <a:r>
              <a:rPr lang="ja-JP" altLang="en-US" dirty="0"/>
              <a:t>に非線形変換</a:t>
            </a:r>
            <a:endParaRPr lang="en-US" altLang="ja-JP" dirty="0"/>
          </a:p>
          <a:p>
            <a:pPr lvl="2"/>
            <a:r>
              <a:rPr lang="ja-JP" altLang="en-US" dirty="0"/>
              <a:t>入力値の </a:t>
            </a:r>
            <a:r>
              <a:rPr lang="en-US" altLang="ja-JP" dirty="0"/>
              <a:t>1.0 </a:t>
            </a:r>
            <a:r>
              <a:rPr lang="ja-JP" altLang="en-US" dirty="0"/>
              <a:t>を </a:t>
            </a:r>
            <a:r>
              <a:rPr lang="en-US" altLang="ja-JP" dirty="0"/>
              <a:t>100.0(10000nits) </a:t>
            </a:r>
            <a:r>
              <a:rPr lang="ja-JP" altLang="en-US" dirty="0"/>
              <a:t>とみなしている</a:t>
            </a:r>
            <a:endParaRPr lang="en-US" altLang="ja-JP" dirty="0"/>
          </a:p>
          <a:p>
            <a:pPr lvl="3"/>
            <a:r>
              <a:rPr lang="ja-JP" altLang="en-US" dirty="0"/>
              <a:t>最初に </a:t>
            </a:r>
            <a:r>
              <a:rPr lang="en-US" altLang="ja-JP" dirty="0"/>
              <a:t>1/100 </a:t>
            </a:r>
            <a:r>
              <a:rPr lang="ja-JP" altLang="en-US" dirty="0" err="1"/>
              <a:t>で乗</a:t>
            </a:r>
            <a:r>
              <a:rPr lang="ja-JP" altLang="en-US" dirty="0"/>
              <a:t>算してから </a:t>
            </a:r>
            <a:r>
              <a:rPr lang="en-US" altLang="ja-JP" dirty="0"/>
              <a:t>OETF </a:t>
            </a:r>
            <a:r>
              <a:rPr lang="ja-JP" altLang="en-US" dirty="0"/>
              <a:t>を適用 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19274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27</a:t>
            </a:fld>
            <a:endParaRPr lang="en-US" altLang="ja-JP" dirty="0"/>
          </a:p>
        </p:txBody>
      </p:sp>
      <p:sp>
        <p:nvSpPr>
          <p:cNvPr id="9" name="正方形/長方形 8"/>
          <p:cNvSpPr/>
          <p:nvPr/>
        </p:nvSpPr>
        <p:spPr>
          <a:xfrm>
            <a:off x="2882802" y="5664531"/>
            <a:ext cx="57594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情報通信審議会 情報通信技術分科会 資料より</a:t>
            </a:r>
            <a:endParaRPr lang="en-US" altLang="ja-JP" dirty="0"/>
          </a:p>
          <a:p>
            <a:r>
              <a:rPr lang="ja-JP" altLang="en-US" dirty="0"/>
              <a:t>http://www.soumu.go.jp/main_content/000417993.pd</a:t>
            </a:r>
            <a:r>
              <a:rPr lang="en-US" altLang="ja-JP" dirty="0"/>
              <a:t>f</a:t>
            </a:r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43" y="159231"/>
            <a:ext cx="7957967" cy="55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69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色空間の対応</a:t>
            </a:r>
            <a:br>
              <a:rPr lang="en-US" altLang="ja-JP" dirty="0"/>
            </a:br>
            <a:r>
              <a:rPr lang="ja-JP" altLang="en-US" dirty="0"/>
              <a:t>システムガンマの扱い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547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システムガンマ</a:t>
            </a:r>
            <a:r>
              <a:rPr kumimoji="1" lang="en-US" altLang="ja-JP" dirty="0"/>
              <a:t>(</a:t>
            </a:r>
            <a:r>
              <a:rPr lang="ja-JP" altLang="en-US" dirty="0"/>
              <a:t>トータルガンマ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ja-JP" altLang="en-US" dirty="0"/>
              <a:t>撮影時と鑑賞時とのトータルでのガンマ値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ja-JP" altLang="en-US" dirty="0"/>
              <a:t>従来の </a:t>
            </a:r>
            <a:r>
              <a:rPr lang="en-US" altLang="ja-JP" dirty="0"/>
              <a:t>SDTV(BT.601) / HDTV(BT.709)</a:t>
            </a:r>
            <a:r>
              <a:rPr lang="ja-JP" altLang="en-US" dirty="0"/>
              <a:t> 規格の場合</a:t>
            </a:r>
            <a:endParaRPr lang="en-US" altLang="ja-JP" dirty="0"/>
          </a:p>
          <a:p>
            <a:pPr lvl="1"/>
            <a:r>
              <a:rPr lang="ja-JP" altLang="en-US" dirty="0"/>
              <a:t>カメラ側の </a:t>
            </a:r>
            <a:r>
              <a:rPr lang="en-US" altLang="ja-JP" dirty="0"/>
              <a:t>OETF </a:t>
            </a:r>
            <a:r>
              <a:rPr lang="ja-JP" altLang="en-US" dirty="0"/>
              <a:t>はガンマ </a:t>
            </a:r>
            <a:r>
              <a:rPr lang="en-US" altLang="ja-JP" dirty="0"/>
              <a:t>1.96</a:t>
            </a:r>
            <a:r>
              <a:rPr lang="ja-JP" altLang="en-US" dirty="0"/>
              <a:t>～</a:t>
            </a:r>
            <a:r>
              <a:rPr lang="en-US" altLang="ja-JP" dirty="0"/>
              <a:t>2.0</a:t>
            </a:r>
            <a:r>
              <a:rPr lang="ja-JP" altLang="en-US" dirty="0"/>
              <a:t> の補正</a:t>
            </a:r>
            <a:endParaRPr lang="en-US" altLang="ja-JP" dirty="0"/>
          </a:p>
          <a:p>
            <a:pPr lvl="1"/>
            <a:r>
              <a:rPr lang="ja-JP" altLang="en-US" dirty="0"/>
              <a:t>テレビモニタの </a:t>
            </a:r>
            <a:r>
              <a:rPr lang="en-US" altLang="ja-JP" dirty="0"/>
              <a:t>EOTF</a:t>
            </a:r>
            <a:r>
              <a:rPr lang="ja-JP" altLang="en-US" dirty="0"/>
              <a:t> はガンマ </a:t>
            </a:r>
            <a:r>
              <a:rPr lang="en-US" altLang="ja-JP" dirty="0"/>
              <a:t>2.2</a:t>
            </a:r>
            <a:r>
              <a:rPr lang="ja-JP" altLang="en-US" dirty="0"/>
              <a:t>～</a:t>
            </a:r>
            <a:r>
              <a:rPr lang="en-US" altLang="ja-JP" dirty="0"/>
              <a:t>2.4</a:t>
            </a:r>
            <a:r>
              <a:rPr lang="ja-JP" altLang="en-US" dirty="0"/>
              <a:t> 程度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実写映像のトータルガンマはおよそ </a:t>
            </a:r>
            <a:r>
              <a:rPr lang="en-US" altLang="ja-JP" dirty="0">
                <a:solidFill>
                  <a:srgbClr val="FF5050"/>
                </a:solidFill>
              </a:rPr>
              <a:t>1.1</a:t>
            </a:r>
            <a:r>
              <a:rPr lang="ja-JP" altLang="en-US" dirty="0">
                <a:solidFill>
                  <a:srgbClr val="FF5050"/>
                </a:solidFill>
              </a:rPr>
              <a:t>～</a:t>
            </a:r>
            <a:r>
              <a:rPr lang="en-US" altLang="ja-JP" dirty="0">
                <a:solidFill>
                  <a:srgbClr val="FF5050"/>
                </a:solidFill>
              </a:rPr>
              <a:t>1.2</a:t>
            </a:r>
            <a:r>
              <a:rPr lang="ja-JP" altLang="en-US" dirty="0">
                <a:solidFill>
                  <a:srgbClr val="FF5050"/>
                </a:solidFill>
              </a:rPr>
              <a:t> 程度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/>
              <a:t>1.0 </a:t>
            </a:r>
            <a:r>
              <a:rPr lang="ja-JP" altLang="en-US" dirty="0"/>
              <a:t>ではない</a:t>
            </a:r>
            <a:r>
              <a:rPr lang="en-US" altLang="ja-JP" dirty="0"/>
              <a:t>(</a:t>
            </a:r>
            <a:r>
              <a:rPr lang="ja-JP" altLang="en-US" dirty="0"/>
              <a:t>つまり線形ではない</a:t>
            </a:r>
            <a:r>
              <a:rPr lang="en-US" altLang="ja-JP" dirty="0"/>
              <a:t>)</a:t>
            </a:r>
          </a:p>
          <a:p>
            <a:pPr lvl="2"/>
            <a:r>
              <a:rPr lang="ja-JP" altLang="en-US" dirty="0"/>
              <a:t>リアルタイムレンダリングの結果は </a:t>
            </a:r>
            <a:r>
              <a:rPr lang="en-US" altLang="ja-JP" dirty="0" err="1"/>
              <a:t>sRGB</a:t>
            </a:r>
            <a:r>
              <a:rPr lang="en-US" altLang="ja-JP" dirty="0"/>
              <a:t> </a:t>
            </a:r>
            <a:r>
              <a:rPr lang="ja-JP" altLang="en-US" dirty="0"/>
              <a:t>補正がメインなのでトータルほぼ </a:t>
            </a:r>
            <a:r>
              <a:rPr lang="en-US" altLang="ja-JP" dirty="0"/>
              <a:t>1.0</a:t>
            </a:r>
          </a:p>
          <a:p>
            <a:pPr lvl="5"/>
            <a:endParaRPr lang="en-US" altLang="ja-JP" dirty="0"/>
          </a:p>
          <a:p>
            <a:r>
              <a:rPr lang="en-US" altLang="ja-JP" dirty="0"/>
              <a:t>1.0 (</a:t>
            </a:r>
            <a:r>
              <a:rPr lang="ja-JP" altLang="en-US" dirty="0"/>
              <a:t>線形</a:t>
            </a:r>
            <a:r>
              <a:rPr lang="en-US" altLang="ja-JP" dirty="0"/>
              <a:t>)</a:t>
            </a:r>
            <a:r>
              <a:rPr lang="ja-JP" altLang="en-US" dirty="0"/>
              <a:t>じゃないの？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1.1</a:t>
            </a:r>
            <a:r>
              <a:rPr lang="ja-JP" altLang="en-US" dirty="0">
                <a:solidFill>
                  <a:srgbClr val="FF5050"/>
                </a:solidFill>
              </a:rPr>
              <a:t>～</a:t>
            </a:r>
            <a:r>
              <a:rPr lang="en-US" altLang="ja-JP" dirty="0">
                <a:solidFill>
                  <a:srgbClr val="FF5050"/>
                </a:solidFill>
              </a:rPr>
              <a:t>1.2 </a:t>
            </a:r>
            <a:r>
              <a:rPr lang="ja-JP" altLang="en-US" dirty="0">
                <a:solidFill>
                  <a:srgbClr val="FF5050"/>
                </a:solidFill>
              </a:rPr>
              <a:t>程度の値の方が自然</a:t>
            </a:r>
            <a:r>
              <a:rPr lang="en-US" altLang="ja-JP" dirty="0">
                <a:solidFill>
                  <a:srgbClr val="FF5050"/>
                </a:solidFill>
              </a:rPr>
              <a:t>(</a:t>
            </a:r>
            <a:r>
              <a:rPr lang="ja-JP" altLang="en-US" dirty="0">
                <a:solidFill>
                  <a:srgbClr val="FF5050"/>
                </a:solidFill>
              </a:rPr>
              <a:t>現実に近い</a:t>
            </a:r>
            <a:r>
              <a:rPr lang="en-US" altLang="ja-JP" dirty="0">
                <a:solidFill>
                  <a:srgbClr val="FF5050"/>
                </a:solidFill>
              </a:rPr>
              <a:t>)</a:t>
            </a:r>
            <a:r>
              <a:rPr lang="ja-JP" altLang="en-US" dirty="0">
                <a:solidFill>
                  <a:srgbClr val="FF5050"/>
                </a:solidFill>
              </a:rPr>
              <a:t>と感じる人が多い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背景輝度やピーク輝度によって変えるべきという研究結果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5292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本日の内容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dirty="0"/>
              <a:t>HDR </a:t>
            </a:r>
            <a:r>
              <a:rPr lang="ja-JP" altLang="en-US" dirty="0"/>
              <a:t>対応テレビとは？</a:t>
            </a:r>
            <a:endParaRPr lang="en-US" altLang="ja-JP" dirty="0"/>
          </a:p>
          <a:p>
            <a:r>
              <a:rPr lang="en-US" altLang="ja-JP" dirty="0"/>
              <a:t>HDR </a:t>
            </a:r>
            <a:r>
              <a:rPr lang="ja-JP" altLang="en-US" dirty="0"/>
              <a:t>出力デモ</a:t>
            </a:r>
            <a:endParaRPr lang="en-US" altLang="ja-JP" dirty="0"/>
          </a:p>
          <a:p>
            <a:r>
              <a:rPr lang="en-US" altLang="ja-JP" dirty="0"/>
              <a:t>HDR </a:t>
            </a:r>
            <a:r>
              <a:rPr lang="ja-JP" altLang="en-US" dirty="0"/>
              <a:t>出力への対応</a:t>
            </a:r>
            <a:endParaRPr lang="en-US" altLang="ja-JP" dirty="0"/>
          </a:p>
          <a:p>
            <a:pPr lvl="1"/>
            <a:r>
              <a:rPr lang="ja-JP" altLang="en-US" dirty="0"/>
              <a:t>色空間の対応</a:t>
            </a:r>
            <a:endParaRPr lang="en-US" altLang="ja-JP" dirty="0"/>
          </a:p>
          <a:p>
            <a:pPr lvl="1"/>
            <a:r>
              <a:rPr lang="ja-JP" altLang="en-US" dirty="0"/>
              <a:t>出力信号規格への対応</a:t>
            </a:r>
            <a:endParaRPr lang="en-US" altLang="ja-JP" dirty="0"/>
          </a:p>
          <a:p>
            <a:pPr lvl="1"/>
            <a:r>
              <a:rPr lang="ja-JP" altLang="en-US" dirty="0"/>
              <a:t>魅力的な映像のための対応</a:t>
            </a:r>
            <a:endParaRPr lang="en-US" altLang="ja-JP" dirty="0"/>
          </a:p>
          <a:p>
            <a:r>
              <a:rPr lang="ja-JP" altLang="en-US" dirty="0"/>
              <a:t>その他</a:t>
            </a:r>
            <a:endParaRPr lang="en-US" altLang="ja-JP" dirty="0"/>
          </a:p>
          <a:p>
            <a:pPr lvl="1"/>
            <a:r>
              <a:rPr lang="en-US" altLang="ja-JP" dirty="0"/>
              <a:t>HDR</a:t>
            </a:r>
            <a:r>
              <a:rPr lang="ja-JP" altLang="en-US" dirty="0"/>
              <a:t> 対応における留意点</a:t>
            </a:r>
            <a:endParaRPr lang="en-US" altLang="ja-JP" dirty="0"/>
          </a:p>
          <a:p>
            <a:pPr lvl="1"/>
            <a:r>
              <a:rPr lang="en-US" altLang="ja-JP" dirty="0"/>
              <a:t>HDR </a:t>
            </a:r>
            <a:r>
              <a:rPr lang="ja-JP" altLang="en-US" dirty="0"/>
              <a:t>出力の確認</a:t>
            </a:r>
            <a:endParaRPr lang="en-US" altLang="ja-JP" dirty="0"/>
          </a:p>
          <a:p>
            <a:pPr lvl="1"/>
            <a:r>
              <a:rPr lang="en-US" altLang="ja-JP" dirty="0"/>
              <a:t>HDR / SDR </a:t>
            </a:r>
            <a:r>
              <a:rPr lang="ja-JP" altLang="en-US" dirty="0"/>
              <a:t>比較スクリーンショットの撮り方？</a:t>
            </a:r>
            <a:endParaRPr lang="en-US" altLang="ja-JP" dirty="0"/>
          </a:p>
          <a:p>
            <a:pPr lvl="1"/>
            <a:r>
              <a:rPr lang="ja-JP" altLang="en-US" dirty="0"/>
              <a:t>今後の課題</a:t>
            </a:r>
            <a:endParaRPr lang="en-US" altLang="ja-JP" dirty="0"/>
          </a:p>
          <a:p>
            <a:r>
              <a:rPr lang="ja-JP" altLang="en-US" dirty="0"/>
              <a:t>まとめ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4621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ガンマの比較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00597" y="1368425"/>
            <a:ext cx="9145216" cy="4419600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4800" dirty="0">
                <a:solidFill>
                  <a:srgbClr val="8080FF"/>
                </a:solidFill>
              </a:rPr>
              <a:t>1.0</a:t>
            </a:r>
            <a:br>
              <a:rPr kumimoji="1" lang="en-US" altLang="ja-JP" sz="4800" dirty="0">
                <a:solidFill>
                  <a:srgbClr val="8080FF"/>
                </a:solidFill>
              </a:rPr>
            </a:br>
            <a:r>
              <a:rPr kumimoji="1" lang="en-US" altLang="ja-JP" sz="4800" dirty="0">
                <a:solidFill>
                  <a:srgbClr val="8FED9A"/>
                </a:solidFill>
              </a:rPr>
              <a:t>1.1</a:t>
            </a:r>
            <a:br>
              <a:rPr kumimoji="1" lang="en-US" altLang="ja-JP" sz="4800" dirty="0"/>
            </a:br>
            <a:r>
              <a:rPr lang="en-US" altLang="ja-JP" sz="4800" dirty="0">
                <a:solidFill>
                  <a:srgbClr val="FF8080"/>
                </a:solidFill>
              </a:rPr>
              <a:t>1.2</a:t>
            </a:r>
            <a:endParaRPr lang="ja-JP" altLang="en-US" sz="4800" dirty="0">
              <a:solidFill>
                <a:srgbClr val="FF808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5" y="1225552"/>
            <a:ext cx="5040560" cy="503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02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HDR </a:t>
            </a:r>
            <a:r>
              <a:rPr kumimoji="1" lang="ja-JP" altLang="en-US" dirty="0"/>
              <a:t>におけるシステムガンマの扱い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>
                <a:solidFill>
                  <a:srgbClr val="FF5050"/>
                </a:solidFill>
              </a:rPr>
              <a:t>EOTF </a:t>
            </a:r>
            <a:r>
              <a:rPr lang="ja-JP" altLang="en-US" dirty="0">
                <a:solidFill>
                  <a:srgbClr val="FF5050"/>
                </a:solidFill>
              </a:rPr>
              <a:t>とは別にガンマカーブが適用される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OOTF (</a:t>
            </a:r>
            <a:r>
              <a:rPr lang="en-US" altLang="ja-JP" dirty="0" err="1"/>
              <a:t>Opto</a:t>
            </a:r>
            <a:r>
              <a:rPr lang="en-US" altLang="ja-JP" dirty="0"/>
              <a:t>-Optical Transfer Function) </a:t>
            </a:r>
            <a:r>
              <a:rPr lang="ja-JP" altLang="en-US" dirty="0"/>
              <a:t>として一般化</a:t>
            </a:r>
            <a:endParaRPr lang="en-US" altLang="ja-JP" dirty="0"/>
          </a:p>
          <a:p>
            <a:pPr lvl="4"/>
            <a:endParaRPr lang="en-US" altLang="ja-JP" dirty="0"/>
          </a:p>
          <a:p>
            <a:r>
              <a:rPr lang="ja-JP" altLang="en-US" dirty="0">
                <a:solidFill>
                  <a:srgbClr val="FF5050"/>
                </a:solidFill>
              </a:rPr>
              <a:t>適用タイミングは方式によって異なる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OETF </a:t>
            </a:r>
            <a:r>
              <a:rPr lang="ja-JP" altLang="en-US" dirty="0">
                <a:solidFill>
                  <a:srgbClr val="FF5050"/>
                </a:solidFill>
              </a:rPr>
              <a:t>を規定している方式</a:t>
            </a:r>
            <a:r>
              <a:rPr lang="en-US" altLang="ja-JP" dirty="0">
                <a:solidFill>
                  <a:srgbClr val="FF5050"/>
                </a:solidFill>
              </a:rPr>
              <a:t>(HLG)</a:t>
            </a:r>
          </a:p>
          <a:p>
            <a:pPr lvl="2"/>
            <a:r>
              <a:rPr lang="en-US" altLang="ja-JP" dirty="0"/>
              <a:t>OETF</a:t>
            </a:r>
            <a:r>
              <a:rPr lang="ja-JP" altLang="en-US" dirty="0"/>
              <a:t> を規定し、</a:t>
            </a:r>
            <a:r>
              <a:rPr lang="en-US" altLang="ja-JP" dirty="0"/>
              <a:t>EOTF </a:t>
            </a:r>
            <a:r>
              <a:rPr lang="ja-JP" altLang="en-US" dirty="0"/>
              <a:t>はその逆関数</a:t>
            </a:r>
            <a:r>
              <a:rPr lang="en-US" altLang="ja-JP" dirty="0"/>
              <a:t>(OETF</a:t>
            </a:r>
            <a:r>
              <a:rPr lang="en-US" altLang="ja-JP" baseline="30000" dirty="0"/>
              <a:t>-1</a:t>
            </a:r>
            <a:r>
              <a:rPr lang="en-US" altLang="ja-JP" dirty="0"/>
              <a:t>)</a:t>
            </a:r>
            <a:r>
              <a:rPr lang="ja-JP" altLang="en-US" dirty="0"/>
              <a:t>とする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EOTF</a:t>
            </a:r>
            <a:r>
              <a:rPr lang="ja-JP" altLang="en-US" dirty="0">
                <a:solidFill>
                  <a:srgbClr val="FF5050"/>
                </a:solidFill>
              </a:rPr>
              <a:t> を規定している方式</a:t>
            </a:r>
            <a:r>
              <a:rPr lang="en-US" altLang="ja-JP" dirty="0">
                <a:solidFill>
                  <a:srgbClr val="FF5050"/>
                </a:solidFill>
              </a:rPr>
              <a:t>(PQ)</a:t>
            </a:r>
          </a:p>
          <a:p>
            <a:pPr lvl="2"/>
            <a:r>
              <a:rPr lang="en-US" altLang="ja-JP" dirty="0"/>
              <a:t>EOTF </a:t>
            </a:r>
            <a:r>
              <a:rPr lang="ja-JP" altLang="en-US" dirty="0"/>
              <a:t>を規定し、</a:t>
            </a:r>
            <a:r>
              <a:rPr lang="en-US" altLang="ja-JP" dirty="0"/>
              <a:t>OETF </a:t>
            </a:r>
            <a:r>
              <a:rPr lang="ja-JP" altLang="en-US" dirty="0"/>
              <a:t>はその逆関数</a:t>
            </a:r>
            <a:r>
              <a:rPr lang="en-US" altLang="ja-JP" dirty="0"/>
              <a:t>(EOTF</a:t>
            </a:r>
            <a:r>
              <a:rPr lang="en-US" altLang="ja-JP" baseline="30000" dirty="0"/>
              <a:t>-1</a:t>
            </a:r>
            <a:r>
              <a:rPr lang="en-US" altLang="ja-JP" dirty="0"/>
              <a:t>)</a:t>
            </a:r>
            <a:r>
              <a:rPr lang="ja-JP" altLang="en-US" dirty="0"/>
              <a:t>とする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ja-JP" altLang="en-US" dirty="0"/>
              <a:t>具体的にどう違うの？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7103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OOTF (</a:t>
            </a:r>
            <a:r>
              <a:rPr lang="en-US" altLang="ja-JP" dirty="0" err="1"/>
              <a:t>Opto</a:t>
            </a:r>
            <a:r>
              <a:rPr lang="en-US" altLang="ja-JP" dirty="0"/>
              <a:t>-Optical Transfer Function)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A1571A-4B01-43EE-A465-30DCF11A28D5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7" y="1352418"/>
            <a:ext cx="10153526" cy="414511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736900" y="5500471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HDR-TV</a:t>
            </a:r>
            <a:r>
              <a:rPr lang="ja-JP" altLang="en-US" dirty="0"/>
              <a:t>に関する </a:t>
            </a:r>
            <a:r>
              <a:rPr lang="en-US" altLang="ja-JP" dirty="0"/>
              <a:t>ITU-R SG6</a:t>
            </a:r>
            <a:r>
              <a:rPr lang="ja-JP" altLang="en-US" dirty="0"/>
              <a:t>会合</a:t>
            </a:r>
            <a:r>
              <a:rPr lang="en-US" altLang="ja-JP" dirty="0"/>
              <a:t>(2016</a:t>
            </a:r>
            <a:r>
              <a:rPr lang="ja-JP" altLang="en-US" dirty="0"/>
              <a:t>年</a:t>
            </a:r>
            <a:r>
              <a:rPr lang="en-US" altLang="ja-JP" dirty="0"/>
              <a:t>1-2</a:t>
            </a:r>
            <a:r>
              <a:rPr lang="ja-JP" altLang="en-US" dirty="0"/>
              <a:t>月）の結果より</a:t>
            </a:r>
            <a:endParaRPr lang="en-US" altLang="ja-JP" dirty="0"/>
          </a:p>
          <a:p>
            <a:r>
              <a:rPr lang="en-US" altLang="ja-JP" dirty="0"/>
              <a:t>http://www.soumu.go.jp/main_content/000402269.pdf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6615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OOTF (</a:t>
            </a:r>
            <a:r>
              <a:rPr lang="en-US" altLang="ja-JP" dirty="0" err="1"/>
              <a:t>Opto</a:t>
            </a:r>
            <a:r>
              <a:rPr lang="en-US" altLang="ja-JP" dirty="0"/>
              <a:t>-Optical Transfer Function)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5"/>
            <a:ext cx="10369550" cy="2951782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OOTF </a:t>
            </a:r>
            <a:r>
              <a:rPr lang="ja-JP" altLang="en-US" dirty="0"/>
              <a:t>の適用タイミング</a:t>
            </a:r>
            <a:endParaRPr lang="en-US" altLang="ja-JP" dirty="0"/>
          </a:p>
          <a:p>
            <a:pPr lvl="1"/>
            <a:r>
              <a:rPr lang="en-US" altLang="ja-JP" dirty="0"/>
              <a:t>OETF </a:t>
            </a:r>
            <a:r>
              <a:rPr lang="ja-JP" altLang="en-US" dirty="0"/>
              <a:t>を規定している方式</a:t>
            </a:r>
            <a:r>
              <a:rPr lang="en-US" altLang="ja-JP" dirty="0"/>
              <a:t>(HLG)</a:t>
            </a:r>
          </a:p>
          <a:p>
            <a:pPr lvl="2"/>
            <a:r>
              <a:rPr lang="ja-JP" altLang="en-US" dirty="0"/>
              <a:t>ディスプレイ側で適用</a:t>
            </a:r>
            <a:endParaRPr lang="en-US" altLang="ja-JP" dirty="0"/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EOTF (OETF</a:t>
            </a:r>
            <a:r>
              <a:rPr lang="en-US" altLang="ja-JP" baseline="30000" dirty="0">
                <a:solidFill>
                  <a:srgbClr val="FF5050"/>
                </a:solidFill>
              </a:rPr>
              <a:t>-1</a:t>
            </a:r>
            <a:r>
              <a:rPr lang="en-US" altLang="ja-JP" dirty="0">
                <a:solidFill>
                  <a:srgbClr val="FF5050"/>
                </a:solidFill>
              </a:rPr>
              <a:t>) </a:t>
            </a:r>
            <a:r>
              <a:rPr lang="ja-JP" altLang="en-US" dirty="0">
                <a:solidFill>
                  <a:srgbClr val="FF5050"/>
                </a:solidFill>
              </a:rPr>
              <a:t>によるデコード後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EOTF</a:t>
            </a:r>
            <a:r>
              <a:rPr lang="ja-JP" altLang="en-US" dirty="0"/>
              <a:t> を規定している方式</a:t>
            </a:r>
            <a:r>
              <a:rPr lang="en-US" altLang="ja-JP" dirty="0"/>
              <a:t>(PQ)</a:t>
            </a:r>
          </a:p>
          <a:p>
            <a:pPr lvl="2"/>
            <a:r>
              <a:rPr lang="ja-JP" altLang="en-US" dirty="0"/>
              <a:t>カメラでの撮影時に適用</a:t>
            </a:r>
            <a:endParaRPr lang="en-US" altLang="ja-JP" dirty="0"/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OETF (EOTF</a:t>
            </a:r>
            <a:r>
              <a:rPr lang="en-US" altLang="ja-JP" baseline="30000" dirty="0">
                <a:solidFill>
                  <a:srgbClr val="FF5050"/>
                </a:solidFill>
              </a:rPr>
              <a:t>-1</a:t>
            </a:r>
            <a:r>
              <a:rPr lang="en-US" altLang="ja-JP" dirty="0">
                <a:solidFill>
                  <a:srgbClr val="FF5050"/>
                </a:solidFill>
              </a:rPr>
              <a:t>) </a:t>
            </a:r>
            <a:r>
              <a:rPr lang="ja-JP" altLang="en-US" dirty="0">
                <a:solidFill>
                  <a:srgbClr val="FF5050"/>
                </a:solidFill>
              </a:rPr>
              <a:t>によるエンコード前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t="-2218" r="11849"/>
          <a:stretch/>
        </p:blipFill>
        <p:spPr>
          <a:xfrm>
            <a:off x="6121077" y="1793936"/>
            <a:ext cx="5182949" cy="266914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286988" y="4484108"/>
            <a:ext cx="4851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/>
              <a:t>HDR-TV</a:t>
            </a:r>
            <a:r>
              <a:rPr lang="ja-JP" altLang="en-US" sz="1400" dirty="0"/>
              <a:t>に関する </a:t>
            </a:r>
            <a:r>
              <a:rPr lang="en-US" altLang="ja-JP" sz="1400" dirty="0"/>
              <a:t>ITU-R SG6</a:t>
            </a:r>
            <a:r>
              <a:rPr lang="ja-JP" altLang="en-US" sz="1400" dirty="0"/>
              <a:t>会合</a:t>
            </a:r>
            <a:r>
              <a:rPr lang="en-US" altLang="ja-JP" sz="1400" dirty="0"/>
              <a:t>(2016</a:t>
            </a:r>
            <a:r>
              <a:rPr lang="ja-JP" altLang="en-US" sz="1400" dirty="0"/>
              <a:t>年</a:t>
            </a:r>
            <a:r>
              <a:rPr lang="en-US" altLang="ja-JP" sz="1400" dirty="0"/>
              <a:t>1-2</a:t>
            </a:r>
            <a:r>
              <a:rPr lang="ja-JP" altLang="en-US" sz="1400" dirty="0"/>
              <a:t>月）の結果より</a:t>
            </a:r>
            <a:endParaRPr lang="en-US" altLang="ja-JP" sz="1400" dirty="0"/>
          </a:p>
          <a:p>
            <a:r>
              <a:rPr lang="ja-JP" altLang="en-US" sz="1400" dirty="0"/>
              <a:t>http://www.soumu.go.jp/main_content/000417993.pdf</a:t>
            </a:r>
          </a:p>
        </p:txBody>
      </p:sp>
    </p:spTree>
    <p:extLst>
      <p:ext uri="{BB962C8B-B14F-4D97-AF65-F5344CB8AC3E}">
        <p14:creationId xmlns:p14="http://schemas.microsoft.com/office/powerpoint/2010/main" val="3044703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HLG </a:t>
            </a:r>
            <a:r>
              <a:rPr lang="ja-JP" altLang="en-US" dirty="0"/>
              <a:t>ではシステムガンマの考慮が必要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5050"/>
                </a:solidFill>
              </a:rPr>
              <a:t>CG</a:t>
            </a:r>
            <a:r>
              <a:rPr kumimoji="1" lang="ja-JP" altLang="en-US" dirty="0" err="1">
                <a:solidFill>
                  <a:srgbClr val="FF5050"/>
                </a:solidFill>
              </a:rPr>
              <a:t>での</a:t>
            </a:r>
            <a:r>
              <a:rPr kumimoji="1" lang="ja-JP" altLang="en-US" dirty="0">
                <a:solidFill>
                  <a:srgbClr val="FF5050"/>
                </a:solidFill>
              </a:rPr>
              <a:t>レンダリング結果の出力に影響がある</a:t>
            </a:r>
            <a:endParaRPr kumimoji="1" lang="en-US" altLang="ja-JP" dirty="0">
              <a:solidFill>
                <a:srgbClr val="FF5050"/>
              </a:solidFill>
            </a:endParaRPr>
          </a:p>
          <a:p>
            <a:pPr lvl="1"/>
            <a:r>
              <a:rPr kumimoji="1" lang="en-US" altLang="ja-JP" dirty="0"/>
              <a:t>HLG</a:t>
            </a:r>
          </a:p>
          <a:p>
            <a:pPr lvl="2"/>
            <a:r>
              <a:rPr kumimoji="1" lang="ja-JP" altLang="en-US" dirty="0"/>
              <a:t>ディスプレイ側で </a:t>
            </a:r>
            <a:r>
              <a:rPr kumimoji="1" lang="en-US" altLang="ja-JP" dirty="0"/>
              <a:t>EOTF </a:t>
            </a:r>
            <a:r>
              <a:rPr kumimoji="1" lang="ja-JP" altLang="en-US" dirty="0"/>
              <a:t>の後に </a:t>
            </a:r>
            <a:r>
              <a:rPr kumimoji="1" lang="en-US" altLang="ja-JP" dirty="0"/>
              <a:t>OOTF</a:t>
            </a:r>
            <a:r>
              <a:rPr kumimoji="1" lang="ja-JP" altLang="en-US" dirty="0"/>
              <a:t> が適用される</a:t>
            </a:r>
            <a:endParaRPr kumimoji="1"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レンダリング時と異なるガンマで表示される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lang="en-US" altLang="ja-JP" dirty="0"/>
          </a:p>
          <a:p>
            <a:pPr lvl="1"/>
            <a:r>
              <a:rPr lang="en-US" altLang="ja-JP" dirty="0"/>
              <a:t>PQ</a:t>
            </a:r>
          </a:p>
          <a:p>
            <a:pPr lvl="2"/>
            <a:r>
              <a:rPr kumimoji="1" lang="ja-JP" altLang="en-US" dirty="0"/>
              <a:t>カメラ側で </a:t>
            </a:r>
            <a:r>
              <a:rPr kumimoji="1" lang="en-US" altLang="ja-JP" dirty="0"/>
              <a:t>OETF </a:t>
            </a:r>
            <a:r>
              <a:rPr kumimoji="1" lang="ja-JP" altLang="en-US" dirty="0"/>
              <a:t>前に </a:t>
            </a:r>
            <a:r>
              <a:rPr lang="en-US" altLang="ja-JP" dirty="0"/>
              <a:t>OOTF </a:t>
            </a:r>
            <a:r>
              <a:rPr lang="ja-JP" altLang="en-US" dirty="0"/>
              <a:t>が適用される</a:t>
            </a:r>
            <a:endParaRPr lang="en-US" altLang="ja-JP" dirty="0"/>
          </a:p>
          <a:p>
            <a:pPr lvl="3"/>
            <a:r>
              <a:rPr kumimoji="1" lang="ja-JP" altLang="en-US" dirty="0"/>
              <a:t>ディスプレイ側では適用されない</a:t>
            </a:r>
            <a:endParaRPr kumimoji="1"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レンダリング時と同じガンマで表示される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748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35</a:t>
            </a:fld>
            <a:endParaRPr lang="en-US" altLang="ja-JP" dirty="0"/>
          </a:p>
        </p:txBody>
      </p:sp>
      <p:sp>
        <p:nvSpPr>
          <p:cNvPr id="9" name="正方形/長方形 8"/>
          <p:cNvSpPr/>
          <p:nvPr/>
        </p:nvSpPr>
        <p:spPr>
          <a:xfrm>
            <a:off x="2882802" y="5664531"/>
            <a:ext cx="57594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情報通信審議会 情報通信技術分科会 資料より</a:t>
            </a:r>
            <a:endParaRPr lang="en-US" altLang="ja-JP" dirty="0"/>
          </a:p>
          <a:p>
            <a:r>
              <a:rPr lang="ja-JP" altLang="en-US" dirty="0"/>
              <a:t>http://www.soumu.go.jp/main_content/000417993.pd</a:t>
            </a:r>
            <a:r>
              <a:rPr lang="en-US" altLang="ja-JP" dirty="0"/>
              <a:t>f</a:t>
            </a:r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43" y="159231"/>
            <a:ext cx="7957967" cy="55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6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システムガンマの補正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>
                <a:solidFill>
                  <a:srgbClr val="FF5050"/>
                </a:solidFill>
              </a:rPr>
              <a:t>HLG </a:t>
            </a:r>
            <a:r>
              <a:rPr lang="ja-JP" altLang="en-US" dirty="0">
                <a:solidFill>
                  <a:srgbClr val="FF5050"/>
                </a:solidFill>
              </a:rPr>
              <a:t>では </a:t>
            </a:r>
            <a:r>
              <a:rPr lang="en-US" altLang="ja-JP" dirty="0">
                <a:solidFill>
                  <a:srgbClr val="FF5050"/>
                </a:solidFill>
              </a:rPr>
              <a:t>OETF </a:t>
            </a:r>
            <a:r>
              <a:rPr lang="ja-JP" altLang="en-US" dirty="0">
                <a:solidFill>
                  <a:srgbClr val="FF5050"/>
                </a:solidFill>
              </a:rPr>
              <a:t>変換前にガンマ補正を行う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システムガンマ </a:t>
            </a:r>
            <a:r>
              <a:rPr lang="en-US" altLang="ja-JP" dirty="0"/>
              <a:t>1.2 </a:t>
            </a:r>
            <a:r>
              <a:rPr lang="ja-JP" altLang="en-US" dirty="0"/>
              <a:t>の場合</a:t>
            </a:r>
            <a:endParaRPr lang="en-US" altLang="ja-JP" dirty="0"/>
          </a:p>
          <a:p>
            <a:pPr lvl="2"/>
            <a:r>
              <a:rPr lang="en-US" altLang="ja-JP" dirty="0"/>
              <a:t>0</a:t>
            </a:r>
            <a:r>
              <a:rPr lang="ja-JP" altLang="en-US" dirty="0"/>
              <a:t>～</a:t>
            </a:r>
            <a:r>
              <a:rPr lang="en-US" altLang="ja-JP" dirty="0"/>
              <a:t>20</a:t>
            </a:r>
            <a:r>
              <a:rPr lang="ja-JP" altLang="en-US" dirty="0"/>
              <a:t> 程度までの輝度を </a:t>
            </a:r>
            <a:r>
              <a:rPr lang="en-US" altLang="ja-JP" dirty="0"/>
              <a:t>1/1.2 </a:t>
            </a:r>
            <a:r>
              <a:rPr lang="ja-JP" altLang="en-US" dirty="0"/>
              <a:t>乗でガンマ補正</a:t>
            </a:r>
            <a:endParaRPr lang="en-US" altLang="ja-JP" dirty="0"/>
          </a:p>
          <a:p>
            <a:pPr lvl="3"/>
            <a:r>
              <a:rPr lang="en-US" altLang="ja-JP" dirty="0"/>
              <a:t>0</a:t>
            </a:r>
            <a:r>
              <a:rPr lang="ja-JP" altLang="en-US" dirty="0"/>
              <a:t>～</a:t>
            </a:r>
            <a:r>
              <a:rPr lang="en-US" altLang="ja-JP" dirty="0"/>
              <a:t>12.0 </a:t>
            </a:r>
            <a:r>
              <a:rPr lang="ja-JP" altLang="en-US" dirty="0"/>
              <a:t>の入力にしてから </a:t>
            </a:r>
            <a:r>
              <a:rPr lang="en-US" altLang="ja-JP" dirty="0"/>
              <a:t>OETF (EOTF</a:t>
            </a:r>
            <a:r>
              <a:rPr lang="en-US" altLang="ja-JP" baseline="30000" dirty="0"/>
              <a:t>-1</a:t>
            </a:r>
            <a:r>
              <a:rPr lang="en-US" altLang="ja-JP" dirty="0"/>
              <a:t>)</a:t>
            </a:r>
            <a:r>
              <a:rPr lang="ja-JP" altLang="en-US" dirty="0"/>
              <a:t> を適用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システムガンマは輝度信号に対して適用される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厳密には </a:t>
            </a:r>
            <a:r>
              <a:rPr lang="en-US" altLang="ja-JP" dirty="0" err="1"/>
              <a:t>YCbCr</a:t>
            </a:r>
            <a:r>
              <a:rPr lang="en-US" altLang="ja-JP" dirty="0"/>
              <a:t> </a:t>
            </a:r>
            <a:r>
              <a:rPr lang="ja-JP" altLang="en-US" dirty="0"/>
              <a:t>空間で輝度信号を補正する必要がある</a:t>
            </a:r>
            <a:endParaRPr lang="en-US" altLang="ja-JP" dirty="0"/>
          </a:p>
          <a:p>
            <a:pPr lvl="4"/>
            <a:endParaRPr kumimoji="1" lang="en-US" altLang="ja-JP" dirty="0"/>
          </a:p>
          <a:p>
            <a:r>
              <a:rPr kumimoji="1" lang="ja-JP" altLang="en-US" dirty="0">
                <a:solidFill>
                  <a:srgbClr val="FF5050"/>
                </a:solidFill>
              </a:rPr>
              <a:t>補正の結果トータルガンマは </a:t>
            </a:r>
            <a:r>
              <a:rPr kumimoji="1" lang="en-US" altLang="ja-JP" dirty="0">
                <a:solidFill>
                  <a:srgbClr val="FF5050"/>
                </a:solidFill>
              </a:rPr>
              <a:t>1.0 </a:t>
            </a:r>
            <a:r>
              <a:rPr kumimoji="1" lang="ja-JP" altLang="en-US" dirty="0">
                <a:solidFill>
                  <a:srgbClr val="FF5050"/>
                </a:solidFill>
              </a:rPr>
              <a:t>となる</a:t>
            </a:r>
            <a:endParaRPr kumimoji="1" lang="en-US" altLang="ja-JP" dirty="0">
              <a:solidFill>
                <a:srgbClr val="FF5050"/>
              </a:solidFill>
            </a:endParaRPr>
          </a:p>
          <a:p>
            <a:pPr lvl="1"/>
            <a:r>
              <a:rPr kumimoji="1" lang="ja-JP" altLang="en-US" dirty="0"/>
              <a:t>その上で必要に応じて任意のガンマを適用すると良い</a:t>
            </a:r>
            <a:endParaRPr kumimoji="1"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適用タイミングは </a:t>
            </a:r>
            <a:r>
              <a:rPr lang="en-US" altLang="ja-JP" dirty="0">
                <a:solidFill>
                  <a:srgbClr val="FF5050"/>
                </a:solidFill>
              </a:rPr>
              <a:t>OETF (EOTF</a:t>
            </a:r>
            <a:r>
              <a:rPr lang="en-US" altLang="ja-JP" baseline="30000" dirty="0">
                <a:solidFill>
                  <a:srgbClr val="FF5050"/>
                </a:solidFill>
              </a:rPr>
              <a:t>-1</a:t>
            </a:r>
            <a:r>
              <a:rPr lang="en-US" altLang="ja-JP" dirty="0">
                <a:solidFill>
                  <a:srgbClr val="FF5050"/>
                </a:solidFill>
              </a:rPr>
              <a:t>) </a:t>
            </a:r>
            <a:r>
              <a:rPr lang="ja-JP" altLang="en-US" dirty="0">
                <a:solidFill>
                  <a:srgbClr val="FF5050"/>
                </a:solidFill>
              </a:rPr>
              <a:t>エンコードの前</a:t>
            </a:r>
            <a:endParaRPr kumimoji="1"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45995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仕様は完全には確定していない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kumimoji="1" lang="ja-JP" altLang="en-US" dirty="0"/>
              <a:t>とりあえず </a:t>
            </a:r>
            <a:r>
              <a:rPr kumimoji="1" lang="en-US" altLang="ja-JP" dirty="0"/>
              <a:t>1000nits </a:t>
            </a:r>
            <a:r>
              <a:rPr lang="ja-JP" altLang="en-US" dirty="0"/>
              <a:t>用に </a:t>
            </a:r>
            <a:r>
              <a:rPr kumimoji="1" lang="en-US" altLang="ja-JP" dirty="0"/>
              <a:t>1.2</a:t>
            </a:r>
            <a:r>
              <a:rPr kumimoji="1" lang="ja-JP" altLang="en-US" dirty="0"/>
              <a:t> と規定</a:t>
            </a:r>
            <a:endParaRPr kumimoji="1" lang="en-US" altLang="ja-JP" dirty="0"/>
          </a:p>
          <a:p>
            <a:pPr lvl="1"/>
            <a:r>
              <a:rPr lang="ja-JP" altLang="en-US" dirty="0"/>
              <a:t>背景輝度やピーク輝度によって変えるべき</a:t>
            </a:r>
            <a:endParaRPr lang="en-US" altLang="ja-JP" dirty="0"/>
          </a:p>
          <a:p>
            <a:r>
              <a:rPr lang="ja-JP" altLang="en-US" dirty="0"/>
              <a:t>ピーク輝度も最終決定されていない</a:t>
            </a:r>
            <a:endParaRPr lang="en-US" altLang="ja-JP" dirty="0"/>
          </a:p>
          <a:p>
            <a:pPr lvl="1"/>
            <a:r>
              <a:rPr lang="en-US" altLang="ja-JP" dirty="0"/>
              <a:t>1000nits </a:t>
            </a:r>
            <a:r>
              <a:rPr lang="ja-JP" altLang="en-US" dirty="0"/>
              <a:t>～ </a:t>
            </a:r>
            <a:r>
              <a:rPr lang="en-US" altLang="ja-JP" dirty="0"/>
              <a:t>2000nits</a:t>
            </a:r>
          </a:p>
          <a:p>
            <a:pPr lvl="1"/>
            <a:r>
              <a:rPr lang="ja-JP" altLang="en-US" dirty="0"/>
              <a:t>システムガンマ適用後の </a:t>
            </a:r>
            <a:r>
              <a:rPr lang="en-US" altLang="ja-JP" dirty="0"/>
              <a:t>20 </a:t>
            </a:r>
            <a:r>
              <a:rPr lang="ja-JP" altLang="en-US" dirty="0"/>
              <a:t>の明るさを何</a:t>
            </a:r>
            <a:r>
              <a:rPr lang="en-US" altLang="ja-JP" dirty="0"/>
              <a:t>nits</a:t>
            </a:r>
            <a:r>
              <a:rPr lang="ja-JP" altLang="en-US" dirty="0"/>
              <a:t>とするか</a:t>
            </a:r>
            <a:endParaRPr lang="en-US" altLang="ja-JP" dirty="0"/>
          </a:p>
          <a:p>
            <a:pPr lvl="2"/>
            <a:r>
              <a:rPr lang="ja-JP" altLang="en-US" dirty="0"/>
              <a:t>例えば </a:t>
            </a:r>
            <a:r>
              <a:rPr lang="en-US" altLang="ja-JP" dirty="0"/>
              <a:t>1000nits </a:t>
            </a:r>
            <a:r>
              <a:rPr lang="ja-JP" altLang="en-US" dirty="0"/>
              <a:t>のディスプレイでは </a:t>
            </a:r>
            <a:r>
              <a:rPr lang="en-US" altLang="ja-JP" dirty="0"/>
              <a:t>20 </a:t>
            </a:r>
            <a:r>
              <a:rPr lang="ja-JP" altLang="en-US" dirty="0"/>
              <a:t>は何</a:t>
            </a:r>
            <a:r>
              <a:rPr lang="en-US" altLang="ja-JP" dirty="0"/>
              <a:t>nits</a:t>
            </a:r>
            <a:r>
              <a:rPr lang="ja-JP" altLang="en-US" dirty="0"/>
              <a:t>？</a:t>
            </a:r>
            <a:endParaRPr lang="en-US" altLang="ja-JP" dirty="0"/>
          </a:p>
          <a:p>
            <a:pPr lvl="3"/>
            <a:r>
              <a:rPr lang="ja-JP" altLang="en-US" dirty="0"/>
              <a:t>現在は </a:t>
            </a:r>
            <a:r>
              <a:rPr lang="en-US" altLang="ja-JP" dirty="0"/>
              <a:t>1000nits </a:t>
            </a:r>
            <a:r>
              <a:rPr lang="ja-JP" altLang="en-US" dirty="0"/>
              <a:t>でクランプ</a:t>
            </a:r>
            <a:endParaRPr lang="en-US" altLang="ja-JP" dirty="0"/>
          </a:p>
          <a:p>
            <a:pPr lvl="2"/>
            <a:r>
              <a:rPr lang="ja-JP" altLang="en-US" dirty="0"/>
              <a:t>複数の案によって最終的な表示輝度も異なる</a:t>
            </a:r>
            <a:endParaRPr lang="en-US" altLang="ja-JP" dirty="0"/>
          </a:p>
          <a:p>
            <a:r>
              <a:rPr lang="en-US" altLang="ja-JP" dirty="0"/>
              <a:t>etc.</a:t>
            </a:r>
          </a:p>
          <a:p>
            <a:pPr lvl="3"/>
            <a:endParaRPr lang="en-US" altLang="ja-JP" dirty="0"/>
          </a:p>
          <a:p>
            <a:r>
              <a:rPr lang="ja-JP" altLang="en-US" dirty="0">
                <a:solidFill>
                  <a:srgbClr val="FF5050"/>
                </a:solidFill>
              </a:rPr>
              <a:t>今後の動向によっては実装に変更が必要となる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ガンマ値をいくつにするか</a:t>
            </a:r>
            <a:endParaRPr lang="en-US" altLang="ja-JP" dirty="0"/>
          </a:p>
          <a:p>
            <a:pPr lvl="1"/>
            <a:r>
              <a:rPr lang="ja-JP" altLang="en-US" dirty="0"/>
              <a:t>どの明るさを基準にガンマを適用するか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37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4975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色空間の対応</a:t>
            </a:r>
            <a:br>
              <a:rPr lang="en-US" altLang="ja-JP" dirty="0"/>
            </a:br>
            <a:r>
              <a:rPr lang="ja-JP" altLang="en-US" dirty="0"/>
              <a:t>色域の変更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30090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29" y="1736702"/>
            <a:ext cx="3653182" cy="41427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色域の違いへの対応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では一般に </a:t>
            </a:r>
            <a:r>
              <a:rPr lang="en-US" altLang="ja-JP" dirty="0">
                <a:solidFill>
                  <a:srgbClr val="FF5050"/>
                </a:solidFill>
              </a:rPr>
              <a:t>BT.709</a:t>
            </a:r>
          </a:p>
          <a:p>
            <a:pPr lvl="1"/>
            <a:r>
              <a:rPr lang="ja-JP" altLang="en-US" dirty="0"/>
              <a:t>色域は </a:t>
            </a:r>
            <a:r>
              <a:rPr lang="en-US" altLang="ja-JP" dirty="0" err="1"/>
              <a:t>sRGB</a:t>
            </a:r>
            <a:r>
              <a:rPr lang="ja-JP" altLang="en-US" dirty="0"/>
              <a:t> も同じ</a:t>
            </a:r>
            <a:endParaRPr lang="en-US" altLang="ja-JP" dirty="0"/>
          </a:p>
          <a:p>
            <a:r>
              <a:rPr lang="en-US" altLang="ja-JP" dirty="0">
                <a:solidFill>
                  <a:srgbClr val="FF5050"/>
                </a:solidFill>
              </a:rPr>
              <a:t>HDR</a:t>
            </a:r>
            <a:r>
              <a:rPr lang="ja-JP" altLang="en-US" dirty="0">
                <a:solidFill>
                  <a:srgbClr val="FF5050"/>
                </a:solidFill>
              </a:rPr>
              <a:t> では一般に </a:t>
            </a:r>
            <a:r>
              <a:rPr lang="en-US" altLang="ja-JP" dirty="0">
                <a:solidFill>
                  <a:srgbClr val="FF5050"/>
                </a:solidFill>
              </a:rPr>
              <a:t>BT.2020</a:t>
            </a:r>
          </a:p>
          <a:p>
            <a:pPr lvl="1"/>
            <a:r>
              <a:rPr lang="en-US" altLang="ja-JP" dirty="0"/>
              <a:t>BT.2020 </a:t>
            </a:r>
            <a:r>
              <a:rPr lang="ja-JP" altLang="en-US" dirty="0"/>
              <a:t>が必須ではない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  <p:sp>
        <p:nvSpPr>
          <p:cNvPr id="7" name="正方形/長方形 6"/>
          <p:cNvSpPr/>
          <p:nvPr/>
        </p:nvSpPr>
        <p:spPr>
          <a:xfrm>
            <a:off x="5382961" y="5869803"/>
            <a:ext cx="575945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/>
              <a:t>https://commons.wikimedia.org/wiki/File:CIExy1931_Rec_2020_and_Rec_709.svg</a:t>
            </a:r>
          </a:p>
        </p:txBody>
      </p:sp>
    </p:spTree>
    <p:extLst>
      <p:ext uri="{BB962C8B-B14F-4D97-AF65-F5344CB8AC3E}">
        <p14:creationId xmlns:p14="http://schemas.microsoft.com/office/powerpoint/2010/main" val="308673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対応テレビとは？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5115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OETF</a:t>
            </a:r>
            <a:r>
              <a:rPr lang="ja-JP" altLang="en-US" dirty="0"/>
              <a:t> 変換の前に色空間を変換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Tx/>
              <a:buChar char="•"/>
            </a:pPr>
            <a:r>
              <a:rPr lang="ja-JP" altLang="en-US" dirty="0"/>
              <a:t>レンダリングが </a:t>
            </a:r>
            <a:r>
              <a:rPr lang="en-US" altLang="ja-JP" dirty="0" err="1"/>
              <a:t>sRGB</a:t>
            </a:r>
            <a:r>
              <a:rPr lang="en-US" altLang="ja-JP" dirty="0"/>
              <a:t> </a:t>
            </a:r>
            <a:r>
              <a:rPr lang="ja-JP" altLang="en-US" dirty="0"/>
              <a:t>色域の場合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BT.709</a:t>
            </a:r>
            <a:r>
              <a:rPr lang="ja-JP" altLang="en-US" dirty="0">
                <a:solidFill>
                  <a:srgbClr val="FF5050"/>
                </a:solidFill>
              </a:rPr>
              <a:t> </a:t>
            </a:r>
            <a:r>
              <a:rPr lang="en-US" altLang="ja-JP" dirty="0">
                <a:solidFill>
                  <a:srgbClr val="FF5050"/>
                </a:solidFill>
              </a:rPr>
              <a:t>(</a:t>
            </a:r>
            <a:r>
              <a:rPr lang="en-US" altLang="ja-JP" dirty="0" err="1">
                <a:solidFill>
                  <a:srgbClr val="FF5050"/>
                </a:solidFill>
              </a:rPr>
              <a:t>sRGB</a:t>
            </a:r>
            <a:r>
              <a:rPr lang="en-US" altLang="ja-JP" dirty="0">
                <a:solidFill>
                  <a:srgbClr val="FF5050"/>
                </a:solidFill>
              </a:rPr>
              <a:t>) </a:t>
            </a:r>
            <a:r>
              <a:rPr lang="ja-JP" altLang="en-US" dirty="0">
                <a:solidFill>
                  <a:srgbClr val="FF5050"/>
                </a:solidFill>
              </a:rPr>
              <a:t>から </a:t>
            </a:r>
            <a:r>
              <a:rPr lang="en-US" altLang="ja-JP" dirty="0">
                <a:solidFill>
                  <a:srgbClr val="FF5050"/>
                </a:solidFill>
              </a:rPr>
              <a:t>BT.2020 </a:t>
            </a:r>
            <a:r>
              <a:rPr lang="ja-JP" altLang="en-US" dirty="0">
                <a:solidFill>
                  <a:srgbClr val="FF5050"/>
                </a:solidFill>
              </a:rPr>
              <a:t>へ変換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トーンマップや </a:t>
            </a:r>
            <a:r>
              <a:rPr lang="en-US" altLang="ja-JP" dirty="0"/>
              <a:t>OETF </a:t>
            </a:r>
            <a:r>
              <a:rPr lang="ja-JP" altLang="en-US" dirty="0"/>
              <a:t>適用前に</a:t>
            </a:r>
            <a:endParaRPr lang="en-US" altLang="ja-JP" dirty="0"/>
          </a:p>
          <a:p>
            <a:pPr lvl="4"/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RGB</a:t>
            </a:r>
            <a:r>
              <a:rPr lang="ja-JP" altLang="en-US" dirty="0">
                <a:solidFill>
                  <a:srgbClr val="FF5050"/>
                </a:solidFill>
              </a:rPr>
              <a:t> 値の単純な一次変換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以下の変換行列を作成して乗算</a:t>
            </a:r>
            <a:endParaRPr lang="en-US" altLang="ja-JP" dirty="0"/>
          </a:p>
          <a:p>
            <a:pPr lvl="3"/>
            <a:r>
              <a:rPr lang="en-US" altLang="ja-JP" dirty="0"/>
              <a:t>BT.709 </a:t>
            </a:r>
            <a:r>
              <a:rPr lang="ja-JP" altLang="en-US" dirty="0"/>
              <a:t>を </a:t>
            </a:r>
            <a:r>
              <a:rPr lang="en-US" altLang="ja-JP" dirty="0"/>
              <a:t>CIE XYZ </a:t>
            </a:r>
            <a:r>
              <a:rPr lang="ja-JP" altLang="en-US" dirty="0"/>
              <a:t>表色系に変換</a:t>
            </a:r>
            <a:endParaRPr lang="en-US" altLang="ja-JP" dirty="0"/>
          </a:p>
          <a:p>
            <a:pPr lvl="3"/>
            <a:r>
              <a:rPr lang="en-US" altLang="ja-JP" dirty="0"/>
              <a:t>CIE XYZ</a:t>
            </a:r>
            <a:r>
              <a:rPr lang="ja-JP" altLang="en-US" dirty="0"/>
              <a:t>  表色系から </a:t>
            </a:r>
            <a:r>
              <a:rPr lang="en-US" altLang="ja-JP" dirty="0"/>
              <a:t>BT.2020 </a:t>
            </a:r>
            <a:r>
              <a:rPr lang="ja-JP" altLang="en-US" dirty="0"/>
              <a:t>に変換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29" y="1736702"/>
            <a:ext cx="3653182" cy="414270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5382961" y="5869803"/>
            <a:ext cx="575945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/>
              <a:t>https://commons.wikimedia.org/wiki/File:CIExy1931_Rec_2020_and_Rec_709.svg</a:t>
            </a:r>
          </a:p>
        </p:txBody>
      </p:sp>
    </p:spTree>
    <p:extLst>
      <p:ext uri="{BB962C8B-B14F-4D97-AF65-F5344CB8AC3E}">
        <p14:creationId xmlns:p14="http://schemas.microsoft.com/office/powerpoint/2010/main" val="1597926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BT.709 </a:t>
            </a:r>
            <a:r>
              <a:rPr lang="ja-JP" altLang="en-US" dirty="0"/>
              <a:t>から </a:t>
            </a:r>
            <a:r>
              <a:rPr lang="en-US" altLang="ja-JP" dirty="0"/>
              <a:t>BT.2020 </a:t>
            </a:r>
            <a:r>
              <a:rPr lang="ja-JP" altLang="en-US" dirty="0" err="1"/>
              <a:t>への</a:t>
            </a:r>
            <a:r>
              <a:rPr lang="ja-JP" altLang="en-US" dirty="0"/>
              <a:t>変換行列</a:t>
            </a: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求め方によって係数も多少異なるため参考程度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41</a:t>
            </a:fld>
            <a:endParaRPr lang="en-US" altLang="ja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1101012" y="2840074"/>
                <a:ext cx="9320052" cy="14763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sz="36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kumimoji="1" lang="en-US" altLang="ja-JP" sz="3600" b="0" i="1" baseline="-25000" smtClean="0">
                                    <a:latin typeface="Cambria Math" panose="02040503050406030204" pitchFamily="18" charset="0"/>
                                  </a:rPr>
                                  <m:t>2020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36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kumimoji="1" lang="en-US" altLang="ja-JP" sz="3600" i="1" baseline="-25000">
                                    <a:latin typeface="Cambria Math" panose="02040503050406030204" pitchFamily="18" charset="0"/>
                                  </a:rPr>
                                  <m:t>2020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36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kumimoji="1" lang="en-US" altLang="ja-JP" sz="3600" i="1" baseline="-25000">
                                    <a:latin typeface="Cambria Math" panose="02040503050406030204" pitchFamily="18" charset="0"/>
                                  </a:rPr>
                                  <m:t>2020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3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.6275</m:t>
                                </m:r>
                              </m:e>
                              <m:e>
                                <m: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0.3293</m:t>
                                </m:r>
                              </m:e>
                              <m:e>
                                <m: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0.0433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0.0691</m:t>
                                </m:r>
                              </m:e>
                              <m:e>
                                <m: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0.9195</m:t>
                                </m:r>
                              </m:e>
                              <m:e>
                                <m: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0.0114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0.0164</m:t>
                                </m:r>
                              </m:e>
                              <m:e>
                                <m: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0.0880</m:t>
                                </m:r>
                              </m:e>
                              <m:e>
                                <m: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0.8954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kumimoji="1" lang="en-US" altLang="ja-JP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3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kumimoji="1" lang="en-US" altLang="ja-JP" sz="3600" b="0" i="1" baseline="-25000" smtClean="0">
                                    <a:latin typeface="Cambria Math" panose="02040503050406030204" pitchFamily="18" charset="0"/>
                                  </a:rPr>
                                  <m:t>709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m:rPr>
                                    <m:brk m:alnAt="7"/>
                                  </m:rPr>
                                  <a:rPr kumimoji="1" lang="en-US" altLang="ja-JP" sz="3600" i="1" baseline="-2500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kumimoji="1" lang="en-US" altLang="ja-JP" sz="3600" i="1" baseline="-25000">
                                    <a:latin typeface="Cambria Math" panose="02040503050406030204" pitchFamily="18" charset="0"/>
                                  </a:rPr>
                                  <m:t>09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36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m:rPr>
                                    <m:brk m:alnAt="7"/>
                                  </m:rPr>
                                  <a:rPr kumimoji="1" lang="en-US" altLang="ja-JP" sz="3600" i="1" baseline="-2500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kumimoji="1" lang="en-US" altLang="ja-JP" sz="3600" i="1" baseline="-25000">
                                    <a:latin typeface="Cambria Math" panose="02040503050406030204" pitchFamily="18" charset="0"/>
                                  </a:rPr>
                                  <m:t>09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12" y="2840074"/>
                <a:ext cx="9320052" cy="1476302"/>
              </a:xfrm>
              <a:prstGeom prst="rect">
                <a:avLst/>
              </a:prstGeom>
              <a:blipFill>
                <a:blip r:embed="rId2"/>
                <a:stretch>
                  <a:fillRect b="-6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6923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最低限の広色域対応はこれで終了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既存の </a:t>
            </a:r>
            <a:r>
              <a:rPr lang="en-US" altLang="ja-JP" dirty="0" err="1"/>
              <a:t>sRGB</a:t>
            </a:r>
            <a:r>
              <a:rPr lang="ja-JP" altLang="en-US" dirty="0"/>
              <a:t> 色域をそのまま出力するだけ</a:t>
            </a:r>
            <a:endParaRPr lang="en-US" altLang="ja-JP" dirty="0"/>
          </a:p>
          <a:p>
            <a:pPr lvl="1"/>
            <a:r>
              <a:rPr kumimoji="1" lang="ja-JP" altLang="en-US" dirty="0">
                <a:solidFill>
                  <a:srgbClr val="FF5050"/>
                </a:solidFill>
              </a:rPr>
              <a:t>新しい規格の広色域を活かすことはできない</a:t>
            </a:r>
            <a:endParaRPr kumimoji="1"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 err="1"/>
              <a:t>sRGB</a:t>
            </a:r>
            <a:r>
              <a:rPr lang="en-US" altLang="ja-JP" dirty="0"/>
              <a:t> </a:t>
            </a:r>
            <a:r>
              <a:rPr lang="ja-JP" altLang="en-US" dirty="0"/>
              <a:t>では表現できない自然界の色も多い</a:t>
            </a:r>
            <a:endParaRPr kumimoji="1"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広色域を活かすためにはより高度な対応が必要</a:t>
            </a:r>
            <a:r>
              <a:rPr lang="en-US" altLang="ja-JP" dirty="0">
                <a:solidFill>
                  <a:srgbClr val="FF5050"/>
                </a:solidFill>
              </a:rPr>
              <a:t>(</a:t>
            </a:r>
            <a:r>
              <a:rPr lang="ja-JP" altLang="en-US" dirty="0">
                <a:solidFill>
                  <a:srgbClr val="FF5050"/>
                </a:solidFill>
              </a:rPr>
              <a:t>後述</a:t>
            </a:r>
            <a:r>
              <a:rPr lang="en-US" altLang="ja-JP" dirty="0">
                <a:solidFill>
                  <a:srgbClr val="FF5050"/>
                </a:solidFill>
              </a:rPr>
              <a:t>)</a:t>
            </a:r>
            <a:endParaRPr kumimoji="1" lang="ja-JP" altLang="en-US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42</a:t>
            </a:fld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5186364" y="6085707"/>
            <a:ext cx="575945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/>
              <a:t>https://commons.wikimedia.org/wiki/File:CIExy1931_Rec_2020_and_Rec_709.svg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325" y="3335648"/>
            <a:ext cx="2478977" cy="281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27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出力への対応</a:t>
            </a:r>
            <a:br>
              <a:rPr lang="en-US" altLang="ja-JP" dirty="0"/>
            </a:br>
            <a:r>
              <a:rPr lang="ja-JP" altLang="en-US" dirty="0"/>
              <a:t>出力信号規格への対応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8625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HDR </a:t>
            </a:r>
            <a:r>
              <a:rPr kumimoji="1" lang="ja-JP" altLang="en-US" dirty="0"/>
              <a:t>規格に基づいた信号への対応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色空間の対応だけでは適切な </a:t>
            </a:r>
            <a:r>
              <a:rPr kumimoji="1" lang="en-US" altLang="ja-JP" dirty="0"/>
              <a:t>HDR </a:t>
            </a:r>
            <a:r>
              <a:rPr kumimoji="1" lang="ja-JP" altLang="en-US" dirty="0"/>
              <a:t>出力はできない</a:t>
            </a:r>
            <a:endParaRPr kumimoji="1"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ディスプレイ側が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信号であることを認識できない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lang="en-US" altLang="ja-JP" dirty="0"/>
          </a:p>
          <a:p>
            <a:r>
              <a:rPr kumimoji="1" lang="ja-JP" altLang="en-US" dirty="0"/>
              <a:t>展示デモ等ではモニタ側を強制的に </a:t>
            </a:r>
            <a:r>
              <a:rPr kumimoji="1" lang="en-US" altLang="ja-JP" dirty="0"/>
              <a:t>HDR </a:t>
            </a:r>
            <a:r>
              <a:rPr kumimoji="1" lang="ja-JP" altLang="en-US" dirty="0"/>
              <a:t>モードに</a:t>
            </a:r>
            <a:endParaRPr kumimoji="1"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用に </a:t>
            </a:r>
            <a:r>
              <a:rPr lang="en-US" altLang="ja-JP" dirty="0">
                <a:solidFill>
                  <a:srgbClr val="FF5050"/>
                </a:solidFill>
              </a:rPr>
              <a:t>EOTF / </a:t>
            </a:r>
            <a:r>
              <a:rPr lang="ja-JP" altLang="en-US" dirty="0">
                <a:solidFill>
                  <a:srgbClr val="FF5050"/>
                </a:solidFill>
              </a:rPr>
              <a:t>色域等を設定できるモニタが必要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kumimoji="1" lang="ja-JP" altLang="en-US" dirty="0"/>
              <a:t>正式な信号に対応していなくても表示可能</a:t>
            </a:r>
            <a:endParaRPr kumimoji="1" lang="en-US" altLang="ja-JP" dirty="0"/>
          </a:p>
          <a:p>
            <a:pPr lvl="5"/>
            <a:endParaRPr kumimoji="1" lang="en-US" altLang="ja-JP" dirty="0"/>
          </a:p>
          <a:p>
            <a:r>
              <a:rPr lang="en-US" altLang="ja-JP" dirty="0"/>
              <a:t>HDR </a:t>
            </a:r>
            <a:r>
              <a:rPr lang="ja-JP" altLang="en-US" dirty="0"/>
              <a:t>対応コンテンツは自動的に </a:t>
            </a:r>
            <a:r>
              <a:rPr lang="en-US" altLang="ja-JP" dirty="0"/>
              <a:t>HDR </a:t>
            </a:r>
            <a:r>
              <a:rPr lang="ja-JP" altLang="en-US" dirty="0"/>
              <a:t>表示されるべき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HDR</a:t>
            </a:r>
            <a:r>
              <a:rPr lang="ja-JP" altLang="en-US" dirty="0">
                <a:solidFill>
                  <a:srgbClr val="FF5050"/>
                </a:solidFill>
              </a:rPr>
              <a:t> 規格への対応が必要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56251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HDR </a:t>
            </a:r>
            <a:r>
              <a:rPr kumimoji="1" lang="ja-JP" altLang="en-US" dirty="0"/>
              <a:t>規格に基づいた信号への対応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HDR</a:t>
            </a:r>
            <a:r>
              <a:rPr lang="ja-JP" altLang="en-US" dirty="0"/>
              <a:t> 規格への対応が必要</a:t>
            </a:r>
            <a:endParaRPr lang="en-US" altLang="ja-JP" dirty="0"/>
          </a:p>
          <a:p>
            <a:pPr lvl="1"/>
            <a:r>
              <a:rPr lang="ja-JP" altLang="en-US" dirty="0"/>
              <a:t>ハードウェア側</a:t>
            </a:r>
            <a:endParaRPr lang="en-US" altLang="ja-JP" dirty="0"/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HDR</a:t>
            </a:r>
            <a:r>
              <a:rPr lang="ja-JP" altLang="en-US" dirty="0">
                <a:solidFill>
                  <a:srgbClr val="FF5050"/>
                </a:solidFill>
              </a:rPr>
              <a:t> 規格に対応したテレビ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ソフトウェア側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規格に基づいた適切な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信号を出力するための対応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45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9575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HDR</a:t>
            </a:r>
            <a:r>
              <a:rPr lang="ja-JP" altLang="en-US"/>
              <a:t> 規格</a:t>
            </a:r>
            <a:r>
              <a:rPr lang="en-US" altLang="ja-JP"/>
              <a:t>(</a:t>
            </a:r>
            <a:r>
              <a:rPr lang="ja-JP" altLang="en-US"/>
              <a:t>リアルタイム用途で利用可</a:t>
            </a:r>
            <a:r>
              <a:rPr lang="en-US" altLang="ja-JP"/>
              <a:t>)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ja-JP" dirty="0">
                <a:solidFill>
                  <a:srgbClr val="FF5050"/>
                </a:solidFill>
              </a:rPr>
              <a:t>HDMI 2.0a / DisplayPort 1.4</a:t>
            </a:r>
          </a:p>
          <a:p>
            <a:pPr lvl="1"/>
            <a:r>
              <a:rPr lang="en-US" altLang="ja-JP" dirty="0"/>
              <a:t>ST-2086 (Mastering Display Color Volume Metadata)</a:t>
            </a:r>
          </a:p>
          <a:p>
            <a:pPr lvl="2"/>
            <a:r>
              <a:rPr lang="ja-JP" altLang="en-US" dirty="0"/>
              <a:t>色域 </a:t>
            </a:r>
            <a:r>
              <a:rPr lang="en-US" altLang="ja-JP" dirty="0"/>
              <a:t>(</a:t>
            </a:r>
            <a:r>
              <a:rPr lang="ja-JP" altLang="en-US" dirty="0"/>
              <a:t>原点および白色点座標</a:t>
            </a:r>
            <a:r>
              <a:rPr lang="en-US" altLang="ja-JP" dirty="0"/>
              <a:t>)</a:t>
            </a:r>
          </a:p>
          <a:p>
            <a:pPr lvl="2"/>
            <a:r>
              <a:rPr lang="ja-JP" altLang="en-US" dirty="0"/>
              <a:t>最大／最小輝度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静的</a:t>
            </a:r>
            <a:r>
              <a:rPr lang="en-US" altLang="ja-JP" dirty="0">
                <a:solidFill>
                  <a:srgbClr val="FF5050"/>
                </a:solidFill>
              </a:rPr>
              <a:t> HDR </a:t>
            </a:r>
            <a:r>
              <a:rPr lang="ja-JP" altLang="en-US" dirty="0">
                <a:solidFill>
                  <a:srgbClr val="FF5050"/>
                </a:solidFill>
              </a:rPr>
              <a:t>メタデータ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 err="1"/>
              <a:t>MaxCLL</a:t>
            </a:r>
            <a:r>
              <a:rPr lang="en-US" altLang="ja-JP" dirty="0"/>
              <a:t> (Maximum Content Light Level</a:t>
            </a:r>
            <a:r>
              <a:rPr lang="ja-JP" altLang="en-US" dirty="0"/>
              <a:t>：コンテンツ内の最大輝度</a:t>
            </a:r>
            <a:r>
              <a:rPr lang="en-US" altLang="ja-JP" dirty="0"/>
              <a:t>)</a:t>
            </a:r>
          </a:p>
          <a:p>
            <a:pPr lvl="2"/>
            <a:r>
              <a:rPr lang="en-US" altLang="ja-JP" dirty="0" err="1"/>
              <a:t>MaxFALL</a:t>
            </a:r>
            <a:r>
              <a:rPr lang="en-US" altLang="ja-JP" dirty="0"/>
              <a:t> (Maximum Frame Average Light Level</a:t>
            </a:r>
            <a:r>
              <a:rPr lang="ja-JP" altLang="en-US" dirty="0"/>
              <a:t>：フレーム内平均輝度の最大値</a:t>
            </a:r>
            <a:r>
              <a:rPr lang="en-US" altLang="ja-JP" dirty="0"/>
              <a:t>)</a:t>
            </a:r>
          </a:p>
          <a:p>
            <a:pPr lvl="5"/>
            <a:endParaRPr lang="en-US" altLang="ja-JP" dirty="0"/>
          </a:p>
          <a:p>
            <a:r>
              <a:rPr lang="en-US" altLang="ja-JP" dirty="0">
                <a:solidFill>
                  <a:srgbClr val="FF5050"/>
                </a:solidFill>
              </a:rPr>
              <a:t>Dolby Vision (HDMI 1.4 </a:t>
            </a:r>
            <a:r>
              <a:rPr lang="ja-JP" altLang="en-US" dirty="0">
                <a:solidFill>
                  <a:srgbClr val="FF5050"/>
                </a:solidFill>
              </a:rPr>
              <a:t>でも </a:t>
            </a:r>
            <a:r>
              <a:rPr lang="en-US" altLang="ja-JP" dirty="0">
                <a:solidFill>
                  <a:srgbClr val="FF5050"/>
                </a:solidFill>
              </a:rPr>
              <a:t>4K HDR </a:t>
            </a:r>
            <a:r>
              <a:rPr lang="ja-JP" altLang="en-US" dirty="0">
                <a:solidFill>
                  <a:srgbClr val="FF5050"/>
                </a:solidFill>
              </a:rPr>
              <a:t>が可能</a:t>
            </a:r>
            <a:r>
              <a:rPr lang="en-US" altLang="ja-JP" dirty="0">
                <a:solidFill>
                  <a:srgbClr val="FF5050"/>
                </a:solidFill>
              </a:rPr>
              <a:t>)</a:t>
            </a:r>
          </a:p>
          <a:p>
            <a:pPr lvl="1"/>
            <a:r>
              <a:rPr lang="en-US" altLang="ja-JP" dirty="0"/>
              <a:t>8-bit RGB </a:t>
            </a:r>
            <a:r>
              <a:rPr lang="ja-JP" altLang="en-US" dirty="0"/>
              <a:t>を用いた </a:t>
            </a:r>
            <a:r>
              <a:rPr lang="en-US" altLang="ja-JP" dirty="0"/>
              <a:t>12-bit </a:t>
            </a:r>
            <a:r>
              <a:rPr lang="en-US" altLang="ja-JP" dirty="0" err="1"/>
              <a:t>YCbCr</a:t>
            </a:r>
            <a:r>
              <a:rPr lang="ja-JP" altLang="en-US" dirty="0"/>
              <a:t> </a:t>
            </a:r>
            <a:r>
              <a:rPr lang="en-US" altLang="ja-JP" dirty="0"/>
              <a:t>4:2:2 </a:t>
            </a:r>
            <a:r>
              <a:rPr lang="ja-JP" altLang="en-US" dirty="0"/>
              <a:t>信号の挿入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静的／動的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メタデータ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色域／シーン内の最大／最小輝度 </a:t>
            </a:r>
            <a:r>
              <a:rPr lang="en-US" altLang="ja-JP" dirty="0"/>
              <a:t>etc.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46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06963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規格信号の出力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ディスプレイドライバの対応が必要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OS / GPU</a:t>
            </a:r>
            <a:r>
              <a:rPr lang="ja-JP" altLang="en-US" dirty="0">
                <a:solidFill>
                  <a:srgbClr val="FF5050"/>
                </a:solidFill>
              </a:rPr>
              <a:t> ベンダの対応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lang="en-US" altLang="ja-JP" dirty="0"/>
          </a:p>
          <a:p>
            <a:r>
              <a:rPr lang="en-US" altLang="ja-JP" dirty="0"/>
              <a:t>HDR </a:t>
            </a:r>
            <a:r>
              <a:rPr lang="ja-JP" altLang="en-US" dirty="0"/>
              <a:t>対応のための </a:t>
            </a:r>
            <a:r>
              <a:rPr lang="en-US" altLang="ja-JP" dirty="0"/>
              <a:t>API</a:t>
            </a:r>
          </a:p>
          <a:p>
            <a:pPr lvl="1"/>
            <a:r>
              <a:rPr lang="en-US" altLang="ja-JP" dirty="0"/>
              <a:t>GPU </a:t>
            </a:r>
            <a:r>
              <a:rPr lang="ja-JP" altLang="en-US" dirty="0"/>
              <a:t>ベンダ独自の </a:t>
            </a:r>
            <a:r>
              <a:rPr lang="en-US" altLang="ja-JP" dirty="0"/>
              <a:t>API</a:t>
            </a:r>
            <a:r>
              <a:rPr lang="ja-JP" altLang="en-US" dirty="0"/>
              <a:t> が整いつつある</a:t>
            </a:r>
            <a:endParaRPr lang="en-US" altLang="ja-JP" dirty="0"/>
          </a:p>
          <a:p>
            <a:pPr lvl="1"/>
            <a:r>
              <a:rPr lang="en-US" altLang="ja-JP" dirty="0"/>
              <a:t>DirectX11/12</a:t>
            </a:r>
          </a:p>
          <a:p>
            <a:pPr lvl="2"/>
            <a:r>
              <a:rPr lang="en-US" altLang="ja-JP" dirty="0"/>
              <a:t>DXGI 1.5 </a:t>
            </a:r>
            <a:r>
              <a:rPr lang="ja-JP" altLang="en-US" dirty="0"/>
              <a:t>で対応</a:t>
            </a:r>
            <a:endParaRPr lang="en-US" altLang="ja-JP" dirty="0"/>
          </a:p>
          <a:p>
            <a:pPr lvl="1"/>
            <a:r>
              <a:rPr lang="ja-JP" altLang="en-US" dirty="0"/>
              <a:t>その他のプラットフォーム</a:t>
            </a:r>
            <a:endParaRPr lang="en-US" altLang="ja-JP" dirty="0"/>
          </a:p>
          <a:p>
            <a:pPr lvl="2"/>
            <a:r>
              <a:rPr lang="ja-JP" altLang="en-US" dirty="0"/>
              <a:t>専用 </a:t>
            </a:r>
            <a:r>
              <a:rPr lang="en-US" altLang="ja-JP" dirty="0"/>
              <a:t>API </a:t>
            </a:r>
            <a:r>
              <a:rPr lang="ja-JP" altLang="en-US" dirty="0"/>
              <a:t>等が整いつつある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47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21100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HDR</a:t>
            </a:r>
            <a:r>
              <a:rPr lang="ja-JP" altLang="en-US" dirty="0"/>
              <a:t> 規格信号</a:t>
            </a:r>
            <a:r>
              <a:rPr kumimoji="1" lang="ja-JP" altLang="en-US" dirty="0"/>
              <a:t>への対応</a:t>
            </a:r>
            <a:r>
              <a:rPr kumimoji="1" lang="en-US" altLang="ja-JP" dirty="0"/>
              <a:t>(</a:t>
            </a:r>
            <a:r>
              <a:rPr kumimoji="1" lang="ja-JP" altLang="en-US" dirty="0"/>
              <a:t>典型的なケース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おおまかな流れ</a:t>
            </a:r>
            <a:endParaRPr kumimoji="1" lang="en-US" altLang="ja-JP" dirty="0"/>
          </a:p>
          <a:p>
            <a:pPr lvl="1"/>
            <a:r>
              <a:rPr lang="ja-JP" altLang="en-US" dirty="0"/>
              <a:t>モニタの </a:t>
            </a:r>
            <a:r>
              <a:rPr lang="en-US" altLang="ja-JP" dirty="0"/>
              <a:t>HDR</a:t>
            </a:r>
            <a:r>
              <a:rPr lang="ja-JP" altLang="en-US" dirty="0"/>
              <a:t> 対応状況の取得</a:t>
            </a:r>
            <a:endParaRPr lang="en-US" altLang="ja-JP" dirty="0"/>
          </a:p>
          <a:p>
            <a:pPr lvl="1"/>
            <a:r>
              <a:rPr lang="en-US" altLang="ja-JP" dirty="0"/>
              <a:t>HDR</a:t>
            </a:r>
            <a:r>
              <a:rPr lang="ja-JP" altLang="en-US" dirty="0"/>
              <a:t> 出力できるなら</a:t>
            </a:r>
            <a:endParaRPr lang="en-US" altLang="ja-JP" dirty="0"/>
          </a:p>
          <a:p>
            <a:pPr lvl="2"/>
            <a:r>
              <a:rPr lang="en-US" altLang="ja-JP" dirty="0"/>
              <a:t>HDR</a:t>
            </a:r>
            <a:r>
              <a:rPr lang="ja-JP" altLang="en-US" dirty="0"/>
              <a:t> 出力設定のスワップチェーン作成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可能なら固有 </a:t>
            </a:r>
            <a:r>
              <a:rPr lang="en-US" altLang="ja-JP" dirty="0">
                <a:solidFill>
                  <a:srgbClr val="FF5050"/>
                </a:solidFill>
              </a:rPr>
              <a:t>API </a:t>
            </a:r>
            <a:r>
              <a:rPr lang="ja-JP" altLang="en-US" dirty="0">
                <a:solidFill>
                  <a:srgbClr val="FF5050"/>
                </a:solidFill>
              </a:rPr>
              <a:t>で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メタデータを設定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kumimoji="1" lang="en-US" altLang="ja-JP" dirty="0">
                <a:solidFill>
                  <a:srgbClr val="FF5050"/>
                </a:solidFill>
              </a:rPr>
              <a:t>HDR</a:t>
            </a:r>
            <a:r>
              <a:rPr kumimoji="1" lang="ja-JP" altLang="en-US" dirty="0">
                <a:solidFill>
                  <a:srgbClr val="FF5050"/>
                </a:solidFill>
              </a:rPr>
              <a:t> 出力用レンダリングフローに変更</a:t>
            </a:r>
            <a:endParaRPr kumimoji="1" lang="en-US" altLang="ja-JP" dirty="0">
              <a:solidFill>
                <a:srgbClr val="FF5050"/>
              </a:solidFill>
            </a:endParaRPr>
          </a:p>
          <a:p>
            <a:pPr lvl="4"/>
            <a:endParaRPr kumimoji="1" lang="en-US" altLang="ja-JP" dirty="0"/>
          </a:p>
          <a:p>
            <a:r>
              <a:rPr lang="ja-JP" altLang="en-US" dirty="0"/>
              <a:t>詳細な仕様は各種 </a:t>
            </a:r>
            <a:r>
              <a:rPr lang="en-US" altLang="ja-JP" dirty="0"/>
              <a:t>API </a:t>
            </a:r>
            <a:r>
              <a:rPr lang="ja-JP" altLang="en-US" dirty="0"/>
              <a:t>ドキュメント等を参照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48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76493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HDR</a:t>
            </a:r>
            <a:r>
              <a:rPr kumimoji="1" lang="ja-JP" altLang="en-US" dirty="0"/>
              <a:t> レンダリングフロー</a:t>
            </a:r>
            <a:r>
              <a:rPr kumimoji="1" lang="en-US" altLang="ja-JP" dirty="0"/>
              <a:t>(</a:t>
            </a:r>
            <a:r>
              <a:rPr kumimoji="1" lang="ja-JP" altLang="en-US" dirty="0"/>
              <a:t>簡易な例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49</a:t>
            </a:fld>
            <a:endParaRPr lang="en-US" altLang="ja-JP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948419" y="1465999"/>
            <a:ext cx="7187258" cy="1916586"/>
            <a:chOff x="948419" y="1250350"/>
            <a:chExt cx="7187258" cy="1916586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955845" y="1727919"/>
              <a:ext cx="7179832" cy="1439017"/>
              <a:chOff x="955845" y="1727919"/>
              <a:chExt cx="7179832" cy="1439017"/>
            </a:xfrm>
          </p:grpSpPr>
          <p:sp>
            <p:nvSpPr>
              <p:cNvPr id="5" name="角丸四角形 4"/>
              <p:cNvSpPr/>
              <p:nvPr/>
            </p:nvSpPr>
            <p:spPr>
              <a:xfrm>
                <a:off x="2460141" y="2302840"/>
                <a:ext cx="916649" cy="864096"/>
              </a:xfrm>
              <a:prstGeom prst="roundRect">
                <a:avLst/>
              </a:prstGeom>
              <a:solidFill>
                <a:srgbClr val="8FED9A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BT.709</a:t>
                </a:r>
                <a:endParaRPr kumimoji="1" lang="ja-JP" alt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HDR</a:t>
                </a:r>
              </a:p>
              <a:p>
                <a:pPr algn="ctr"/>
                <a:r>
                  <a:rPr kumimoji="1" lang="ja-JP" altLang="en-U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線形</a:t>
                </a:r>
                <a:endParaRPr kumimoji="1" lang="en-US" altLang="ja-JP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" name="角丸四角形 5"/>
              <p:cNvSpPr/>
              <p:nvPr/>
            </p:nvSpPr>
            <p:spPr>
              <a:xfrm>
                <a:off x="4931529" y="2295700"/>
                <a:ext cx="964853" cy="864096"/>
              </a:xfrm>
              <a:prstGeom prst="roundRect">
                <a:avLst/>
              </a:prstGeom>
              <a:solidFill>
                <a:srgbClr val="99B698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BT.709</a:t>
                </a:r>
                <a:endParaRPr kumimoji="1" lang="ja-JP" alt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SDR</a:t>
                </a:r>
              </a:p>
              <a:p>
                <a:pPr algn="ctr"/>
                <a:r>
                  <a:rPr kumimoji="1" lang="ja-JP" altLang="en-U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非線形</a:t>
                </a:r>
                <a:endParaRPr kumimoji="1" lang="en-US" altLang="ja-JP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9" name="直線矢印コネクタ 8"/>
              <p:cNvCxnSpPr>
                <a:stCxn id="5" idx="3"/>
                <a:endCxn id="6" idx="1"/>
              </p:cNvCxnSpPr>
              <p:nvPr/>
            </p:nvCxnSpPr>
            <p:spPr>
              <a:xfrm flipV="1">
                <a:off x="3376790" y="2727748"/>
                <a:ext cx="1554739" cy="714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3" name="角丸四角形 12"/>
              <p:cNvSpPr/>
              <p:nvPr/>
            </p:nvSpPr>
            <p:spPr>
              <a:xfrm>
                <a:off x="955845" y="1727919"/>
                <a:ext cx="1360586" cy="864096"/>
              </a:xfrm>
              <a:prstGeom prst="roundRect">
                <a:avLst>
                  <a:gd name="adj" fmla="val 4945"/>
                </a:avLst>
              </a:prstGeom>
              <a:solidFill>
                <a:srgbClr val="FF9F9F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シーン描画</a:t>
                </a:r>
                <a:endParaRPr kumimoji="1" lang="en-US" altLang="ja-JP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角丸四角形 22"/>
              <p:cNvSpPr/>
              <p:nvPr/>
            </p:nvSpPr>
            <p:spPr>
              <a:xfrm>
                <a:off x="3520500" y="1727919"/>
                <a:ext cx="1277197" cy="864096"/>
              </a:xfrm>
              <a:prstGeom prst="roundRect">
                <a:avLst>
                  <a:gd name="adj" fmla="val 4945"/>
                </a:avLst>
              </a:prstGeom>
              <a:solidFill>
                <a:srgbClr val="FF9F9F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05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ポストプロセス</a:t>
                </a:r>
                <a:endParaRPr kumimoji="1" lang="en-US" altLang="ja-JP" sz="10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kumimoji="1" lang="ja-JP" altLang="en-US" sz="105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トーンマップ</a:t>
                </a:r>
                <a:endParaRPr kumimoji="1" lang="en-US" altLang="ja-JP" sz="10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kumimoji="1" lang="en-US" altLang="ja-JP" sz="105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OETF (</a:t>
                </a:r>
                <a:r>
                  <a:rPr kumimoji="1" lang="ja-JP" altLang="en-US" sz="105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ガンマ補正</a:t>
                </a:r>
                <a:r>
                  <a:rPr kumimoji="1" lang="en-US" altLang="ja-JP" sz="105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</p:txBody>
          </p:sp>
          <p:sp>
            <p:nvSpPr>
              <p:cNvPr id="45" name="角丸四角形 44"/>
              <p:cNvSpPr/>
              <p:nvPr/>
            </p:nvSpPr>
            <p:spPr>
              <a:xfrm>
                <a:off x="6049069" y="1727919"/>
                <a:ext cx="972865" cy="864096"/>
              </a:xfrm>
              <a:prstGeom prst="roundRect">
                <a:avLst>
                  <a:gd name="adj" fmla="val 4945"/>
                </a:avLst>
              </a:prstGeom>
              <a:solidFill>
                <a:srgbClr val="FF9F9F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UI</a:t>
                </a:r>
                <a:r>
                  <a: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描画</a:t>
                </a:r>
                <a:endPara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BT.709</a:t>
                </a:r>
              </a:p>
              <a:p>
                <a:pPr algn="ctr"/>
                <a:r>
                  <a: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非線形</a:t>
                </a:r>
                <a:endPara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47" name="直線矢印コネクタ 46"/>
              <p:cNvCxnSpPr>
                <a:stCxn id="6" idx="3"/>
                <a:endCxn id="66" idx="1"/>
              </p:cNvCxnSpPr>
              <p:nvPr/>
            </p:nvCxnSpPr>
            <p:spPr>
              <a:xfrm>
                <a:off x="5896382" y="2727748"/>
                <a:ext cx="1274442" cy="714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66" name="角丸四角形 65"/>
              <p:cNvSpPr/>
              <p:nvPr/>
            </p:nvSpPr>
            <p:spPr>
              <a:xfrm>
                <a:off x="7170824" y="2302840"/>
                <a:ext cx="964853" cy="864096"/>
              </a:xfrm>
              <a:prstGeom prst="roundRect">
                <a:avLst/>
              </a:prstGeom>
              <a:solidFill>
                <a:srgbClr val="99B698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BT.709</a:t>
                </a:r>
                <a:endParaRPr kumimoji="1" lang="ja-JP" alt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SDR</a:t>
                </a:r>
              </a:p>
              <a:p>
                <a:pPr algn="ctr"/>
                <a:r>
                  <a:rPr kumimoji="1" lang="ja-JP" altLang="en-U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非線形</a:t>
                </a:r>
                <a:endParaRPr kumimoji="1" lang="en-US" altLang="ja-JP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4" name="正方形/長方形 23"/>
            <p:cNvSpPr/>
            <p:nvPr/>
          </p:nvSpPr>
          <p:spPr>
            <a:xfrm>
              <a:off x="948419" y="1250350"/>
              <a:ext cx="398311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rPr>
                <a:t>SDR </a:t>
              </a:r>
              <a:r>
                <a:rPr kumimoji="1" lang="ja-JP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rPr>
                <a:t>出力のための</a:t>
              </a:r>
              <a:r>
                <a:rPr kumimoji="1" lang="en-US" altLang="ja-JP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rPr>
                <a:t>(</a:t>
              </a:r>
              <a:r>
                <a:rPr kumimoji="1" lang="ja-JP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rPr>
                <a:t>従来の</a:t>
              </a:r>
              <a:r>
                <a:rPr kumimoji="1" lang="en-US" altLang="ja-JP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rPr>
                <a:t>)</a:t>
              </a:r>
              <a:r>
                <a:rPr kumimoji="1" lang="ja-JP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rPr>
                <a:t>フロー</a:t>
              </a:r>
              <a:endParaRPr kumimoji="1"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948419" y="3805036"/>
            <a:ext cx="7260890" cy="1911164"/>
            <a:chOff x="948419" y="3805036"/>
            <a:chExt cx="7260890" cy="1911164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950984" y="4277183"/>
              <a:ext cx="7258325" cy="1439017"/>
              <a:chOff x="950984" y="3889131"/>
              <a:chExt cx="7258325" cy="1439017"/>
            </a:xfrm>
          </p:grpSpPr>
          <p:sp>
            <p:nvSpPr>
              <p:cNvPr id="125" name="角丸四角形 124"/>
              <p:cNvSpPr/>
              <p:nvPr/>
            </p:nvSpPr>
            <p:spPr>
              <a:xfrm>
                <a:off x="2460140" y="4464052"/>
                <a:ext cx="916649" cy="864096"/>
              </a:xfrm>
              <a:prstGeom prst="roundRect">
                <a:avLst/>
              </a:prstGeom>
              <a:solidFill>
                <a:srgbClr val="8FED9A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BT.709</a:t>
                </a:r>
                <a:endParaRPr kumimoji="1" lang="ja-JP" alt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HDR</a:t>
                </a:r>
              </a:p>
              <a:p>
                <a:pPr algn="ctr"/>
                <a:r>
                  <a:rPr kumimoji="1" lang="ja-JP" altLang="en-U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線形</a:t>
                </a:r>
                <a:endParaRPr kumimoji="1" lang="en-US" altLang="ja-JP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6" name="角丸四角形 125"/>
              <p:cNvSpPr/>
              <p:nvPr/>
            </p:nvSpPr>
            <p:spPr>
              <a:xfrm>
                <a:off x="4866851" y="4464052"/>
                <a:ext cx="1103162" cy="864096"/>
              </a:xfrm>
              <a:prstGeom prst="roundRect">
                <a:avLst/>
              </a:prstGeom>
              <a:solidFill>
                <a:srgbClr val="86CC82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BT.2020</a:t>
                </a:r>
                <a:endParaRPr kumimoji="1" lang="ja-JP" alt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MDR</a:t>
                </a:r>
              </a:p>
              <a:p>
                <a:pPr algn="ctr"/>
                <a:r>
                  <a:rPr kumimoji="1" lang="ja-JP" altLang="en-U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非線形</a:t>
                </a:r>
                <a:endParaRPr kumimoji="1" lang="en-US" altLang="ja-JP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27" name="直線矢印コネクタ 126"/>
              <p:cNvCxnSpPr>
                <a:stCxn id="125" idx="3"/>
                <a:endCxn id="126" idx="1"/>
              </p:cNvCxnSpPr>
              <p:nvPr/>
            </p:nvCxnSpPr>
            <p:spPr>
              <a:xfrm>
                <a:off x="3376789" y="4896100"/>
                <a:ext cx="1490062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28" name="角丸四角形 127"/>
              <p:cNvSpPr/>
              <p:nvPr/>
            </p:nvSpPr>
            <p:spPr>
              <a:xfrm>
                <a:off x="950984" y="3889131"/>
                <a:ext cx="1360586" cy="864096"/>
              </a:xfrm>
              <a:prstGeom prst="roundRect">
                <a:avLst>
                  <a:gd name="adj" fmla="val 4945"/>
                </a:avLst>
              </a:prstGeom>
              <a:solidFill>
                <a:srgbClr val="FF9F9F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シーン描画</a:t>
                </a:r>
                <a:endParaRPr kumimoji="1" lang="en-US" altLang="ja-JP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9" name="角丸四角形 128"/>
              <p:cNvSpPr/>
              <p:nvPr/>
            </p:nvSpPr>
            <p:spPr>
              <a:xfrm>
                <a:off x="3521180" y="3889131"/>
                <a:ext cx="1277197" cy="864096"/>
              </a:xfrm>
              <a:prstGeom prst="roundRect">
                <a:avLst>
                  <a:gd name="adj" fmla="val 4945"/>
                </a:avLst>
              </a:prstGeom>
              <a:solidFill>
                <a:srgbClr val="FF9F9F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ポストプロセス</a:t>
                </a:r>
                <a:endParaRPr kumimoji="1" lang="en-US" altLang="ja-JP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kumimoji="1" lang="ja-JP" altLang="en-US" sz="12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色域変換</a:t>
                </a:r>
                <a:endParaRPr kumimoji="1" lang="en-US" altLang="ja-JP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kumimoji="1" lang="en-US" altLang="ja-JP" sz="12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OETF (PQ / HLG)</a:t>
                </a:r>
              </a:p>
            </p:txBody>
          </p:sp>
          <p:sp>
            <p:nvSpPr>
              <p:cNvPr id="130" name="角丸四角形 129"/>
              <p:cNvSpPr/>
              <p:nvPr/>
            </p:nvSpPr>
            <p:spPr>
              <a:xfrm>
                <a:off x="6049749" y="3889131"/>
                <a:ext cx="972865" cy="864096"/>
              </a:xfrm>
              <a:prstGeom prst="roundRect">
                <a:avLst>
                  <a:gd name="adj" fmla="val 4945"/>
                </a:avLst>
              </a:prstGeom>
              <a:solidFill>
                <a:srgbClr val="FF9F9F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UI</a:t>
                </a:r>
                <a:r>
                  <a: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描画</a:t>
                </a:r>
                <a:endPara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BT.2020</a:t>
                </a:r>
              </a:p>
              <a:p>
                <a:pPr algn="ctr"/>
                <a:r>
                  <a: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非線形</a:t>
                </a:r>
                <a:endPara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31" name="直線矢印コネクタ 130"/>
              <p:cNvCxnSpPr>
                <a:stCxn id="126" idx="3"/>
                <a:endCxn id="132" idx="1"/>
              </p:cNvCxnSpPr>
              <p:nvPr/>
            </p:nvCxnSpPr>
            <p:spPr>
              <a:xfrm>
                <a:off x="5970013" y="4896100"/>
                <a:ext cx="113613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32" name="角丸四角形 131"/>
              <p:cNvSpPr/>
              <p:nvPr/>
            </p:nvSpPr>
            <p:spPr>
              <a:xfrm>
                <a:off x="7106147" y="4464052"/>
                <a:ext cx="1103162" cy="864096"/>
              </a:xfrm>
              <a:prstGeom prst="roundRect">
                <a:avLst/>
              </a:prstGeom>
              <a:solidFill>
                <a:srgbClr val="86CC82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BT.2020</a:t>
                </a:r>
                <a:endParaRPr kumimoji="1" lang="ja-JP" alt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MDR</a:t>
                </a:r>
              </a:p>
              <a:p>
                <a:pPr algn="ctr"/>
                <a:r>
                  <a:rPr kumimoji="1" lang="ja-JP" altLang="en-U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非線形</a:t>
                </a:r>
                <a:endParaRPr kumimoji="1" lang="en-US" altLang="ja-JP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6" name="正方形/長方形 25"/>
            <p:cNvSpPr/>
            <p:nvPr/>
          </p:nvSpPr>
          <p:spPr>
            <a:xfrm>
              <a:off x="948419" y="3805036"/>
              <a:ext cx="57487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sz="2000" dirty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rPr>
                <a:t>HDR </a:t>
              </a:r>
              <a:r>
                <a:rPr kumimoji="1" lang="ja-JP" altLang="en-US" sz="2000" dirty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rPr>
                <a:t>出力のためのフロー</a:t>
              </a:r>
              <a:r>
                <a:rPr kumimoji="1" lang="en-US" altLang="ja-JP" sz="2000" dirty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rPr>
                <a:t>(OETF / </a:t>
              </a:r>
              <a:r>
                <a:rPr kumimoji="1" lang="ja-JP" altLang="en-US" sz="2000" dirty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rPr>
                <a:t>色域の変化のみ</a:t>
              </a:r>
              <a:r>
                <a:rPr kumimoji="1" lang="en-US" altLang="ja-JP" sz="2000" dirty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rPr>
                <a:t>)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H="1">
            <a:off x="2653680" y="4277183"/>
            <a:ext cx="525389" cy="490549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5160936" y="2277058"/>
            <a:ext cx="506038" cy="148893"/>
          </a:xfrm>
          <a:custGeom>
            <a:avLst/>
            <a:gdLst>
              <a:gd name="connsiteX0" fmla="*/ 510988 w 510988"/>
              <a:gd name="connsiteY0" fmla="*/ 0 h 493059"/>
              <a:gd name="connsiteX1" fmla="*/ 340659 w 510988"/>
              <a:gd name="connsiteY1" fmla="*/ 286871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313765 w 510988"/>
              <a:gd name="connsiteY1" fmla="*/ 3227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28494"/>
              <a:gd name="connsiteY0" fmla="*/ 12032 h 505091"/>
              <a:gd name="connsiteX1" fmla="*/ 499853 w 528494"/>
              <a:gd name="connsiteY1" fmla="*/ 12786 h 505091"/>
              <a:gd name="connsiteX2" fmla="*/ 161365 w 528494"/>
              <a:gd name="connsiteY2" fmla="*/ 182362 h 505091"/>
              <a:gd name="connsiteX3" fmla="*/ 0 w 528494"/>
              <a:gd name="connsiteY3" fmla="*/ 505091 h 505091"/>
              <a:gd name="connsiteX4" fmla="*/ 0 w 528494"/>
              <a:gd name="connsiteY4" fmla="*/ 505091 h 505091"/>
              <a:gd name="connsiteX0" fmla="*/ 510988 w 956852"/>
              <a:gd name="connsiteY0" fmla="*/ 12032 h 505091"/>
              <a:gd name="connsiteX1" fmla="*/ 499853 w 956852"/>
              <a:gd name="connsiteY1" fmla="*/ 12786 h 505091"/>
              <a:gd name="connsiteX2" fmla="*/ 161365 w 956852"/>
              <a:gd name="connsiteY2" fmla="*/ 182362 h 505091"/>
              <a:gd name="connsiteX3" fmla="*/ 0 w 956852"/>
              <a:gd name="connsiteY3" fmla="*/ 505091 h 505091"/>
              <a:gd name="connsiteX4" fmla="*/ 0 w 956852"/>
              <a:gd name="connsiteY4" fmla="*/ 505091 h 505091"/>
              <a:gd name="connsiteX0" fmla="*/ 533550 w 2142151"/>
              <a:gd name="connsiteY0" fmla="*/ 12032 h 505091"/>
              <a:gd name="connsiteX1" fmla="*/ 1886656 w 2142151"/>
              <a:gd name="connsiteY1" fmla="*/ 12787 h 505091"/>
              <a:gd name="connsiteX2" fmla="*/ 183927 w 2142151"/>
              <a:gd name="connsiteY2" fmla="*/ 182362 h 505091"/>
              <a:gd name="connsiteX3" fmla="*/ 22562 w 2142151"/>
              <a:gd name="connsiteY3" fmla="*/ 505091 h 505091"/>
              <a:gd name="connsiteX4" fmla="*/ 22562 w 2142151"/>
              <a:gd name="connsiteY4" fmla="*/ 505091 h 505091"/>
              <a:gd name="connsiteX0" fmla="*/ 1662577 w 2289219"/>
              <a:gd name="connsiteY0" fmla="*/ 12032 h 505091"/>
              <a:gd name="connsiteX1" fmla="*/ 1886656 w 2289219"/>
              <a:gd name="connsiteY1" fmla="*/ 12787 h 505091"/>
              <a:gd name="connsiteX2" fmla="*/ 183927 w 2289219"/>
              <a:gd name="connsiteY2" fmla="*/ 182362 h 505091"/>
              <a:gd name="connsiteX3" fmla="*/ 22562 w 2289219"/>
              <a:gd name="connsiteY3" fmla="*/ 505091 h 505091"/>
              <a:gd name="connsiteX4" fmla="*/ 22562 w 2289219"/>
              <a:gd name="connsiteY4" fmla="*/ 505091 h 505091"/>
              <a:gd name="connsiteX0" fmla="*/ 1640015 w 1640015"/>
              <a:gd name="connsiteY0" fmla="*/ 12032 h 505091"/>
              <a:gd name="connsiteX1" fmla="*/ 405767 w 1640015"/>
              <a:gd name="connsiteY1" fmla="*/ 12787 h 505091"/>
              <a:gd name="connsiteX2" fmla="*/ 161365 w 1640015"/>
              <a:gd name="connsiteY2" fmla="*/ 182362 h 505091"/>
              <a:gd name="connsiteX3" fmla="*/ 0 w 1640015"/>
              <a:gd name="connsiteY3" fmla="*/ 505091 h 505091"/>
              <a:gd name="connsiteX4" fmla="*/ 0 w 1640015"/>
              <a:gd name="connsiteY4" fmla="*/ 505091 h 505091"/>
              <a:gd name="connsiteX0" fmla="*/ 1640015 w 1640015"/>
              <a:gd name="connsiteY0" fmla="*/ 633 h 493692"/>
              <a:gd name="connsiteX1" fmla="*/ 640981 w 1640015"/>
              <a:gd name="connsiteY1" fmla="*/ 22327 h 493692"/>
              <a:gd name="connsiteX2" fmla="*/ 161365 w 1640015"/>
              <a:gd name="connsiteY2" fmla="*/ 170963 h 493692"/>
              <a:gd name="connsiteX3" fmla="*/ 0 w 1640015"/>
              <a:gd name="connsiteY3" fmla="*/ 493692 h 493692"/>
              <a:gd name="connsiteX4" fmla="*/ 0 w 1640015"/>
              <a:gd name="connsiteY4" fmla="*/ 493692 h 493692"/>
              <a:gd name="connsiteX0" fmla="*/ 1640015 w 1640015"/>
              <a:gd name="connsiteY0" fmla="*/ 633 h 493692"/>
              <a:gd name="connsiteX1" fmla="*/ 640981 w 1640015"/>
              <a:gd name="connsiteY1" fmla="*/ 22327 h 493692"/>
              <a:gd name="connsiteX2" fmla="*/ 161365 w 1640015"/>
              <a:gd name="connsiteY2" fmla="*/ 170963 h 493692"/>
              <a:gd name="connsiteX3" fmla="*/ 0 w 1640015"/>
              <a:gd name="connsiteY3" fmla="*/ 493692 h 493692"/>
              <a:gd name="connsiteX4" fmla="*/ 0 w 1640015"/>
              <a:gd name="connsiteY4" fmla="*/ 493692 h 493692"/>
              <a:gd name="connsiteX0" fmla="*/ 1616493 w 1616493"/>
              <a:gd name="connsiteY0" fmla="*/ 107937 h 475353"/>
              <a:gd name="connsiteX1" fmla="*/ 640981 w 1616493"/>
              <a:gd name="connsiteY1" fmla="*/ 3988 h 475353"/>
              <a:gd name="connsiteX2" fmla="*/ 161365 w 1616493"/>
              <a:gd name="connsiteY2" fmla="*/ 152624 h 475353"/>
              <a:gd name="connsiteX3" fmla="*/ 0 w 1616493"/>
              <a:gd name="connsiteY3" fmla="*/ 475353 h 475353"/>
              <a:gd name="connsiteX4" fmla="*/ 0 w 1616493"/>
              <a:gd name="connsiteY4" fmla="*/ 475353 h 475353"/>
              <a:gd name="connsiteX0" fmla="*/ 1616493 w 1616493"/>
              <a:gd name="connsiteY0" fmla="*/ 29075 h 480254"/>
              <a:gd name="connsiteX1" fmla="*/ 640981 w 1616493"/>
              <a:gd name="connsiteY1" fmla="*/ 8889 h 480254"/>
              <a:gd name="connsiteX2" fmla="*/ 161365 w 1616493"/>
              <a:gd name="connsiteY2" fmla="*/ 157525 h 480254"/>
              <a:gd name="connsiteX3" fmla="*/ 0 w 1616493"/>
              <a:gd name="connsiteY3" fmla="*/ 480254 h 480254"/>
              <a:gd name="connsiteX4" fmla="*/ 0 w 1616493"/>
              <a:gd name="connsiteY4" fmla="*/ 480254 h 480254"/>
              <a:gd name="connsiteX0" fmla="*/ 1616493 w 1616493"/>
              <a:gd name="connsiteY0" fmla="*/ 29075 h 480254"/>
              <a:gd name="connsiteX1" fmla="*/ 640981 w 1616493"/>
              <a:gd name="connsiteY1" fmla="*/ 8889 h 480254"/>
              <a:gd name="connsiteX2" fmla="*/ 161365 w 1616493"/>
              <a:gd name="connsiteY2" fmla="*/ 157525 h 480254"/>
              <a:gd name="connsiteX3" fmla="*/ 0 w 1616493"/>
              <a:gd name="connsiteY3" fmla="*/ 480254 h 480254"/>
              <a:gd name="connsiteX4" fmla="*/ 0 w 1616493"/>
              <a:gd name="connsiteY4" fmla="*/ 480254 h 480254"/>
              <a:gd name="connsiteX0" fmla="*/ 1781143 w 1781143"/>
              <a:gd name="connsiteY0" fmla="*/ 12030 h 484150"/>
              <a:gd name="connsiteX1" fmla="*/ 640981 w 1781143"/>
              <a:gd name="connsiteY1" fmla="*/ 12785 h 484150"/>
              <a:gd name="connsiteX2" fmla="*/ 161365 w 1781143"/>
              <a:gd name="connsiteY2" fmla="*/ 161421 h 484150"/>
              <a:gd name="connsiteX3" fmla="*/ 0 w 1781143"/>
              <a:gd name="connsiteY3" fmla="*/ 484150 h 484150"/>
              <a:gd name="connsiteX4" fmla="*/ 0 w 1781143"/>
              <a:gd name="connsiteY4" fmla="*/ 484150 h 484150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0 h 472120"/>
              <a:gd name="connsiteX1" fmla="*/ 659725 w 1781143"/>
              <a:gd name="connsiteY1" fmla="*/ 6316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59725 w 1781143"/>
              <a:gd name="connsiteY1" fmla="*/ 6316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594418 h 1066538"/>
              <a:gd name="connsiteX1" fmla="*/ 622237 w 1781143"/>
              <a:gd name="connsiteY1" fmla="*/ 0 h 1066538"/>
              <a:gd name="connsiteX2" fmla="*/ 161365 w 1781143"/>
              <a:gd name="connsiteY2" fmla="*/ 743809 h 1066538"/>
              <a:gd name="connsiteX3" fmla="*/ 0 w 1781143"/>
              <a:gd name="connsiteY3" fmla="*/ 1066538 h 1066538"/>
              <a:gd name="connsiteX4" fmla="*/ 0 w 1781143"/>
              <a:gd name="connsiteY4" fmla="*/ 1066538 h 1066538"/>
              <a:gd name="connsiteX0" fmla="*/ 1781143 w 1781143"/>
              <a:gd name="connsiteY0" fmla="*/ 594451 h 1066571"/>
              <a:gd name="connsiteX1" fmla="*/ 622237 w 1781143"/>
              <a:gd name="connsiteY1" fmla="*/ 33 h 1066571"/>
              <a:gd name="connsiteX2" fmla="*/ 161365 w 1781143"/>
              <a:gd name="connsiteY2" fmla="*/ 743842 h 1066571"/>
              <a:gd name="connsiteX3" fmla="*/ 0 w 1781143"/>
              <a:gd name="connsiteY3" fmla="*/ 1066571 h 1066571"/>
              <a:gd name="connsiteX4" fmla="*/ 0 w 1781143"/>
              <a:gd name="connsiteY4" fmla="*/ 1066571 h 1066571"/>
              <a:gd name="connsiteX0" fmla="*/ 1781143 w 1781143"/>
              <a:gd name="connsiteY0" fmla="*/ 594451 h 1066571"/>
              <a:gd name="connsiteX1" fmla="*/ 622237 w 1781143"/>
              <a:gd name="connsiteY1" fmla="*/ 33 h 1066571"/>
              <a:gd name="connsiteX2" fmla="*/ 161365 w 1781143"/>
              <a:gd name="connsiteY2" fmla="*/ 743842 h 1066571"/>
              <a:gd name="connsiteX3" fmla="*/ 0 w 1781143"/>
              <a:gd name="connsiteY3" fmla="*/ 1066571 h 1066571"/>
              <a:gd name="connsiteX4" fmla="*/ 0 w 1781143"/>
              <a:gd name="connsiteY4" fmla="*/ 1066571 h 1066571"/>
              <a:gd name="connsiteX0" fmla="*/ 1781143 w 1781143"/>
              <a:gd name="connsiteY0" fmla="*/ 101964 h 574084"/>
              <a:gd name="connsiteX1" fmla="*/ 609739 w 1781143"/>
              <a:gd name="connsiteY1" fmla="*/ 52658 h 574084"/>
              <a:gd name="connsiteX2" fmla="*/ 161365 w 1781143"/>
              <a:gd name="connsiteY2" fmla="*/ 251355 h 574084"/>
              <a:gd name="connsiteX3" fmla="*/ 0 w 1781143"/>
              <a:gd name="connsiteY3" fmla="*/ 574084 h 574084"/>
              <a:gd name="connsiteX4" fmla="*/ 0 w 1781143"/>
              <a:gd name="connsiteY4" fmla="*/ 574084 h 574084"/>
              <a:gd name="connsiteX0" fmla="*/ 1781143 w 1781143"/>
              <a:gd name="connsiteY0" fmla="*/ 49460 h 521580"/>
              <a:gd name="connsiteX1" fmla="*/ 609739 w 1781143"/>
              <a:gd name="connsiteY1" fmla="*/ 154 h 521580"/>
              <a:gd name="connsiteX2" fmla="*/ 161365 w 1781143"/>
              <a:gd name="connsiteY2" fmla="*/ 198851 h 521580"/>
              <a:gd name="connsiteX3" fmla="*/ 0 w 1781143"/>
              <a:gd name="connsiteY3" fmla="*/ 521580 h 521580"/>
              <a:gd name="connsiteX4" fmla="*/ 0 w 1781143"/>
              <a:gd name="connsiteY4" fmla="*/ 521580 h 52158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10369 h 460240"/>
              <a:gd name="connsiteX1" fmla="*/ 634731 w 1781143"/>
              <a:gd name="connsiteY1" fmla="*/ 1 h 460240"/>
              <a:gd name="connsiteX2" fmla="*/ 161365 w 1781143"/>
              <a:gd name="connsiteY2" fmla="*/ 137511 h 460240"/>
              <a:gd name="connsiteX3" fmla="*/ 0 w 1781143"/>
              <a:gd name="connsiteY3" fmla="*/ 460240 h 460240"/>
              <a:gd name="connsiteX4" fmla="*/ 0 w 1781143"/>
              <a:gd name="connsiteY4" fmla="*/ 460240 h 4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143" h="460240">
                <a:moveTo>
                  <a:pt x="1781143" y="10369"/>
                </a:moveTo>
                <a:lnTo>
                  <a:pt x="634731" y="1"/>
                </a:lnTo>
                <a:cubicBezTo>
                  <a:pt x="414021" y="22827"/>
                  <a:pt x="267153" y="60805"/>
                  <a:pt x="161365" y="137511"/>
                </a:cubicBezTo>
                <a:cubicBezTo>
                  <a:pt x="55577" y="214217"/>
                  <a:pt x="35858" y="325770"/>
                  <a:pt x="0" y="460240"/>
                </a:cubicBezTo>
                <a:lnTo>
                  <a:pt x="0" y="460240"/>
                </a:lnTo>
              </a:path>
            </a:pathLst>
          </a:cu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2653680" y="1938146"/>
            <a:ext cx="525389" cy="490549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>
            <a:off x="7397756" y="2277058"/>
            <a:ext cx="506038" cy="148893"/>
          </a:xfrm>
          <a:custGeom>
            <a:avLst/>
            <a:gdLst>
              <a:gd name="connsiteX0" fmla="*/ 510988 w 510988"/>
              <a:gd name="connsiteY0" fmla="*/ 0 h 493059"/>
              <a:gd name="connsiteX1" fmla="*/ 340659 w 510988"/>
              <a:gd name="connsiteY1" fmla="*/ 286871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313765 w 510988"/>
              <a:gd name="connsiteY1" fmla="*/ 3227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28494"/>
              <a:gd name="connsiteY0" fmla="*/ 12032 h 505091"/>
              <a:gd name="connsiteX1" fmla="*/ 499853 w 528494"/>
              <a:gd name="connsiteY1" fmla="*/ 12786 h 505091"/>
              <a:gd name="connsiteX2" fmla="*/ 161365 w 528494"/>
              <a:gd name="connsiteY2" fmla="*/ 182362 h 505091"/>
              <a:gd name="connsiteX3" fmla="*/ 0 w 528494"/>
              <a:gd name="connsiteY3" fmla="*/ 505091 h 505091"/>
              <a:gd name="connsiteX4" fmla="*/ 0 w 528494"/>
              <a:gd name="connsiteY4" fmla="*/ 505091 h 505091"/>
              <a:gd name="connsiteX0" fmla="*/ 510988 w 956852"/>
              <a:gd name="connsiteY0" fmla="*/ 12032 h 505091"/>
              <a:gd name="connsiteX1" fmla="*/ 499853 w 956852"/>
              <a:gd name="connsiteY1" fmla="*/ 12786 h 505091"/>
              <a:gd name="connsiteX2" fmla="*/ 161365 w 956852"/>
              <a:gd name="connsiteY2" fmla="*/ 182362 h 505091"/>
              <a:gd name="connsiteX3" fmla="*/ 0 w 956852"/>
              <a:gd name="connsiteY3" fmla="*/ 505091 h 505091"/>
              <a:gd name="connsiteX4" fmla="*/ 0 w 956852"/>
              <a:gd name="connsiteY4" fmla="*/ 505091 h 505091"/>
              <a:gd name="connsiteX0" fmla="*/ 533550 w 2142151"/>
              <a:gd name="connsiteY0" fmla="*/ 12032 h 505091"/>
              <a:gd name="connsiteX1" fmla="*/ 1886656 w 2142151"/>
              <a:gd name="connsiteY1" fmla="*/ 12787 h 505091"/>
              <a:gd name="connsiteX2" fmla="*/ 183927 w 2142151"/>
              <a:gd name="connsiteY2" fmla="*/ 182362 h 505091"/>
              <a:gd name="connsiteX3" fmla="*/ 22562 w 2142151"/>
              <a:gd name="connsiteY3" fmla="*/ 505091 h 505091"/>
              <a:gd name="connsiteX4" fmla="*/ 22562 w 2142151"/>
              <a:gd name="connsiteY4" fmla="*/ 505091 h 505091"/>
              <a:gd name="connsiteX0" fmla="*/ 1662577 w 2289219"/>
              <a:gd name="connsiteY0" fmla="*/ 12032 h 505091"/>
              <a:gd name="connsiteX1" fmla="*/ 1886656 w 2289219"/>
              <a:gd name="connsiteY1" fmla="*/ 12787 h 505091"/>
              <a:gd name="connsiteX2" fmla="*/ 183927 w 2289219"/>
              <a:gd name="connsiteY2" fmla="*/ 182362 h 505091"/>
              <a:gd name="connsiteX3" fmla="*/ 22562 w 2289219"/>
              <a:gd name="connsiteY3" fmla="*/ 505091 h 505091"/>
              <a:gd name="connsiteX4" fmla="*/ 22562 w 2289219"/>
              <a:gd name="connsiteY4" fmla="*/ 505091 h 505091"/>
              <a:gd name="connsiteX0" fmla="*/ 1640015 w 1640015"/>
              <a:gd name="connsiteY0" fmla="*/ 12032 h 505091"/>
              <a:gd name="connsiteX1" fmla="*/ 405767 w 1640015"/>
              <a:gd name="connsiteY1" fmla="*/ 12787 h 505091"/>
              <a:gd name="connsiteX2" fmla="*/ 161365 w 1640015"/>
              <a:gd name="connsiteY2" fmla="*/ 182362 h 505091"/>
              <a:gd name="connsiteX3" fmla="*/ 0 w 1640015"/>
              <a:gd name="connsiteY3" fmla="*/ 505091 h 505091"/>
              <a:gd name="connsiteX4" fmla="*/ 0 w 1640015"/>
              <a:gd name="connsiteY4" fmla="*/ 505091 h 505091"/>
              <a:gd name="connsiteX0" fmla="*/ 1640015 w 1640015"/>
              <a:gd name="connsiteY0" fmla="*/ 633 h 493692"/>
              <a:gd name="connsiteX1" fmla="*/ 640981 w 1640015"/>
              <a:gd name="connsiteY1" fmla="*/ 22327 h 493692"/>
              <a:gd name="connsiteX2" fmla="*/ 161365 w 1640015"/>
              <a:gd name="connsiteY2" fmla="*/ 170963 h 493692"/>
              <a:gd name="connsiteX3" fmla="*/ 0 w 1640015"/>
              <a:gd name="connsiteY3" fmla="*/ 493692 h 493692"/>
              <a:gd name="connsiteX4" fmla="*/ 0 w 1640015"/>
              <a:gd name="connsiteY4" fmla="*/ 493692 h 493692"/>
              <a:gd name="connsiteX0" fmla="*/ 1640015 w 1640015"/>
              <a:gd name="connsiteY0" fmla="*/ 633 h 493692"/>
              <a:gd name="connsiteX1" fmla="*/ 640981 w 1640015"/>
              <a:gd name="connsiteY1" fmla="*/ 22327 h 493692"/>
              <a:gd name="connsiteX2" fmla="*/ 161365 w 1640015"/>
              <a:gd name="connsiteY2" fmla="*/ 170963 h 493692"/>
              <a:gd name="connsiteX3" fmla="*/ 0 w 1640015"/>
              <a:gd name="connsiteY3" fmla="*/ 493692 h 493692"/>
              <a:gd name="connsiteX4" fmla="*/ 0 w 1640015"/>
              <a:gd name="connsiteY4" fmla="*/ 493692 h 493692"/>
              <a:gd name="connsiteX0" fmla="*/ 1616493 w 1616493"/>
              <a:gd name="connsiteY0" fmla="*/ 107937 h 475353"/>
              <a:gd name="connsiteX1" fmla="*/ 640981 w 1616493"/>
              <a:gd name="connsiteY1" fmla="*/ 3988 h 475353"/>
              <a:gd name="connsiteX2" fmla="*/ 161365 w 1616493"/>
              <a:gd name="connsiteY2" fmla="*/ 152624 h 475353"/>
              <a:gd name="connsiteX3" fmla="*/ 0 w 1616493"/>
              <a:gd name="connsiteY3" fmla="*/ 475353 h 475353"/>
              <a:gd name="connsiteX4" fmla="*/ 0 w 1616493"/>
              <a:gd name="connsiteY4" fmla="*/ 475353 h 475353"/>
              <a:gd name="connsiteX0" fmla="*/ 1616493 w 1616493"/>
              <a:gd name="connsiteY0" fmla="*/ 29075 h 480254"/>
              <a:gd name="connsiteX1" fmla="*/ 640981 w 1616493"/>
              <a:gd name="connsiteY1" fmla="*/ 8889 h 480254"/>
              <a:gd name="connsiteX2" fmla="*/ 161365 w 1616493"/>
              <a:gd name="connsiteY2" fmla="*/ 157525 h 480254"/>
              <a:gd name="connsiteX3" fmla="*/ 0 w 1616493"/>
              <a:gd name="connsiteY3" fmla="*/ 480254 h 480254"/>
              <a:gd name="connsiteX4" fmla="*/ 0 w 1616493"/>
              <a:gd name="connsiteY4" fmla="*/ 480254 h 480254"/>
              <a:gd name="connsiteX0" fmla="*/ 1616493 w 1616493"/>
              <a:gd name="connsiteY0" fmla="*/ 29075 h 480254"/>
              <a:gd name="connsiteX1" fmla="*/ 640981 w 1616493"/>
              <a:gd name="connsiteY1" fmla="*/ 8889 h 480254"/>
              <a:gd name="connsiteX2" fmla="*/ 161365 w 1616493"/>
              <a:gd name="connsiteY2" fmla="*/ 157525 h 480254"/>
              <a:gd name="connsiteX3" fmla="*/ 0 w 1616493"/>
              <a:gd name="connsiteY3" fmla="*/ 480254 h 480254"/>
              <a:gd name="connsiteX4" fmla="*/ 0 w 1616493"/>
              <a:gd name="connsiteY4" fmla="*/ 480254 h 480254"/>
              <a:gd name="connsiteX0" fmla="*/ 1781143 w 1781143"/>
              <a:gd name="connsiteY0" fmla="*/ 12030 h 484150"/>
              <a:gd name="connsiteX1" fmla="*/ 640981 w 1781143"/>
              <a:gd name="connsiteY1" fmla="*/ 12785 h 484150"/>
              <a:gd name="connsiteX2" fmla="*/ 161365 w 1781143"/>
              <a:gd name="connsiteY2" fmla="*/ 161421 h 484150"/>
              <a:gd name="connsiteX3" fmla="*/ 0 w 1781143"/>
              <a:gd name="connsiteY3" fmla="*/ 484150 h 484150"/>
              <a:gd name="connsiteX4" fmla="*/ 0 w 1781143"/>
              <a:gd name="connsiteY4" fmla="*/ 484150 h 484150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0 h 472120"/>
              <a:gd name="connsiteX1" fmla="*/ 659725 w 1781143"/>
              <a:gd name="connsiteY1" fmla="*/ 6316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59725 w 1781143"/>
              <a:gd name="connsiteY1" fmla="*/ 6316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594418 h 1066538"/>
              <a:gd name="connsiteX1" fmla="*/ 622237 w 1781143"/>
              <a:gd name="connsiteY1" fmla="*/ 0 h 1066538"/>
              <a:gd name="connsiteX2" fmla="*/ 161365 w 1781143"/>
              <a:gd name="connsiteY2" fmla="*/ 743809 h 1066538"/>
              <a:gd name="connsiteX3" fmla="*/ 0 w 1781143"/>
              <a:gd name="connsiteY3" fmla="*/ 1066538 h 1066538"/>
              <a:gd name="connsiteX4" fmla="*/ 0 w 1781143"/>
              <a:gd name="connsiteY4" fmla="*/ 1066538 h 1066538"/>
              <a:gd name="connsiteX0" fmla="*/ 1781143 w 1781143"/>
              <a:gd name="connsiteY0" fmla="*/ 594451 h 1066571"/>
              <a:gd name="connsiteX1" fmla="*/ 622237 w 1781143"/>
              <a:gd name="connsiteY1" fmla="*/ 33 h 1066571"/>
              <a:gd name="connsiteX2" fmla="*/ 161365 w 1781143"/>
              <a:gd name="connsiteY2" fmla="*/ 743842 h 1066571"/>
              <a:gd name="connsiteX3" fmla="*/ 0 w 1781143"/>
              <a:gd name="connsiteY3" fmla="*/ 1066571 h 1066571"/>
              <a:gd name="connsiteX4" fmla="*/ 0 w 1781143"/>
              <a:gd name="connsiteY4" fmla="*/ 1066571 h 1066571"/>
              <a:gd name="connsiteX0" fmla="*/ 1781143 w 1781143"/>
              <a:gd name="connsiteY0" fmla="*/ 594451 h 1066571"/>
              <a:gd name="connsiteX1" fmla="*/ 622237 w 1781143"/>
              <a:gd name="connsiteY1" fmla="*/ 33 h 1066571"/>
              <a:gd name="connsiteX2" fmla="*/ 161365 w 1781143"/>
              <a:gd name="connsiteY2" fmla="*/ 743842 h 1066571"/>
              <a:gd name="connsiteX3" fmla="*/ 0 w 1781143"/>
              <a:gd name="connsiteY3" fmla="*/ 1066571 h 1066571"/>
              <a:gd name="connsiteX4" fmla="*/ 0 w 1781143"/>
              <a:gd name="connsiteY4" fmla="*/ 1066571 h 1066571"/>
              <a:gd name="connsiteX0" fmla="*/ 1781143 w 1781143"/>
              <a:gd name="connsiteY0" fmla="*/ 101964 h 574084"/>
              <a:gd name="connsiteX1" fmla="*/ 609739 w 1781143"/>
              <a:gd name="connsiteY1" fmla="*/ 52658 h 574084"/>
              <a:gd name="connsiteX2" fmla="*/ 161365 w 1781143"/>
              <a:gd name="connsiteY2" fmla="*/ 251355 h 574084"/>
              <a:gd name="connsiteX3" fmla="*/ 0 w 1781143"/>
              <a:gd name="connsiteY3" fmla="*/ 574084 h 574084"/>
              <a:gd name="connsiteX4" fmla="*/ 0 w 1781143"/>
              <a:gd name="connsiteY4" fmla="*/ 574084 h 574084"/>
              <a:gd name="connsiteX0" fmla="*/ 1781143 w 1781143"/>
              <a:gd name="connsiteY0" fmla="*/ 49460 h 521580"/>
              <a:gd name="connsiteX1" fmla="*/ 609739 w 1781143"/>
              <a:gd name="connsiteY1" fmla="*/ 154 h 521580"/>
              <a:gd name="connsiteX2" fmla="*/ 161365 w 1781143"/>
              <a:gd name="connsiteY2" fmla="*/ 198851 h 521580"/>
              <a:gd name="connsiteX3" fmla="*/ 0 w 1781143"/>
              <a:gd name="connsiteY3" fmla="*/ 521580 h 521580"/>
              <a:gd name="connsiteX4" fmla="*/ 0 w 1781143"/>
              <a:gd name="connsiteY4" fmla="*/ 521580 h 52158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10369 h 460240"/>
              <a:gd name="connsiteX1" fmla="*/ 634731 w 1781143"/>
              <a:gd name="connsiteY1" fmla="*/ 1 h 460240"/>
              <a:gd name="connsiteX2" fmla="*/ 161365 w 1781143"/>
              <a:gd name="connsiteY2" fmla="*/ 137511 h 460240"/>
              <a:gd name="connsiteX3" fmla="*/ 0 w 1781143"/>
              <a:gd name="connsiteY3" fmla="*/ 460240 h 460240"/>
              <a:gd name="connsiteX4" fmla="*/ 0 w 1781143"/>
              <a:gd name="connsiteY4" fmla="*/ 460240 h 4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143" h="460240">
                <a:moveTo>
                  <a:pt x="1781143" y="10369"/>
                </a:moveTo>
                <a:lnTo>
                  <a:pt x="634731" y="1"/>
                </a:lnTo>
                <a:cubicBezTo>
                  <a:pt x="414021" y="22827"/>
                  <a:pt x="267153" y="60805"/>
                  <a:pt x="161365" y="137511"/>
                </a:cubicBezTo>
                <a:cubicBezTo>
                  <a:pt x="55577" y="214217"/>
                  <a:pt x="35858" y="325770"/>
                  <a:pt x="0" y="460240"/>
                </a:cubicBezTo>
                <a:lnTo>
                  <a:pt x="0" y="460240"/>
                </a:lnTo>
              </a:path>
            </a:pathLst>
          </a:cu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163364" y="4415468"/>
            <a:ext cx="501181" cy="352264"/>
          </a:xfrm>
          <a:custGeom>
            <a:avLst/>
            <a:gdLst>
              <a:gd name="connsiteX0" fmla="*/ 510988 w 510988"/>
              <a:gd name="connsiteY0" fmla="*/ 0 h 493059"/>
              <a:gd name="connsiteX1" fmla="*/ 340659 w 510988"/>
              <a:gd name="connsiteY1" fmla="*/ 286871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313765 w 510988"/>
              <a:gd name="connsiteY1" fmla="*/ 3227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28494"/>
              <a:gd name="connsiteY0" fmla="*/ 12032 h 505091"/>
              <a:gd name="connsiteX1" fmla="*/ 499853 w 528494"/>
              <a:gd name="connsiteY1" fmla="*/ 12786 h 505091"/>
              <a:gd name="connsiteX2" fmla="*/ 161365 w 528494"/>
              <a:gd name="connsiteY2" fmla="*/ 182362 h 505091"/>
              <a:gd name="connsiteX3" fmla="*/ 0 w 528494"/>
              <a:gd name="connsiteY3" fmla="*/ 505091 h 505091"/>
              <a:gd name="connsiteX4" fmla="*/ 0 w 528494"/>
              <a:gd name="connsiteY4" fmla="*/ 505091 h 505091"/>
              <a:gd name="connsiteX0" fmla="*/ 510988 w 956852"/>
              <a:gd name="connsiteY0" fmla="*/ 12032 h 505091"/>
              <a:gd name="connsiteX1" fmla="*/ 499853 w 956852"/>
              <a:gd name="connsiteY1" fmla="*/ 12786 h 505091"/>
              <a:gd name="connsiteX2" fmla="*/ 161365 w 956852"/>
              <a:gd name="connsiteY2" fmla="*/ 182362 h 505091"/>
              <a:gd name="connsiteX3" fmla="*/ 0 w 956852"/>
              <a:gd name="connsiteY3" fmla="*/ 505091 h 505091"/>
              <a:gd name="connsiteX4" fmla="*/ 0 w 956852"/>
              <a:gd name="connsiteY4" fmla="*/ 505091 h 505091"/>
              <a:gd name="connsiteX0" fmla="*/ 533550 w 2142151"/>
              <a:gd name="connsiteY0" fmla="*/ 12032 h 505091"/>
              <a:gd name="connsiteX1" fmla="*/ 1886656 w 2142151"/>
              <a:gd name="connsiteY1" fmla="*/ 12787 h 505091"/>
              <a:gd name="connsiteX2" fmla="*/ 183927 w 2142151"/>
              <a:gd name="connsiteY2" fmla="*/ 182362 h 505091"/>
              <a:gd name="connsiteX3" fmla="*/ 22562 w 2142151"/>
              <a:gd name="connsiteY3" fmla="*/ 505091 h 505091"/>
              <a:gd name="connsiteX4" fmla="*/ 22562 w 2142151"/>
              <a:gd name="connsiteY4" fmla="*/ 505091 h 505091"/>
              <a:gd name="connsiteX0" fmla="*/ 1662577 w 2289219"/>
              <a:gd name="connsiteY0" fmla="*/ 12032 h 505091"/>
              <a:gd name="connsiteX1" fmla="*/ 1886656 w 2289219"/>
              <a:gd name="connsiteY1" fmla="*/ 12787 h 505091"/>
              <a:gd name="connsiteX2" fmla="*/ 183927 w 2289219"/>
              <a:gd name="connsiteY2" fmla="*/ 182362 h 505091"/>
              <a:gd name="connsiteX3" fmla="*/ 22562 w 2289219"/>
              <a:gd name="connsiteY3" fmla="*/ 505091 h 505091"/>
              <a:gd name="connsiteX4" fmla="*/ 22562 w 2289219"/>
              <a:gd name="connsiteY4" fmla="*/ 505091 h 505091"/>
              <a:gd name="connsiteX0" fmla="*/ 1640015 w 1640015"/>
              <a:gd name="connsiteY0" fmla="*/ 12032 h 505091"/>
              <a:gd name="connsiteX1" fmla="*/ 405767 w 1640015"/>
              <a:gd name="connsiteY1" fmla="*/ 12787 h 505091"/>
              <a:gd name="connsiteX2" fmla="*/ 161365 w 1640015"/>
              <a:gd name="connsiteY2" fmla="*/ 182362 h 505091"/>
              <a:gd name="connsiteX3" fmla="*/ 0 w 1640015"/>
              <a:gd name="connsiteY3" fmla="*/ 505091 h 505091"/>
              <a:gd name="connsiteX4" fmla="*/ 0 w 1640015"/>
              <a:gd name="connsiteY4" fmla="*/ 505091 h 505091"/>
              <a:gd name="connsiteX0" fmla="*/ 1640015 w 1640015"/>
              <a:gd name="connsiteY0" fmla="*/ 633 h 493692"/>
              <a:gd name="connsiteX1" fmla="*/ 640981 w 1640015"/>
              <a:gd name="connsiteY1" fmla="*/ 22327 h 493692"/>
              <a:gd name="connsiteX2" fmla="*/ 161365 w 1640015"/>
              <a:gd name="connsiteY2" fmla="*/ 170963 h 493692"/>
              <a:gd name="connsiteX3" fmla="*/ 0 w 1640015"/>
              <a:gd name="connsiteY3" fmla="*/ 493692 h 493692"/>
              <a:gd name="connsiteX4" fmla="*/ 0 w 1640015"/>
              <a:gd name="connsiteY4" fmla="*/ 493692 h 493692"/>
              <a:gd name="connsiteX0" fmla="*/ 1640015 w 1640015"/>
              <a:gd name="connsiteY0" fmla="*/ 633 h 493692"/>
              <a:gd name="connsiteX1" fmla="*/ 640981 w 1640015"/>
              <a:gd name="connsiteY1" fmla="*/ 22327 h 493692"/>
              <a:gd name="connsiteX2" fmla="*/ 161365 w 1640015"/>
              <a:gd name="connsiteY2" fmla="*/ 170963 h 493692"/>
              <a:gd name="connsiteX3" fmla="*/ 0 w 1640015"/>
              <a:gd name="connsiteY3" fmla="*/ 493692 h 493692"/>
              <a:gd name="connsiteX4" fmla="*/ 0 w 1640015"/>
              <a:gd name="connsiteY4" fmla="*/ 493692 h 493692"/>
              <a:gd name="connsiteX0" fmla="*/ 1616493 w 1616493"/>
              <a:gd name="connsiteY0" fmla="*/ 107937 h 475353"/>
              <a:gd name="connsiteX1" fmla="*/ 640981 w 1616493"/>
              <a:gd name="connsiteY1" fmla="*/ 3988 h 475353"/>
              <a:gd name="connsiteX2" fmla="*/ 161365 w 1616493"/>
              <a:gd name="connsiteY2" fmla="*/ 152624 h 475353"/>
              <a:gd name="connsiteX3" fmla="*/ 0 w 1616493"/>
              <a:gd name="connsiteY3" fmla="*/ 475353 h 475353"/>
              <a:gd name="connsiteX4" fmla="*/ 0 w 1616493"/>
              <a:gd name="connsiteY4" fmla="*/ 475353 h 475353"/>
              <a:gd name="connsiteX0" fmla="*/ 1616493 w 1616493"/>
              <a:gd name="connsiteY0" fmla="*/ 29075 h 480254"/>
              <a:gd name="connsiteX1" fmla="*/ 640981 w 1616493"/>
              <a:gd name="connsiteY1" fmla="*/ 8889 h 480254"/>
              <a:gd name="connsiteX2" fmla="*/ 161365 w 1616493"/>
              <a:gd name="connsiteY2" fmla="*/ 157525 h 480254"/>
              <a:gd name="connsiteX3" fmla="*/ 0 w 1616493"/>
              <a:gd name="connsiteY3" fmla="*/ 480254 h 480254"/>
              <a:gd name="connsiteX4" fmla="*/ 0 w 1616493"/>
              <a:gd name="connsiteY4" fmla="*/ 480254 h 480254"/>
              <a:gd name="connsiteX0" fmla="*/ 1616493 w 1616493"/>
              <a:gd name="connsiteY0" fmla="*/ 29075 h 480254"/>
              <a:gd name="connsiteX1" fmla="*/ 640981 w 1616493"/>
              <a:gd name="connsiteY1" fmla="*/ 8889 h 480254"/>
              <a:gd name="connsiteX2" fmla="*/ 161365 w 1616493"/>
              <a:gd name="connsiteY2" fmla="*/ 157525 h 480254"/>
              <a:gd name="connsiteX3" fmla="*/ 0 w 1616493"/>
              <a:gd name="connsiteY3" fmla="*/ 480254 h 480254"/>
              <a:gd name="connsiteX4" fmla="*/ 0 w 1616493"/>
              <a:gd name="connsiteY4" fmla="*/ 480254 h 480254"/>
              <a:gd name="connsiteX0" fmla="*/ 1781143 w 1781143"/>
              <a:gd name="connsiteY0" fmla="*/ 12030 h 484150"/>
              <a:gd name="connsiteX1" fmla="*/ 640981 w 1781143"/>
              <a:gd name="connsiteY1" fmla="*/ 12785 h 484150"/>
              <a:gd name="connsiteX2" fmla="*/ 161365 w 1781143"/>
              <a:gd name="connsiteY2" fmla="*/ 161421 h 484150"/>
              <a:gd name="connsiteX3" fmla="*/ 0 w 1781143"/>
              <a:gd name="connsiteY3" fmla="*/ 484150 h 484150"/>
              <a:gd name="connsiteX4" fmla="*/ 0 w 1781143"/>
              <a:gd name="connsiteY4" fmla="*/ 484150 h 484150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0 h 472120"/>
              <a:gd name="connsiteX1" fmla="*/ 659725 w 1781143"/>
              <a:gd name="connsiteY1" fmla="*/ 6316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59725 w 1781143"/>
              <a:gd name="connsiteY1" fmla="*/ 6316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594418 h 1066538"/>
              <a:gd name="connsiteX1" fmla="*/ 622237 w 1781143"/>
              <a:gd name="connsiteY1" fmla="*/ 0 h 1066538"/>
              <a:gd name="connsiteX2" fmla="*/ 161365 w 1781143"/>
              <a:gd name="connsiteY2" fmla="*/ 743809 h 1066538"/>
              <a:gd name="connsiteX3" fmla="*/ 0 w 1781143"/>
              <a:gd name="connsiteY3" fmla="*/ 1066538 h 1066538"/>
              <a:gd name="connsiteX4" fmla="*/ 0 w 1781143"/>
              <a:gd name="connsiteY4" fmla="*/ 1066538 h 1066538"/>
              <a:gd name="connsiteX0" fmla="*/ 1781143 w 1781143"/>
              <a:gd name="connsiteY0" fmla="*/ 594451 h 1066571"/>
              <a:gd name="connsiteX1" fmla="*/ 622237 w 1781143"/>
              <a:gd name="connsiteY1" fmla="*/ 33 h 1066571"/>
              <a:gd name="connsiteX2" fmla="*/ 161365 w 1781143"/>
              <a:gd name="connsiteY2" fmla="*/ 743842 h 1066571"/>
              <a:gd name="connsiteX3" fmla="*/ 0 w 1781143"/>
              <a:gd name="connsiteY3" fmla="*/ 1066571 h 1066571"/>
              <a:gd name="connsiteX4" fmla="*/ 0 w 1781143"/>
              <a:gd name="connsiteY4" fmla="*/ 1066571 h 1066571"/>
              <a:gd name="connsiteX0" fmla="*/ 1781143 w 1781143"/>
              <a:gd name="connsiteY0" fmla="*/ 594451 h 1066571"/>
              <a:gd name="connsiteX1" fmla="*/ 622237 w 1781143"/>
              <a:gd name="connsiteY1" fmla="*/ 33 h 1066571"/>
              <a:gd name="connsiteX2" fmla="*/ 161365 w 1781143"/>
              <a:gd name="connsiteY2" fmla="*/ 743842 h 1066571"/>
              <a:gd name="connsiteX3" fmla="*/ 0 w 1781143"/>
              <a:gd name="connsiteY3" fmla="*/ 1066571 h 1066571"/>
              <a:gd name="connsiteX4" fmla="*/ 0 w 1781143"/>
              <a:gd name="connsiteY4" fmla="*/ 1066571 h 1066571"/>
              <a:gd name="connsiteX0" fmla="*/ 1781143 w 1781143"/>
              <a:gd name="connsiteY0" fmla="*/ 101964 h 574084"/>
              <a:gd name="connsiteX1" fmla="*/ 609739 w 1781143"/>
              <a:gd name="connsiteY1" fmla="*/ 52658 h 574084"/>
              <a:gd name="connsiteX2" fmla="*/ 161365 w 1781143"/>
              <a:gd name="connsiteY2" fmla="*/ 251355 h 574084"/>
              <a:gd name="connsiteX3" fmla="*/ 0 w 1781143"/>
              <a:gd name="connsiteY3" fmla="*/ 574084 h 574084"/>
              <a:gd name="connsiteX4" fmla="*/ 0 w 1781143"/>
              <a:gd name="connsiteY4" fmla="*/ 574084 h 574084"/>
              <a:gd name="connsiteX0" fmla="*/ 1781143 w 1781143"/>
              <a:gd name="connsiteY0" fmla="*/ 49460 h 521580"/>
              <a:gd name="connsiteX1" fmla="*/ 609739 w 1781143"/>
              <a:gd name="connsiteY1" fmla="*/ 154 h 521580"/>
              <a:gd name="connsiteX2" fmla="*/ 161365 w 1781143"/>
              <a:gd name="connsiteY2" fmla="*/ 198851 h 521580"/>
              <a:gd name="connsiteX3" fmla="*/ 0 w 1781143"/>
              <a:gd name="connsiteY3" fmla="*/ 521580 h 521580"/>
              <a:gd name="connsiteX4" fmla="*/ 0 w 1781143"/>
              <a:gd name="connsiteY4" fmla="*/ 521580 h 52158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10369 h 460240"/>
              <a:gd name="connsiteX1" fmla="*/ 634731 w 1781143"/>
              <a:gd name="connsiteY1" fmla="*/ 1 h 460240"/>
              <a:gd name="connsiteX2" fmla="*/ 161365 w 1781143"/>
              <a:gd name="connsiteY2" fmla="*/ 137511 h 460240"/>
              <a:gd name="connsiteX3" fmla="*/ 0 w 1781143"/>
              <a:gd name="connsiteY3" fmla="*/ 460240 h 460240"/>
              <a:gd name="connsiteX4" fmla="*/ 0 w 1781143"/>
              <a:gd name="connsiteY4" fmla="*/ 460240 h 460240"/>
              <a:gd name="connsiteX0" fmla="*/ 1781143 w 1781143"/>
              <a:gd name="connsiteY0" fmla="*/ 3678 h 453549"/>
              <a:gd name="connsiteX1" fmla="*/ 1249587 w 1781143"/>
              <a:gd name="connsiteY1" fmla="*/ 0 h 453549"/>
              <a:gd name="connsiteX2" fmla="*/ 161365 w 1781143"/>
              <a:gd name="connsiteY2" fmla="*/ 130820 h 453549"/>
              <a:gd name="connsiteX3" fmla="*/ 0 w 1781143"/>
              <a:gd name="connsiteY3" fmla="*/ 453549 h 453549"/>
              <a:gd name="connsiteX4" fmla="*/ 0 w 1781143"/>
              <a:gd name="connsiteY4" fmla="*/ 453549 h 453549"/>
              <a:gd name="connsiteX0" fmla="*/ 1781143 w 1781143"/>
              <a:gd name="connsiteY0" fmla="*/ 3678 h 453549"/>
              <a:gd name="connsiteX1" fmla="*/ 1249587 w 1781143"/>
              <a:gd name="connsiteY1" fmla="*/ 0 h 453549"/>
              <a:gd name="connsiteX2" fmla="*/ 161365 w 1781143"/>
              <a:gd name="connsiteY2" fmla="*/ 130820 h 453549"/>
              <a:gd name="connsiteX3" fmla="*/ 0 w 1781143"/>
              <a:gd name="connsiteY3" fmla="*/ 453549 h 453549"/>
              <a:gd name="connsiteX4" fmla="*/ 0 w 1781143"/>
              <a:gd name="connsiteY4" fmla="*/ 453549 h 453549"/>
              <a:gd name="connsiteX0" fmla="*/ 1772718 w 1772718"/>
              <a:gd name="connsiteY0" fmla="*/ 1449 h 453549"/>
              <a:gd name="connsiteX1" fmla="*/ 1249587 w 1772718"/>
              <a:gd name="connsiteY1" fmla="*/ 0 h 453549"/>
              <a:gd name="connsiteX2" fmla="*/ 161365 w 1772718"/>
              <a:gd name="connsiteY2" fmla="*/ 130820 h 453549"/>
              <a:gd name="connsiteX3" fmla="*/ 0 w 1772718"/>
              <a:gd name="connsiteY3" fmla="*/ 453549 h 453549"/>
              <a:gd name="connsiteX4" fmla="*/ 0 w 1772718"/>
              <a:gd name="connsiteY4" fmla="*/ 453549 h 453549"/>
              <a:gd name="connsiteX0" fmla="*/ 1772718 w 1772718"/>
              <a:gd name="connsiteY0" fmla="*/ 1449 h 453549"/>
              <a:gd name="connsiteX1" fmla="*/ 1249587 w 1772718"/>
              <a:gd name="connsiteY1" fmla="*/ 0 h 453549"/>
              <a:gd name="connsiteX2" fmla="*/ 237168 w 1772718"/>
              <a:gd name="connsiteY2" fmla="*/ 130820 h 453549"/>
              <a:gd name="connsiteX3" fmla="*/ 0 w 1772718"/>
              <a:gd name="connsiteY3" fmla="*/ 453549 h 453549"/>
              <a:gd name="connsiteX4" fmla="*/ 0 w 1772718"/>
              <a:gd name="connsiteY4" fmla="*/ 453549 h 453549"/>
              <a:gd name="connsiteX0" fmla="*/ 1772718 w 1772718"/>
              <a:gd name="connsiteY0" fmla="*/ 1449 h 453549"/>
              <a:gd name="connsiteX1" fmla="*/ 1249587 w 1772718"/>
              <a:gd name="connsiteY1" fmla="*/ 0 h 453549"/>
              <a:gd name="connsiteX2" fmla="*/ 287703 w 1772718"/>
              <a:gd name="connsiteY2" fmla="*/ 128590 h 453549"/>
              <a:gd name="connsiteX3" fmla="*/ 0 w 1772718"/>
              <a:gd name="connsiteY3" fmla="*/ 453549 h 453549"/>
              <a:gd name="connsiteX4" fmla="*/ 0 w 1772718"/>
              <a:gd name="connsiteY4" fmla="*/ 453549 h 453549"/>
              <a:gd name="connsiteX0" fmla="*/ 1772718 w 1772718"/>
              <a:gd name="connsiteY0" fmla="*/ 1449 h 453549"/>
              <a:gd name="connsiteX1" fmla="*/ 1249587 w 1772718"/>
              <a:gd name="connsiteY1" fmla="*/ 0 h 453549"/>
              <a:gd name="connsiteX2" fmla="*/ 287703 w 1772718"/>
              <a:gd name="connsiteY2" fmla="*/ 128590 h 453549"/>
              <a:gd name="connsiteX3" fmla="*/ 0 w 1772718"/>
              <a:gd name="connsiteY3" fmla="*/ 453549 h 453549"/>
              <a:gd name="connsiteX4" fmla="*/ 0 w 1772718"/>
              <a:gd name="connsiteY4" fmla="*/ 453549 h 453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2718" h="453549">
                <a:moveTo>
                  <a:pt x="1772718" y="1449"/>
                </a:moveTo>
                <a:lnTo>
                  <a:pt x="1249587" y="0"/>
                </a:lnTo>
                <a:cubicBezTo>
                  <a:pt x="1003608" y="7216"/>
                  <a:pt x="521238" y="37390"/>
                  <a:pt x="287703" y="128590"/>
                </a:cubicBezTo>
                <a:cubicBezTo>
                  <a:pt x="54168" y="219790"/>
                  <a:pt x="47950" y="399389"/>
                  <a:pt x="0" y="453549"/>
                </a:cubicBezTo>
                <a:lnTo>
                  <a:pt x="0" y="453549"/>
                </a:lnTo>
              </a:path>
            </a:pathLst>
          </a:cu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7397756" y="4415468"/>
            <a:ext cx="501181" cy="352264"/>
          </a:xfrm>
          <a:custGeom>
            <a:avLst/>
            <a:gdLst>
              <a:gd name="connsiteX0" fmla="*/ 510988 w 510988"/>
              <a:gd name="connsiteY0" fmla="*/ 0 h 493059"/>
              <a:gd name="connsiteX1" fmla="*/ 340659 w 510988"/>
              <a:gd name="connsiteY1" fmla="*/ 286871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313765 w 510988"/>
              <a:gd name="connsiteY1" fmla="*/ 3227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28494"/>
              <a:gd name="connsiteY0" fmla="*/ 12032 h 505091"/>
              <a:gd name="connsiteX1" fmla="*/ 499853 w 528494"/>
              <a:gd name="connsiteY1" fmla="*/ 12786 h 505091"/>
              <a:gd name="connsiteX2" fmla="*/ 161365 w 528494"/>
              <a:gd name="connsiteY2" fmla="*/ 182362 h 505091"/>
              <a:gd name="connsiteX3" fmla="*/ 0 w 528494"/>
              <a:gd name="connsiteY3" fmla="*/ 505091 h 505091"/>
              <a:gd name="connsiteX4" fmla="*/ 0 w 528494"/>
              <a:gd name="connsiteY4" fmla="*/ 505091 h 505091"/>
              <a:gd name="connsiteX0" fmla="*/ 510988 w 956852"/>
              <a:gd name="connsiteY0" fmla="*/ 12032 h 505091"/>
              <a:gd name="connsiteX1" fmla="*/ 499853 w 956852"/>
              <a:gd name="connsiteY1" fmla="*/ 12786 h 505091"/>
              <a:gd name="connsiteX2" fmla="*/ 161365 w 956852"/>
              <a:gd name="connsiteY2" fmla="*/ 182362 h 505091"/>
              <a:gd name="connsiteX3" fmla="*/ 0 w 956852"/>
              <a:gd name="connsiteY3" fmla="*/ 505091 h 505091"/>
              <a:gd name="connsiteX4" fmla="*/ 0 w 956852"/>
              <a:gd name="connsiteY4" fmla="*/ 505091 h 505091"/>
              <a:gd name="connsiteX0" fmla="*/ 533550 w 2142151"/>
              <a:gd name="connsiteY0" fmla="*/ 12032 h 505091"/>
              <a:gd name="connsiteX1" fmla="*/ 1886656 w 2142151"/>
              <a:gd name="connsiteY1" fmla="*/ 12787 h 505091"/>
              <a:gd name="connsiteX2" fmla="*/ 183927 w 2142151"/>
              <a:gd name="connsiteY2" fmla="*/ 182362 h 505091"/>
              <a:gd name="connsiteX3" fmla="*/ 22562 w 2142151"/>
              <a:gd name="connsiteY3" fmla="*/ 505091 h 505091"/>
              <a:gd name="connsiteX4" fmla="*/ 22562 w 2142151"/>
              <a:gd name="connsiteY4" fmla="*/ 505091 h 505091"/>
              <a:gd name="connsiteX0" fmla="*/ 1662577 w 2289219"/>
              <a:gd name="connsiteY0" fmla="*/ 12032 h 505091"/>
              <a:gd name="connsiteX1" fmla="*/ 1886656 w 2289219"/>
              <a:gd name="connsiteY1" fmla="*/ 12787 h 505091"/>
              <a:gd name="connsiteX2" fmla="*/ 183927 w 2289219"/>
              <a:gd name="connsiteY2" fmla="*/ 182362 h 505091"/>
              <a:gd name="connsiteX3" fmla="*/ 22562 w 2289219"/>
              <a:gd name="connsiteY3" fmla="*/ 505091 h 505091"/>
              <a:gd name="connsiteX4" fmla="*/ 22562 w 2289219"/>
              <a:gd name="connsiteY4" fmla="*/ 505091 h 505091"/>
              <a:gd name="connsiteX0" fmla="*/ 1640015 w 1640015"/>
              <a:gd name="connsiteY0" fmla="*/ 12032 h 505091"/>
              <a:gd name="connsiteX1" fmla="*/ 405767 w 1640015"/>
              <a:gd name="connsiteY1" fmla="*/ 12787 h 505091"/>
              <a:gd name="connsiteX2" fmla="*/ 161365 w 1640015"/>
              <a:gd name="connsiteY2" fmla="*/ 182362 h 505091"/>
              <a:gd name="connsiteX3" fmla="*/ 0 w 1640015"/>
              <a:gd name="connsiteY3" fmla="*/ 505091 h 505091"/>
              <a:gd name="connsiteX4" fmla="*/ 0 w 1640015"/>
              <a:gd name="connsiteY4" fmla="*/ 505091 h 505091"/>
              <a:gd name="connsiteX0" fmla="*/ 1640015 w 1640015"/>
              <a:gd name="connsiteY0" fmla="*/ 633 h 493692"/>
              <a:gd name="connsiteX1" fmla="*/ 640981 w 1640015"/>
              <a:gd name="connsiteY1" fmla="*/ 22327 h 493692"/>
              <a:gd name="connsiteX2" fmla="*/ 161365 w 1640015"/>
              <a:gd name="connsiteY2" fmla="*/ 170963 h 493692"/>
              <a:gd name="connsiteX3" fmla="*/ 0 w 1640015"/>
              <a:gd name="connsiteY3" fmla="*/ 493692 h 493692"/>
              <a:gd name="connsiteX4" fmla="*/ 0 w 1640015"/>
              <a:gd name="connsiteY4" fmla="*/ 493692 h 493692"/>
              <a:gd name="connsiteX0" fmla="*/ 1640015 w 1640015"/>
              <a:gd name="connsiteY0" fmla="*/ 633 h 493692"/>
              <a:gd name="connsiteX1" fmla="*/ 640981 w 1640015"/>
              <a:gd name="connsiteY1" fmla="*/ 22327 h 493692"/>
              <a:gd name="connsiteX2" fmla="*/ 161365 w 1640015"/>
              <a:gd name="connsiteY2" fmla="*/ 170963 h 493692"/>
              <a:gd name="connsiteX3" fmla="*/ 0 w 1640015"/>
              <a:gd name="connsiteY3" fmla="*/ 493692 h 493692"/>
              <a:gd name="connsiteX4" fmla="*/ 0 w 1640015"/>
              <a:gd name="connsiteY4" fmla="*/ 493692 h 493692"/>
              <a:gd name="connsiteX0" fmla="*/ 1616493 w 1616493"/>
              <a:gd name="connsiteY0" fmla="*/ 107937 h 475353"/>
              <a:gd name="connsiteX1" fmla="*/ 640981 w 1616493"/>
              <a:gd name="connsiteY1" fmla="*/ 3988 h 475353"/>
              <a:gd name="connsiteX2" fmla="*/ 161365 w 1616493"/>
              <a:gd name="connsiteY2" fmla="*/ 152624 h 475353"/>
              <a:gd name="connsiteX3" fmla="*/ 0 w 1616493"/>
              <a:gd name="connsiteY3" fmla="*/ 475353 h 475353"/>
              <a:gd name="connsiteX4" fmla="*/ 0 w 1616493"/>
              <a:gd name="connsiteY4" fmla="*/ 475353 h 475353"/>
              <a:gd name="connsiteX0" fmla="*/ 1616493 w 1616493"/>
              <a:gd name="connsiteY0" fmla="*/ 29075 h 480254"/>
              <a:gd name="connsiteX1" fmla="*/ 640981 w 1616493"/>
              <a:gd name="connsiteY1" fmla="*/ 8889 h 480254"/>
              <a:gd name="connsiteX2" fmla="*/ 161365 w 1616493"/>
              <a:gd name="connsiteY2" fmla="*/ 157525 h 480254"/>
              <a:gd name="connsiteX3" fmla="*/ 0 w 1616493"/>
              <a:gd name="connsiteY3" fmla="*/ 480254 h 480254"/>
              <a:gd name="connsiteX4" fmla="*/ 0 w 1616493"/>
              <a:gd name="connsiteY4" fmla="*/ 480254 h 480254"/>
              <a:gd name="connsiteX0" fmla="*/ 1616493 w 1616493"/>
              <a:gd name="connsiteY0" fmla="*/ 29075 h 480254"/>
              <a:gd name="connsiteX1" fmla="*/ 640981 w 1616493"/>
              <a:gd name="connsiteY1" fmla="*/ 8889 h 480254"/>
              <a:gd name="connsiteX2" fmla="*/ 161365 w 1616493"/>
              <a:gd name="connsiteY2" fmla="*/ 157525 h 480254"/>
              <a:gd name="connsiteX3" fmla="*/ 0 w 1616493"/>
              <a:gd name="connsiteY3" fmla="*/ 480254 h 480254"/>
              <a:gd name="connsiteX4" fmla="*/ 0 w 1616493"/>
              <a:gd name="connsiteY4" fmla="*/ 480254 h 480254"/>
              <a:gd name="connsiteX0" fmla="*/ 1781143 w 1781143"/>
              <a:gd name="connsiteY0" fmla="*/ 12030 h 484150"/>
              <a:gd name="connsiteX1" fmla="*/ 640981 w 1781143"/>
              <a:gd name="connsiteY1" fmla="*/ 12785 h 484150"/>
              <a:gd name="connsiteX2" fmla="*/ 161365 w 1781143"/>
              <a:gd name="connsiteY2" fmla="*/ 161421 h 484150"/>
              <a:gd name="connsiteX3" fmla="*/ 0 w 1781143"/>
              <a:gd name="connsiteY3" fmla="*/ 484150 h 484150"/>
              <a:gd name="connsiteX4" fmla="*/ 0 w 1781143"/>
              <a:gd name="connsiteY4" fmla="*/ 484150 h 484150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0 h 472120"/>
              <a:gd name="connsiteX1" fmla="*/ 659725 w 1781143"/>
              <a:gd name="connsiteY1" fmla="*/ 6316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59725 w 1781143"/>
              <a:gd name="connsiteY1" fmla="*/ 6316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594418 h 1066538"/>
              <a:gd name="connsiteX1" fmla="*/ 622237 w 1781143"/>
              <a:gd name="connsiteY1" fmla="*/ 0 h 1066538"/>
              <a:gd name="connsiteX2" fmla="*/ 161365 w 1781143"/>
              <a:gd name="connsiteY2" fmla="*/ 743809 h 1066538"/>
              <a:gd name="connsiteX3" fmla="*/ 0 w 1781143"/>
              <a:gd name="connsiteY3" fmla="*/ 1066538 h 1066538"/>
              <a:gd name="connsiteX4" fmla="*/ 0 w 1781143"/>
              <a:gd name="connsiteY4" fmla="*/ 1066538 h 1066538"/>
              <a:gd name="connsiteX0" fmla="*/ 1781143 w 1781143"/>
              <a:gd name="connsiteY0" fmla="*/ 594451 h 1066571"/>
              <a:gd name="connsiteX1" fmla="*/ 622237 w 1781143"/>
              <a:gd name="connsiteY1" fmla="*/ 33 h 1066571"/>
              <a:gd name="connsiteX2" fmla="*/ 161365 w 1781143"/>
              <a:gd name="connsiteY2" fmla="*/ 743842 h 1066571"/>
              <a:gd name="connsiteX3" fmla="*/ 0 w 1781143"/>
              <a:gd name="connsiteY3" fmla="*/ 1066571 h 1066571"/>
              <a:gd name="connsiteX4" fmla="*/ 0 w 1781143"/>
              <a:gd name="connsiteY4" fmla="*/ 1066571 h 1066571"/>
              <a:gd name="connsiteX0" fmla="*/ 1781143 w 1781143"/>
              <a:gd name="connsiteY0" fmla="*/ 594451 h 1066571"/>
              <a:gd name="connsiteX1" fmla="*/ 622237 w 1781143"/>
              <a:gd name="connsiteY1" fmla="*/ 33 h 1066571"/>
              <a:gd name="connsiteX2" fmla="*/ 161365 w 1781143"/>
              <a:gd name="connsiteY2" fmla="*/ 743842 h 1066571"/>
              <a:gd name="connsiteX3" fmla="*/ 0 w 1781143"/>
              <a:gd name="connsiteY3" fmla="*/ 1066571 h 1066571"/>
              <a:gd name="connsiteX4" fmla="*/ 0 w 1781143"/>
              <a:gd name="connsiteY4" fmla="*/ 1066571 h 1066571"/>
              <a:gd name="connsiteX0" fmla="*/ 1781143 w 1781143"/>
              <a:gd name="connsiteY0" fmla="*/ 101964 h 574084"/>
              <a:gd name="connsiteX1" fmla="*/ 609739 w 1781143"/>
              <a:gd name="connsiteY1" fmla="*/ 52658 h 574084"/>
              <a:gd name="connsiteX2" fmla="*/ 161365 w 1781143"/>
              <a:gd name="connsiteY2" fmla="*/ 251355 h 574084"/>
              <a:gd name="connsiteX3" fmla="*/ 0 w 1781143"/>
              <a:gd name="connsiteY3" fmla="*/ 574084 h 574084"/>
              <a:gd name="connsiteX4" fmla="*/ 0 w 1781143"/>
              <a:gd name="connsiteY4" fmla="*/ 574084 h 574084"/>
              <a:gd name="connsiteX0" fmla="*/ 1781143 w 1781143"/>
              <a:gd name="connsiteY0" fmla="*/ 49460 h 521580"/>
              <a:gd name="connsiteX1" fmla="*/ 609739 w 1781143"/>
              <a:gd name="connsiteY1" fmla="*/ 154 h 521580"/>
              <a:gd name="connsiteX2" fmla="*/ 161365 w 1781143"/>
              <a:gd name="connsiteY2" fmla="*/ 198851 h 521580"/>
              <a:gd name="connsiteX3" fmla="*/ 0 w 1781143"/>
              <a:gd name="connsiteY3" fmla="*/ 521580 h 521580"/>
              <a:gd name="connsiteX4" fmla="*/ 0 w 1781143"/>
              <a:gd name="connsiteY4" fmla="*/ 521580 h 52158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10369 h 460240"/>
              <a:gd name="connsiteX1" fmla="*/ 634731 w 1781143"/>
              <a:gd name="connsiteY1" fmla="*/ 1 h 460240"/>
              <a:gd name="connsiteX2" fmla="*/ 161365 w 1781143"/>
              <a:gd name="connsiteY2" fmla="*/ 137511 h 460240"/>
              <a:gd name="connsiteX3" fmla="*/ 0 w 1781143"/>
              <a:gd name="connsiteY3" fmla="*/ 460240 h 460240"/>
              <a:gd name="connsiteX4" fmla="*/ 0 w 1781143"/>
              <a:gd name="connsiteY4" fmla="*/ 460240 h 460240"/>
              <a:gd name="connsiteX0" fmla="*/ 1781143 w 1781143"/>
              <a:gd name="connsiteY0" fmla="*/ 3678 h 453549"/>
              <a:gd name="connsiteX1" fmla="*/ 1249587 w 1781143"/>
              <a:gd name="connsiteY1" fmla="*/ 0 h 453549"/>
              <a:gd name="connsiteX2" fmla="*/ 161365 w 1781143"/>
              <a:gd name="connsiteY2" fmla="*/ 130820 h 453549"/>
              <a:gd name="connsiteX3" fmla="*/ 0 w 1781143"/>
              <a:gd name="connsiteY3" fmla="*/ 453549 h 453549"/>
              <a:gd name="connsiteX4" fmla="*/ 0 w 1781143"/>
              <a:gd name="connsiteY4" fmla="*/ 453549 h 453549"/>
              <a:gd name="connsiteX0" fmla="*/ 1781143 w 1781143"/>
              <a:gd name="connsiteY0" fmla="*/ 3678 h 453549"/>
              <a:gd name="connsiteX1" fmla="*/ 1249587 w 1781143"/>
              <a:gd name="connsiteY1" fmla="*/ 0 h 453549"/>
              <a:gd name="connsiteX2" fmla="*/ 161365 w 1781143"/>
              <a:gd name="connsiteY2" fmla="*/ 130820 h 453549"/>
              <a:gd name="connsiteX3" fmla="*/ 0 w 1781143"/>
              <a:gd name="connsiteY3" fmla="*/ 453549 h 453549"/>
              <a:gd name="connsiteX4" fmla="*/ 0 w 1781143"/>
              <a:gd name="connsiteY4" fmla="*/ 453549 h 453549"/>
              <a:gd name="connsiteX0" fmla="*/ 1772718 w 1772718"/>
              <a:gd name="connsiteY0" fmla="*/ 1449 h 453549"/>
              <a:gd name="connsiteX1" fmla="*/ 1249587 w 1772718"/>
              <a:gd name="connsiteY1" fmla="*/ 0 h 453549"/>
              <a:gd name="connsiteX2" fmla="*/ 161365 w 1772718"/>
              <a:gd name="connsiteY2" fmla="*/ 130820 h 453549"/>
              <a:gd name="connsiteX3" fmla="*/ 0 w 1772718"/>
              <a:gd name="connsiteY3" fmla="*/ 453549 h 453549"/>
              <a:gd name="connsiteX4" fmla="*/ 0 w 1772718"/>
              <a:gd name="connsiteY4" fmla="*/ 453549 h 453549"/>
              <a:gd name="connsiteX0" fmla="*/ 1772718 w 1772718"/>
              <a:gd name="connsiteY0" fmla="*/ 1449 h 453549"/>
              <a:gd name="connsiteX1" fmla="*/ 1249587 w 1772718"/>
              <a:gd name="connsiteY1" fmla="*/ 0 h 453549"/>
              <a:gd name="connsiteX2" fmla="*/ 237168 w 1772718"/>
              <a:gd name="connsiteY2" fmla="*/ 130820 h 453549"/>
              <a:gd name="connsiteX3" fmla="*/ 0 w 1772718"/>
              <a:gd name="connsiteY3" fmla="*/ 453549 h 453549"/>
              <a:gd name="connsiteX4" fmla="*/ 0 w 1772718"/>
              <a:gd name="connsiteY4" fmla="*/ 453549 h 453549"/>
              <a:gd name="connsiteX0" fmla="*/ 1772718 w 1772718"/>
              <a:gd name="connsiteY0" fmla="*/ 1449 h 453549"/>
              <a:gd name="connsiteX1" fmla="*/ 1249587 w 1772718"/>
              <a:gd name="connsiteY1" fmla="*/ 0 h 453549"/>
              <a:gd name="connsiteX2" fmla="*/ 287703 w 1772718"/>
              <a:gd name="connsiteY2" fmla="*/ 128590 h 453549"/>
              <a:gd name="connsiteX3" fmla="*/ 0 w 1772718"/>
              <a:gd name="connsiteY3" fmla="*/ 453549 h 453549"/>
              <a:gd name="connsiteX4" fmla="*/ 0 w 1772718"/>
              <a:gd name="connsiteY4" fmla="*/ 453549 h 453549"/>
              <a:gd name="connsiteX0" fmla="*/ 1772718 w 1772718"/>
              <a:gd name="connsiteY0" fmla="*/ 1449 h 453549"/>
              <a:gd name="connsiteX1" fmla="*/ 1249587 w 1772718"/>
              <a:gd name="connsiteY1" fmla="*/ 0 h 453549"/>
              <a:gd name="connsiteX2" fmla="*/ 287703 w 1772718"/>
              <a:gd name="connsiteY2" fmla="*/ 128590 h 453549"/>
              <a:gd name="connsiteX3" fmla="*/ 0 w 1772718"/>
              <a:gd name="connsiteY3" fmla="*/ 453549 h 453549"/>
              <a:gd name="connsiteX4" fmla="*/ 0 w 1772718"/>
              <a:gd name="connsiteY4" fmla="*/ 453549 h 453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2718" h="453549">
                <a:moveTo>
                  <a:pt x="1772718" y="1449"/>
                </a:moveTo>
                <a:lnTo>
                  <a:pt x="1249587" y="0"/>
                </a:lnTo>
                <a:cubicBezTo>
                  <a:pt x="1003608" y="7216"/>
                  <a:pt x="521238" y="37390"/>
                  <a:pt x="287703" y="128590"/>
                </a:cubicBezTo>
                <a:cubicBezTo>
                  <a:pt x="54168" y="219790"/>
                  <a:pt x="47950" y="399389"/>
                  <a:pt x="0" y="453549"/>
                </a:cubicBezTo>
                <a:lnTo>
                  <a:pt x="0" y="453549"/>
                </a:lnTo>
              </a:path>
            </a:pathLst>
          </a:cu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角丸四角形 51"/>
          <p:cNvSpPr/>
          <p:nvPr/>
        </p:nvSpPr>
        <p:spPr>
          <a:xfrm>
            <a:off x="9384126" y="2518489"/>
            <a:ext cx="1107049" cy="864096"/>
          </a:xfrm>
          <a:prstGeom prst="roundRect">
            <a:avLst/>
          </a:prstGeom>
          <a:solidFill>
            <a:srgbClr val="99B698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BT.709</a:t>
            </a:r>
            <a:endParaRPr kumimoji="1" lang="ja-JP" alt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SDR</a:t>
            </a:r>
          </a:p>
          <a:p>
            <a:pPr algn="ctr"/>
            <a:r>
              <a:rPr kumimoji="1" lang="en-US" altLang="ja-JP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kumimoji="1" lang="ja-JP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カーブ</a:t>
            </a:r>
            <a:endParaRPr kumimoji="1" lang="en-US" altLang="ja-JP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Freeform 36"/>
          <p:cNvSpPr/>
          <p:nvPr/>
        </p:nvSpPr>
        <p:spPr>
          <a:xfrm>
            <a:off x="9573481" y="2277058"/>
            <a:ext cx="576065" cy="143949"/>
          </a:xfrm>
          <a:custGeom>
            <a:avLst/>
            <a:gdLst>
              <a:gd name="connsiteX0" fmla="*/ 510988 w 510988"/>
              <a:gd name="connsiteY0" fmla="*/ 0 h 493059"/>
              <a:gd name="connsiteX1" fmla="*/ 340659 w 510988"/>
              <a:gd name="connsiteY1" fmla="*/ 286871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313765 w 510988"/>
              <a:gd name="connsiteY1" fmla="*/ 3227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28494"/>
              <a:gd name="connsiteY0" fmla="*/ 12032 h 505091"/>
              <a:gd name="connsiteX1" fmla="*/ 499853 w 528494"/>
              <a:gd name="connsiteY1" fmla="*/ 12786 h 505091"/>
              <a:gd name="connsiteX2" fmla="*/ 161365 w 528494"/>
              <a:gd name="connsiteY2" fmla="*/ 182362 h 505091"/>
              <a:gd name="connsiteX3" fmla="*/ 0 w 528494"/>
              <a:gd name="connsiteY3" fmla="*/ 505091 h 505091"/>
              <a:gd name="connsiteX4" fmla="*/ 0 w 528494"/>
              <a:gd name="connsiteY4" fmla="*/ 505091 h 505091"/>
              <a:gd name="connsiteX0" fmla="*/ 510988 w 956852"/>
              <a:gd name="connsiteY0" fmla="*/ 12032 h 505091"/>
              <a:gd name="connsiteX1" fmla="*/ 499853 w 956852"/>
              <a:gd name="connsiteY1" fmla="*/ 12786 h 505091"/>
              <a:gd name="connsiteX2" fmla="*/ 161365 w 956852"/>
              <a:gd name="connsiteY2" fmla="*/ 182362 h 505091"/>
              <a:gd name="connsiteX3" fmla="*/ 0 w 956852"/>
              <a:gd name="connsiteY3" fmla="*/ 505091 h 505091"/>
              <a:gd name="connsiteX4" fmla="*/ 0 w 956852"/>
              <a:gd name="connsiteY4" fmla="*/ 505091 h 505091"/>
              <a:gd name="connsiteX0" fmla="*/ 533550 w 2142151"/>
              <a:gd name="connsiteY0" fmla="*/ 12032 h 505091"/>
              <a:gd name="connsiteX1" fmla="*/ 1886656 w 2142151"/>
              <a:gd name="connsiteY1" fmla="*/ 12787 h 505091"/>
              <a:gd name="connsiteX2" fmla="*/ 183927 w 2142151"/>
              <a:gd name="connsiteY2" fmla="*/ 182362 h 505091"/>
              <a:gd name="connsiteX3" fmla="*/ 22562 w 2142151"/>
              <a:gd name="connsiteY3" fmla="*/ 505091 h 505091"/>
              <a:gd name="connsiteX4" fmla="*/ 22562 w 2142151"/>
              <a:gd name="connsiteY4" fmla="*/ 505091 h 505091"/>
              <a:gd name="connsiteX0" fmla="*/ 1662577 w 2289219"/>
              <a:gd name="connsiteY0" fmla="*/ 12032 h 505091"/>
              <a:gd name="connsiteX1" fmla="*/ 1886656 w 2289219"/>
              <a:gd name="connsiteY1" fmla="*/ 12787 h 505091"/>
              <a:gd name="connsiteX2" fmla="*/ 183927 w 2289219"/>
              <a:gd name="connsiteY2" fmla="*/ 182362 h 505091"/>
              <a:gd name="connsiteX3" fmla="*/ 22562 w 2289219"/>
              <a:gd name="connsiteY3" fmla="*/ 505091 h 505091"/>
              <a:gd name="connsiteX4" fmla="*/ 22562 w 2289219"/>
              <a:gd name="connsiteY4" fmla="*/ 505091 h 505091"/>
              <a:gd name="connsiteX0" fmla="*/ 1640015 w 1640015"/>
              <a:gd name="connsiteY0" fmla="*/ 12032 h 505091"/>
              <a:gd name="connsiteX1" fmla="*/ 405767 w 1640015"/>
              <a:gd name="connsiteY1" fmla="*/ 12787 h 505091"/>
              <a:gd name="connsiteX2" fmla="*/ 161365 w 1640015"/>
              <a:gd name="connsiteY2" fmla="*/ 182362 h 505091"/>
              <a:gd name="connsiteX3" fmla="*/ 0 w 1640015"/>
              <a:gd name="connsiteY3" fmla="*/ 505091 h 505091"/>
              <a:gd name="connsiteX4" fmla="*/ 0 w 1640015"/>
              <a:gd name="connsiteY4" fmla="*/ 505091 h 505091"/>
              <a:gd name="connsiteX0" fmla="*/ 1640015 w 1640015"/>
              <a:gd name="connsiteY0" fmla="*/ 633 h 493692"/>
              <a:gd name="connsiteX1" fmla="*/ 640981 w 1640015"/>
              <a:gd name="connsiteY1" fmla="*/ 22327 h 493692"/>
              <a:gd name="connsiteX2" fmla="*/ 161365 w 1640015"/>
              <a:gd name="connsiteY2" fmla="*/ 170963 h 493692"/>
              <a:gd name="connsiteX3" fmla="*/ 0 w 1640015"/>
              <a:gd name="connsiteY3" fmla="*/ 493692 h 493692"/>
              <a:gd name="connsiteX4" fmla="*/ 0 w 1640015"/>
              <a:gd name="connsiteY4" fmla="*/ 493692 h 493692"/>
              <a:gd name="connsiteX0" fmla="*/ 1640015 w 1640015"/>
              <a:gd name="connsiteY0" fmla="*/ 633 h 493692"/>
              <a:gd name="connsiteX1" fmla="*/ 640981 w 1640015"/>
              <a:gd name="connsiteY1" fmla="*/ 22327 h 493692"/>
              <a:gd name="connsiteX2" fmla="*/ 161365 w 1640015"/>
              <a:gd name="connsiteY2" fmla="*/ 170963 h 493692"/>
              <a:gd name="connsiteX3" fmla="*/ 0 w 1640015"/>
              <a:gd name="connsiteY3" fmla="*/ 493692 h 493692"/>
              <a:gd name="connsiteX4" fmla="*/ 0 w 1640015"/>
              <a:gd name="connsiteY4" fmla="*/ 493692 h 493692"/>
              <a:gd name="connsiteX0" fmla="*/ 1616493 w 1616493"/>
              <a:gd name="connsiteY0" fmla="*/ 107937 h 475353"/>
              <a:gd name="connsiteX1" fmla="*/ 640981 w 1616493"/>
              <a:gd name="connsiteY1" fmla="*/ 3988 h 475353"/>
              <a:gd name="connsiteX2" fmla="*/ 161365 w 1616493"/>
              <a:gd name="connsiteY2" fmla="*/ 152624 h 475353"/>
              <a:gd name="connsiteX3" fmla="*/ 0 w 1616493"/>
              <a:gd name="connsiteY3" fmla="*/ 475353 h 475353"/>
              <a:gd name="connsiteX4" fmla="*/ 0 w 1616493"/>
              <a:gd name="connsiteY4" fmla="*/ 475353 h 475353"/>
              <a:gd name="connsiteX0" fmla="*/ 1616493 w 1616493"/>
              <a:gd name="connsiteY0" fmla="*/ 29075 h 480254"/>
              <a:gd name="connsiteX1" fmla="*/ 640981 w 1616493"/>
              <a:gd name="connsiteY1" fmla="*/ 8889 h 480254"/>
              <a:gd name="connsiteX2" fmla="*/ 161365 w 1616493"/>
              <a:gd name="connsiteY2" fmla="*/ 157525 h 480254"/>
              <a:gd name="connsiteX3" fmla="*/ 0 w 1616493"/>
              <a:gd name="connsiteY3" fmla="*/ 480254 h 480254"/>
              <a:gd name="connsiteX4" fmla="*/ 0 w 1616493"/>
              <a:gd name="connsiteY4" fmla="*/ 480254 h 480254"/>
              <a:gd name="connsiteX0" fmla="*/ 1616493 w 1616493"/>
              <a:gd name="connsiteY0" fmla="*/ 29075 h 480254"/>
              <a:gd name="connsiteX1" fmla="*/ 640981 w 1616493"/>
              <a:gd name="connsiteY1" fmla="*/ 8889 h 480254"/>
              <a:gd name="connsiteX2" fmla="*/ 161365 w 1616493"/>
              <a:gd name="connsiteY2" fmla="*/ 157525 h 480254"/>
              <a:gd name="connsiteX3" fmla="*/ 0 w 1616493"/>
              <a:gd name="connsiteY3" fmla="*/ 480254 h 480254"/>
              <a:gd name="connsiteX4" fmla="*/ 0 w 1616493"/>
              <a:gd name="connsiteY4" fmla="*/ 480254 h 480254"/>
              <a:gd name="connsiteX0" fmla="*/ 1781143 w 1781143"/>
              <a:gd name="connsiteY0" fmla="*/ 12030 h 484150"/>
              <a:gd name="connsiteX1" fmla="*/ 640981 w 1781143"/>
              <a:gd name="connsiteY1" fmla="*/ 12785 h 484150"/>
              <a:gd name="connsiteX2" fmla="*/ 161365 w 1781143"/>
              <a:gd name="connsiteY2" fmla="*/ 161421 h 484150"/>
              <a:gd name="connsiteX3" fmla="*/ 0 w 1781143"/>
              <a:gd name="connsiteY3" fmla="*/ 484150 h 484150"/>
              <a:gd name="connsiteX4" fmla="*/ 0 w 1781143"/>
              <a:gd name="connsiteY4" fmla="*/ 484150 h 484150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0 h 472120"/>
              <a:gd name="connsiteX1" fmla="*/ 659725 w 1781143"/>
              <a:gd name="connsiteY1" fmla="*/ 6316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59725 w 1781143"/>
              <a:gd name="connsiteY1" fmla="*/ 6316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594418 h 1066538"/>
              <a:gd name="connsiteX1" fmla="*/ 622237 w 1781143"/>
              <a:gd name="connsiteY1" fmla="*/ 0 h 1066538"/>
              <a:gd name="connsiteX2" fmla="*/ 161365 w 1781143"/>
              <a:gd name="connsiteY2" fmla="*/ 743809 h 1066538"/>
              <a:gd name="connsiteX3" fmla="*/ 0 w 1781143"/>
              <a:gd name="connsiteY3" fmla="*/ 1066538 h 1066538"/>
              <a:gd name="connsiteX4" fmla="*/ 0 w 1781143"/>
              <a:gd name="connsiteY4" fmla="*/ 1066538 h 1066538"/>
              <a:gd name="connsiteX0" fmla="*/ 1781143 w 1781143"/>
              <a:gd name="connsiteY0" fmla="*/ 594451 h 1066571"/>
              <a:gd name="connsiteX1" fmla="*/ 622237 w 1781143"/>
              <a:gd name="connsiteY1" fmla="*/ 33 h 1066571"/>
              <a:gd name="connsiteX2" fmla="*/ 161365 w 1781143"/>
              <a:gd name="connsiteY2" fmla="*/ 743842 h 1066571"/>
              <a:gd name="connsiteX3" fmla="*/ 0 w 1781143"/>
              <a:gd name="connsiteY3" fmla="*/ 1066571 h 1066571"/>
              <a:gd name="connsiteX4" fmla="*/ 0 w 1781143"/>
              <a:gd name="connsiteY4" fmla="*/ 1066571 h 1066571"/>
              <a:gd name="connsiteX0" fmla="*/ 1781143 w 1781143"/>
              <a:gd name="connsiteY0" fmla="*/ 594451 h 1066571"/>
              <a:gd name="connsiteX1" fmla="*/ 622237 w 1781143"/>
              <a:gd name="connsiteY1" fmla="*/ 33 h 1066571"/>
              <a:gd name="connsiteX2" fmla="*/ 161365 w 1781143"/>
              <a:gd name="connsiteY2" fmla="*/ 743842 h 1066571"/>
              <a:gd name="connsiteX3" fmla="*/ 0 w 1781143"/>
              <a:gd name="connsiteY3" fmla="*/ 1066571 h 1066571"/>
              <a:gd name="connsiteX4" fmla="*/ 0 w 1781143"/>
              <a:gd name="connsiteY4" fmla="*/ 1066571 h 1066571"/>
              <a:gd name="connsiteX0" fmla="*/ 1781143 w 1781143"/>
              <a:gd name="connsiteY0" fmla="*/ 101964 h 574084"/>
              <a:gd name="connsiteX1" fmla="*/ 609739 w 1781143"/>
              <a:gd name="connsiteY1" fmla="*/ 52658 h 574084"/>
              <a:gd name="connsiteX2" fmla="*/ 161365 w 1781143"/>
              <a:gd name="connsiteY2" fmla="*/ 251355 h 574084"/>
              <a:gd name="connsiteX3" fmla="*/ 0 w 1781143"/>
              <a:gd name="connsiteY3" fmla="*/ 574084 h 574084"/>
              <a:gd name="connsiteX4" fmla="*/ 0 w 1781143"/>
              <a:gd name="connsiteY4" fmla="*/ 574084 h 574084"/>
              <a:gd name="connsiteX0" fmla="*/ 1781143 w 1781143"/>
              <a:gd name="connsiteY0" fmla="*/ 49460 h 521580"/>
              <a:gd name="connsiteX1" fmla="*/ 609739 w 1781143"/>
              <a:gd name="connsiteY1" fmla="*/ 154 h 521580"/>
              <a:gd name="connsiteX2" fmla="*/ 161365 w 1781143"/>
              <a:gd name="connsiteY2" fmla="*/ 198851 h 521580"/>
              <a:gd name="connsiteX3" fmla="*/ 0 w 1781143"/>
              <a:gd name="connsiteY3" fmla="*/ 521580 h 521580"/>
              <a:gd name="connsiteX4" fmla="*/ 0 w 1781143"/>
              <a:gd name="connsiteY4" fmla="*/ 521580 h 52158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10369 h 460240"/>
              <a:gd name="connsiteX1" fmla="*/ 634731 w 1781143"/>
              <a:gd name="connsiteY1" fmla="*/ 1 h 460240"/>
              <a:gd name="connsiteX2" fmla="*/ 161365 w 1781143"/>
              <a:gd name="connsiteY2" fmla="*/ 137511 h 460240"/>
              <a:gd name="connsiteX3" fmla="*/ 0 w 1781143"/>
              <a:gd name="connsiteY3" fmla="*/ 460240 h 460240"/>
              <a:gd name="connsiteX4" fmla="*/ 0 w 1781143"/>
              <a:gd name="connsiteY4" fmla="*/ 460240 h 460240"/>
              <a:gd name="connsiteX0" fmla="*/ 1781143 w 1781143"/>
              <a:gd name="connsiteY0" fmla="*/ 3678 h 453549"/>
              <a:gd name="connsiteX1" fmla="*/ 1249587 w 1781143"/>
              <a:gd name="connsiteY1" fmla="*/ 0 h 453549"/>
              <a:gd name="connsiteX2" fmla="*/ 161365 w 1781143"/>
              <a:gd name="connsiteY2" fmla="*/ 130820 h 453549"/>
              <a:gd name="connsiteX3" fmla="*/ 0 w 1781143"/>
              <a:gd name="connsiteY3" fmla="*/ 453549 h 453549"/>
              <a:gd name="connsiteX4" fmla="*/ 0 w 1781143"/>
              <a:gd name="connsiteY4" fmla="*/ 453549 h 453549"/>
              <a:gd name="connsiteX0" fmla="*/ 1781143 w 1781143"/>
              <a:gd name="connsiteY0" fmla="*/ 3678 h 453549"/>
              <a:gd name="connsiteX1" fmla="*/ 1249587 w 1781143"/>
              <a:gd name="connsiteY1" fmla="*/ 0 h 453549"/>
              <a:gd name="connsiteX2" fmla="*/ 161365 w 1781143"/>
              <a:gd name="connsiteY2" fmla="*/ 130820 h 453549"/>
              <a:gd name="connsiteX3" fmla="*/ 0 w 1781143"/>
              <a:gd name="connsiteY3" fmla="*/ 453549 h 453549"/>
              <a:gd name="connsiteX4" fmla="*/ 0 w 1781143"/>
              <a:gd name="connsiteY4" fmla="*/ 453549 h 453549"/>
              <a:gd name="connsiteX0" fmla="*/ 1772718 w 1772718"/>
              <a:gd name="connsiteY0" fmla="*/ 1449 h 453549"/>
              <a:gd name="connsiteX1" fmla="*/ 1249587 w 1772718"/>
              <a:gd name="connsiteY1" fmla="*/ 0 h 453549"/>
              <a:gd name="connsiteX2" fmla="*/ 161365 w 1772718"/>
              <a:gd name="connsiteY2" fmla="*/ 130820 h 453549"/>
              <a:gd name="connsiteX3" fmla="*/ 0 w 1772718"/>
              <a:gd name="connsiteY3" fmla="*/ 453549 h 453549"/>
              <a:gd name="connsiteX4" fmla="*/ 0 w 1772718"/>
              <a:gd name="connsiteY4" fmla="*/ 453549 h 453549"/>
              <a:gd name="connsiteX0" fmla="*/ 1772718 w 1772718"/>
              <a:gd name="connsiteY0" fmla="*/ 1449 h 453549"/>
              <a:gd name="connsiteX1" fmla="*/ 1249587 w 1772718"/>
              <a:gd name="connsiteY1" fmla="*/ 0 h 453549"/>
              <a:gd name="connsiteX2" fmla="*/ 237168 w 1772718"/>
              <a:gd name="connsiteY2" fmla="*/ 130820 h 453549"/>
              <a:gd name="connsiteX3" fmla="*/ 0 w 1772718"/>
              <a:gd name="connsiteY3" fmla="*/ 453549 h 453549"/>
              <a:gd name="connsiteX4" fmla="*/ 0 w 1772718"/>
              <a:gd name="connsiteY4" fmla="*/ 453549 h 453549"/>
              <a:gd name="connsiteX0" fmla="*/ 1772718 w 1772718"/>
              <a:gd name="connsiteY0" fmla="*/ 1449 h 453549"/>
              <a:gd name="connsiteX1" fmla="*/ 1249587 w 1772718"/>
              <a:gd name="connsiteY1" fmla="*/ 0 h 453549"/>
              <a:gd name="connsiteX2" fmla="*/ 287703 w 1772718"/>
              <a:gd name="connsiteY2" fmla="*/ 128590 h 453549"/>
              <a:gd name="connsiteX3" fmla="*/ 0 w 1772718"/>
              <a:gd name="connsiteY3" fmla="*/ 453549 h 453549"/>
              <a:gd name="connsiteX4" fmla="*/ 0 w 1772718"/>
              <a:gd name="connsiteY4" fmla="*/ 453549 h 453549"/>
              <a:gd name="connsiteX0" fmla="*/ 1772718 w 1772718"/>
              <a:gd name="connsiteY0" fmla="*/ 1449 h 453549"/>
              <a:gd name="connsiteX1" fmla="*/ 1249587 w 1772718"/>
              <a:gd name="connsiteY1" fmla="*/ 0 h 453549"/>
              <a:gd name="connsiteX2" fmla="*/ 287703 w 1772718"/>
              <a:gd name="connsiteY2" fmla="*/ 128590 h 453549"/>
              <a:gd name="connsiteX3" fmla="*/ 0 w 1772718"/>
              <a:gd name="connsiteY3" fmla="*/ 453549 h 453549"/>
              <a:gd name="connsiteX4" fmla="*/ 0 w 1772718"/>
              <a:gd name="connsiteY4" fmla="*/ 453549 h 453549"/>
              <a:gd name="connsiteX0" fmla="*/ 1772718 w 1772718"/>
              <a:gd name="connsiteY0" fmla="*/ 0 h 452100"/>
              <a:gd name="connsiteX1" fmla="*/ 1129758 w 1772718"/>
              <a:gd name="connsiteY1" fmla="*/ 1302 h 452100"/>
              <a:gd name="connsiteX2" fmla="*/ 287703 w 1772718"/>
              <a:gd name="connsiteY2" fmla="*/ 127141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1129758 w 1772718"/>
              <a:gd name="connsiteY1" fmla="*/ 1302 h 452100"/>
              <a:gd name="connsiteX2" fmla="*/ 407533 w 1772718"/>
              <a:gd name="connsiteY2" fmla="*/ 267476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1129758 w 1772718"/>
              <a:gd name="connsiteY1" fmla="*/ 1302 h 452100"/>
              <a:gd name="connsiteX2" fmla="*/ 229721 w 1772718"/>
              <a:gd name="connsiteY2" fmla="*/ 333516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1129758 w 1772718"/>
              <a:gd name="connsiteY1" fmla="*/ 1302 h 452100"/>
              <a:gd name="connsiteX2" fmla="*/ 229721 w 1772718"/>
              <a:gd name="connsiteY2" fmla="*/ 333516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1129758 w 1772718"/>
              <a:gd name="connsiteY1" fmla="*/ 1302 h 452100"/>
              <a:gd name="connsiteX2" fmla="*/ 229721 w 1772718"/>
              <a:gd name="connsiteY2" fmla="*/ 333516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1129758 w 1772718"/>
              <a:gd name="connsiteY1" fmla="*/ 1302 h 452100"/>
              <a:gd name="connsiteX2" fmla="*/ 218124 w 1772718"/>
              <a:gd name="connsiteY2" fmla="*/ 322509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785733 w 1772718"/>
              <a:gd name="connsiteY1" fmla="*/ 61839 h 452100"/>
              <a:gd name="connsiteX2" fmla="*/ 218124 w 1772718"/>
              <a:gd name="connsiteY2" fmla="*/ 322509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808925 w 1772718"/>
              <a:gd name="connsiteY1" fmla="*/ 45330 h 452100"/>
              <a:gd name="connsiteX2" fmla="*/ 218124 w 1772718"/>
              <a:gd name="connsiteY2" fmla="*/ 322509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808925 w 1772718"/>
              <a:gd name="connsiteY1" fmla="*/ 45330 h 452100"/>
              <a:gd name="connsiteX2" fmla="*/ 218124 w 1772718"/>
              <a:gd name="connsiteY2" fmla="*/ 322509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808925 w 1772718"/>
              <a:gd name="connsiteY1" fmla="*/ 45330 h 452100"/>
              <a:gd name="connsiteX2" fmla="*/ 218124 w 1772718"/>
              <a:gd name="connsiteY2" fmla="*/ 322509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692962 w 1772718"/>
              <a:gd name="connsiteY1" fmla="*/ 37075 h 452100"/>
              <a:gd name="connsiteX2" fmla="*/ 218124 w 1772718"/>
              <a:gd name="connsiteY2" fmla="*/ 322509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692962 w 1772718"/>
              <a:gd name="connsiteY1" fmla="*/ 37075 h 452100"/>
              <a:gd name="connsiteX2" fmla="*/ 218124 w 1772718"/>
              <a:gd name="connsiteY2" fmla="*/ 322509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692962 w 1772718"/>
              <a:gd name="connsiteY1" fmla="*/ 37075 h 452100"/>
              <a:gd name="connsiteX2" fmla="*/ 218124 w 1772718"/>
              <a:gd name="connsiteY2" fmla="*/ 322509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692962 w 1772718"/>
              <a:gd name="connsiteY1" fmla="*/ 37075 h 452100"/>
              <a:gd name="connsiteX2" fmla="*/ 218124 w 1772718"/>
              <a:gd name="connsiteY2" fmla="*/ 322509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4616 h 456716"/>
              <a:gd name="connsiteX1" fmla="*/ 692962 w 1772718"/>
              <a:gd name="connsiteY1" fmla="*/ 41691 h 456716"/>
              <a:gd name="connsiteX2" fmla="*/ 218124 w 1772718"/>
              <a:gd name="connsiteY2" fmla="*/ 327125 h 456716"/>
              <a:gd name="connsiteX3" fmla="*/ 0 w 1772718"/>
              <a:gd name="connsiteY3" fmla="*/ 456716 h 456716"/>
              <a:gd name="connsiteX4" fmla="*/ 0 w 1772718"/>
              <a:gd name="connsiteY4" fmla="*/ 456716 h 456716"/>
              <a:gd name="connsiteX0" fmla="*/ 1772718 w 1772718"/>
              <a:gd name="connsiteY0" fmla="*/ 1196 h 453296"/>
              <a:gd name="connsiteX1" fmla="*/ 692962 w 1772718"/>
              <a:gd name="connsiteY1" fmla="*/ 38271 h 453296"/>
              <a:gd name="connsiteX2" fmla="*/ 218124 w 1772718"/>
              <a:gd name="connsiteY2" fmla="*/ 323705 h 453296"/>
              <a:gd name="connsiteX3" fmla="*/ 0 w 1772718"/>
              <a:gd name="connsiteY3" fmla="*/ 453296 h 453296"/>
              <a:gd name="connsiteX4" fmla="*/ 0 w 1772718"/>
              <a:gd name="connsiteY4" fmla="*/ 453296 h 453296"/>
              <a:gd name="connsiteX0" fmla="*/ 1772718 w 1772718"/>
              <a:gd name="connsiteY0" fmla="*/ 1196 h 453296"/>
              <a:gd name="connsiteX1" fmla="*/ 692962 w 1772718"/>
              <a:gd name="connsiteY1" fmla="*/ 38271 h 453296"/>
              <a:gd name="connsiteX2" fmla="*/ 148545 w 1772718"/>
              <a:gd name="connsiteY2" fmla="*/ 386994 h 453296"/>
              <a:gd name="connsiteX3" fmla="*/ 0 w 1772718"/>
              <a:gd name="connsiteY3" fmla="*/ 453296 h 453296"/>
              <a:gd name="connsiteX4" fmla="*/ 0 w 1772718"/>
              <a:gd name="connsiteY4" fmla="*/ 453296 h 453296"/>
              <a:gd name="connsiteX0" fmla="*/ 1772718 w 1772718"/>
              <a:gd name="connsiteY0" fmla="*/ 1196 h 453296"/>
              <a:gd name="connsiteX1" fmla="*/ 692962 w 1772718"/>
              <a:gd name="connsiteY1" fmla="*/ 38271 h 453296"/>
              <a:gd name="connsiteX2" fmla="*/ 136950 w 1772718"/>
              <a:gd name="connsiteY2" fmla="*/ 384241 h 453296"/>
              <a:gd name="connsiteX3" fmla="*/ 0 w 1772718"/>
              <a:gd name="connsiteY3" fmla="*/ 453296 h 453296"/>
              <a:gd name="connsiteX4" fmla="*/ 0 w 1772718"/>
              <a:gd name="connsiteY4" fmla="*/ 453296 h 453296"/>
              <a:gd name="connsiteX0" fmla="*/ 1772718 w 1772718"/>
              <a:gd name="connsiteY0" fmla="*/ 1196 h 453296"/>
              <a:gd name="connsiteX1" fmla="*/ 692962 w 1772718"/>
              <a:gd name="connsiteY1" fmla="*/ 38271 h 453296"/>
              <a:gd name="connsiteX2" fmla="*/ 136950 w 1772718"/>
              <a:gd name="connsiteY2" fmla="*/ 384241 h 453296"/>
              <a:gd name="connsiteX3" fmla="*/ 0 w 1772718"/>
              <a:gd name="connsiteY3" fmla="*/ 453296 h 453296"/>
              <a:gd name="connsiteX4" fmla="*/ 0 w 1772718"/>
              <a:gd name="connsiteY4" fmla="*/ 453296 h 453296"/>
              <a:gd name="connsiteX0" fmla="*/ 1772718 w 1772718"/>
              <a:gd name="connsiteY0" fmla="*/ 1196 h 453296"/>
              <a:gd name="connsiteX1" fmla="*/ 692962 w 1772718"/>
              <a:gd name="connsiteY1" fmla="*/ 38271 h 453296"/>
              <a:gd name="connsiteX2" fmla="*/ 136950 w 1772718"/>
              <a:gd name="connsiteY2" fmla="*/ 384241 h 453296"/>
              <a:gd name="connsiteX3" fmla="*/ 0 w 1772718"/>
              <a:gd name="connsiteY3" fmla="*/ 453296 h 453296"/>
              <a:gd name="connsiteX4" fmla="*/ 0 w 1772718"/>
              <a:gd name="connsiteY4" fmla="*/ 453296 h 453296"/>
              <a:gd name="connsiteX0" fmla="*/ 1772718 w 1772718"/>
              <a:gd name="connsiteY0" fmla="*/ 1196 h 453296"/>
              <a:gd name="connsiteX1" fmla="*/ 692962 w 1772718"/>
              <a:gd name="connsiteY1" fmla="*/ 38271 h 453296"/>
              <a:gd name="connsiteX2" fmla="*/ 136950 w 1772718"/>
              <a:gd name="connsiteY2" fmla="*/ 384241 h 453296"/>
              <a:gd name="connsiteX3" fmla="*/ 0 w 1772718"/>
              <a:gd name="connsiteY3" fmla="*/ 453296 h 453296"/>
              <a:gd name="connsiteX4" fmla="*/ 0 w 1772718"/>
              <a:gd name="connsiteY4" fmla="*/ 453296 h 453296"/>
              <a:gd name="connsiteX0" fmla="*/ 1772718 w 1772718"/>
              <a:gd name="connsiteY0" fmla="*/ 1196 h 453296"/>
              <a:gd name="connsiteX1" fmla="*/ 692962 w 1772718"/>
              <a:gd name="connsiteY1" fmla="*/ 38271 h 453296"/>
              <a:gd name="connsiteX2" fmla="*/ 136950 w 1772718"/>
              <a:gd name="connsiteY2" fmla="*/ 384241 h 453296"/>
              <a:gd name="connsiteX3" fmla="*/ 0 w 1772718"/>
              <a:gd name="connsiteY3" fmla="*/ 453296 h 453296"/>
              <a:gd name="connsiteX4" fmla="*/ 0 w 1772718"/>
              <a:gd name="connsiteY4" fmla="*/ 453296 h 453296"/>
              <a:gd name="connsiteX0" fmla="*/ 1772718 w 1772718"/>
              <a:gd name="connsiteY0" fmla="*/ 0 h 452100"/>
              <a:gd name="connsiteX1" fmla="*/ 650442 w 1772718"/>
              <a:gd name="connsiteY1" fmla="*/ 72846 h 452100"/>
              <a:gd name="connsiteX2" fmla="*/ 136950 w 1772718"/>
              <a:gd name="connsiteY2" fmla="*/ 383045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650442 w 1772718"/>
              <a:gd name="connsiteY1" fmla="*/ 72846 h 452100"/>
              <a:gd name="connsiteX2" fmla="*/ 136950 w 1772718"/>
              <a:gd name="connsiteY2" fmla="*/ 383045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650442 w 1772718"/>
              <a:gd name="connsiteY1" fmla="*/ 72846 h 452100"/>
              <a:gd name="connsiteX2" fmla="*/ 136950 w 1772718"/>
              <a:gd name="connsiteY2" fmla="*/ 383045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592459 w 1772718"/>
              <a:gd name="connsiteY1" fmla="*/ 75597 h 452100"/>
              <a:gd name="connsiteX2" fmla="*/ 136950 w 1772718"/>
              <a:gd name="connsiteY2" fmla="*/ 383045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588593 w 1772718"/>
              <a:gd name="connsiteY1" fmla="*/ 75597 h 452100"/>
              <a:gd name="connsiteX2" fmla="*/ 136950 w 1772718"/>
              <a:gd name="connsiteY2" fmla="*/ 383045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1772718 w 1772718"/>
              <a:gd name="connsiteY0" fmla="*/ 0 h 452100"/>
              <a:gd name="connsiteX1" fmla="*/ 588593 w 1772718"/>
              <a:gd name="connsiteY1" fmla="*/ 81101 h 452100"/>
              <a:gd name="connsiteX2" fmla="*/ 136950 w 1772718"/>
              <a:gd name="connsiteY2" fmla="*/ 383045 h 452100"/>
              <a:gd name="connsiteX3" fmla="*/ 0 w 1772718"/>
              <a:gd name="connsiteY3" fmla="*/ 452100 h 452100"/>
              <a:gd name="connsiteX4" fmla="*/ 0 w 1772718"/>
              <a:gd name="connsiteY4" fmla="*/ 452100 h 452100"/>
              <a:gd name="connsiteX0" fmla="*/ 833412 w 833412"/>
              <a:gd name="connsiteY0" fmla="*/ 1151 h 420231"/>
              <a:gd name="connsiteX1" fmla="*/ 588593 w 833412"/>
              <a:gd name="connsiteY1" fmla="*/ 49232 h 420231"/>
              <a:gd name="connsiteX2" fmla="*/ 136950 w 833412"/>
              <a:gd name="connsiteY2" fmla="*/ 351176 h 420231"/>
              <a:gd name="connsiteX3" fmla="*/ 0 w 833412"/>
              <a:gd name="connsiteY3" fmla="*/ 420231 h 420231"/>
              <a:gd name="connsiteX4" fmla="*/ 0 w 833412"/>
              <a:gd name="connsiteY4" fmla="*/ 420231 h 420231"/>
              <a:gd name="connsiteX0" fmla="*/ 833412 w 833412"/>
              <a:gd name="connsiteY0" fmla="*/ 3490 h 422570"/>
              <a:gd name="connsiteX1" fmla="*/ 588593 w 833412"/>
              <a:gd name="connsiteY1" fmla="*/ 51571 h 422570"/>
              <a:gd name="connsiteX2" fmla="*/ 136950 w 833412"/>
              <a:gd name="connsiteY2" fmla="*/ 353515 h 422570"/>
              <a:gd name="connsiteX3" fmla="*/ 0 w 833412"/>
              <a:gd name="connsiteY3" fmla="*/ 422570 h 422570"/>
              <a:gd name="connsiteX4" fmla="*/ 0 w 833412"/>
              <a:gd name="connsiteY4" fmla="*/ 422570 h 422570"/>
              <a:gd name="connsiteX0" fmla="*/ 833412 w 833412"/>
              <a:gd name="connsiteY0" fmla="*/ 3490 h 422570"/>
              <a:gd name="connsiteX1" fmla="*/ 588593 w 833412"/>
              <a:gd name="connsiteY1" fmla="*/ 51571 h 422570"/>
              <a:gd name="connsiteX2" fmla="*/ 136950 w 833412"/>
              <a:gd name="connsiteY2" fmla="*/ 353515 h 422570"/>
              <a:gd name="connsiteX3" fmla="*/ 0 w 833412"/>
              <a:gd name="connsiteY3" fmla="*/ 422570 h 422570"/>
              <a:gd name="connsiteX4" fmla="*/ 0 w 833412"/>
              <a:gd name="connsiteY4" fmla="*/ 422570 h 422570"/>
              <a:gd name="connsiteX0" fmla="*/ 833412 w 833412"/>
              <a:gd name="connsiteY0" fmla="*/ 0 h 419080"/>
              <a:gd name="connsiteX1" fmla="*/ 588593 w 833412"/>
              <a:gd name="connsiteY1" fmla="*/ 48081 h 419080"/>
              <a:gd name="connsiteX2" fmla="*/ 136950 w 833412"/>
              <a:gd name="connsiteY2" fmla="*/ 350025 h 419080"/>
              <a:gd name="connsiteX3" fmla="*/ 0 w 833412"/>
              <a:gd name="connsiteY3" fmla="*/ 419080 h 419080"/>
              <a:gd name="connsiteX4" fmla="*/ 0 w 833412"/>
              <a:gd name="connsiteY4" fmla="*/ 419080 h 419080"/>
              <a:gd name="connsiteX0" fmla="*/ 833412 w 833412"/>
              <a:gd name="connsiteY0" fmla="*/ 0 h 419080"/>
              <a:gd name="connsiteX1" fmla="*/ 588593 w 833412"/>
              <a:gd name="connsiteY1" fmla="*/ 48081 h 419080"/>
              <a:gd name="connsiteX2" fmla="*/ 136950 w 833412"/>
              <a:gd name="connsiteY2" fmla="*/ 350025 h 419080"/>
              <a:gd name="connsiteX3" fmla="*/ 0 w 833412"/>
              <a:gd name="connsiteY3" fmla="*/ 419080 h 419080"/>
              <a:gd name="connsiteX4" fmla="*/ 0 w 833412"/>
              <a:gd name="connsiteY4" fmla="*/ 419080 h 419080"/>
              <a:gd name="connsiteX0" fmla="*/ 833412 w 833412"/>
              <a:gd name="connsiteY0" fmla="*/ 0 h 419080"/>
              <a:gd name="connsiteX1" fmla="*/ 445570 w 833412"/>
              <a:gd name="connsiteY1" fmla="*/ 122377 h 419080"/>
              <a:gd name="connsiteX2" fmla="*/ 136950 w 833412"/>
              <a:gd name="connsiteY2" fmla="*/ 350025 h 419080"/>
              <a:gd name="connsiteX3" fmla="*/ 0 w 833412"/>
              <a:gd name="connsiteY3" fmla="*/ 419080 h 419080"/>
              <a:gd name="connsiteX4" fmla="*/ 0 w 833412"/>
              <a:gd name="connsiteY4" fmla="*/ 419080 h 419080"/>
              <a:gd name="connsiteX0" fmla="*/ 833412 w 833412"/>
              <a:gd name="connsiteY0" fmla="*/ 0 h 419080"/>
              <a:gd name="connsiteX1" fmla="*/ 484223 w 833412"/>
              <a:gd name="connsiteY1" fmla="*/ 83854 h 419080"/>
              <a:gd name="connsiteX2" fmla="*/ 136950 w 833412"/>
              <a:gd name="connsiteY2" fmla="*/ 350025 h 419080"/>
              <a:gd name="connsiteX3" fmla="*/ 0 w 833412"/>
              <a:gd name="connsiteY3" fmla="*/ 419080 h 419080"/>
              <a:gd name="connsiteX4" fmla="*/ 0 w 833412"/>
              <a:gd name="connsiteY4" fmla="*/ 419080 h 419080"/>
              <a:gd name="connsiteX0" fmla="*/ 833412 w 833412"/>
              <a:gd name="connsiteY0" fmla="*/ 0 h 419080"/>
              <a:gd name="connsiteX1" fmla="*/ 484223 w 833412"/>
              <a:gd name="connsiteY1" fmla="*/ 83854 h 419080"/>
              <a:gd name="connsiteX2" fmla="*/ 136950 w 833412"/>
              <a:gd name="connsiteY2" fmla="*/ 350025 h 419080"/>
              <a:gd name="connsiteX3" fmla="*/ 0 w 833412"/>
              <a:gd name="connsiteY3" fmla="*/ 419080 h 419080"/>
              <a:gd name="connsiteX4" fmla="*/ 0 w 833412"/>
              <a:gd name="connsiteY4" fmla="*/ 419080 h 419080"/>
              <a:gd name="connsiteX0" fmla="*/ 833412 w 833412"/>
              <a:gd name="connsiteY0" fmla="*/ 34 h 419114"/>
              <a:gd name="connsiteX1" fmla="*/ 484223 w 833412"/>
              <a:gd name="connsiteY1" fmla="*/ 83888 h 419114"/>
              <a:gd name="connsiteX2" fmla="*/ 136950 w 833412"/>
              <a:gd name="connsiteY2" fmla="*/ 350059 h 419114"/>
              <a:gd name="connsiteX3" fmla="*/ 0 w 833412"/>
              <a:gd name="connsiteY3" fmla="*/ 419114 h 419114"/>
              <a:gd name="connsiteX4" fmla="*/ 0 w 833412"/>
              <a:gd name="connsiteY4" fmla="*/ 419114 h 419114"/>
              <a:gd name="connsiteX0" fmla="*/ 833412 w 833412"/>
              <a:gd name="connsiteY0" fmla="*/ 48 h 419128"/>
              <a:gd name="connsiteX1" fmla="*/ 484223 w 833412"/>
              <a:gd name="connsiteY1" fmla="*/ 70143 h 419128"/>
              <a:gd name="connsiteX2" fmla="*/ 136950 w 833412"/>
              <a:gd name="connsiteY2" fmla="*/ 350073 h 419128"/>
              <a:gd name="connsiteX3" fmla="*/ 0 w 833412"/>
              <a:gd name="connsiteY3" fmla="*/ 419128 h 419128"/>
              <a:gd name="connsiteX4" fmla="*/ 0 w 833412"/>
              <a:gd name="connsiteY4" fmla="*/ 419128 h 419128"/>
              <a:gd name="connsiteX0" fmla="*/ 833412 w 833412"/>
              <a:gd name="connsiteY0" fmla="*/ 48 h 419128"/>
              <a:gd name="connsiteX1" fmla="*/ 484223 w 833412"/>
              <a:gd name="connsiteY1" fmla="*/ 70143 h 419128"/>
              <a:gd name="connsiteX2" fmla="*/ 136950 w 833412"/>
              <a:gd name="connsiteY2" fmla="*/ 350073 h 419128"/>
              <a:gd name="connsiteX3" fmla="*/ 0 w 833412"/>
              <a:gd name="connsiteY3" fmla="*/ 419128 h 419128"/>
              <a:gd name="connsiteX4" fmla="*/ 0 w 833412"/>
              <a:gd name="connsiteY4" fmla="*/ 419128 h 419128"/>
              <a:gd name="connsiteX0" fmla="*/ 833412 w 833412"/>
              <a:gd name="connsiteY0" fmla="*/ 60 h 419140"/>
              <a:gd name="connsiteX1" fmla="*/ 484223 w 833412"/>
              <a:gd name="connsiteY1" fmla="*/ 70155 h 419140"/>
              <a:gd name="connsiteX2" fmla="*/ 136950 w 833412"/>
              <a:gd name="connsiteY2" fmla="*/ 350085 h 419140"/>
              <a:gd name="connsiteX3" fmla="*/ 0 w 833412"/>
              <a:gd name="connsiteY3" fmla="*/ 419140 h 419140"/>
              <a:gd name="connsiteX4" fmla="*/ 0 w 833412"/>
              <a:gd name="connsiteY4" fmla="*/ 419140 h 419140"/>
              <a:gd name="connsiteX0" fmla="*/ 833412 w 833412"/>
              <a:gd name="connsiteY0" fmla="*/ 60 h 419140"/>
              <a:gd name="connsiteX1" fmla="*/ 484223 w 833412"/>
              <a:gd name="connsiteY1" fmla="*/ 70155 h 419140"/>
              <a:gd name="connsiteX2" fmla="*/ 140726 w 833412"/>
              <a:gd name="connsiteY2" fmla="*/ 352836 h 419140"/>
              <a:gd name="connsiteX3" fmla="*/ 0 w 833412"/>
              <a:gd name="connsiteY3" fmla="*/ 419140 h 419140"/>
              <a:gd name="connsiteX4" fmla="*/ 0 w 833412"/>
              <a:gd name="connsiteY4" fmla="*/ 419140 h 419140"/>
              <a:gd name="connsiteX0" fmla="*/ 833412 w 833412"/>
              <a:gd name="connsiteY0" fmla="*/ 60 h 419140"/>
              <a:gd name="connsiteX1" fmla="*/ 484223 w 833412"/>
              <a:gd name="connsiteY1" fmla="*/ 70155 h 419140"/>
              <a:gd name="connsiteX2" fmla="*/ 140726 w 833412"/>
              <a:gd name="connsiteY2" fmla="*/ 352836 h 419140"/>
              <a:gd name="connsiteX3" fmla="*/ 0 w 833412"/>
              <a:gd name="connsiteY3" fmla="*/ 419140 h 419140"/>
              <a:gd name="connsiteX4" fmla="*/ 0 w 833412"/>
              <a:gd name="connsiteY4" fmla="*/ 419140 h 419140"/>
              <a:gd name="connsiteX0" fmla="*/ 833412 w 833412"/>
              <a:gd name="connsiteY0" fmla="*/ 32 h 419112"/>
              <a:gd name="connsiteX1" fmla="*/ 416232 w 833412"/>
              <a:gd name="connsiteY1" fmla="*/ 92140 h 419112"/>
              <a:gd name="connsiteX2" fmla="*/ 140726 w 833412"/>
              <a:gd name="connsiteY2" fmla="*/ 352808 h 419112"/>
              <a:gd name="connsiteX3" fmla="*/ 0 w 833412"/>
              <a:gd name="connsiteY3" fmla="*/ 419112 h 419112"/>
              <a:gd name="connsiteX4" fmla="*/ 0 w 833412"/>
              <a:gd name="connsiteY4" fmla="*/ 419112 h 419112"/>
              <a:gd name="connsiteX0" fmla="*/ 833412 w 833412"/>
              <a:gd name="connsiteY0" fmla="*/ 30 h 419110"/>
              <a:gd name="connsiteX1" fmla="*/ 435119 w 833412"/>
              <a:gd name="connsiteY1" fmla="*/ 94890 h 419110"/>
              <a:gd name="connsiteX2" fmla="*/ 140726 w 833412"/>
              <a:gd name="connsiteY2" fmla="*/ 352806 h 419110"/>
              <a:gd name="connsiteX3" fmla="*/ 0 w 833412"/>
              <a:gd name="connsiteY3" fmla="*/ 419110 h 419110"/>
              <a:gd name="connsiteX4" fmla="*/ 0 w 833412"/>
              <a:gd name="connsiteY4" fmla="*/ 419110 h 419110"/>
              <a:gd name="connsiteX0" fmla="*/ 833412 w 833412"/>
              <a:gd name="connsiteY0" fmla="*/ 0 h 419080"/>
              <a:gd name="connsiteX1" fmla="*/ 435119 w 833412"/>
              <a:gd name="connsiteY1" fmla="*/ 94860 h 419080"/>
              <a:gd name="connsiteX2" fmla="*/ 140726 w 833412"/>
              <a:gd name="connsiteY2" fmla="*/ 352776 h 419080"/>
              <a:gd name="connsiteX3" fmla="*/ 0 w 833412"/>
              <a:gd name="connsiteY3" fmla="*/ 419080 h 419080"/>
              <a:gd name="connsiteX4" fmla="*/ 0 w 833412"/>
              <a:gd name="connsiteY4" fmla="*/ 419080 h 419080"/>
              <a:gd name="connsiteX0" fmla="*/ 833412 w 833412"/>
              <a:gd name="connsiteY0" fmla="*/ 0 h 419080"/>
              <a:gd name="connsiteX1" fmla="*/ 435119 w 833412"/>
              <a:gd name="connsiteY1" fmla="*/ 94860 h 419080"/>
              <a:gd name="connsiteX2" fmla="*/ 140726 w 833412"/>
              <a:gd name="connsiteY2" fmla="*/ 352776 h 419080"/>
              <a:gd name="connsiteX3" fmla="*/ 0 w 833412"/>
              <a:gd name="connsiteY3" fmla="*/ 419080 h 419080"/>
              <a:gd name="connsiteX4" fmla="*/ 0 w 833412"/>
              <a:gd name="connsiteY4" fmla="*/ 419080 h 419080"/>
              <a:gd name="connsiteX0" fmla="*/ 833412 w 833412"/>
              <a:gd name="connsiteY0" fmla="*/ 0 h 419080"/>
              <a:gd name="connsiteX1" fmla="*/ 435119 w 833412"/>
              <a:gd name="connsiteY1" fmla="*/ 94860 h 419080"/>
              <a:gd name="connsiteX2" fmla="*/ 140726 w 833412"/>
              <a:gd name="connsiteY2" fmla="*/ 352776 h 419080"/>
              <a:gd name="connsiteX3" fmla="*/ 0 w 833412"/>
              <a:gd name="connsiteY3" fmla="*/ 419080 h 419080"/>
              <a:gd name="connsiteX4" fmla="*/ 0 w 833412"/>
              <a:gd name="connsiteY4" fmla="*/ 419080 h 419080"/>
              <a:gd name="connsiteX0" fmla="*/ 833412 w 868193"/>
              <a:gd name="connsiteY0" fmla="*/ 4044 h 423124"/>
              <a:gd name="connsiteX1" fmla="*/ 840104 w 868193"/>
              <a:gd name="connsiteY1" fmla="*/ 8049 h 423124"/>
              <a:gd name="connsiteX2" fmla="*/ 435119 w 868193"/>
              <a:gd name="connsiteY2" fmla="*/ 98904 h 423124"/>
              <a:gd name="connsiteX3" fmla="*/ 140726 w 868193"/>
              <a:gd name="connsiteY3" fmla="*/ 356820 h 423124"/>
              <a:gd name="connsiteX4" fmla="*/ 0 w 868193"/>
              <a:gd name="connsiteY4" fmla="*/ 423124 h 423124"/>
              <a:gd name="connsiteX5" fmla="*/ 0 w 868193"/>
              <a:gd name="connsiteY5" fmla="*/ 423124 h 423124"/>
              <a:gd name="connsiteX0" fmla="*/ 833412 w 1325367"/>
              <a:gd name="connsiteY0" fmla="*/ 0 h 419080"/>
              <a:gd name="connsiteX1" fmla="*/ 1319825 w 1325367"/>
              <a:gd name="connsiteY1" fmla="*/ 45280 h 419080"/>
              <a:gd name="connsiteX2" fmla="*/ 435119 w 1325367"/>
              <a:gd name="connsiteY2" fmla="*/ 94860 h 419080"/>
              <a:gd name="connsiteX3" fmla="*/ 140726 w 1325367"/>
              <a:gd name="connsiteY3" fmla="*/ 352776 h 419080"/>
              <a:gd name="connsiteX4" fmla="*/ 0 w 1325367"/>
              <a:gd name="connsiteY4" fmla="*/ 419080 h 419080"/>
              <a:gd name="connsiteX5" fmla="*/ 0 w 1325367"/>
              <a:gd name="connsiteY5" fmla="*/ 419080 h 419080"/>
              <a:gd name="connsiteX0" fmla="*/ 1588876 w 1588881"/>
              <a:gd name="connsiteY0" fmla="*/ 0 h 397067"/>
              <a:gd name="connsiteX1" fmla="*/ 1319825 w 1588881"/>
              <a:gd name="connsiteY1" fmla="*/ 23267 h 397067"/>
              <a:gd name="connsiteX2" fmla="*/ 435119 w 1588881"/>
              <a:gd name="connsiteY2" fmla="*/ 72847 h 397067"/>
              <a:gd name="connsiteX3" fmla="*/ 140726 w 1588881"/>
              <a:gd name="connsiteY3" fmla="*/ 330763 h 397067"/>
              <a:gd name="connsiteX4" fmla="*/ 0 w 1588881"/>
              <a:gd name="connsiteY4" fmla="*/ 397067 h 397067"/>
              <a:gd name="connsiteX5" fmla="*/ 0 w 1588881"/>
              <a:gd name="connsiteY5" fmla="*/ 397067 h 397067"/>
              <a:gd name="connsiteX0" fmla="*/ 1588876 w 1588876"/>
              <a:gd name="connsiteY0" fmla="*/ 17229 h 414296"/>
              <a:gd name="connsiteX1" fmla="*/ 802332 w 1588876"/>
              <a:gd name="connsiteY1" fmla="*/ 4725 h 414296"/>
              <a:gd name="connsiteX2" fmla="*/ 435119 w 1588876"/>
              <a:gd name="connsiteY2" fmla="*/ 90076 h 414296"/>
              <a:gd name="connsiteX3" fmla="*/ 140726 w 1588876"/>
              <a:gd name="connsiteY3" fmla="*/ 347992 h 414296"/>
              <a:gd name="connsiteX4" fmla="*/ 0 w 1588876"/>
              <a:gd name="connsiteY4" fmla="*/ 414296 h 414296"/>
              <a:gd name="connsiteX5" fmla="*/ 0 w 1588876"/>
              <a:gd name="connsiteY5" fmla="*/ 414296 h 414296"/>
              <a:gd name="connsiteX0" fmla="*/ 1588876 w 1588878"/>
              <a:gd name="connsiteY0" fmla="*/ 17229 h 414296"/>
              <a:gd name="connsiteX1" fmla="*/ 802332 w 1588878"/>
              <a:gd name="connsiteY1" fmla="*/ 4725 h 414296"/>
              <a:gd name="connsiteX2" fmla="*/ 435119 w 1588878"/>
              <a:gd name="connsiteY2" fmla="*/ 90076 h 414296"/>
              <a:gd name="connsiteX3" fmla="*/ 140726 w 1588878"/>
              <a:gd name="connsiteY3" fmla="*/ 347992 h 414296"/>
              <a:gd name="connsiteX4" fmla="*/ 0 w 1588878"/>
              <a:gd name="connsiteY4" fmla="*/ 414296 h 414296"/>
              <a:gd name="connsiteX5" fmla="*/ 0 w 1588878"/>
              <a:gd name="connsiteY5" fmla="*/ 414296 h 414296"/>
              <a:gd name="connsiteX0" fmla="*/ 1603986 w 1603987"/>
              <a:gd name="connsiteY0" fmla="*/ 4045 h 417621"/>
              <a:gd name="connsiteX1" fmla="*/ 802332 w 1603987"/>
              <a:gd name="connsiteY1" fmla="*/ 8050 h 417621"/>
              <a:gd name="connsiteX2" fmla="*/ 435119 w 1603987"/>
              <a:gd name="connsiteY2" fmla="*/ 93401 h 417621"/>
              <a:gd name="connsiteX3" fmla="*/ 140726 w 1603987"/>
              <a:gd name="connsiteY3" fmla="*/ 351317 h 417621"/>
              <a:gd name="connsiteX4" fmla="*/ 0 w 1603987"/>
              <a:gd name="connsiteY4" fmla="*/ 417621 h 417621"/>
              <a:gd name="connsiteX5" fmla="*/ 0 w 1603987"/>
              <a:gd name="connsiteY5" fmla="*/ 417621 h 417621"/>
              <a:gd name="connsiteX0" fmla="*/ 1486888 w 1486890"/>
              <a:gd name="connsiteY0" fmla="*/ 8023 h 416097"/>
              <a:gd name="connsiteX1" fmla="*/ 802332 w 1486890"/>
              <a:gd name="connsiteY1" fmla="*/ 6526 h 416097"/>
              <a:gd name="connsiteX2" fmla="*/ 435119 w 1486890"/>
              <a:gd name="connsiteY2" fmla="*/ 91877 h 416097"/>
              <a:gd name="connsiteX3" fmla="*/ 140726 w 1486890"/>
              <a:gd name="connsiteY3" fmla="*/ 349793 h 416097"/>
              <a:gd name="connsiteX4" fmla="*/ 0 w 1486890"/>
              <a:gd name="connsiteY4" fmla="*/ 416097 h 416097"/>
              <a:gd name="connsiteX5" fmla="*/ 0 w 1486890"/>
              <a:gd name="connsiteY5" fmla="*/ 416097 h 416097"/>
              <a:gd name="connsiteX0" fmla="*/ 1551104 w 1551106"/>
              <a:gd name="connsiteY0" fmla="*/ 4043 h 417620"/>
              <a:gd name="connsiteX1" fmla="*/ 802332 w 1551106"/>
              <a:gd name="connsiteY1" fmla="*/ 8049 h 417620"/>
              <a:gd name="connsiteX2" fmla="*/ 435119 w 1551106"/>
              <a:gd name="connsiteY2" fmla="*/ 93400 h 417620"/>
              <a:gd name="connsiteX3" fmla="*/ 140726 w 1551106"/>
              <a:gd name="connsiteY3" fmla="*/ 351316 h 417620"/>
              <a:gd name="connsiteX4" fmla="*/ 0 w 1551106"/>
              <a:gd name="connsiteY4" fmla="*/ 417620 h 417620"/>
              <a:gd name="connsiteX5" fmla="*/ 0 w 1551106"/>
              <a:gd name="connsiteY5" fmla="*/ 417620 h 417620"/>
              <a:gd name="connsiteX0" fmla="*/ 1551104 w 1551104"/>
              <a:gd name="connsiteY0" fmla="*/ 4043 h 417620"/>
              <a:gd name="connsiteX1" fmla="*/ 802332 w 1551104"/>
              <a:gd name="connsiteY1" fmla="*/ 8049 h 417620"/>
              <a:gd name="connsiteX2" fmla="*/ 435119 w 1551104"/>
              <a:gd name="connsiteY2" fmla="*/ 93400 h 417620"/>
              <a:gd name="connsiteX3" fmla="*/ 140726 w 1551104"/>
              <a:gd name="connsiteY3" fmla="*/ 351316 h 417620"/>
              <a:gd name="connsiteX4" fmla="*/ 0 w 1551104"/>
              <a:gd name="connsiteY4" fmla="*/ 417620 h 417620"/>
              <a:gd name="connsiteX5" fmla="*/ 0 w 1551104"/>
              <a:gd name="connsiteY5" fmla="*/ 417620 h 417620"/>
              <a:gd name="connsiteX0" fmla="*/ 1354683 w 1354683"/>
              <a:gd name="connsiteY0" fmla="*/ 2350 h 418678"/>
              <a:gd name="connsiteX1" fmla="*/ 802332 w 1354683"/>
              <a:gd name="connsiteY1" fmla="*/ 9107 h 418678"/>
              <a:gd name="connsiteX2" fmla="*/ 435119 w 1354683"/>
              <a:gd name="connsiteY2" fmla="*/ 94458 h 418678"/>
              <a:gd name="connsiteX3" fmla="*/ 140726 w 1354683"/>
              <a:gd name="connsiteY3" fmla="*/ 352374 h 418678"/>
              <a:gd name="connsiteX4" fmla="*/ 0 w 1354683"/>
              <a:gd name="connsiteY4" fmla="*/ 418678 h 418678"/>
              <a:gd name="connsiteX5" fmla="*/ 0 w 1354683"/>
              <a:gd name="connsiteY5" fmla="*/ 418678 h 418678"/>
              <a:gd name="connsiteX0" fmla="*/ 1543548 w 1543548"/>
              <a:gd name="connsiteY0" fmla="*/ 45 h 421877"/>
              <a:gd name="connsiteX1" fmla="*/ 802332 w 1543548"/>
              <a:gd name="connsiteY1" fmla="*/ 12306 h 421877"/>
              <a:gd name="connsiteX2" fmla="*/ 435119 w 1543548"/>
              <a:gd name="connsiteY2" fmla="*/ 97657 h 421877"/>
              <a:gd name="connsiteX3" fmla="*/ 140726 w 1543548"/>
              <a:gd name="connsiteY3" fmla="*/ 355573 h 421877"/>
              <a:gd name="connsiteX4" fmla="*/ 0 w 1543548"/>
              <a:gd name="connsiteY4" fmla="*/ 421877 h 421877"/>
              <a:gd name="connsiteX5" fmla="*/ 0 w 1543548"/>
              <a:gd name="connsiteY5" fmla="*/ 421877 h 421877"/>
              <a:gd name="connsiteX0" fmla="*/ 1543548 w 1543550"/>
              <a:gd name="connsiteY0" fmla="*/ 0 h 421832"/>
              <a:gd name="connsiteX1" fmla="*/ 753227 w 1543550"/>
              <a:gd name="connsiteY1" fmla="*/ 42529 h 421832"/>
              <a:gd name="connsiteX2" fmla="*/ 435119 w 1543550"/>
              <a:gd name="connsiteY2" fmla="*/ 97612 h 421832"/>
              <a:gd name="connsiteX3" fmla="*/ 140726 w 1543550"/>
              <a:gd name="connsiteY3" fmla="*/ 355528 h 421832"/>
              <a:gd name="connsiteX4" fmla="*/ 0 w 1543550"/>
              <a:gd name="connsiteY4" fmla="*/ 421832 h 421832"/>
              <a:gd name="connsiteX5" fmla="*/ 0 w 1543550"/>
              <a:gd name="connsiteY5" fmla="*/ 421832 h 421832"/>
              <a:gd name="connsiteX0" fmla="*/ 1543548 w 1543548"/>
              <a:gd name="connsiteY0" fmla="*/ 0 h 421832"/>
              <a:gd name="connsiteX1" fmla="*/ 753227 w 1543548"/>
              <a:gd name="connsiteY1" fmla="*/ 42529 h 421832"/>
              <a:gd name="connsiteX2" fmla="*/ 435119 w 1543548"/>
              <a:gd name="connsiteY2" fmla="*/ 97612 h 421832"/>
              <a:gd name="connsiteX3" fmla="*/ 140726 w 1543548"/>
              <a:gd name="connsiteY3" fmla="*/ 355528 h 421832"/>
              <a:gd name="connsiteX4" fmla="*/ 0 w 1543548"/>
              <a:gd name="connsiteY4" fmla="*/ 421832 h 421832"/>
              <a:gd name="connsiteX5" fmla="*/ 0 w 1543548"/>
              <a:gd name="connsiteY5" fmla="*/ 421832 h 421832"/>
              <a:gd name="connsiteX0" fmla="*/ 1543548 w 1543550"/>
              <a:gd name="connsiteY0" fmla="*/ 0 h 421832"/>
              <a:gd name="connsiteX1" fmla="*/ 753227 w 1543550"/>
              <a:gd name="connsiteY1" fmla="*/ 42529 h 421832"/>
              <a:gd name="connsiteX2" fmla="*/ 435119 w 1543550"/>
              <a:gd name="connsiteY2" fmla="*/ 97612 h 421832"/>
              <a:gd name="connsiteX3" fmla="*/ 140726 w 1543550"/>
              <a:gd name="connsiteY3" fmla="*/ 355528 h 421832"/>
              <a:gd name="connsiteX4" fmla="*/ 0 w 1543550"/>
              <a:gd name="connsiteY4" fmla="*/ 421832 h 421832"/>
              <a:gd name="connsiteX5" fmla="*/ 0 w 1543550"/>
              <a:gd name="connsiteY5" fmla="*/ 421832 h 421832"/>
              <a:gd name="connsiteX0" fmla="*/ 1551104 w 1551105"/>
              <a:gd name="connsiteY0" fmla="*/ 12694 h 379493"/>
              <a:gd name="connsiteX1" fmla="*/ 753227 w 1551105"/>
              <a:gd name="connsiteY1" fmla="*/ 190 h 379493"/>
              <a:gd name="connsiteX2" fmla="*/ 435119 w 1551105"/>
              <a:gd name="connsiteY2" fmla="*/ 55273 h 379493"/>
              <a:gd name="connsiteX3" fmla="*/ 140726 w 1551105"/>
              <a:gd name="connsiteY3" fmla="*/ 313189 h 379493"/>
              <a:gd name="connsiteX4" fmla="*/ 0 w 1551105"/>
              <a:gd name="connsiteY4" fmla="*/ 379493 h 379493"/>
              <a:gd name="connsiteX5" fmla="*/ 0 w 1551105"/>
              <a:gd name="connsiteY5" fmla="*/ 379493 h 379493"/>
              <a:gd name="connsiteX0" fmla="*/ 1551103 w 1551103"/>
              <a:gd name="connsiteY0" fmla="*/ 0 h 383309"/>
              <a:gd name="connsiteX1" fmla="*/ 753227 w 1551103"/>
              <a:gd name="connsiteY1" fmla="*/ 4006 h 383309"/>
              <a:gd name="connsiteX2" fmla="*/ 435119 w 1551103"/>
              <a:gd name="connsiteY2" fmla="*/ 59089 h 383309"/>
              <a:gd name="connsiteX3" fmla="*/ 140726 w 1551103"/>
              <a:gd name="connsiteY3" fmla="*/ 317005 h 383309"/>
              <a:gd name="connsiteX4" fmla="*/ 0 w 1551103"/>
              <a:gd name="connsiteY4" fmla="*/ 383309 h 383309"/>
              <a:gd name="connsiteX5" fmla="*/ 0 w 1551103"/>
              <a:gd name="connsiteY5" fmla="*/ 383309 h 383309"/>
              <a:gd name="connsiteX0" fmla="*/ 1558657 w 1558658"/>
              <a:gd name="connsiteY0" fmla="*/ 2066 h 379872"/>
              <a:gd name="connsiteX1" fmla="*/ 753227 w 1558658"/>
              <a:gd name="connsiteY1" fmla="*/ 569 h 379872"/>
              <a:gd name="connsiteX2" fmla="*/ 435119 w 1558658"/>
              <a:gd name="connsiteY2" fmla="*/ 55652 h 379872"/>
              <a:gd name="connsiteX3" fmla="*/ 140726 w 1558658"/>
              <a:gd name="connsiteY3" fmla="*/ 313568 h 379872"/>
              <a:gd name="connsiteX4" fmla="*/ 0 w 1558658"/>
              <a:gd name="connsiteY4" fmla="*/ 379872 h 379872"/>
              <a:gd name="connsiteX5" fmla="*/ 0 w 1558658"/>
              <a:gd name="connsiteY5" fmla="*/ 379872 h 37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658" h="379872">
                <a:moveTo>
                  <a:pt x="1558657" y="2066"/>
                </a:moveTo>
                <a:cubicBezTo>
                  <a:pt x="1559772" y="2734"/>
                  <a:pt x="838496" y="-1483"/>
                  <a:pt x="753227" y="569"/>
                </a:cubicBezTo>
                <a:cubicBezTo>
                  <a:pt x="679291" y="2621"/>
                  <a:pt x="551682" y="-2477"/>
                  <a:pt x="435119" y="55652"/>
                </a:cubicBezTo>
                <a:cubicBezTo>
                  <a:pt x="334177" y="115151"/>
                  <a:pt x="213246" y="259531"/>
                  <a:pt x="140726" y="313568"/>
                </a:cubicBezTo>
                <a:cubicBezTo>
                  <a:pt x="68206" y="367605"/>
                  <a:pt x="23454" y="368821"/>
                  <a:pt x="0" y="379872"/>
                </a:cubicBezTo>
                <a:lnTo>
                  <a:pt x="0" y="379872"/>
                </a:lnTo>
              </a:path>
            </a:pathLst>
          </a:cu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角丸四角形 54"/>
          <p:cNvSpPr/>
          <p:nvPr/>
        </p:nvSpPr>
        <p:spPr>
          <a:xfrm>
            <a:off x="9384126" y="4853056"/>
            <a:ext cx="1103162" cy="864096"/>
          </a:xfrm>
          <a:prstGeom prst="roundRect">
            <a:avLst/>
          </a:prstGeom>
          <a:solidFill>
            <a:srgbClr val="86CC82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BT.2020</a:t>
            </a:r>
            <a:endParaRPr kumimoji="1" lang="ja-JP" alt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</a:t>
            </a: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線形</a:t>
            </a:r>
            <a:endParaRPr kumimoji="1" lang="en-US" altLang="ja-JP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Freeform 32"/>
          <p:cNvSpPr>
            <a:spLocks noChangeAspect="1"/>
          </p:cNvSpPr>
          <p:nvPr/>
        </p:nvSpPr>
        <p:spPr>
          <a:xfrm>
            <a:off x="9584272" y="4418485"/>
            <a:ext cx="659059" cy="346975"/>
          </a:xfrm>
          <a:custGeom>
            <a:avLst/>
            <a:gdLst>
              <a:gd name="connsiteX0" fmla="*/ 510988 w 510988"/>
              <a:gd name="connsiteY0" fmla="*/ 0 h 493059"/>
              <a:gd name="connsiteX1" fmla="*/ 340659 w 510988"/>
              <a:gd name="connsiteY1" fmla="*/ 286871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313765 w 510988"/>
              <a:gd name="connsiteY1" fmla="*/ 3227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10988"/>
              <a:gd name="connsiteY0" fmla="*/ 0 h 493059"/>
              <a:gd name="connsiteX1" fmla="*/ 161365 w 510988"/>
              <a:gd name="connsiteY1" fmla="*/ 170330 h 493059"/>
              <a:gd name="connsiteX2" fmla="*/ 0 w 510988"/>
              <a:gd name="connsiteY2" fmla="*/ 493059 h 493059"/>
              <a:gd name="connsiteX3" fmla="*/ 0 w 510988"/>
              <a:gd name="connsiteY3" fmla="*/ 493059 h 493059"/>
              <a:gd name="connsiteX0" fmla="*/ 510988 w 528494"/>
              <a:gd name="connsiteY0" fmla="*/ 12032 h 505091"/>
              <a:gd name="connsiteX1" fmla="*/ 499853 w 528494"/>
              <a:gd name="connsiteY1" fmla="*/ 12786 h 505091"/>
              <a:gd name="connsiteX2" fmla="*/ 161365 w 528494"/>
              <a:gd name="connsiteY2" fmla="*/ 182362 h 505091"/>
              <a:gd name="connsiteX3" fmla="*/ 0 w 528494"/>
              <a:gd name="connsiteY3" fmla="*/ 505091 h 505091"/>
              <a:gd name="connsiteX4" fmla="*/ 0 w 528494"/>
              <a:gd name="connsiteY4" fmla="*/ 505091 h 505091"/>
              <a:gd name="connsiteX0" fmla="*/ 510988 w 956852"/>
              <a:gd name="connsiteY0" fmla="*/ 12032 h 505091"/>
              <a:gd name="connsiteX1" fmla="*/ 499853 w 956852"/>
              <a:gd name="connsiteY1" fmla="*/ 12786 h 505091"/>
              <a:gd name="connsiteX2" fmla="*/ 161365 w 956852"/>
              <a:gd name="connsiteY2" fmla="*/ 182362 h 505091"/>
              <a:gd name="connsiteX3" fmla="*/ 0 w 956852"/>
              <a:gd name="connsiteY3" fmla="*/ 505091 h 505091"/>
              <a:gd name="connsiteX4" fmla="*/ 0 w 956852"/>
              <a:gd name="connsiteY4" fmla="*/ 505091 h 505091"/>
              <a:gd name="connsiteX0" fmla="*/ 533550 w 2142151"/>
              <a:gd name="connsiteY0" fmla="*/ 12032 h 505091"/>
              <a:gd name="connsiteX1" fmla="*/ 1886656 w 2142151"/>
              <a:gd name="connsiteY1" fmla="*/ 12787 h 505091"/>
              <a:gd name="connsiteX2" fmla="*/ 183927 w 2142151"/>
              <a:gd name="connsiteY2" fmla="*/ 182362 h 505091"/>
              <a:gd name="connsiteX3" fmla="*/ 22562 w 2142151"/>
              <a:gd name="connsiteY3" fmla="*/ 505091 h 505091"/>
              <a:gd name="connsiteX4" fmla="*/ 22562 w 2142151"/>
              <a:gd name="connsiteY4" fmla="*/ 505091 h 505091"/>
              <a:gd name="connsiteX0" fmla="*/ 1662577 w 2289219"/>
              <a:gd name="connsiteY0" fmla="*/ 12032 h 505091"/>
              <a:gd name="connsiteX1" fmla="*/ 1886656 w 2289219"/>
              <a:gd name="connsiteY1" fmla="*/ 12787 h 505091"/>
              <a:gd name="connsiteX2" fmla="*/ 183927 w 2289219"/>
              <a:gd name="connsiteY2" fmla="*/ 182362 h 505091"/>
              <a:gd name="connsiteX3" fmla="*/ 22562 w 2289219"/>
              <a:gd name="connsiteY3" fmla="*/ 505091 h 505091"/>
              <a:gd name="connsiteX4" fmla="*/ 22562 w 2289219"/>
              <a:gd name="connsiteY4" fmla="*/ 505091 h 505091"/>
              <a:gd name="connsiteX0" fmla="*/ 1640015 w 1640015"/>
              <a:gd name="connsiteY0" fmla="*/ 12032 h 505091"/>
              <a:gd name="connsiteX1" fmla="*/ 405767 w 1640015"/>
              <a:gd name="connsiteY1" fmla="*/ 12787 h 505091"/>
              <a:gd name="connsiteX2" fmla="*/ 161365 w 1640015"/>
              <a:gd name="connsiteY2" fmla="*/ 182362 h 505091"/>
              <a:gd name="connsiteX3" fmla="*/ 0 w 1640015"/>
              <a:gd name="connsiteY3" fmla="*/ 505091 h 505091"/>
              <a:gd name="connsiteX4" fmla="*/ 0 w 1640015"/>
              <a:gd name="connsiteY4" fmla="*/ 505091 h 505091"/>
              <a:gd name="connsiteX0" fmla="*/ 1640015 w 1640015"/>
              <a:gd name="connsiteY0" fmla="*/ 633 h 493692"/>
              <a:gd name="connsiteX1" fmla="*/ 640981 w 1640015"/>
              <a:gd name="connsiteY1" fmla="*/ 22327 h 493692"/>
              <a:gd name="connsiteX2" fmla="*/ 161365 w 1640015"/>
              <a:gd name="connsiteY2" fmla="*/ 170963 h 493692"/>
              <a:gd name="connsiteX3" fmla="*/ 0 w 1640015"/>
              <a:gd name="connsiteY3" fmla="*/ 493692 h 493692"/>
              <a:gd name="connsiteX4" fmla="*/ 0 w 1640015"/>
              <a:gd name="connsiteY4" fmla="*/ 493692 h 493692"/>
              <a:gd name="connsiteX0" fmla="*/ 1640015 w 1640015"/>
              <a:gd name="connsiteY0" fmla="*/ 633 h 493692"/>
              <a:gd name="connsiteX1" fmla="*/ 640981 w 1640015"/>
              <a:gd name="connsiteY1" fmla="*/ 22327 h 493692"/>
              <a:gd name="connsiteX2" fmla="*/ 161365 w 1640015"/>
              <a:gd name="connsiteY2" fmla="*/ 170963 h 493692"/>
              <a:gd name="connsiteX3" fmla="*/ 0 w 1640015"/>
              <a:gd name="connsiteY3" fmla="*/ 493692 h 493692"/>
              <a:gd name="connsiteX4" fmla="*/ 0 w 1640015"/>
              <a:gd name="connsiteY4" fmla="*/ 493692 h 493692"/>
              <a:gd name="connsiteX0" fmla="*/ 1616493 w 1616493"/>
              <a:gd name="connsiteY0" fmla="*/ 107937 h 475353"/>
              <a:gd name="connsiteX1" fmla="*/ 640981 w 1616493"/>
              <a:gd name="connsiteY1" fmla="*/ 3988 h 475353"/>
              <a:gd name="connsiteX2" fmla="*/ 161365 w 1616493"/>
              <a:gd name="connsiteY2" fmla="*/ 152624 h 475353"/>
              <a:gd name="connsiteX3" fmla="*/ 0 w 1616493"/>
              <a:gd name="connsiteY3" fmla="*/ 475353 h 475353"/>
              <a:gd name="connsiteX4" fmla="*/ 0 w 1616493"/>
              <a:gd name="connsiteY4" fmla="*/ 475353 h 475353"/>
              <a:gd name="connsiteX0" fmla="*/ 1616493 w 1616493"/>
              <a:gd name="connsiteY0" fmla="*/ 29075 h 480254"/>
              <a:gd name="connsiteX1" fmla="*/ 640981 w 1616493"/>
              <a:gd name="connsiteY1" fmla="*/ 8889 h 480254"/>
              <a:gd name="connsiteX2" fmla="*/ 161365 w 1616493"/>
              <a:gd name="connsiteY2" fmla="*/ 157525 h 480254"/>
              <a:gd name="connsiteX3" fmla="*/ 0 w 1616493"/>
              <a:gd name="connsiteY3" fmla="*/ 480254 h 480254"/>
              <a:gd name="connsiteX4" fmla="*/ 0 w 1616493"/>
              <a:gd name="connsiteY4" fmla="*/ 480254 h 480254"/>
              <a:gd name="connsiteX0" fmla="*/ 1616493 w 1616493"/>
              <a:gd name="connsiteY0" fmla="*/ 29075 h 480254"/>
              <a:gd name="connsiteX1" fmla="*/ 640981 w 1616493"/>
              <a:gd name="connsiteY1" fmla="*/ 8889 h 480254"/>
              <a:gd name="connsiteX2" fmla="*/ 161365 w 1616493"/>
              <a:gd name="connsiteY2" fmla="*/ 157525 h 480254"/>
              <a:gd name="connsiteX3" fmla="*/ 0 w 1616493"/>
              <a:gd name="connsiteY3" fmla="*/ 480254 h 480254"/>
              <a:gd name="connsiteX4" fmla="*/ 0 w 1616493"/>
              <a:gd name="connsiteY4" fmla="*/ 480254 h 480254"/>
              <a:gd name="connsiteX0" fmla="*/ 1781143 w 1781143"/>
              <a:gd name="connsiteY0" fmla="*/ 12030 h 484150"/>
              <a:gd name="connsiteX1" fmla="*/ 640981 w 1781143"/>
              <a:gd name="connsiteY1" fmla="*/ 12785 h 484150"/>
              <a:gd name="connsiteX2" fmla="*/ 161365 w 1781143"/>
              <a:gd name="connsiteY2" fmla="*/ 161421 h 484150"/>
              <a:gd name="connsiteX3" fmla="*/ 0 w 1781143"/>
              <a:gd name="connsiteY3" fmla="*/ 484150 h 484150"/>
              <a:gd name="connsiteX4" fmla="*/ 0 w 1781143"/>
              <a:gd name="connsiteY4" fmla="*/ 484150 h 484150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8141 h 480261"/>
              <a:gd name="connsiteX1" fmla="*/ 659725 w 1781143"/>
              <a:gd name="connsiteY1" fmla="*/ 14457 h 480261"/>
              <a:gd name="connsiteX2" fmla="*/ 161365 w 1781143"/>
              <a:gd name="connsiteY2" fmla="*/ 157532 h 480261"/>
              <a:gd name="connsiteX3" fmla="*/ 0 w 1781143"/>
              <a:gd name="connsiteY3" fmla="*/ 480261 h 480261"/>
              <a:gd name="connsiteX4" fmla="*/ 0 w 1781143"/>
              <a:gd name="connsiteY4" fmla="*/ 480261 h 480261"/>
              <a:gd name="connsiteX0" fmla="*/ 1781143 w 1781143"/>
              <a:gd name="connsiteY0" fmla="*/ 0 h 472120"/>
              <a:gd name="connsiteX1" fmla="*/ 659725 w 1781143"/>
              <a:gd name="connsiteY1" fmla="*/ 6316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59725 w 1781143"/>
              <a:gd name="connsiteY1" fmla="*/ 6316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566006 w 1781143"/>
              <a:gd name="connsiteY1" fmla="*/ 754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594418 h 1066538"/>
              <a:gd name="connsiteX1" fmla="*/ 622237 w 1781143"/>
              <a:gd name="connsiteY1" fmla="*/ 0 h 1066538"/>
              <a:gd name="connsiteX2" fmla="*/ 161365 w 1781143"/>
              <a:gd name="connsiteY2" fmla="*/ 743809 h 1066538"/>
              <a:gd name="connsiteX3" fmla="*/ 0 w 1781143"/>
              <a:gd name="connsiteY3" fmla="*/ 1066538 h 1066538"/>
              <a:gd name="connsiteX4" fmla="*/ 0 w 1781143"/>
              <a:gd name="connsiteY4" fmla="*/ 1066538 h 1066538"/>
              <a:gd name="connsiteX0" fmla="*/ 1781143 w 1781143"/>
              <a:gd name="connsiteY0" fmla="*/ 594451 h 1066571"/>
              <a:gd name="connsiteX1" fmla="*/ 622237 w 1781143"/>
              <a:gd name="connsiteY1" fmla="*/ 33 h 1066571"/>
              <a:gd name="connsiteX2" fmla="*/ 161365 w 1781143"/>
              <a:gd name="connsiteY2" fmla="*/ 743842 h 1066571"/>
              <a:gd name="connsiteX3" fmla="*/ 0 w 1781143"/>
              <a:gd name="connsiteY3" fmla="*/ 1066571 h 1066571"/>
              <a:gd name="connsiteX4" fmla="*/ 0 w 1781143"/>
              <a:gd name="connsiteY4" fmla="*/ 1066571 h 1066571"/>
              <a:gd name="connsiteX0" fmla="*/ 1781143 w 1781143"/>
              <a:gd name="connsiteY0" fmla="*/ 594451 h 1066571"/>
              <a:gd name="connsiteX1" fmla="*/ 622237 w 1781143"/>
              <a:gd name="connsiteY1" fmla="*/ 33 h 1066571"/>
              <a:gd name="connsiteX2" fmla="*/ 161365 w 1781143"/>
              <a:gd name="connsiteY2" fmla="*/ 743842 h 1066571"/>
              <a:gd name="connsiteX3" fmla="*/ 0 w 1781143"/>
              <a:gd name="connsiteY3" fmla="*/ 1066571 h 1066571"/>
              <a:gd name="connsiteX4" fmla="*/ 0 w 1781143"/>
              <a:gd name="connsiteY4" fmla="*/ 1066571 h 1066571"/>
              <a:gd name="connsiteX0" fmla="*/ 1781143 w 1781143"/>
              <a:gd name="connsiteY0" fmla="*/ 101964 h 574084"/>
              <a:gd name="connsiteX1" fmla="*/ 609739 w 1781143"/>
              <a:gd name="connsiteY1" fmla="*/ 52658 h 574084"/>
              <a:gd name="connsiteX2" fmla="*/ 161365 w 1781143"/>
              <a:gd name="connsiteY2" fmla="*/ 251355 h 574084"/>
              <a:gd name="connsiteX3" fmla="*/ 0 w 1781143"/>
              <a:gd name="connsiteY3" fmla="*/ 574084 h 574084"/>
              <a:gd name="connsiteX4" fmla="*/ 0 w 1781143"/>
              <a:gd name="connsiteY4" fmla="*/ 574084 h 574084"/>
              <a:gd name="connsiteX0" fmla="*/ 1781143 w 1781143"/>
              <a:gd name="connsiteY0" fmla="*/ 49460 h 521580"/>
              <a:gd name="connsiteX1" fmla="*/ 609739 w 1781143"/>
              <a:gd name="connsiteY1" fmla="*/ 154 h 521580"/>
              <a:gd name="connsiteX2" fmla="*/ 161365 w 1781143"/>
              <a:gd name="connsiteY2" fmla="*/ 198851 h 521580"/>
              <a:gd name="connsiteX3" fmla="*/ 0 w 1781143"/>
              <a:gd name="connsiteY3" fmla="*/ 521580 h 521580"/>
              <a:gd name="connsiteX4" fmla="*/ 0 w 1781143"/>
              <a:gd name="connsiteY4" fmla="*/ 521580 h 52158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0 h 472120"/>
              <a:gd name="connsiteX1" fmla="*/ 634731 w 1781143"/>
              <a:gd name="connsiteY1" fmla="*/ 11881 h 472120"/>
              <a:gd name="connsiteX2" fmla="*/ 161365 w 1781143"/>
              <a:gd name="connsiteY2" fmla="*/ 149391 h 472120"/>
              <a:gd name="connsiteX3" fmla="*/ 0 w 1781143"/>
              <a:gd name="connsiteY3" fmla="*/ 472120 h 472120"/>
              <a:gd name="connsiteX4" fmla="*/ 0 w 1781143"/>
              <a:gd name="connsiteY4" fmla="*/ 472120 h 472120"/>
              <a:gd name="connsiteX0" fmla="*/ 1781143 w 1781143"/>
              <a:gd name="connsiteY0" fmla="*/ 10369 h 460240"/>
              <a:gd name="connsiteX1" fmla="*/ 634731 w 1781143"/>
              <a:gd name="connsiteY1" fmla="*/ 1 h 460240"/>
              <a:gd name="connsiteX2" fmla="*/ 161365 w 1781143"/>
              <a:gd name="connsiteY2" fmla="*/ 137511 h 460240"/>
              <a:gd name="connsiteX3" fmla="*/ 0 w 1781143"/>
              <a:gd name="connsiteY3" fmla="*/ 460240 h 460240"/>
              <a:gd name="connsiteX4" fmla="*/ 0 w 1781143"/>
              <a:gd name="connsiteY4" fmla="*/ 460240 h 460240"/>
              <a:gd name="connsiteX0" fmla="*/ 1781143 w 1781143"/>
              <a:gd name="connsiteY0" fmla="*/ 10369 h 460240"/>
              <a:gd name="connsiteX1" fmla="*/ 634731 w 1781143"/>
              <a:gd name="connsiteY1" fmla="*/ 1 h 460240"/>
              <a:gd name="connsiteX2" fmla="*/ 412807 w 1781143"/>
              <a:gd name="connsiteY2" fmla="*/ 49182 h 460240"/>
              <a:gd name="connsiteX3" fmla="*/ 0 w 1781143"/>
              <a:gd name="connsiteY3" fmla="*/ 460240 h 460240"/>
              <a:gd name="connsiteX4" fmla="*/ 0 w 1781143"/>
              <a:gd name="connsiteY4" fmla="*/ 460240 h 460240"/>
              <a:gd name="connsiteX0" fmla="*/ 1781143 w 1781143"/>
              <a:gd name="connsiteY0" fmla="*/ 10369 h 460240"/>
              <a:gd name="connsiteX1" fmla="*/ 634731 w 1781143"/>
              <a:gd name="connsiteY1" fmla="*/ 1 h 460240"/>
              <a:gd name="connsiteX2" fmla="*/ 479859 w 1781143"/>
              <a:gd name="connsiteY2" fmla="*/ 78625 h 460240"/>
              <a:gd name="connsiteX3" fmla="*/ 0 w 1781143"/>
              <a:gd name="connsiteY3" fmla="*/ 460240 h 460240"/>
              <a:gd name="connsiteX4" fmla="*/ 0 w 1781143"/>
              <a:gd name="connsiteY4" fmla="*/ 460240 h 460240"/>
              <a:gd name="connsiteX0" fmla="*/ 1781143 w 1781143"/>
              <a:gd name="connsiteY0" fmla="*/ 10369 h 460240"/>
              <a:gd name="connsiteX1" fmla="*/ 634731 w 1781143"/>
              <a:gd name="connsiteY1" fmla="*/ 1 h 460240"/>
              <a:gd name="connsiteX2" fmla="*/ 479859 w 1781143"/>
              <a:gd name="connsiteY2" fmla="*/ 78625 h 460240"/>
              <a:gd name="connsiteX3" fmla="*/ 0 w 1781143"/>
              <a:gd name="connsiteY3" fmla="*/ 460240 h 460240"/>
              <a:gd name="connsiteX4" fmla="*/ 0 w 1781143"/>
              <a:gd name="connsiteY4" fmla="*/ 460240 h 460240"/>
              <a:gd name="connsiteX0" fmla="*/ 1781143 w 1781143"/>
              <a:gd name="connsiteY0" fmla="*/ 25092 h 474963"/>
              <a:gd name="connsiteX1" fmla="*/ 1070570 w 1781143"/>
              <a:gd name="connsiteY1" fmla="*/ 0 h 474963"/>
              <a:gd name="connsiteX2" fmla="*/ 479859 w 1781143"/>
              <a:gd name="connsiteY2" fmla="*/ 93348 h 474963"/>
              <a:gd name="connsiteX3" fmla="*/ 0 w 1781143"/>
              <a:gd name="connsiteY3" fmla="*/ 474963 h 474963"/>
              <a:gd name="connsiteX4" fmla="*/ 0 w 1781143"/>
              <a:gd name="connsiteY4" fmla="*/ 474963 h 474963"/>
              <a:gd name="connsiteX0" fmla="*/ 1781143 w 1781143"/>
              <a:gd name="connsiteY0" fmla="*/ 25092 h 474963"/>
              <a:gd name="connsiteX1" fmla="*/ 1070570 w 1781143"/>
              <a:gd name="connsiteY1" fmla="*/ 0 h 474963"/>
              <a:gd name="connsiteX2" fmla="*/ 479859 w 1781143"/>
              <a:gd name="connsiteY2" fmla="*/ 93348 h 474963"/>
              <a:gd name="connsiteX3" fmla="*/ 0 w 1781143"/>
              <a:gd name="connsiteY3" fmla="*/ 474963 h 474963"/>
              <a:gd name="connsiteX4" fmla="*/ 0 w 1781143"/>
              <a:gd name="connsiteY4" fmla="*/ 474963 h 474963"/>
              <a:gd name="connsiteX0" fmla="*/ 1781143 w 1781143"/>
              <a:gd name="connsiteY0" fmla="*/ 25092 h 474963"/>
              <a:gd name="connsiteX1" fmla="*/ 1070570 w 1781143"/>
              <a:gd name="connsiteY1" fmla="*/ 0 h 474963"/>
              <a:gd name="connsiteX2" fmla="*/ 479859 w 1781143"/>
              <a:gd name="connsiteY2" fmla="*/ 93348 h 474963"/>
              <a:gd name="connsiteX3" fmla="*/ 0 w 1781143"/>
              <a:gd name="connsiteY3" fmla="*/ 474963 h 474963"/>
              <a:gd name="connsiteX4" fmla="*/ 0 w 1781143"/>
              <a:gd name="connsiteY4" fmla="*/ 474963 h 474963"/>
              <a:gd name="connsiteX0" fmla="*/ 1781143 w 1781143"/>
              <a:gd name="connsiteY0" fmla="*/ 25092 h 474963"/>
              <a:gd name="connsiteX1" fmla="*/ 1070570 w 1781143"/>
              <a:gd name="connsiteY1" fmla="*/ 0 h 474963"/>
              <a:gd name="connsiteX2" fmla="*/ 479859 w 1781143"/>
              <a:gd name="connsiteY2" fmla="*/ 93348 h 474963"/>
              <a:gd name="connsiteX3" fmla="*/ 0 w 1781143"/>
              <a:gd name="connsiteY3" fmla="*/ 474963 h 474963"/>
              <a:gd name="connsiteX4" fmla="*/ 0 w 1781143"/>
              <a:gd name="connsiteY4" fmla="*/ 474963 h 474963"/>
              <a:gd name="connsiteX0" fmla="*/ 1781143 w 1781143"/>
              <a:gd name="connsiteY0" fmla="*/ 25092 h 474963"/>
              <a:gd name="connsiteX1" fmla="*/ 1070570 w 1781143"/>
              <a:gd name="connsiteY1" fmla="*/ 0 h 474963"/>
              <a:gd name="connsiteX2" fmla="*/ 479859 w 1781143"/>
              <a:gd name="connsiteY2" fmla="*/ 93348 h 474963"/>
              <a:gd name="connsiteX3" fmla="*/ 0 w 1781143"/>
              <a:gd name="connsiteY3" fmla="*/ 474963 h 474963"/>
              <a:gd name="connsiteX4" fmla="*/ 0 w 1781143"/>
              <a:gd name="connsiteY4" fmla="*/ 474963 h 474963"/>
              <a:gd name="connsiteX0" fmla="*/ 1781143 w 1781143"/>
              <a:gd name="connsiteY0" fmla="*/ -1 h 449870"/>
              <a:gd name="connsiteX1" fmla="*/ 1322016 w 1781143"/>
              <a:gd name="connsiteY1" fmla="*/ 48512 h 449870"/>
              <a:gd name="connsiteX2" fmla="*/ 479859 w 1781143"/>
              <a:gd name="connsiteY2" fmla="*/ 68255 h 449870"/>
              <a:gd name="connsiteX3" fmla="*/ 0 w 1781143"/>
              <a:gd name="connsiteY3" fmla="*/ 449870 h 449870"/>
              <a:gd name="connsiteX4" fmla="*/ 0 w 1781143"/>
              <a:gd name="connsiteY4" fmla="*/ 449870 h 449870"/>
              <a:gd name="connsiteX0" fmla="*/ 1781143 w 1781143"/>
              <a:gd name="connsiteY0" fmla="*/ -1 h 449870"/>
              <a:gd name="connsiteX1" fmla="*/ 479859 w 1781143"/>
              <a:gd name="connsiteY1" fmla="*/ 68255 h 449870"/>
              <a:gd name="connsiteX2" fmla="*/ 0 w 1781143"/>
              <a:gd name="connsiteY2" fmla="*/ 449870 h 449870"/>
              <a:gd name="connsiteX3" fmla="*/ 0 w 1781143"/>
              <a:gd name="connsiteY3" fmla="*/ 449870 h 449870"/>
              <a:gd name="connsiteX0" fmla="*/ 1747617 w 1747617"/>
              <a:gd name="connsiteY0" fmla="*/ 0 h 390985"/>
              <a:gd name="connsiteX1" fmla="*/ 479859 w 1747617"/>
              <a:gd name="connsiteY1" fmla="*/ 9370 h 390985"/>
              <a:gd name="connsiteX2" fmla="*/ 0 w 1747617"/>
              <a:gd name="connsiteY2" fmla="*/ 390985 h 390985"/>
              <a:gd name="connsiteX3" fmla="*/ 0 w 1747617"/>
              <a:gd name="connsiteY3" fmla="*/ 390985 h 390985"/>
              <a:gd name="connsiteX0" fmla="*/ 1144151 w 1144151"/>
              <a:gd name="connsiteY0" fmla="*/ 20074 h 381616"/>
              <a:gd name="connsiteX1" fmla="*/ 479859 w 1144151"/>
              <a:gd name="connsiteY1" fmla="*/ 1 h 381616"/>
              <a:gd name="connsiteX2" fmla="*/ 0 w 1144151"/>
              <a:gd name="connsiteY2" fmla="*/ 381616 h 381616"/>
              <a:gd name="connsiteX3" fmla="*/ 0 w 1144151"/>
              <a:gd name="connsiteY3" fmla="*/ 381616 h 381616"/>
              <a:gd name="connsiteX0" fmla="*/ 1093864 w 1093864"/>
              <a:gd name="connsiteY0" fmla="*/ 5354 h 381616"/>
              <a:gd name="connsiteX1" fmla="*/ 479859 w 1093864"/>
              <a:gd name="connsiteY1" fmla="*/ 1 h 381616"/>
              <a:gd name="connsiteX2" fmla="*/ 0 w 1093864"/>
              <a:gd name="connsiteY2" fmla="*/ 381616 h 381616"/>
              <a:gd name="connsiteX3" fmla="*/ 0 w 1093864"/>
              <a:gd name="connsiteY3" fmla="*/ 381616 h 381616"/>
              <a:gd name="connsiteX0" fmla="*/ 1093864 w 1093864"/>
              <a:gd name="connsiteY0" fmla="*/ 5353 h 381615"/>
              <a:gd name="connsiteX1" fmla="*/ 479859 w 1093864"/>
              <a:gd name="connsiteY1" fmla="*/ 0 h 381615"/>
              <a:gd name="connsiteX2" fmla="*/ 0 w 1093864"/>
              <a:gd name="connsiteY2" fmla="*/ 381615 h 381615"/>
              <a:gd name="connsiteX3" fmla="*/ 0 w 1093864"/>
              <a:gd name="connsiteY3" fmla="*/ 381615 h 381615"/>
              <a:gd name="connsiteX0" fmla="*/ 856411 w 856411"/>
              <a:gd name="connsiteY0" fmla="*/ 5352 h 381615"/>
              <a:gd name="connsiteX1" fmla="*/ 479859 w 856411"/>
              <a:gd name="connsiteY1" fmla="*/ 0 h 381615"/>
              <a:gd name="connsiteX2" fmla="*/ 0 w 856411"/>
              <a:gd name="connsiteY2" fmla="*/ 381615 h 381615"/>
              <a:gd name="connsiteX3" fmla="*/ 0 w 856411"/>
              <a:gd name="connsiteY3" fmla="*/ 381615 h 38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411" h="381615">
                <a:moveTo>
                  <a:pt x="856411" y="5352"/>
                </a:moveTo>
                <a:lnTo>
                  <a:pt x="479859" y="0"/>
                </a:lnTo>
                <a:cubicBezTo>
                  <a:pt x="351722" y="108602"/>
                  <a:pt x="395677" y="73425"/>
                  <a:pt x="0" y="381615"/>
                </a:cubicBezTo>
                <a:lnTo>
                  <a:pt x="0" y="381615"/>
                </a:lnTo>
              </a:path>
            </a:pathLst>
          </a:cu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角丸四角形 57"/>
          <p:cNvSpPr/>
          <p:nvPr/>
        </p:nvSpPr>
        <p:spPr>
          <a:xfrm>
            <a:off x="8302249" y="1943568"/>
            <a:ext cx="972865" cy="864096"/>
          </a:xfrm>
          <a:prstGeom prst="roundRect">
            <a:avLst>
              <a:gd name="adj" fmla="val 4945"/>
            </a:avLst>
          </a:prstGeom>
          <a:solidFill>
            <a:srgbClr val="FF9F9F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モニタガンマ</a:t>
            </a:r>
            <a:endParaRPr kumimoji="1" lang="en-US" altLang="ja-JP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角丸四角形 58"/>
          <p:cNvSpPr/>
          <p:nvPr/>
        </p:nvSpPr>
        <p:spPr>
          <a:xfrm>
            <a:off x="8302249" y="4277183"/>
            <a:ext cx="972865" cy="864096"/>
          </a:xfrm>
          <a:prstGeom prst="roundRect">
            <a:avLst>
              <a:gd name="adj" fmla="val 4945"/>
            </a:avLst>
          </a:prstGeom>
          <a:solidFill>
            <a:srgbClr val="FF9F9F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モニタ</a:t>
            </a:r>
            <a:endParaRPr kumimoji="1" lang="en-US" altLang="ja-JP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EOTF</a:t>
            </a:r>
          </a:p>
        </p:txBody>
      </p:sp>
      <p:cxnSp>
        <p:nvCxnSpPr>
          <p:cNvPr id="60" name="直線矢印コネクタ 59"/>
          <p:cNvCxnSpPr>
            <a:stCxn id="66" idx="3"/>
            <a:endCxn id="52" idx="1"/>
          </p:cNvCxnSpPr>
          <p:nvPr/>
        </p:nvCxnSpPr>
        <p:spPr>
          <a:xfrm>
            <a:off x="8135677" y="2950537"/>
            <a:ext cx="124844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>
            <a:stCxn id="132" idx="3"/>
            <a:endCxn id="55" idx="1"/>
          </p:cNvCxnSpPr>
          <p:nvPr/>
        </p:nvCxnSpPr>
        <p:spPr>
          <a:xfrm>
            <a:off x="8209309" y="5284152"/>
            <a:ext cx="1174817" cy="95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58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対応テレビ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5050"/>
                </a:solidFill>
              </a:rPr>
              <a:t>ダイナミックレンジの</a:t>
            </a:r>
            <a:r>
              <a:rPr lang="ja-JP" altLang="en-US" dirty="0">
                <a:solidFill>
                  <a:srgbClr val="FF5050"/>
                </a:solidFill>
              </a:rPr>
              <a:t>広い</a:t>
            </a:r>
            <a:r>
              <a:rPr kumimoji="1" lang="ja-JP" altLang="en-US" dirty="0">
                <a:solidFill>
                  <a:srgbClr val="FF5050"/>
                </a:solidFill>
              </a:rPr>
              <a:t>映像を表示できる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HDR </a:t>
            </a:r>
            <a:r>
              <a:rPr lang="ja-JP" altLang="en-US" dirty="0"/>
              <a:t>規格に準拠した信号を入力して表示できる</a:t>
            </a:r>
            <a:endParaRPr lang="en-US" altLang="ja-JP" dirty="0"/>
          </a:p>
          <a:p>
            <a:pPr lvl="1"/>
            <a:r>
              <a:rPr lang="ja-JP" altLang="en-US" dirty="0"/>
              <a:t>従来より暗い色と明るい色を表示できる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36828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UI</a:t>
            </a:r>
            <a:r>
              <a:rPr lang="ja-JP" altLang="en-US" dirty="0"/>
              <a:t> レンダリングの色空間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ja-JP" altLang="en-US" dirty="0"/>
              <a:t>従来の </a:t>
            </a:r>
            <a:r>
              <a:rPr lang="en-US" altLang="ja-JP" dirty="0"/>
              <a:t>SDR</a:t>
            </a:r>
            <a:r>
              <a:rPr lang="ja-JP" altLang="en-US" dirty="0"/>
              <a:t> 出力</a:t>
            </a:r>
            <a:endParaRPr lang="en-US" altLang="ja-JP" dirty="0"/>
          </a:p>
          <a:p>
            <a:pPr lvl="1"/>
            <a:r>
              <a:rPr lang="en-US" altLang="ja-JP" dirty="0" err="1">
                <a:solidFill>
                  <a:srgbClr val="FF5050"/>
                </a:solidFill>
              </a:rPr>
              <a:t>sRGB</a:t>
            </a:r>
            <a:r>
              <a:rPr lang="en-US" altLang="ja-JP" dirty="0">
                <a:solidFill>
                  <a:srgbClr val="FF5050"/>
                </a:solidFill>
              </a:rPr>
              <a:t> </a:t>
            </a:r>
            <a:r>
              <a:rPr lang="ja-JP" altLang="en-US" dirty="0">
                <a:solidFill>
                  <a:srgbClr val="FF5050"/>
                </a:solidFill>
              </a:rPr>
              <a:t>の非線形ガンマ空間に直接描画するケースが多かった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lang="en-US" altLang="ja-JP" dirty="0"/>
          </a:p>
          <a:p>
            <a:r>
              <a:rPr lang="en-US" altLang="ja-JP" dirty="0"/>
              <a:t>HDR</a:t>
            </a:r>
            <a:r>
              <a:rPr lang="ja-JP" altLang="en-US" dirty="0"/>
              <a:t> 出力でも従来どおり色空間／</a:t>
            </a:r>
            <a:r>
              <a:rPr lang="en-US" altLang="ja-JP" dirty="0"/>
              <a:t>OETF </a:t>
            </a:r>
            <a:r>
              <a:rPr lang="ja-JP" altLang="en-US" dirty="0"/>
              <a:t>変換後に描画する場合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ターゲット色空間で描画しなくてはならない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/>
              <a:t>HLG / PQ </a:t>
            </a:r>
            <a:r>
              <a:rPr lang="ja-JP" altLang="en-US" dirty="0"/>
              <a:t>カーブ</a:t>
            </a:r>
            <a:endParaRPr lang="en-US" altLang="ja-JP" dirty="0"/>
          </a:p>
          <a:p>
            <a:pPr lvl="2"/>
            <a:r>
              <a:rPr lang="en-US" altLang="ja-JP" dirty="0"/>
              <a:t>BT.2020</a:t>
            </a:r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色空間に起因する問題に注意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ブレンド／エッジアンチエイリアスが不適切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非線形空間での </a:t>
            </a:r>
            <a:r>
              <a:rPr lang="en-US" altLang="ja-JP" dirty="0">
                <a:solidFill>
                  <a:srgbClr val="FF5050"/>
                </a:solidFill>
              </a:rPr>
              <a:t>1.0 </a:t>
            </a:r>
            <a:r>
              <a:rPr lang="ja-JP" altLang="en-US" dirty="0">
                <a:solidFill>
                  <a:srgbClr val="FF5050"/>
                </a:solidFill>
              </a:rPr>
              <a:t>はモニタ上では最大輝度になってしまう</a:t>
            </a:r>
            <a:endParaRPr lang="en-US" altLang="ja-JP" dirty="0">
              <a:solidFill>
                <a:srgbClr val="FF5050"/>
              </a:solidFill>
            </a:endParaRPr>
          </a:p>
          <a:p>
            <a:pPr lvl="3"/>
            <a:r>
              <a:rPr lang="ja-JP" altLang="en-US" dirty="0"/>
              <a:t>いずれの方式も </a:t>
            </a:r>
            <a:r>
              <a:rPr lang="en-US" altLang="ja-JP" dirty="0"/>
              <a:t>0.5 </a:t>
            </a:r>
            <a:r>
              <a:rPr lang="ja-JP" altLang="en-US" dirty="0"/>
              <a:t>付近が従来の白</a:t>
            </a:r>
            <a:r>
              <a:rPr lang="en-US" altLang="ja-JP" dirty="0"/>
              <a:t>(</a:t>
            </a:r>
            <a:r>
              <a:rPr lang="ja-JP" altLang="en-US" dirty="0"/>
              <a:t>基準白レベル</a:t>
            </a:r>
            <a:r>
              <a:rPr lang="en-US" altLang="ja-JP" dirty="0"/>
              <a:t>)</a:t>
            </a:r>
            <a:r>
              <a:rPr lang="ja-JP" altLang="en-US" dirty="0"/>
              <a:t>となる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ja-JP" altLang="en-US" dirty="0"/>
              <a:t>色空間／</a:t>
            </a:r>
            <a:r>
              <a:rPr lang="en-US" altLang="ja-JP" dirty="0"/>
              <a:t>OETF </a:t>
            </a:r>
            <a:r>
              <a:rPr lang="ja-JP" altLang="en-US" dirty="0"/>
              <a:t>変換前に描画するように統一するのが無難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BT.709 </a:t>
            </a:r>
            <a:r>
              <a:rPr lang="ja-JP" altLang="en-US" dirty="0">
                <a:solidFill>
                  <a:srgbClr val="FF5050"/>
                </a:solidFill>
              </a:rPr>
              <a:t>線形空間で </a:t>
            </a:r>
            <a:r>
              <a:rPr lang="en-US" altLang="ja-JP" dirty="0">
                <a:solidFill>
                  <a:srgbClr val="FF5050"/>
                </a:solidFill>
              </a:rPr>
              <a:t>1.0 </a:t>
            </a:r>
            <a:r>
              <a:rPr lang="ja-JP" altLang="en-US" dirty="0">
                <a:solidFill>
                  <a:srgbClr val="FF5050"/>
                </a:solidFill>
              </a:rPr>
              <a:t>を標準的な白の明るさとして描画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50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322851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HDR</a:t>
            </a:r>
            <a:r>
              <a:rPr kumimoji="1" lang="ja-JP" altLang="en-US" dirty="0"/>
              <a:t> レンダリングフロー</a:t>
            </a:r>
            <a:r>
              <a:rPr kumimoji="1" lang="en-US" altLang="ja-JP" dirty="0"/>
              <a:t>(</a:t>
            </a:r>
            <a:r>
              <a:rPr lang="en-US" altLang="ja-JP" dirty="0"/>
              <a:t>OETF </a:t>
            </a:r>
            <a:r>
              <a:rPr lang="ja-JP" altLang="en-US" dirty="0"/>
              <a:t>前に </a:t>
            </a:r>
            <a:r>
              <a:rPr lang="en-US" altLang="ja-JP" dirty="0"/>
              <a:t>UI </a:t>
            </a:r>
            <a:r>
              <a:rPr lang="ja-JP" altLang="en-US" dirty="0"/>
              <a:t>描画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51</a:t>
            </a:fld>
            <a:endParaRPr lang="en-US" altLang="ja-JP" dirty="0"/>
          </a:p>
        </p:txBody>
      </p:sp>
      <p:grpSp>
        <p:nvGrpSpPr>
          <p:cNvPr id="20" name="グループ化 19"/>
          <p:cNvGrpSpPr>
            <a:grpSpLocks noChangeAspect="1"/>
          </p:cNvGrpSpPr>
          <p:nvPr/>
        </p:nvGrpSpPr>
        <p:grpSpPr>
          <a:xfrm>
            <a:off x="216421" y="1511895"/>
            <a:ext cx="11097560" cy="3949563"/>
            <a:chOff x="948419" y="1465999"/>
            <a:chExt cx="11942324" cy="4250210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948419" y="1465999"/>
              <a:ext cx="7187258" cy="1916586"/>
              <a:chOff x="948419" y="1250350"/>
              <a:chExt cx="7187258" cy="1916586"/>
            </a:xfrm>
          </p:grpSpPr>
          <p:grpSp>
            <p:nvGrpSpPr>
              <p:cNvPr id="10" name="グループ化 9"/>
              <p:cNvGrpSpPr/>
              <p:nvPr/>
            </p:nvGrpSpPr>
            <p:grpSpPr>
              <a:xfrm>
                <a:off x="955845" y="1727919"/>
                <a:ext cx="7179832" cy="1439017"/>
                <a:chOff x="955845" y="1727919"/>
                <a:chExt cx="7179832" cy="1439017"/>
              </a:xfrm>
            </p:grpSpPr>
            <p:sp>
              <p:nvSpPr>
                <p:cNvPr id="5" name="角丸四角形 4"/>
                <p:cNvSpPr/>
                <p:nvPr/>
              </p:nvSpPr>
              <p:spPr>
                <a:xfrm>
                  <a:off x="2460141" y="2302840"/>
                  <a:ext cx="916649" cy="864096"/>
                </a:xfrm>
                <a:prstGeom prst="roundRect">
                  <a:avLst/>
                </a:prstGeom>
                <a:solidFill>
                  <a:srgbClr val="8FED9A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" name="角丸四角形 5"/>
                <p:cNvSpPr/>
                <p:nvPr/>
              </p:nvSpPr>
              <p:spPr>
                <a:xfrm>
                  <a:off x="4931529" y="2295700"/>
                  <a:ext cx="964853" cy="864096"/>
                </a:xfrm>
                <a:prstGeom prst="roundRect">
                  <a:avLst/>
                </a:prstGeom>
                <a:solidFill>
                  <a:srgbClr val="99B698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非線形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9" name="直線矢印コネクタ 8"/>
                <p:cNvCxnSpPr>
                  <a:stCxn id="5" idx="3"/>
                  <a:endCxn id="6" idx="1"/>
                </p:cNvCxnSpPr>
                <p:nvPr/>
              </p:nvCxnSpPr>
              <p:spPr>
                <a:xfrm flipV="1">
                  <a:off x="3376790" y="2727748"/>
                  <a:ext cx="1554739" cy="714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3" name="角丸四角形 12"/>
                <p:cNvSpPr/>
                <p:nvPr/>
              </p:nvSpPr>
              <p:spPr>
                <a:xfrm>
                  <a:off x="955845" y="1727919"/>
                  <a:ext cx="1360586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シーン描画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3" name="角丸四角形 22"/>
                <p:cNvSpPr/>
                <p:nvPr/>
              </p:nvSpPr>
              <p:spPr>
                <a:xfrm>
                  <a:off x="3520500" y="1727919"/>
                  <a:ext cx="1277197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ポストプロセス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トーンマップ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ガンマ補正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5" name="角丸四角形 44"/>
                <p:cNvSpPr/>
                <p:nvPr/>
              </p:nvSpPr>
              <p:spPr>
                <a:xfrm>
                  <a:off x="6049069" y="1727919"/>
                  <a:ext cx="972865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UI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描画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</a:p>
                <a:p>
                  <a:pPr algn="ctr"/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非線形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47" name="直線矢印コネクタ 46"/>
                <p:cNvCxnSpPr>
                  <a:stCxn id="6" idx="3"/>
                  <a:endCxn id="66" idx="1"/>
                </p:cNvCxnSpPr>
                <p:nvPr/>
              </p:nvCxnSpPr>
              <p:spPr>
                <a:xfrm>
                  <a:off x="5896382" y="2727748"/>
                  <a:ext cx="1274442" cy="714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6" name="角丸四角形 65"/>
                <p:cNvSpPr/>
                <p:nvPr/>
              </p:nvSpPr>
              <p:spPr>
                <a:xfrm>
                  <a:off x="7170824" y="2302840"/>
                  <a:ext cx="964853" cy="864096"/>
                </a:xfrm>
                <a:prstGeom prst="roundRect">
                  <a:avLst/>
                </a:prstGeom>
                <a:solidFill>
                  <a:srgbClr val="99B698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非線形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4" name="正方形/長方形 23"/>
              <p:cNvSpPr/>
              <p:nvPr/>
            </p:nvSpPr>
            <p:spPr>
              <a:xfrm>
                <a:off x="948419" y="1250350"/>
                <a:ext cx="3983110" cy="407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SDR </a:t>
                </a:r>
                <a:r>
                  <a:rPr kumimoji="1" lang="ja-JP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出力のための</a:t>
                </a:r>
                <a:r>
                  <a:rPr kumimoji="1"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(</a:t>
                </a:r>
                <a:r>
                  <a:rPr kumimoji="1" lang="ja-JP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従来の</a:t>
                </a:r>
                <a:r>
                  <a:rPr kumimoji="1"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)</a:t>
                </a:r>
                <a:r>
                  <a:rPr kumimoji="1" lang="ja-JP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フロー</a:t>
                </a:r>
                <a:endParaRPr kumimoji="1" lang="en-US" altLang="ja-JP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2" name="グループ化 11"/>
            <p:cNvGrpSpPr/>
            <p:nvPr/>
          </p:nvGrpSpPr>
          <p:grpSpPr>
            <a:xfrm>
              <a:off x="948419" y="3805036"/>
              <a:ext cx="9663461" cy="1911173"/>
              <a:chOff x="948419" y="3416984"/>
              <a:chExt cx="9663461" cy="1911173"/>
            </a:xfrm>
          </p:grpSpPr>
          <p:grpSp>
            <p:nvGrpSpPr>
              <p:cNvPr id="8" name="グループ化 7"/>
              <p:cNvGrpSpPr/>
              <p:nvPr/>
            </p:nvGrpSpPr>
            <p:grpSpPr>
              <a:xfrm>
                <a:off x="950984" y="3889131"/>
                <a:ext cx="9660896" cy="1439026"/>
                <a:chOff x="950984" y="3889131"/>
                <a:chExt cx="9660896" cy="1439026"/>
              </a:xfrm>
            </p:grpSpPr>
            <p:sp>
              <p:nvSpPr>
                <p:cNvPr id="125" name="角丸四角形 124"/>
                <p:cNvSpPr/>
                <p:nvPr/>
              </p:nvSpPr>
              <p:spPr>
                <a:xfrm>
                  <a:off x="2460140" y="4464052"/>
                  <a:ext cx="916649" cy="864096"/>
                </a:xfrm>
                <a:prstGeom prst="roundRect">
                  <a:avLst/>
                </a:prstGeom>
                <a:solidFill>
                  <a:srgbClr val="8FED9A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角丸四角形 125"/>
                <p:cNvSpPr/>
                <p:nvPr/>
              </p:nvSpPr>
              <p:spPr>
                <a:xfrm>
                  <a:off x="4931528" y="4464052"/>
                  <a:ext cx="964853" cy="864096"/>
                </a:xfrm>
                <a:prstGeom prst="roundRect">
                  <a:avLst/>
                </a:prstGeom>
                <a:solidFill>
                  <a:srgbClr val="8FED9A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27" name="直線矢印コネクタ 126"/>
                <p:cNvCxnSpPr>
                  <a:stCxn id="125" idx="3"/>
                  <a:endCxn id="126" idx="1"/>
                </p:cNvCxnSpPr>
                <p:nvPr/>
              </p:nvCxnSpPr>
              <p:spPr>
                <a:xfrm>
                  <a:off x="3376789" y="4896100"/>
                  <a:ext cx="1554739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28" name="角丸四角形 127"/>
                <p:cNvSpPr/>
                <p:nvPr/>
              </p:nvSpPr>
              <p:spPr>
                <a:xfrm>
                  <a:off x="950984" y="3889131"/>
                  <a:ext cx="1360586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シーン描画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" name="角丸四角形 128"/>
                <p:cNvSpPr/>
                <p:nvPr/>
              </p:nvSpPr>
              <p:spPr>
                <a:xfrm>
                  <a:off x="3521180" y="3889131"/>
                  <a:ext cx="1277197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ポストプロセス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0" name="角丸四角形 129"/>
                <p:cNvSpPr/>
                <p:nvPr/>
              </p:nvSpPr>
              <p:spPr>
                <a:xfrm>
                  <a:off x="6049749" y="3889131"/>
                  <a:ext cx="972865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UI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描画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</a:p>
                <a:p>
                  <a:pPr algn="ctr"/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31" name="直線矢印コネクタ 130"/>
                <p:cNvCxnSpPr>
                  <a:stCxn id="126" idx="3"/>
                  <a:endCxn id="132" idx="1"/>
                </p:cNvCxnSpPr>
                <p:nvPr/>
              </p:nvCxnSpPr>
              <p:spPr>
                <a:xfrm>
                  <a:off x="5896381" y="4896100"/>
                  <a:ext cx="1274443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32" name="角丸四角形 131"/>
                <p:cNvSpPr/>
                <p:nvPr/>
              </p:nvSpPr>
              <p:spPr>
                <a:xfrm>
                  <a:off x="7170824" y="4464052"/>
                  <a:ext cx="964853" cy="864096"/>
                </a:xfrm>
                <a:prstGeom prst="roundRect">
                  <a:avLst/>
                </a:prstGeom>
                <a:solidFill>
                  <a:srgbClr val="8FED9A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" name="角丸四角形 133"/>
                <p:cNvSpPr/>
                <p:nvPr/>
              </p:nvSpPr>
              <p:spPr>
                <a:xfrm>
                  <a:off x="8306519" y="3889131"/>
                  <a:ext cx="1103602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色域変換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OETF</a:t>
                  </a:r>
                </a:p>
              </p:txBody>
            </p:sp>
            <p:cxnSp>
              <p:nvCxnSpPr>
                <p:cNvPr id="135" name="直線矢印コネクタ 134"/>
                <p:cNvCxnSpPr>
                  <a:stCxn id="132" idx="3"/>
                  <a:endCxn id="136" idx="1"/>
                </p:cNvCxnSpPr>
                <p:nvPr/>
              </p:nvCxnSpPr>
              <p:spPr>
                <a:xfrm>
                  <a:off x="8135677" y="4896100"/>
                  <a:ext cx="1441702" cy="9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36" name="角丸四角形 135"/>
                <p:cNvSpPr/>
                <p:nvPr/>
              </p:nvSpPr>
              <p:spPr>
                <a:xfrm>
                  <a:off x="9577378" y="4464061"/>
                  <a:ext cx="1034502" cy="864096"/>
                </a:xfrm>
                <a:prstGeom prst="roundRect">
                  <a:avLst/>
                </a:prstGeom>
                <a:solidFill>
                  <a:srgbClr val="86CC82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BT.2020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非線形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6" name="正方形/長方形 25"/>
              <p:cNvSpPr/>
              <p:nvPr/>
            </p:nvSpPr>
            <p:spPr>
              <a:xfrm>
                <a:off x="948419" y="3416984"/>
                <a:ext cx="639679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HDR </a:t>
                </a:r>
                <a:r>
                  <a:rPr kumimoji="1" lang="ja-JP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出力のためのフロー</a:t>
                </a:r>
                <a:r>
                  <a:rPr kumimoji="1" lang="en-US" altLang="ja-JP" dirty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メイリオ" panose="020B0604030504040204" pitchFamily="50" charset="-128"/>
                  </a:rPr>
                  <a:t>(UI </a:t>
                </a:r>
                <a:r>
                  <a:rPr kumimoji="1" lang="ja-JP" altLang="en-US" dirty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メイリオ" panose="020B0604030504040204" pitchFamily="50" charset="-128"/>
                  </a:rPr>
                  <a:t>を </a:t>
                </a:r>
                <a:r>
                  <a:rPr kumimoji="1" lang="en-US" altLang="ja-JP" dirty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メイリオ" panose="020B0604030504040204" pitchFamily="50" charset="-128"/>
                  </a:rPr>
                  <a:t>OETF </a:t>
                </a:r>
                <a:r>
                  <a:rPr kumimoji="1" lang="ja-JP" altLang="en-US" dirty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メイリオ" panose="020B0604030504040204" pitchFamily="50" charset="-128"/>
                  </a:rPr>
                  <a:t>前に線形で描画</a:t>
                </a:r>
                <a:r>
                  <a:rPr kumimoji="1" lang="en-US" altLang="ja-JP" dirty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メイリオ" panose="020B0604030504040204" pitchFamily="50" charset="-128"/>
                  </a:rPr>
                  <a:t>)</a:t>
                </a:r>
              </a:p>
              <a:p>
                <a:endParaRPr kumimoji="1" lang="en-US" altLang="ja-JP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29" name="Freeform 28"/>
            <p:cNvSpPr/>
            <p:nvPr/>
          </p:nvSpPr>
          <p:spPr>
            <a:xfrm>
              <a:off x="5160936" y="2277058"/>
              <a:ext cx="506038" cy="148893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1143" h="460240">
                  <a:moveTo>
                    <a:pt x="1781143" y="10369"/>
                  </a:moveTo>
                  <a:lnTo>
                    <a:pt x="634731" y="1"/>
                  </a:lnTo>
                  <a:cubicBezTo>
                    <a:pt x="414021" y="22827"/>
                    <a:pt x="267153" y="60805"/>
                    <a:pt x="161365" y="137511"/>
                  </a:cubicBezTo>
                  <a:cubicBezTo>
                    <a:pt x="55577" y="214217"/>
                    <a:pt x="35858" y="325770"/>
                    <a:pt x="0" y="460240"/>
                  </a:cubicBezTo>
                  <a:lnTo>
                    <a:pt x="0" y="460240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>
              <a:off x="2653680" y="1938146"/>
              <a:ext cx="525389" cy="490549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7397756" y="2277058"/>
              <a:ext cx="506038" cy="148893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1143" h="460240">
                  <a:moveTo>
                    <a:pt x="1781143" y="10369"/>
                  </a:moveTo>
                  <a:lnTo>
                    <a:pt x="634731" y="1"/>
                  </a:lnTo>
                  <a:cubicBezTo>
                    <a:pt x="414021" y="22827"/>
                    <a:pt x="267153" y="60805"/>
                    <a:pt x="161365" y="137511"/>
                  </a:cubicBezTo>
                  <a:cubicBezTo>
                    <a:pt x="55577" y="214217"/>
                    <a:pt x="35858" y="325770"/>
                    <a:pt x="0" y="460240"/>
                  </a:cubicBezTo>
                  <a:lnTo>
                    <a:pt x="0" y="460240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2653680" y="4277183"/>
              <a:ext cx="525389" cy="490549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9814020" y="4409806"/>
              <a:ext cx="501181" cy="357935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161365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37168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718" h="453549">
                  <a:moveTo>
                    <a:pt x="1772718" y="1449"/>
                  </a:moveTo>
                  <a:lnTo>
                    <a:pt x="1249587" y="0"/>
                  </a:lnTo>
                  <a:cubicBezTo>
                    <a:pt x="1003608" y="7216"/>
                    <a:pt x="521238" y="37390"/>
                    <a:pt x="287703" y="128590"/>
                  </a:cubicBezTo>
                  <a:cubicBezTo>
                    <a:pt x="54168" y="219790"/>
                    <a:pt x="47950" y="399389"/>
                    <a:pt x="0" y="453549"/>
                  </a:cubicBezTo>
                  <a:lnTo>
                    <a:pt x="0" y="453549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5160936" y="4277183"/>
              <a:ext cx="525389" cy="490549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7386038" y="4277183"/>
              <a:ext cx="525389" cy="490549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7" name="角丸四角形 36"/>
            <p:cNvSpPr/>
            <p:nvPr/>
          </p:nvSpPr>
          <p:spPr>
            <a:xfrm>
              <a:off x="11783694" y="2511357"/>
              <a:ext cx="1107049" cy="864096"/>
            </a:xfrm>
            <a:prstGeom prst="roundRect">
              <a:avLst/>
            </a:prstGeom>
            <a:solidFill>
              <a:srgbClr val="99B698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BT.709</a:t>
              </a:r>
              <a:endParaRPr kumimoji="1" lang="ja-JP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SDR</a:t>
              </a: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kumimoji="1" lang="ja-JP" alt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カーブ</a:t>
              </a:r>
              <a:endParaRPr kumimoji="1"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Freeform 36"/>
            <p:cNvSpPr/>
            <p:nvPr/>
          </p:nvSpPr>
          <p:spPr>
            <a:xfrm>
              <a:off x="11969043" y="2269926"/>
              <a:ext cx="576065" cy="143948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161365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37168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87703 w 1772718"/>
                <a:gd name="connsiteY2" fmla="*/ 127141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407533 w 1772718"/>
                <a:gd name="connsiteY2" fmla="*/ 26747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785733 w 1772718"/>
                <a:gd name="connsiteY1" fmla="*/ 61839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4616 h 456716"/>
                <a:gd name="connsiteX1" fmla="*/ 692962 w 1772718"/>
                <a:gd name="connsiteY1" fmla="*/ 41691 h 456716"/>
                <a:gd name="connsiteX2" fmla="*/ 218124 w 1772718"/>
                <a:gd name="connsiteY2" fmla="*/ 327125 h 456716"/>
                <a:gd name="connsiteX3" fmla="*/ 0 w 1772718"/>
                <a:gd name="connsiteY3" fmla="*/ 456716 h 456716"/>
                <a:gd name="connsiteX4" fmla="*/ 0 w 1772718"/>
                <a:gd name="connsiteY4" fmla="*/ 456716 h 45671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218124 w 1772718"/>
                <a:gd name="connsiteY2" fmla="*/ 323705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48545 w 1772718"/>
                <a:gd name="connsiteY2" fmla="*/ 386994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92459 w 1772718"/>
                <a:gd name="connsiteY1" fmla="*/ 75597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88593 w 1772718"/>
                <a:gd name="connsiteY1" fmla="*/ 75597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88593 w 1772718"/>
                <a:gd name="connsiteY1" fmla="*/ 81101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833412 w 833412"/>
                <a:gd name="connsiteY0" fmla="*/ 1151 h 420231"/>
                <a:gd name="connsiteX1" fmla="*/ 588593 w 833412"/>
                <a:gd name="connsiteY1" fmla="*/ 49232 h 420231"/>
                <a:gd name="connsiteX2" fmla="*/ 136950 w 833412"/>
                <a:gd name="connsiteY2" fmla="*/ 351176 h 420231"/>
                <a:gd name="connsiteX3" fmla="*/ 0 w 833412"/>
                <a:gd name="connsiteY3" fmla="*/ 420231 h 420231"/>
                <a:gd name="connsiteX4" fmla="*/ 0 w 833412"/>
                <a:gd name="connsiteY4" fmla="*/ 420231 h 420231"/>
                <a:gd name="connsiteX0" fmla="*/ 833412 w 833412"/>
                <a:gd name="connsiteY0" fmla="*/ 3490 h 422570"/>
                <a:gd name="connsiteX1" fmla="*/ 588593 w 833412"/>
                <a:gd name="connsiteY1" fmla="*/ 51571 h 422570"/>
                <a:gd name="connsiteX2" fmla="*/ 136950 w 833412"/>
                <a:gd name="connsiteY2" fmla="*/ 353515 h 422570"/>
                <a:gd name="connsiteX3" fmla="*/ 0 w 833412"/>
                <a:gd name="connsiteY3" fmla="*/ 422570 h 422570"/>
                <a:gd name="connsiteX4" fmla="*/ 0 w 833412"/>
                <a:gd name="connsiteY4" fmla="*/ 422570 h 422570"/>
                <a:gd name="connsiteX0" fmla="*/ 833412 w 833412"/>
                <a:gd name="connsiteY0" fmla="*/ 3490 h 422570"/>
                <a:gd name="connsiteX1" fmla="*/ 588593 w 833412"/>
                <a:gd name="connsiteY1" fmla="*/ 51571 h 422570"/>
                <a:gd name="connsiteX2" fmla="*/ 136950 w 833412"/>
                <a:gd name="connsiteY2" fmla="*/ 353515 h 422570"/>
                <a:gd name="connsiteX3" fmla="*/ 0 w 833412"/>
                <a:gd name="connsiteY3" fmla="*/ 422570 h 422570"/>
                <a:gd name="connsiteX4" fmla="*/ 0 w 833412"/>
                <a:gd name="connsiteY4" fmla="*/ 422570 h 422570"/>
                <a:gd name="connsiteX0" fmla="*/ 833412 w 833412"/>
                <a:gd name="connsiteY0" fmla="*/ 0 h 419080"/>
                <a:gd name="connsiteX1" fmla="*/ 588593 w 833412"/>
                <a:gd name="connsiteY1" fmla="*/ 48081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588593 w 833412"/>
                <a:gd name="connsiteY1" fmla="*/ 48081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45570 w 833412"/>
                <a:gd name="connsiteY1" fmla="*/ 122377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84223 w 833412"/>
                <a:gd name="connsiteY1" fmla="*/ 83854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84223 w 833412"/>
                <a:gd name="connsiteY1" fmla="*/ 83854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34 h 419114"/>
                <a:gd name="connsiteX1" fmla="*/ 484223 w 833412"/>
                <a:gd name="connsiteY1" fmla="*/ 83888 h 419114"/>
                <a:gd name="connsiteX2" fmla="*/ 136950 w 833412"/>
                <a:gd name="connsiteY2" fmla="*/ 350059 h 419114"/>
                <a:gd name="connsiteX3" fmla="*/ 0 w 833412"/>
                <a:gd name="connsiteY3" fmla="*/ 419114 h 419114"/>
                <a:gd name="connsiteX4" fmla="*/ 0 w 833412"/>
                <a:gd name="connsiteY4" fmla="*/ 419114 h 419114"/>
                <a:gd name="connsiteX0" fmla="*/ 833412 w 833412"/>
                <a:gd name="connsiteY0" fmla="*/ 48 h 419128"/>
                <a:gd name="connsiteX1" fmla="*/ 484223 w 833412"/>
                <a:gd name="connsiteY1" fmla="*/ 70143 h 419128"/>
                <a:gd name="connsiteX2" fmla="*/ 136950 w 833412"/>
                <a:gd name="connsiteY2" fmla="*/ 350073 h 419128"/>
                <a:gd name="connsiteX3" fmla="*/ 0 w 833412"/>
                <a:gd name="connsiteY3" fmla="*/ 419128 h 419128"/>
                <a:gd name="connsiteX4" fmla="*/ 0 w 833412"/>
                <a:gd name="connsiteY4" fmla="*/ 419128 h 419128"/>
                <a:gd name="connsiteX0" fmla="*/ 833412 w 833412"/>
                <a:gd name="connsiteY0" fmla="*/ 48 h 419128"/>
                <a:gd name="connsiteX1" fmla="*/ 484223 w 833412"/>
                <a:gd name="connsiteY1" fmla="*/ 70143 h 419128"/>
                <a:gd name="connsiteX2" fmla="*/ 136950 w 833412"/>
                <a:gd name="connsiteY2" fmla="*/ 350073 h 419128"/>
                <a:gd name="connsiteX3" fmla="*/ 0 w 833412"/>
                <a:gd name="connsiteY3" fmla="*/ 419128 h 419128"/>
                <a:gd name="connsiteX4" fmla="*/ 0 w 833412"/>
                <a:gd name="connsiteY4" fmla="*/ 419128 h 419128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36950 w 833412"/>
                <a:gd name="connsiteY2" fmla="*/ 350085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40726 w 833412"/>
                <a:gd name="connsiteY2" fmla="*/ 352836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40726 w 833412"/>
                <a:gd name="connsiteY2" fmla="*/ 352836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32 h 419112"/>
                <a:gd name="connsiteX1" fmla="*/ 416232 w 833412"/>
                <a:gd name="connsiteY1" fmla="*/ 92140 h 419112"/>
                <a:gd name="connsiteX2" fmla="*/ 140726 w 833412"/>
                <a:gd name="connsiteY2" fmla="*/ 352808 h 419112"/>
                <a:gd name="connsiteX3" fmla="*/ 0 w 833412"/>
                <a:gd name="connsiteY3" fmla="*/ 419112 h 419112"/>
                <a:gd name="connsiteX4" fmla="*/ 0 w 833412"/>
                <a:gd name="connsiteY4" fmla="*/ 419112 h 419112"/>
                <a:gd name="connsiteX0" fmla="*/ 833412 w 833412"/>
                <a:gd name="connsiteY0" fmla="*/ 30 h 419110"/>
                <a:gd name="connsiteX1" fmla="*/ 435119 w 833412"/>
                <a:gd name="connsiteY1" fmla="*/ 94890 h 419110"/>
                <a:gd name="connsiteX2" fmla="*/ 140726 w 833412"/>
                <a:gd name="connsiteY2" fmla="*/ 352806 h 419110"/>
                <a:gd name="connsiteX3" fmla="*/ 0 w 833412"/>
                <a:gd name="connsiteY3" fmla="*/ 419110 h 419110"/>
                <a:gd name="connsiteX4" fmla="*/ 0 w 833412"/>
                <a:gd name="connsiteY4" fmla="*/ 419110 h 41911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68193"/>
                <a:gd name="connsiteY0" fmla="*/ 4044 h 423124"/>
                <a:gd name="connsiteX1" fmla="*/ 840104 w 868193"/>
                <a:gd name="connsiteY1" fmla="*/ 8049 h 423124"/>
                <a:gd name="connsiteX2" fmla="*/ 435119 w 868193"/>
                <a:gd name="connsiteY2" fmla="*/ 98904 h 423124"/>
                <a:gd name="connsiteX3" fmla="*/ 140726 w 868193"/>
                <a:gd name="connsiteY3" fmla="*/ 356820 h 423124"/>
                <a:gd name="connsiteX4" fmla="*/ 0 w 868193"/>
                <a:gd name="connsiteY4" fmla="*/ 423124 h 423124"/>
                <a:gd name="connsiteX5" fmla="*/ 0 w 868193"/>
                <a:gd name="connsiteY5" fmla="*/ 423124 h 423124"/>
                <a:gd name="connsiteX0" fmla="*/ 833412 w 1325367"/>
                <a:gd name="connsiteY0" fmla="*/ 0 h 419080"/>
                <a:gd name="connsiteX1" fmla="*/ 1319825 w 1325367"/>
                <a:gd name="connsiteY1" fmla="*/ 45280 h 419080"/>
                <a:gd name="connsiteX2" fmla="*/ 435119 w 1325367"/>
                <a:gd name="connsiteY2" fmla="*/ 94860 h 419080"/>
                <a:gd name="connsiteX3" fmla="*/ 140726 w 1325367"/>
                <a:gd name="connsiteY3" fmla="*/ 352776 h 419080"/>
                <a:gd name="connsiteX4" fmla="*/ 0 w 1325367"/>
                <a:gd name="connsiteY4" fmla="*/ 419080 h 419080"/>
                <a:gd name="connsiteX5" fmla="*/ 0 w 1325367"/>
                <a:gd name="connsiteY5" fmla="*/ 419080 h 419080"/>
                <a:gd name="connsiteX0" fmla="*/ 1588876 w 1588881"/>
                <a:gd name="connsiteY0" fmla="*/ 0 h 397067"/>
                <a:gd name="connsiteX1" fmla="*/ 1319825 w 1588881"/>
                <a:gd name="connsiteY1" fmla="*/ 23267 h 397067"/>
                <a:gd name="connsiteX2" fmla="*/ 435119 w 1588881"/>
                <a:gd name="connsiteY2" fmla="*/ 72847 h 397067"/>
                <a:gd name="connsiteX3" fmla="*/ 140726 w 1588881"/>
                <a:gd name="connsiteY3" fmla="*/ 330763 h 397067"/>
                <a:gd name="connsiteX4" fmla="*/ 0 w 1588881"/>
                <a:gd name="connsiteY4" fmla="*/ 397067 h 397067"/>
                <a:gd name="connsiteX5" fmla="*/ 0 w 1588881"/>
                <a:gd name="connsiteY5" fmla="*/ 397067 h 397067"/>
                <a:gd name="connsiteX0" fmla="*/ 1588876 w 1588876"/>
                <a:gd name="connsiteY0" fmla="*/ 17229 h 414296"/>
                <a:gd name="connsiteX1" fmla="*/ 802332 w 1588876"/>
                <a:gd name="connsiteY1" fmla="*/ 4725 h 414296"/>
                <a:gd name="connsiteX2" fmla="*/ 435119 w 1588876"/>
                <a:gd name="connsiteY2" fmla="*/ 90076 h 414296"/>
                <a:gd name="connsiteX3" fmla="*/ 140726 w 1588876"/>
                <a:gd name="connsiteY3" fmla="*/ 347992 h 414296"/>
                <a:gd name="connsiteX4" fmla="*/ 0 w 1588876"/>
                <a:gd name="connsiteY4" fmla="*/ 414296 h 414296"/>
                <a:gd name="connsiteX5" fmla="*/ 0 w 1588876"/>
                <a:gd name="connsiteY5" fmla="*/ 414296 h 414296"/>
                <a:gd name="connsiteX0" fmla="*/ 1588876 w 1588878"/>
                <a:gd name="connsiteY0" fmla="*/ 17229 h 414296"/>
                <a:gd name="connsiteX1" fmla="*/ 802332 w 1588878"/>
                <a:gd name="connsiteY1" fmla="*/ 4725 h 414296"/>
                <a:gd name="connsiteX2" fmla="*/ 435119 w 1588878"/>
                <a:gd name="connsiteY2" fmla="*/ 90076 h 414296"/>
                <a:gd name="connsiteX3" fmla="*/ 140726 w 1588878"/>
                <a:gd name="connsiteY3" fmla="*/ 347992 h 414296"/>
                <a:gd name="connsiteX4" fmla="*/ 0 w 1588878"/>
                <a:gd name="connsiteY4" fmla="*/ 414296 h 414296"/>
                <a:gd name="connsiteX5" fmla="*/ 0 w 1588878"/>
                <a:gd name="connsiteY5" fmla="*/ 414296 h 414296"/>
                <a:gd name="connsiteX0" fmla="*/ 1603986 w 1603987"/>
                <a:gd name="connsiteY0" fmla="*/ 4045 h 417621"/>
                <a:gd name="connsiteX1" fmla="*/ 802332 w 1603987"/>
                <a:gd name="connsiteY1" fmla="*/ 8050 h 417621"/>
                <a:gd name="connsiteX2" fmla="*/ 435119 w 1603987"/>
                <a:gd name="connsiteY2" fmla="*/ 93401 h 417621"/>
                <a:gd name="connsiteX3" fmla="*/ 140726 w 1603987"/>
                <a:gd name="connsiteY3" fmla="*/ 351317 h 417621"/>
                <a:gd name="connsiteX4" fmla="*/ 0 w 1603987"/>
                <a:gd name="connsiteY4" fmla="*/ 417621 h 417621"/>
                <a:gd name="connsiteX5" fmla="*/ 0 w 1603987"/>
                <a:gd name="connsiteY5" fmla="*/ 417621 h 417621"/>
                <a:gd name="connsiteX0" fmla="*/ 1486888 w 1486890"/>
                <a:gd name="connsiteY0" fmla="*/ 8023 h 416097"/>
                <a:gd name="connsiteX1" fmla="*/ 802332 w 1486890"/>
                <a:gd name="connsiteY1" fmla="*/ 6526 h 416097"/>
                <a:gd name="connsiteX2" fmla="*/ 435119 w 1486890"/>
                <a:gd name="connsiteY2" fmla="*/ 91877 h 416097"/>
                <a:gd name="connsiteX3" fmla="*/ 140726 w 1486890"/>
                <a:gd name="connsiteY3" fmla="*/ 349793 h 416097"/>
                <a:gd name="connsiteX4" fmla="*/ 0 w 1486890"/>
                <a:gd name="connsiteY4" fmla="*/ 416097 h 416097"/>
                <a:gd name="connsiteX5" fmla="*/ 0 w 1486890"/>
                <a:gd name="connsiteY5" fmla="*/ 416097 h 416097"/>
                <a:gd name="connsiteX0" fmla="*/ 1551104 w 1551106"/>
                <a:gd name="connsiteY0" fmla="*/ 4043 h 417620"/>
                <a:gd name="connsiteX1" fmla="*/ 802332 w 1551106"/>
                <a:gd name="connsiteY1" fmla="*/ 8049 h 417620"/>
                <a:gd name="connsiteX2" fmla="*/ 435119 w 1551106"/>
                <a:gd name="connsiteY2" fmla="*/ 93400 h 417620"/>
                <a:gd name="connsiteX3" fmla="*/ 140726 w 1551106"/>
                <a:gd name="connsiteY3" fmla="*/ 351316 h 417620"/>
                <a:gd name="connsiteX4" fmla="*/ 0 w 1551106"/>
                <a:gd name="connsiteY4" fmla="*/ 417620 h 417620"/>
                <a:gd name="connsiteX5" fmla="*/ 0 w 1551106"/>
                <a:gd name="connsiteY5" fmla="*/ 417620 h 417620"/>
                <a:gd name="connsiteX0" fmla="*/ 1551104 w 1551104"/>
                <a:gd name="connsiteY0" fmla="*/ 4043 h 417620"/>
                <a:gd name="connsiteX1" fmla="*/ 802332 w 1551104"/>
                <a:gd name="connsiteY1" fmla="*/ 8049 h 417620"/>
                <a:gd name="connsiteX2" fmla="*/ 435119 w 1551104"/>
                <a:gd name="connsiteY2" fmla="*/ 93400 h 417620"/>
                <a:gd name="connsiteX3" fmla="*/ 140726 w 1551104"/>
                <a:gd name="connsiteY3" fmla="*/ 351316 h 417620"/>
                <a:gd name="connsiteX4" fmla="*/ 0 w 1551104"/>
                <a:gd name="connsiteY4" fmla="*/ 417620 h 417620"/>
                <a:gd name="connsiteX5" fmla="*/ 0 w 1551104"/>
                <a:gd name="connsiteY5" fmla="*/ 417620 h 417620"/>
                <a:gd name="connsiteX0" fmla="*/ 1354683 w 1354683"/>
                <a:gd name="connsiteY0" fmla="*/ 2350 h 418678"/>
                <a:gd name="connsiteX1" fmla="*/ 802332 w 1354683"/>
                <a:gd name="connsiteY1" fmla="*/ 9107 h 418678"/>
                <a:gd name="connsiteX2" fmla="*/ 435119 w 1354683"/>
                <a:gd name="connsiteY2" fmla="*/ 94458 h 418678"/>
                <a:gd name="connsiteX3" fmla="*/ 140726 w 1354683"/>
                <a:gd name="connsiteY3" fmla="*/ 352374 h 418678"/>
                <a:gd name="connsiteX4" fmla="*/ 0 w 1354683"/>
                <a:gd name="connsiteY4" fmla="*/ 418678 h 418678"/>
                <a:gd name="connsiteX5" fmla="*/ 0 w 1354683"/>
                <a:gd name="connsiteY5" fmla="*/ 418678 h 418678"/>
                <a:gd name="connsiteX0" fmla="*/ 1543548 w 1543548"/>
                <a:gd name="connsiteY0" fmla="*/ 45 h 421877"/>
                <a:gd name="connsiteX1" fmla="*/ 802332 w 1543548"/>
                <a:gd name="connsiteY1" fmla="*/ 12306 h 421877"/>
                <a:gd name="connsiteX2" fmla="*/ 435119 w 1543548"/>
                <a:gd name="connsiteY2" fmla="*/ 97657 h 421877"/>
                <a:gd name="connsiteX3" fmla="*/ 140726 w 1543548"/>
                <a:gd name="connsiteY3" fmla="*/ 355573 h 421877"/>
                <a:gd name="connsiteX4" fmla="*/ 0 w 1543548"/>
                <a:gd name="connsiteY4" fmla="*/ 421877 h 421877"/>
                <a:gd name="connsiteX5" fmla="*/ 0 w 1543548"/>
                <a:gd name="connsiteY5" fmla="*/ 421877 h 421877"/>
                <a:gd name="connsiteX0" fmla="*/ 1543548 w 1543550"/>
                <a:gd name="connsiteY0" fmla="*/ 0 h 421832"/>
                <a:gd name="connsiteX1" fmla="*/ 753227 w 1543550"/>
                <a:gd name="connsiteY1" fmla="*/ 42529 h 421832"/>
                <a:gd name="connsiteX2" fmla="*/ 435119 w 1543550"/>
                <a:gd name="connsiteY2" fmla="*/ 97612 h 421832"/>
                <a:gd name="connsiteX3" fmla="*/ 140726 w 1543550"/>
                <a:gd name="connsiteY3" fmla="*/ 355528 h 421832"/>
                <a:gd name="connsiteX4" fmla="*/ 0 w 1543550"/>
                <a:gd name="connsiteY4" fmla="*/ 421832 h 421832"/>
                <a:gd name="connsiteX5" fmla="*/ 0 w 1543550"/>
                <a:gd name="connsiteY5" fmla="*/ 421832 h 421832"/>
                <a:gd name="connsiteX0" fmla="*/ 1543548 w 1543548"/>
                <a:gd name="connsiteY0" fmla="*/ 0 h 421832"/>
                <a:gd name="connsiteX1" fmla="*/ 753227 w 1543548"/>
                <a:gd name="connsiteY1" fmla="*/ 42529 h 421832"/>
                <a:gd name="connsiteX2" fmla="*/ 435119 w 1543548"/>
                <a:gd name="connsiteY2" fmla="*/ 97612 h 421832"/>
                <a:gd name="connsiteX3" fmla="*/ 140726 w 1543548"/>
                <a:gd name="connsiteY3" fmla="*/ 355528 h 421832"/>
                <a:gd name="connsiteX4" fmla="*/ 0 w 1543548"/>
                <a:gd name="connsiteY4" fmla="*/ 421832 h 421832"/>
                <a:gd name="connsiteX5" fmla="*/ 0 w 1543548"/>
                <a:gd name="connsiteY5" fmla="*/ 421832 h 421832"/>
                <a:gd name="connsiteX0" fmla="*/ 1543548 w 1543550"/>
                <a:gd name="connsiteY0" fmla="*/ 0 h 421832"/>
                <a:gd name="connsiteX1" fmla="*/ 753227 w 1543550"/>
                <a:gd name="connsiteY1" fmla="*/ 42529 h 421832"/>
                <a:gd name="connsiteX2" fmla="*/ 435119 w 1543550"/>
                <a:gd name="connsiteY2" fmla="*/ 97612 h 421832"/>
                <a:gd name="connsiteX3" fmla="*/ 140726 w 1543550"/>
                <a:gd name="connsiteY3" fmla="*/ 355528 h 421832"/>
                <a:gd name="connsiteX4" fmla="*/ 0 w 1543550"/>
                <a:gd name="connsiteY4" fmla="*/ 421832 h 421832"/>
                <a:gd name="connsiteX5" fmla="*/ 0 w 1543550"/>
                <a:gd name="connsiteY5" fmla="*/ 421832 h 421832"/>
                <a:gd name="connsiteX0" fmla="*/ 1551104 w 1551105"/>
                <a:gd name="connsiteY0" fmla="*/ 12694 h 379493"/>
                <a:gd name="connsiteX1" fmla="*/ 753227 w 1551105"/>
                <a:gd name="connsiteY1" fmla="*/ 190 h 379493"/>
                <a:gd name="connsiteX2" fmla="*/ 435119 w 1551105"/>
                <a:gd name="connsiteY2" fmla="*/ 55273 h 379493"/>
                <a:gd name="connsiteX3" fmla="*/ 140726 w 1551105"/>
                <a:gd name="connsiteY3" fmla="*/ 313189 h 379493"/>
                <a:gd name="connsiteX4" fmla="*/ 0 w 1551105"/>
                <a:gd name="connsiteY4" fmla="*/ 379493 h 379493"/>
                <a:gd name="connsiteX5" fmla="*/ 0 w 1551105"/>
                <a:gd name="connsiteY5" fmla="*/ 379493 h 379493"/>
                <a:gd name="connsiteX0" fmla="*/ 1551103 w 1551103"/>
                <a:gd name="connsiteY0" fmla="*/ 0 h 383309"/>
                <a:gd name="connsiteX1" fmla="*/ 753227 w 1551103"/>
                <a:gd name="connsiteY1" fmla="*/ 4006 h 383309"/>
                <a:gd name="connsiteX2" fmla="*/ 435119 w 1551103"/>
                <a:gd name="connsiteY2" fmla="*/ 59089 h 383309"/>
                <a:gd name="connsiteX3" fmla="*/ 140726 w 1551103"/>
                <a:gd name="connsiteY3" fmla="*/ 317005 h 383309"/>
                <a:gd name="connsiteX4" fmla="*/ 0 w 1551103"/>
                <a:gd name="connsiteY4" fmla="*/ 383309 h 383309"/>
                <a:gd name="connsiteX5" fmla="*/ 0 w 1551103"/>
                <a:gd name="connsiteY5" fmla="*/ 383309 h 383309"/>
                <a:gd name="connsiteX0" fmla="*/ 1558657 w 1558658"/>
                <a:gd name="connsiteY0" fmla="*/ 2066 h 379872"/>
                <a:gd name="connsiteX1" fmla="*/ 753227 w 1558658"/>
                <a:gd name="connsiteY1" fmla="*/ 569 h 379872"/>
                <a:gd name="connsiteX2" fmla="*/ 435119 w 1558658"/>
                <a:gd name="connsiteY2" fmla="*/ 55652 h 379872"/>
                <a:gd name="connsiteX3" fmla="*/ 140726 w 1558658"/>
                <a:gd name="connsiteY3" fmla="*/ 313568 h 379872"/>
                <a:gd name="connsiteX4" fmla="*/ 0 w 1558658"/>
                <a:gd name="connsiteY4" fmla="*/ 379872 h 379872"/>
                <a:gd name="connsiteX5" fmla="*/ 0 w 1558658"/>
                <a:gd name="connsiteY5" fmla="*/ 379872 h 37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8658" h="379872">
                  <a:moveTo>
                    <a:pt x="1558657" y="2066"/>
                  </a:moveTo>
                  <a:cubicBezTo>
                    <a:pt x="1559772" y="2734"/>
                    <a:pt x="838496" y="-1483"/>
                    <a:pt x="753227" y="569"/>
                  </a:cubicBezTo>
                  <a:cubicBezTo>
                    <a:pt x="679291" y="2621"/>
                    <a:pt x="551682" y="-2477"/>
                    <a:pt x="435119" y="55652"/>
                  </a:cubicBezTo>
                  <a:cubicBezTo>
                    <a:pt x="334177" y="115151"/>
                    <a:pt x="213246" y="259531"/>
                    <a:pt x="140726" y="313568"/>
                  </a:cubicBezTo>
                  <a:cubicBezTo>
                    <a:pt x="68206" y="367605"/>
                    <a:pt x="23454" y="368821"/>
                    <a:pt x="0" y="379872"/>
                  </a:cubicBezTo>
                  <a:lnTo>
                    <a:pt x="0" y="379872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角丸四角形 38"/>
            <p:cNvSpPr/>
            <p:nvPr/>
          </p:nvSpPr>
          <p:spPr>
            <a:xfrm>
              <a:off x="11787581" y="4852112"/>
              <a:ext cx="1103162" cy="864096"/>
            </a:xfrm>
            <a:prstGeom prst="roundRect">
              <a:avLst/>
            </a:prstGeom>
            <a:solidFill>
              <a:srgbClr val="86CC82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BT.2020</a:t>
              </a:r>
              <a:endParaRPr kumimoji="1" lang="ja-JP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MDR</a:t>
              </a:r>
            </a:p>
            <a:p>
              <a:pPr algn="ctr"/>
              <a:r>
                <a:rPr kumimoji="1" lang="ja-JP" alt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線形</a:t>
              </a:r>
              <a:endParaRPr kumimoji="1"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Freeform 32"/>
            <p:cNvSpPr>
              <a:spLocks noChangeAspect="1"/>
            </p:cNvSpPr>
            <p:nvPr/>
          </p:nvSpPr>
          <p:spPr>
            <a:xfrm>
              <a:off x="11952395" y="4409806"/>
              <a:ext cx="659059" cy="346975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412807 w 1781143"/>
                <a:gd name="connsiteY2" fmla="*/ 49182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479859 w 1781143"/>
                <a:gd name="connsiteY2" fmla="*/ 78625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479859 w 1781143"/>
                <a:gd name="connsiteY2" fmla="*/ 78625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25092 h 474963"/>
                <a:gd name="connsiteX1" fmla="*/ 1070570 w 1781143"/>
                <a:gd name="connsiteY1" fmla="*/ 0 h 474963"/>
                <a:gd name="connsiteX2" fmla="*/ 479859 w 1781143"/>
                <a:gd name="connsiteY2" fmla="*/ 93348 h 474963"/>
                <a:gd name="connsiteX3" fmla="*/ 0 w 1781143"/>
                <a:gd name="connsiteY3" fmla="*/ 474963 h 474963"/>
                <a:gd name="connsiteX4" fmla="*/ 0 w 1781143"/>
                <a:gd name="connsiteY4" fmla="*/ 474963 h 474963"/>
                <a:gd name="connsiteX0" fmla="*/ 1781143 w 1781143"/>
                <a:gd name="connsiteY0" fmla="*/ 25092 h 474963"/>
                <a:gd name="connsiteX1" fmla="*/ 1070570 w 1781143"/>
                <a:gd name="connsiteY1" fmla="*/ 0 h 474963"/>
                <a:gd name="connsiteX2" fmla="*/ 479859 w 1781143"/>
                <a:gd name="connsiteY2" fmla="*/ 93348 h 474963"/>
                <a:gd name="connsiteX3" fmla="*/ 0 w 1781143"/>
                <a:gd name="connsiteY3" fmla="*/ 474963 h 474963"/>
                <a:gd name="connsiteX4" fmla="*/ 0 w 1781143"/>
                <a:gd name="connsiteY4" fmla="*/ 474963 h 474963"/>
                <a:gd name="connsiteX0" fmla="*/ 1781143 w 1781143"/>
                <a:gd name="connsiteY0" fmla="*/ 25092 h 474963"/>
                <a:gd name="connsiteX1" fmla="*/ 1070570 w 1781143"/>
                <a:gd name="connsiteY1" fmla="*/ 0 h 474963"/>
                <a:gd name="connsiteX2" fmla="*/ 479859 w 1781143"/>
                <a:gd name="connsiteY2" fmla="*/ 93348 h 474963"/>
                <a:gd name="connsiteX3" fmla="*/ 0 w 1781143"/>
                <a:gd name="connsiteY3" fmla="*/ 474963 h 474963"/>
                <a:gd name="connsiteX4" fmla="*/ 0 w 1781143"/>
                <a:gd name="connsiteY4" fmla="*/ 474963 h 474963"/>
                <a:gd name="connsiteX0" fmla="*/ 1781143 w 1781143"/>
                <a:gd name="connsiteY0" fmla="*/ 25092 h 474963"/>
                <a:gd name="connsiteX1" fmla="*/ 1070570 w 1781143"/>
                <a:gd name="connsiteY1" fmla="*/ 0 h 474963"/>
                <a:gd name="connsiteX2" fmla="*/ 479859 w 1781143"/>
                <a:gd name="connsiteY2" fmla="*/ 93348 h 474963"/>
                <a:gd name="connsiteX3" fmla="*/ 0 w 1781143"/>
                <a:gd name="connsiteY3" fmla="*/ 474963 h 474963"/>
                <a:gd name="connsiteX4" fmla="*/ 0 w 1781143"/>
                <a:gd name="connsiteY4" fmla="*/ 474963 h 474963"/>
                <a:gd name="connsiteX0" fmla="*/ 1781143 w 1781143"/>
                <a:gd name="connsiteY0" fmla="*/ 25092 h 474963"/>
                <a:gd name="connsiteX1" fmla="*/ 1070570 w 1781143"/>
                <a:gd name="connsiteY1" fmla="*/ 0 h 474963"/>
                <a:gd name="connsiteX2" fmla="*/ 479859 w 1781143"/>
                <a:gd name="connsiteY2" fmla="*/ 93348 h 474963"/>
                <a:gd name="connsiteX3" fmla="*/ 0 w 1781143"/>
                <a:gd name="connsiteY3" fmla="*/ 474963 h 474963"/>
                <a:gd name="connsiteX4" fmla="*/ 0 w 1781143"/>
                <a:gd name="connsiteY4" fmla="*/ 474963 h 474963"/>
                <a:gd name="connsiteX0" fmla="*/ 1781143 w 1781143"/>
                <a:gd name="connsiteY0" fmla="*/ -1 h 449870"/>
                <a:gd name="connsiteX1" fmla="*/ 1322016 w 1781143"/>
                <a:gd name="connsiteY1" fmla="*/ 48512 h 449870"/>
                <a:gd name="connsiteX2" fmla="*/ 479859 w 1781143"/>
                <a:gd name="connsiteY2" fmla="*/ 68255 h 449870"/>
                <a:gd name="connsiteX3" fmla="*/ 0 w 1781143"/>
                <a:gd name="connsiteY3" fmla="*/ 449870 h 449870"/>
                <a:gd name="connsiteX4" fmla="*/ 0 w 1781143"/>
                <a:gd name="connsiteY4" fmla="*/ 449870 h 449870"/>
                <a:gd name="connsiteX0" fmla="*/ 1781143 w 1781143"/>
                <a:gd name="connsiteY0" fmla="*/ -1 h 449870"/>
                <a:gd name="connsiteX1" fmla="*/ 479859 w 1781143"/>
                <a:gd name="connsiteY1" fmla="*/ 68255 h 449870"/>
                <a:gd name="connsiteX2" fmla="*/ 0 w 1781143"/>
                <a:gd name="connsiteY2" fmla="*/ 449870 h 449870"/>
                <a:gd name="connsiteX3" fmla="*/ 0 w 1781143"/>
                <a:gd name="connsiteY3" fmla="*/ 449870 h 449870"/>
                <a:gd name="connsiteX0" fmla="*/ 1747617 w 1747617"/>
                <a:gd name="connsiteY0" fmla="*/ 0 h 390985"/>
                <a:gd name="connsiteX1" fmla="*/ 479859 w 1747617"/>
                <a:gd name="connsiteY1" fmla="*/ 9370 h 390985"/>
                <a:gd name="connsiteX2" fmla="*/ 0 w 1747617"/>
                <a:gd name="connsiteY2" fmla="*/ 390985 h 390985"/>
                <a:gd name="connsiteX3" fmla="*/ 0 w 1747617"/>
                <a:gd name="connsiteY3" fmla="*/ 390985 h 390985"/>
                <a:gd name="connsiteX0" fmla="*/ 1144151 w 1144151"/>
                <a:gd name="connsiteY0" fmla="*/ 20074 h 381616"/>
                <a:gd name="connsiteX1" fmla="*/ 479859 w 1144151"/>
                <a:gd name="connsiteY1" fmla="*/ 1 h 381616"/>
                <a:gd name="connsiteX2" fmla="*/ 0 w 1144151"/>
                <a:gd name="connsiteY2" fmla="*/ 381616 h 381616"/>
                <a:gd name="connsiteX3" fmla="*/ 0 w 1144151"/>
                <a:gd name="connsiteY3" fmla="*/ 381616 h 381616"/>
                <a:gd name="connsiteX0" fmla="*/ 1093864 w 1093864"/>
                <a:gd name="connsiteY0" fmla="*/ 5354 h 381616"/>
                <a:gd name="connsiteX1" fmla="*/ 479859 w 1093864"/>
                <a:gd name="connsiteY1" fmla="*/ 1 h 381616"/>
                <a:gd name="connsiteX2" fmla="*/ 0 w 1093864"/>
                <a:gd name="connsiteY2" fmla="*/ 381616 h 381616"/>
                <a:gd name="connsiteX3" fmla="*/ 0 w 1093864"/>
                <a:gd name="connsiteY3" fmla="*/ 381616 h 381616"/>
                <a:gd name="connsiteX0" fmla="*/ 1093864 w 1093864"/>
                <a:gd name="connsiteY0" fmla="*/ 5353 h 381615"/>
                <a:gd name="connsiteX1" fmla="*/ 479859 w 1093864"/>
                <a:gd name="connsiteY1" fmla="*/ 0 h 381615"/>
                <a:gd name="connsiteX2" fmla="*/ 0 w 1093864"/>
                <a:gd name="connsiteY2" fmla="*/ 381615 h 381615"/>
                <a:gd name="connsiteX3" fmla="*/ 0 w 1093864"/>
                <a:gd name="connsiteY3" fmla="*/ 381615 h 381615"/>
                <a:gd name="connsiteX0" fmla="*/ 856411 w 856411"/>
                <a:gd name="connsiteY0" fmla="*/ 5352 h 381615"/>
                <a:gd name="connsiteX1" fmla="*/ 479859 w 856411"/>
                <a:gd name="connsiteY1" fmla="*/ 0 h 381615"/>
                <a:gd name="connsiteX2" fmla="*/ 0 w 856411"/>
                <a:gd name="connsiteY2" fmla="*/ 381615 h 381615"/>
                <a:gd name="connsiteX3" fmla="*/ 0 w 856411"/>
                <a:gd name="connsiteY3" fmla="*/ 381615 h 38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411" h="381615">
                  <a:moveTo>
                    <a:pt x="856411" y="5352"/>
                  </a:moveTo>
                  <a:lnTo>
                    <a:pt x="479859" y="0"/>
                  </a:lnTo>
                  <a:cubicBezTo>
                    <a:pt x="351722" y="108602"/>
                    <a:pt x="395677" y="73425"/>
                    <a:pt x="0" y="381615"/>
                  </a:cubicBezTo>
                  <a:lnTo>
                    <a:pt x="0" y="381615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1" name="角丸四角形 40"/>
            <p:cNvSpPr/>
            <p:nvPr/>
          </p:nvSpPr>
          <p:spPr>
            <a:xfrm>
              <a:off x="10690947" y="1931158"/>
              <a:ext cx="972865" cy="864096"/>
            </a:xfrm>
            <a:prstGeom prst="roundRect">
              <a:avLst>
                <a:gd name="adj" fmla="val 4945"/>
              </a:avLst>
            </a:prstGeom>
            <a:solidFill>
              <a:srgbClr val="FF9F9F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モニタガンマ</a:t>
              </a:r>
              <a:endParaRPr kumimoji="1" lang="en-US" altLang="ja-JP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角丸四角形 41"/>
            <p:cNvSpPr/>
            <p:nvPr/>
          </p:nvSpPr>
          <p:spPr>
            <a:xfrm>
              <a:off x="10694026" y="4268504"/>
              <a:ext cx="972865" cy="864096"/>
            </a:xfrm>
            <a:prstGeom prst="roundRect">
              <a:avLst>
                <a:gd name="adj" fmla="val 4945"/>
              </a:avLst>
            </a:prstGeom>
            <a:solidFill>
              <a:srgbClr val="FF9F9F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モニタ</a:t>
              </a:r>
              <a:endParaRPr kumimoji="1"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EOTF</a:t>
              </a:r>
            </a:p>
          </p:txBody>
        </p:sp>
        <p:cxnSp>
          <p:nvCxnSpPr>
            <p:cNvPr id="43" name="直線矢印コネクタ 42"/>
            <p:cNvCxnSpPr>
              <a:stCxn id="66" idx="3"/>
              <a:endCxn id="37" idx="1"/>
            </p:cNvCxnSpPr>
            <p:nvPr/>
          </p:nvCxnSpPr>
          <p:spPr>
            <a:xfrm flipV="1">
              <a:off x="8135677" y="2943405"/>
              <a:ext cx="3648017" cy="71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>
              <a:stCxn id="136" idx="3"/>
              <a:endCxn id="39" idx="1"/>
            </p:cNvCxnSpPr>
            <p:nvPr/>
          </p:nvCxnSpPr>
          <p:spPr>
            <a:xfrm flipV="1">
              <a:off x="10611880" y="5284160"/>
              <a:ext cx="1175701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231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Dolby Vision </a:t>
            </a:r>
            <a:r>
              <a:rPr kumimoji="1" lang="ja-JP" altLang="en-US" dirty="0"/>
              <a:t>の場合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HDR </a:t>
            </a:r>
            <a:r>
              <a:rPr kumimoji="1" lang="ja-JP" altLang="en-US" dirty="0"/>
              <a:t>用設定のスワップチェーンは不要</a:t>
            </a:r>
            <a:endParaRPr kumimoji="1"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プラットフォーム固有の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対応 </a:t>
            </a:r>
            <a:r>
              <a:rPr lang="en-US" altLang="ja-JP" dirty="0">
                <a:solidFill>
                  <a:srgbClr val="FF5050"/>
                </a:solidFill>
              </a:rPr>
              <a:t>API </a:t>
            </a:r>
            <a:r>
              <a:rPr lang="ja-JP" altLang="en-US" dirty="0">
                <a:solidFill>
                  <a:srgbClr val="FF5050"/>
                </a:solidFill>
              </a:rPr>
              <a:t>は必須ではない</a:t>
            </a:r>
            <a:endParaRPr kumimoji="1" lang="en-US" altLang="ja-JP" dirty="0">
              <a:solidFill>
                <a:srgbClr val="FF5050"/>
              </a:solidFill>
            </a:endParaRPr>
          </a:p>
          <a:p>
            <a:pPr lvl="1"/>
            <a:r>
              <a:rPr kumimoji="1" lang="ja-JP" altLang="en-US" dirty="0"/>
              <a:t>レンダリングフローは</a:t>
            </a:r>
            <a:r>
              <a:rPr lang="ja-JP" altLang="en-US" dirty="0"/>
              <a:t>他方式と同様</a:t>
            </a:r>
            <a:endParaRPr kumimoji="1" lang="en-US" altLang="ja-JP" dirty="0"/>
          </a:p>
          <a:p>
            <a:pPr lvl="5"/>
            <a:endParaRPr kumimoji="1" lang="en-US" altLang="ja-JP" dirty="0"/>
          </a:p>
          <a:p>
            <a:r>
              <a:rPr kumimoji="1" lang="en-US" altLang="ja-JP" dirty="0"/>
              <a:t>Dolby Vision </a:t>
            </a:r>
            <a:r>
              <a:rPr kumimoji="1" lang="ja-JP" altLang="en-US" dirty="0"/>
              <a:t>規格信号をレンダリングフレームに挿入</a:t>
            </a:r>
            <a:endParaRPr lang="en-US" altLang="ja-JP" dirty="0"/>
          </a:p>
          <a:p>
            <a:pPr lvl="1"/>
            <a:r>
              <a:rPr lang="ja-JP" altLang="en-US" dirty="0"/>
              <a:t>シェーダでリアルタイムにエンコード</a:t>
            </a:r>
            <a:endParaRPr lang="en-US" altLang="ja-JP" dirty="0"/>
          </a:p>
          <a:p>
            <a:pPr lvl="2"/>
            <a:r>
              <a:rPr lang="ja-JP" altLang="en-US" dirty="0"/>
              <a:t>全て動的に設定可能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8-bit RGB </a:t>
            </a:r>
            <a:r>
              <a:rPr lang="ja-JP" altLang="en-US" dirty="0">
                <a:solidFill>
                  <a:srgbClr val="FF5050"/>
                </a:solidFill>
              </a:rPr>
              <a:t>に </a:t>
            </a:r>
            <a:r>
              <a:rPr lang="en-US" altLang="ja-JP" dirty="0">
                <a:solidFill>
                  <a:srgbClr val="FF5050"/>
                </a:solidFill>
              </a:rPr>
              <a:t>12-bit </a:t>
            </a:r>
            <a:r>
              <a:rPr lang="en-US" altLang="ja-JP" dirty="0" err="1">
                <a:solidFill>
                  <a:srgbClr val="FF5050"/>
                </a:solidFill>
              </a:rPr>
              <a:t>YCbCr</a:t>
            </a:r>
            <a:r>
              <a:rPr lang="en-US" altLang="ja-JP" dirty="0">
                <a:solidFill>
                  <a:srgbClr val="FF5050"/>
                </a:solidFill>
              </a:rPr>
              <a:t> 4:2:2 </a:t>
            </a:r>
            <a:r>
              <a:rPr lang="ja-JP" altLang="en-US" dirty="0">
                <a:solidFill>
                  <a:srgbClr val="FF5050"/>
                </a:solidFill>
              </a:rPr>
              <a:t>信号をエンコード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上部数ライン分のみメタデータを挿入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52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51564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HDR </a:t>
            </a:r>
            <a:r>
              <a:rPr lang="ja-JP" altLang="en-US" dirty="0"/>
              <a:t>規格信号の出力対応メモ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dirty="0"/>
              <a:t>色域は </a:t>
            </a:r>
            <a:r>
              <a:rPr lang="en-US" altLang="ja-JP" dirty="0"/>
              <a:t>BT.2020 </a:t>
            </a:r>
            <a:r>
              <a:rPr lang="ja-JP" altLang="en-US" dirty="0"/>
              <a:t>あるいは任意の </a:t>
            </a:r>
            <a:r>
              <a:rPr lang="en-US" altLang="ja-JP" dirty="0"/>
              <a:t>RGB </a:t>
            </a:r>
            <a:r>
              <a:rPr lang="ja-JP" altLang="en-US" dirty="0"/>
              <a:t>原点と白色座標</a:t>
            </a:r>
            <a:endParaRPr lang="en-US" altLang="ja-JP" dirty="0"/>
          </a:p>
          <a:p>
            <a:r>
              <a:rPr lang="en-US" altLang="ja-JP" dirty="0"/>
              <a:t>EOTF </a:t>
            </a:r>
            <a:r>
              <a:rPr lang="ja-JP" altLang="en-US" dirty="0"/>
              <a:t>は現状すべて </a:t>
            </a:r>
            <a:r>
              <a:rPr lang="en-US" altLang="ja-JP" dirty="0"/>
              <a:t>ST-2084 (PQ)</a:t>
            </a:r>
          </a:p>
          <a:p>
            <a:pPr lvl="1"/>
            <a:r>
              <a:rPr lang="ja-JP" altLang="en-US" dirty="0"/>
              <a:t>今後は </a:t>
            </a:r>
            <a:r>
              <a:rPr lang="en-US" altLang="ja-JP" dirty="0"/>
              <a:t>HLG </a:t>
            </a:r>
            <a:r>
              <a:rPr lang="ja-JP" altLang="en-US" dirty="0"/>
              <a:t>方式も利用できる可能性あり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ja-JP" altLang="en-US" dirty="0">
                <a:solidFill>
                  <a:srgbClr val="FF5050"/>
                </a:solidFill>
              </a:rPr>
              <a:t>シーンレンダリングは出来れば </a:t>
            </a:r>
            <a:r>
              <a:rPr lang="en-US" altLang="ja-JP" dirty="0">
                <a:solidFill>
                  <a:srgbClr val="FF5050"/>
                </a:solidFill>
              </a:rPr>
              <a:t>R16G16B16A16_FLOAT </a:t>
            </a:r>
            <a:r>
              <a:rPr lang="ja-JP" altLang="en-US" dirty="0">
                <a:solidFill>
                  <a:srgbClr val="FF5050"/>
                </a:solidFill>
              </a:rPr>
              <a:t>以上で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R11G11B10_FLOAT </a:t>
            </a:r>
            <a:r>
              <a:rPr lang="ja-JP" altLang="en-US" dirty="0"/>
              <a:t>では一部 </a:t>
            </a:r>
            <a:r>
              <a:rPr lang="en-US" altLang="ja-JP" dirty="0"/>
              <a:t>HDR </a:t>
            </a:r>
            <a:r>
              <a:rPr lang="ja-JP" altLang="en-US" dirty="0"/>
              <a:t>の精度を活かし切れない</a:t>
            </a:r>
            <a:endParaRPr lang="en-US" altLang="ja-JP" dirty="0"/>
          </a:p>
          <a:p>
            <a:r>
              <a:rPr lang="ja-JP" altLang="en-US" dirty="0">
                <a:solidFill>
                  <a:srgbClr val="FF5050"/>
                </a:solidFill>
              </a:rPr>
              <a:t>バックバッファは </a:t>
            </a:r>
            <a:r>
              <a:rPr lang="en-US" altLang="ja-JP" dirty="0">
                <a:solidFill>
                  <a:srgbClr val="FF5050"/>
                </a:solidFill>
              </a:rPr>
              <a:t>R10G10B10A2_UNORM </a:t>
            </a:r>
            <a:r>
              <a:rPr lang="ja-JP" altLang="en-US" dirty="0">
                <a:solidFill>
                  <a:srgbClr val="FF5050"/>
                </a:solidFill>
              </a:rPr>
              <a:t>以上で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Dolby vision </a:t>
            </a:r>
            <a:r>
              <a:rPr lang="ja-JP" altLang="en-US" dirty="0"/>
              <a:t>以外</a:t>
            </a:r>
            <a:r>
              <a:rPr lang="en-US" altLang="ja-JP" dirty="0"/>
              <a:t>(</a:t>
            </a:r>
            <a:r>
              <a:rPr lang="ja-JP" altLang="en-US" dirty="0"/>
              <a:t>必ず </a:t>
            </a:r>
            <a:r>
              <a:rPr lang="en-US" altLang="ja-JP" dirty="0"/>
              <a:t>RGBA8_UNORM)</a:t>
            </a:r>
          </a:p>
          <a:p>
            <a:pPr lvl="1"/>
            <a:r>
              <a:rPr lang="en-US" altLang="ja-JP" dirty="0" err="1"/>
              <a:t>sRGB</a:t>
            </a:r>
            <a:r>
              <a:rPr lang="en-US" altLang="ja-JP" dirty="0"/>
              <a:t> </a:t>
            </a:r>
            <a:r>
              <a:rPr lang="ja-JP" altLang="en-US" dirty="0"/>
              <a:t>フォーマットは使わないこと</a:t>
            </a:r>
            <a:r>
              <a:rPr lang="en-US" altLang="ja-JP" dirty="0"/>
              <a:t> </a:t>
            </a:r>
          </a:p>
          <a:p>
            <a:pPr lvl="2"/>
            <a:r>
              <a:rPr lang="en-US" altLang="ja-JP" dirty="0" err="1">
                <a:solidFill>
                  <a:srgbClr val="FF5050"/>
                </a:solidFill>
              </a:rPr>
              <a:t>sRGB</a:t>
            </a:r>
            <a:r>
              <a:rPr lang="en-US" altLang="ja-JP" dirty="0">
                <a:solidFill>
                  <a:srgbClr val="FF5050"/>
                </a:solidFill>
              </a:rPr>
              <a:t> </a:t>
            </a:r>
            <a:r>
              <a:rPr lang="ja-JP" altLang="en-US" dirty="0">
                <a:solidFill>
                  <a:srgbClr val="FF5050"/>
                </a:solidFill>
              </a:rPr>
              <a:t>とガンマ </a:t>
            </a:r>
            <a:r>
              <a:rPr lang="en-US" altLang="ja-JP" dirty="0">
                <a:solidFill>
                  <a:srgbClr val="FF5050"/>
                </a:solidFill>
              </a:rPr>
              <a:t>2.2 </a:t>
            </a:r>
            <a:r>
              <a:rPr lang="ja-JP" altLang="en-US" dirty="0">
                <a:solidFill>
                  <a:srgbClr val="FF5050"/>
                </a:solidFill>
              </a:rPr>
              <a:t>は少し異なるため </a:t>
            </a:r>
            <a:r>
              <a:rPr lang="en-US" altLang="ja-JP" dirty="0">
                <a:solidFill>
                  <a:srgbClr val="FF5050"/>
                </a:solidFill>
              </a:rPr>
              <a:t>2.2 </a:t>
            </a:r>
            <a:r>
              <a:rPr lang="ja-JP" altLang="en-US" dirty="0">
                <a:solidFill>
                  <a:srgbClr val="FF5050"/>
                </a:solidFill>
              </a:rPr>
              <a:t>乗でガンマ補正しても一致しない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特に </a:t>
            </a:r>
            <a:r>
              <a:rPr lang="en-US" altLang="ja-JP" dirty="0"/>
              <a:t>HDR </a:t>
            </a:r>
            <a:r>
              <a:rPr lang="ja-JP" altLang="en-US" dirty="0"/>
              <a:t>出力時には差異が目立つ</a:t>
            </a:r>
            <a:endParaRPr lang="en-US" altLang="ja-JP" dirty="0"/>
          </a:p>
          <a:p>
            <a:pPr lvl="5"/>
            <a:endParaRPr lang="ja-JP" altLang="en-US" dirty="0"/>
          </a:p>
          <a:p>
            <a:r>
              <a:rPr lang="ja-JP" altLang="en-US" dirty="0">
                <a:solidFill>
                  <a:srgbClr val="FF5050"/>
                </a:solidFill>
              </a:rPr>
              <a:t>原則としてフルスクリーンモード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バックバッファフォーマットと同じ精度に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53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465430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HDR </a:t>
            </a:r>
            <a:r>
              <a:rPr lang="ja-JP" altLang="en-US" dirty="0"/>
              <a:t>規格信号の出力対応メモ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/>
              <a:t>Window </a:t>
            </a:r>
            <a:r>
              <a:rPr lang="ja-JP" altLang="en-US" dirty="0"/>
              <a:t>モードでは適切に動作しない</a:t>
            </a:r>
            <a:endParaRPr lang="en-US" altLang="ja-JP" dirty="0"/>
          </a:p>
          <a:p>
            <a:pPr lvl="1"/>
            <a:r>
              <a:rPr lang="en-US" altLang="ja-JP" dirty="0"/>
              <a:t>OS</a:t>
            </a:r>
            <a:r>
              <a:rPr lang="ja-JP" altLang="en-US" dirty="0"/>
              <a:t> あるいは ウィンドウシステムによるサポートが必要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対応ビューポート以外の色が不適切に表示される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 err="1"/>
              <a:t>sRGB</a:t>
            </a:r>
            <a:r>
              <a:rPr lang="en-US" altLang="ja-JP" dirty="0"/>
              <a:t> </a:t>
            </a:r>
            <a:r>
              <a:rPr lang="ja-JP" altLang="en-US" dirty="0"/>
              <a:t>情報を </a:t>
            </a:r>
            <a:r>
              <a:rPr lang="en-US" altLang="ja-JP" dirty="0"/>
              <a:t>HDR </a:t>
            </a:r>
            <a:r>
              <a:rPr lang="ja-JP" altLang="en-US" dirty="0"/>
              <a:t>表示するため非常に眩しく高彩度になってしまう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en-US" altLang="ja-JP" dirty="0"/>
              <a:t>Dolby</a:t>
            </a:r>
            <a:r>
              <a:rPr lang="ja-JP" altLang="en-US" dirty="0"/>
              <a:t> </a:t>
            </a:r>
            <a:r>
              <a:rPr lang="en-US" altLang="ja-JP" dirty="0"/>
              <a:t>Vision</a:t>
            </a:r>
            <a:r>
              <a:rPr lang="ja-JP" altLang="en-US" dirty="0"/>
              <a:t> ではビデオ設定に注意</a:t>
            </a:r>
            <a:endParaRPr lang="en-US" altLang="ja-JP" dirty="0"/>
          </a:p>
          <a:p>
            <a:pPr lvl="1"/>
            <a:r>
              <a:rPr lang="en-US" altLang="ja-JP" dirty="0" err="1"/>
              <a:t>sRGB</a:t>
            </a:r>
            <a:r>
              <a:rPr lang="ja-JP" altLang="en-US" dirty="0"/>
              <a:t>／ガンマ設定 </a:t>
            </a:r>
            <a:r>
              <a:rPr lang="en-US" altLang="ja-JP" dirty="0"/>
              <a:t>etc.</a:t>
            </a:r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Dolby vision </a:t>
            </a:r>
            <a:r>
              <a:rPr lang="ja-JP" altLang="en-US" dirty="0">
                <a:solidFill>
                  <a:srgbClr val="FF5050"/>
                </a:solidFill>
              </a:rPr>
              <a:t>規格の信号が破壊されテレビ側で認識できない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バッファのスケーリング等にも注意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54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959090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魅力的な映像のための対応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7901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出力規格への対応だけで充分か？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ここまでの方法で </a:t>
            </a:r>
            <a:r>
              <a:rPr kumimoji="1" lang="en-US" altLang="ja-JP" dirty="0"/>
              <a:t>HDR </a:t>
            </a:r>
            <a:r>
              <a:rPr kumimoji="1" lang="ja-JP" altLang="en-US" dirty="0"/>
              <a:t>対応テレビに出力は可能</a:t>
            </a:r>
            <a:endParaRPr kumimoji="1"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必ずしも魅力的な映像とは限らない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lang="en-US" altLang="ja-JP" dirty="0"/>
          </a:p>
          <a:p>
            <a:r>
              <a:rPr lang="ja-JP" altLang="en-US" dirty="0"/>
              <a:t>魅力的な映像のための対応</a:t>
            </a:r>
            <a:endParaRPr lang="en-US" altLang="ja-JP" dirty="0"/>
          </a:p>
          <a:p>
            <a:pPr lvl="1"/>
            <a:r>
              <a:rPr lang="ja-JP" altLang="en-US" dirty="0"/>
              <a:t>トーンマップとフィルミックカーブ</a:t>
            </a:r>
            <a:endParaRPr lang="en-US" altLang="ja-JP" dirty="0"/>
          </a:p>
          <a:p>
            <a:pPr lvl="1"/>
            <a:r>
              <a:rPr lang="ja-JP" altLang="en-US" dirty="0"/>
              <a:t>基準白レベルの調整</a:t>
            </a:r>
            <a:endParaRPr lang="en-US" altLang="ja-JP" dirty="0"/>
          </a:p>
          <a:p>
            <a:pPr lvl="1"/>
            <a:r>
              <a:rPr lang="ja-JP" altLang="en-US" dirty="0"/>
              <a:t>広色域レンダリングと色域マッピング</a:t>
            </a:r>
            <a:endParaRPr lang="en-US" altLang="ja-JP" dirty="0"/>
          </a:p>
          <a:p>
            <a:pPr lvl="1"/>
            <a:r>
              <a:rPr lang="en-US" altLang="ja-JP" dirty="0"/>
              <a:t>etc.</a:t>
            </a:r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56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878589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魅力的な映像のための対応</a:t>
            </a:r>
            <a:br>
              <a:rPr lang="en-US" altLang="ja-JP" dirty="0"/>
            </a:br>
            <a:r>
              <a:rPr lang="ja-JP" altLang="en-US" dirty="0"/>
              <a:t>トーンマップの変更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226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でトーンマップは必要か？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従来は </a:t>
            </a:r>
            <a:r>
              <a:rPr lang="en-US" altLang="ja-JP" dirty="0"/>
              <a:t>HDR </a:t>
            </a:r>
            <a:r>
              <a:rPr lang="ja-JP" altLang="en-US" dirty="0"/>
              <a:t>から </a:t>
            </a:r>
            <a:r>
              <a:rPr lang="en-US" altLang="ja-JP" dirty="0"/>
              <a:t>SDR(LDR)</a:t>
            </a:r>
            <a:r>
              <a:rPr lang="ja-JP" altLang="en-US" dirty="0"/>
              <a:t> への変換を行っていた</a:t>
            </a:r>
            <a:endParaRPr lang="en-US" altLang="ja-JP" dirty="0"/>
          </a:p>
          <a:p>
            <a:pPr lvl="1"/>
            <a:r>
              <a:rPr lang="en-US" altLang="ja-JP" dirty="0"/>
              <a:t>0.0</a:t>
            </a:r>
            <a:r>
              <a:rPr lang="ja-JP" altLang="en-US" dirty="0"/>
              <a:t>～</a:t>
            </a:r>
            <a:r>
              <a:rPr lang="en-US" altLang="ja-JP" dirty="0"/>
              <a:t>1.0 </a:t>
            </a:r>
            <a:r>
              <a:rPr lang="ja-JP" altLang="en-US" dirty="0" err="1"/>
              <a:t>への</a:t>
            </a:r>
            <a:r>
              <a:rPr lang="ja-JP" altLang="en-US" dirty="0"/>
              <a:t>圧縮</a:t>
            </a:r>
            <a:endParaRPr lang="en-US" altLang="ja-JP" dirty="0"/>
          </a:p>
          <a:p>
            <a:pPr lvl="2"/>
            <a:endParaRPr lang="en-US" altLang="ja-JP" dirty="0"/>
          </a:p>
          <a:p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では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から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 err="1">
                <a:solidFill>
                  <a:srgbClr val="FF5050"/>
                </a:solidFill>
              </a:rPr>
              <a:t>への</a:t>
            </a:r>
            <a:r>
              <a:rPr lang="ja-JP" altLang="en-US" dirty="0">
                <a:solidFill>
                  <a:srgbClr val="FF5050"/>
                </a:solidFill>
              </a:rPr>
              <a:t>変換？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本来トーンマップは必要ない？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58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5253" y="2520007"/>
            <a:ext cx="3095303" cy="308727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540659" y="5690414"/>
            <a:ext cx="34244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YEBIS </a:t>
            </a:r>
            <a:r>
              <a:rPr lang="ja-JP" altLang="en-US" sz="1200" dirty="0"/>
              <a:t>デフォルト設定のフィルミックトーンカーブ</a:t>
            </a:r>
          </a:p>
        </p:txBody>
      </p:sp>
    </p:spTree>
    <p:extLst>
      <p:ext uri="{BB962C8B-B14F-4D97-AF65-F5344CB8AC3E}">
        <p14:creationId xmlns:p14="http://schemas.microsoft.com/office/powerpoint/2010/main" val="3588212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線形 </a:t>
            </a:r>
            <a:r>
              <a:rPr lang="en-US" altLang="ja-JP" dirty="0"/>
              <a:t>HDR </a:t>
            </a:r>
            <a:r>
              <a:rPr lang="ja-JP" altLang="en-US" dirty="0"/>
              <a:t>をそのまま表示できる？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59</a:t>
            </a:fld>
            <a:endParaRPr lang="en-US" altLang="ja-JP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101" y="1655910"/>
            <a:ext cx="3966072" cy="395578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565" y="1655911"/>
            <a:ext cx="3966071" cy="3955783"/>
          </a:xfrm>
          <a:prstGeom prst="rect">
            <a:avLst/>
          </a:prstGeom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676737" y="3147482"/>
            <a:ext cx="462262" cy="9726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59 h 21600"/>
              <a:gd name="T14" fmla="*/ 16298 w 21600"/>
              <a:gd name="T15" fmla="*/ 161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79" y="0"/>
                </a:moveTo>
                <a:lnTo>
                  <a:pt x="10879" y="5459"/>
                </a:lnTo>
                <a:lnTo>
                  <a:pt x="3375" y="5459"/>
                </a:lnTo>
                <a:lnTo>
                  <a:pt x="3375" y="16141"/>
                </a:lnTo>
                <a:lnTo>
                  <a:pt x="10879" y="16141"/>
                </a:lnTo>
                <a:lnTo>
                  <a:pt x="10879" y="21600"/>
                </a:lnTo>
                <a:lnTo>
                  <a:pt x="21600" y="10800"/>
                </a:lnTo>
                <a:lnTo>
                  <a:pt x="10879" y="0"/>
                </a:lnTo>
                <a:close/>
              </a:path>
              <a:path w="21600" h="21600">
                <a:moveTo>
                  <a:pt x="1350" y="5459"/>
                </a:moveTo>
                <a:lnTo>
                  <a:pt x="1350" y="16141"/>
                </a:lnTo>
                <a:lnTo>
                  <a:pt x="2700" y="16141"/>
                </a:lnTo>
                <a:lnTo>
                  <a:pt x="2700" y="5459"/>
                </a:lnTo>
                <a:lnTo>
                  <a:pt x="1350" y="5459"/>
                </a:lnTo>
                <a:close/>
              </a:path>
              <a:path w="21600" h="21600">
                <a:moveTo>
                  <a:pt x="0" y="5459"/>
                </a:moveTo>
                <a:lnTo>
                  <a:pt x="0" y="16141"/>
                </a:lnTo>
                <a:lnTo>
                  <a:pt x="675" y="16141"/>
                </a:lnTo>
                <a:lnTo>
                  <a:pt x="675" y="5459"/>
                </a:lnTo>
                <a:lnTo>
                  <a:pt x="0" y="5459"/>
                </a:lnTo>
                <a:close/>
              </a:path>
            </a:pathLst>
          </a:custGeom>
          <a:gradFill rotWithShape="1">
            <a:gsLst>
              <a:gs pos="0">
                <a:srgbClr val="FFC000"/>
              </a:gs>
              <a:gs pos="100000">
                <a:srgbClr val="C00000"/>
              </a:gs>
            </a:gsLst>
            <a:lin ang="2700000" scaled="1"/>
          </a:gradFill>
          <a:ln w="9525" cap="flat" cmpd="sng" algn="ctr">
            <a:solidFill>
              <a:schemeClr val="tx1"/>
            </a:solidFill>
            <a:prstDash val="solid"/>
            <a:miter lim="800000"/>
            <a:headEnd/>
            <a:tailEnd type="none" w="med" len="lg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3819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157" y="1106936"/>
            <a:ext cx="1850737" cy="209873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118658" y="3600127"/>
            <a:ext cx="4322900" cy="243163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137425" y="3600127"/>
            <a:ext cx="4354888" cy="24496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141" y="1255094"/>
            <a:ext cx="1803189" cy="179851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誤解を恐れず概念を簡単に言うと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5"/>
            <a:ext cx="10369550" cy="2116659"/>
          </a:xfrm>
        </p:spPr>
        <p:txBody>
          <a:bodyPr>
            <a:normAutofit lnSpcReduction="10000"/>
          </a:bodyPr>
          <a:lstStyle/>
          <a:p>
            <a:r>
              <a:rPr lang="en-US" altLang="ja-JP" dirty="0">
                <a:solidFill>
                  <a:srgbClr val="FF5050"/>
                </a:solidFill>
              </a:rPr>
              <a:t>1.0 </a:t>
            </a:r>
            <a:r>
              <a:rPr lang="ja-JP" altLang="en-US" dirty="0">
                <a:solidFill>
                  <a:srgbClr val="FF5050"/>
                </a:solidFill>
              </a:rPr>
              <a:t>を超える値を出力できる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従来の最大輝度より明るい色</a:t>
            </a:r>
            <a:endParaRPr lang="en-US" altLang="ja-JP" dirty="0"/>
          </a:p>
          <a:p>
            <a:r>
              <a:rPr lang="ja-JP" altLang="en-US" dirty="0">
                <a:solidFill>
                  <a:srgbClr val="FF5050"/>
                </a:solidFill>
              </a:rPr>
              <a:t>色域が広くなる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従来よりも純色に近い色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sp>
        <p:nvSpPr>
          <p:cNvPr id="7" name="正方形/長方形 6"/>
          <p:cNvSpPr/>
          <p:nvPr/>
        </p:nvSpPr>
        <p:spPr>
          <a:xfrm>
            <a:off x="5334232" y="3145124"/>
            <a:ext cx="575945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ja-JP" altLang="en-US" sz="1100" dirty="0"/>
              <a:t>https://commons.wikimedia.org/wiki/File:CIExy1931_Rec_2020_and_Rec_709.svg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575564" y="4333781"/>
            <a:ext cx="462262" cy="9726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59 h 21600"/>
              <a:gd name="T14" fmla="*/ 16298 w 21600"/>
              <a:gd name="T15" fmla="*/ 161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79" y="0"/>
                </a:moveTo>
                <a:lnTo>
                  <a:pt x="10879" y="5459"/>
                </a:lnTo>
                <a:lnTo>
                  <a:pt x="3375" y="5459"/>
                </a:lnTo>
                <a:lnTo>
                  <a:pt x="3375" y="16141"/>
                </a:lnTo>
                <a:lnTo>
                  <a:pt x="10879" y="16141"/>
                </a:lnTo>
                <a:lnTo>
                  <a:pt x="10879" y="21600"/>
                </a:lnTo>
                <a:lnTo>
                  <a:pt x="21600" y="10800"/>
                </a:lnTo>
                <a:lnTo>
                  <a:pt x="10879" y="0"/>
                </a:lnTo>
                <a:close/>
              </a:path>
              <a:path w="21600" h="21600">
                <a:moveTo>
                  <a:pt x="1350" y="5459"/>
                </a:moveTo>
                <a:lnTo>
                  <a:pt x="1350" y="16141"/>
                </a:lnTo>
                <a:lnTo>
                  <a:pt x="2700" y="16141"/>
                </a:lnTo>
                <a:lnTo>
                  <a:pt x="2700" y="5459"/>
                </a:lnTo>
                <a:lnTo>
                  <a:pt x="1350" y="5459"/>
                </a:lnTo>
                <a:close/>
              </a:path>
              <a:path w="21600" h="21600">
                <a:moveTo>
                  <a:pt x="0" y="5459"/>
                </a:moveTo>
                <a:lnTo>
                  <a:pt x="0" y="16141"/>
                </a:lnTo>
                <a:lnTo>
                  <a:pt x="675" y="16141"/>
                </a:lnTo>
                <a:lnTo>
                  <a:pt x="675" y="5459"/>
                </a:lnTo>
                <a:lnTo>
                  <a:pt x="0" y="5459"/>
                </a:lnTo>
                <a:close/>
              </a:path>
            </a:pathLst>
          </a:custGeom>
          <a:gradFill rotWithShape="1">
            <a:gsLst>
              <a:gs pos="0">
                <a:srgbClr val="FFC000"/>
              </a:gs>
              <a:gs pos="100000">
                <a:srgbClr val="C00000"/>
              </a:gs>
            </a:gsLst>
            <a:lin ang="2700000" scaled="1"/>
          </a:gradFill>
          <a:ln w="9525" cap="flat" cmpd="sng" algn="ctr">
            <a:solidFill>
              <a:schemeClr val="tx1"/>
            </a:solidFill>
            <a:prstDash val="solid"/>
            <a:miter lim="800000"/>
            <a:headEnd/>
            <a:tailEnd type="none" w="med" len="lg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283406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「線形 </a:t>
            </a:r>
            <a:r>
              <a:rPr lang="en-US" altLang="ja-JP" dirty="0"/>
              <a:t>HDR </a:t>
            </a:r>
            <a:r>
              <a:rPr lang="ja-JP" altLang="en-US" dirty="0"/>
              <a:t>をそのまま表示」は理想論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HDR </a:t>
            </a:r>
            <a:r>
              <a:rPr lang="ja-JP" altLang="en-US" dirty="0"/>
              <a:t>モニタも当面は </a:t>
            </a:r>
            <a:r>
              <a:rPr lang="en-US" altLang="ja-JP" dirty="0"/>
              <a:t>1000</a:t>
            </a:r>
            <a:r>
              <a:rPr lang="ja-JP" altLang="en-US" dirty="0"/>
              <a:t>～</a:t>
            </a:r>
            <a:r>
              <a:rPr lang="en-US" altLang="ja-JP" dirty="0"/>
              <a:t>2000nits </a:t>
            </a:r>
            <a:r>
              <a:rPr lang="ja-JP" altLang="en-US" dirty="0"/>
              <a:t>程度まで</a:t>
            </a:r>
            <a:endParaRPr lang="en-US" altLang="ja-JP" dirty="0"/>
          </a:p>
          <a:p>
            <a:pPr lvl="1"/>
            <a:r>
              <a:rPr lang="en-US" altLang="ja-JP" dirty="0"/>
              <a:t>10</a:t>
            </a:r>
            <a:r>
              <a:rPr lang="ja-JP" altLang="en-US" dirty="0"/>
              <a:t>～</a:t>
            </a:r>
            <a:r>
              <a:rPr lang="en-US" altLang="ja-JP" dirty="0"/>
              <a:t>20</a:t>
            </a:r>
            <a:r>
              <a:rPr lang="ja-JP" altLang="en-US" dirty="0"/>
              <a:t>倍</a:t>
            </a:r>
            <a:endParaRPr lang="en-US" altLang="ja-JP" dirty="0"/>
          </a:p>
          <a:p>
            <a:r>
              <a:rPr lang="en-US" altLang="ja-JP" dirty="0">
                <a:solidFill>
                  <a:srgbClr val="FF5050"/>
                </a:solidFill>
              </a:rPr>
              <a:t>10</a:t>
            </a:r>
            <a:r>
              <a:rPr lang="ja-JP" altLang="en-US" dirty="0">
                <a:solidFill>
                  <a:srgbClr val="FF5050"/>
                </a:solidFill>
              </a:rPr>
              <a:t>～</a:t>
            </a:r>
            <a:r>
              <a:rPr lang="en-US" altLang="ja-JP" dirty="0">
                <a:solidFill>
                  <a:srgbClr val="FF5050"/>
                </a:solidFill>
              </a:rPr>
              <a:t>20 </a:t>
            </a:r>
            <a:r>
              <a:rPr lang="ja-JP" altLang="en-US" dirty="0">
                <a:solidFill>
                  <a:srgbClr val="FF5050"/>
                </a:solidFill>
              </a:rPr>
              <a:t>程度でのクランプでは依然不自然な白飛び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自然界をそのまま再現するためには全く足らない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60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84055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メタデータを利用した</a:t>
            </a:r>
            <a:br>
              <a:rPr lang="en-US" altLang="ja-JP" dirty="0"/>
            </a:br>
            <a:r>
              <a:rPr lang="ja-JP" altLang="en-US" dirty="0"/>
              <a:t>ディスプレイ側の非線形飽和処理はどうか？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solidFill>
                  <a:srgbClr val="FF5050"/>
                </a:solidFill>
              </a:rPr>
              <a:t>ディスプレイの最大輝度によって入力値を飽和可能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 err="1"/>
              <a:t>MaxFALL</a:t>
            </a:r>
            <a:r>
              <a:rPr lang="en-US" altLang="ja-JP" dirty="0"/>
              <a:t> / </a:t>
            </a:r>
            <a:r>
              <a:rPr lang="en-US" altLang="ja-JP" dirty="0" err="1"/>
              <a:t>MaxCLL</a:t>
            </a:r>
            <a:r>
              <a:rPr lang="en-US" altLang="ja-JP" dirty="0"/>
              <a:t> </a:t>
            </a:r>
            <a:r>
              <a:rPr lang="ja-JP" altLang="en-US" dirty="0"/>
              <a:t>メタデータから</a:t>
            </a:r>
            <a:endParaRPr lang="en-US" altLang="ja-JP" dirty="0"/>
          </a:p>
          <a:p>
            <a:pPr lvl="2"/>
            <a:r>
              <a:rPr lang="ja-JP" altLang="en-US" dirty="0"/>
              <a:t>民生用テレビでは独自に最適化される機種がある</a:t>
            </a:r>
            <a:endParaRPr lang="en-US" altLang="ja-JP" dirty="0"/>
          </a:p>
          <a:p>
            <a:pPr lvl="1"/>
            <a:r>
              <a:rPr lang="en-US" altLang="ja-JP" dirty="0"/>
              <a:t>Dolby</a:t>
            </a:r>
            <a:r>
              <a:rPr lang="ja-JP" altLang="en-US" dirty="0"/>
              <a:t> </a:t>
            </a:r>
            <a:r>
              <a:rPr lang="en-US" altLang="ja-JP" dirty="0"/>
              <a:t>Vision </a:t>
            </a:r>
            <a:r>
              <a:rPr lang="ja-JP" altLang="en-US" dirty="0"/>
              <a:t>メタデータから</a:t>
            </a:r>
            <a:endParaRPr lang="en-US" altLang="ja-JP" dirty="0"/>
          </a:p>
          <a:p>
            <a:pPr lvl="2"/>
            <a:r>
              <a:rPr lang="en-US" altLang="ja-JP" dirty="0"/>
              <a:t>Dolby Vision </a:t>
            </a:r>
            <a:r>
              <a:rPr lang="ja-JP" altLang="en-US" dirty="0"/>
              <a:t>規格に基づいて最適に表示される</a:t>
            </a:r>
            <a:endParaRPr lang="en-US" altLang="ja-JP" dirty="0"/>
          </a:p>
          <a:p>
            <a:pPr lvl="1"/>
            <a:r>
              <a:rPr lang="en-US" altLang="ja-JP" dirty="0"/>
              <a:t>BT.2390</a:t>
            </a:r>
            <a:r>
              <a:rPr lang="ja-JP" altLang="en-US" dirty="0"/>
              <a:t> 報告</a:t>
            </a:r>
            <a:endParaRPr lang="en-US" altLang="ja-JP" dirty="0"/>
          </a:p>
          <a:p>
            <a:pPr lvl="2"/>
            <a:r>
              <a:rPr lang="ja-JP" altLang="en-US" dirty="0"/>
              <a:t>ディスプレイ側の </a:t>
            </a:r>
            <a:r>
              <a:rPr lang="en-US" altLang="ja-JP" dirty="0"/>
              <a:t>EETF (Electrical-Electrical Transfer Function) </a:t>
            </a:r>
            <a:r>
              <a:rPr lang="ja-JP" altLang="en-US" dirty="0"/>
              <a:t>変換</a:t>
            </a:r>
            <a:endParaRPr lang="en-US" altLang="ja-JP" dirty="0"/>
          </a:p>
          <a:p>
            <a:pPr lvl="3"/>
            <a:r>
              <a:rPr lang="en-US" altLang="ja-JP" dirty="0"/>
              <a:t>EOTF</a:t>
            </a:r>
            <a:r>
              <a:rPr lang="ja-JP" altLang="en-US" dirty="0"/>
              <a:t> デコード前に </a:t>
            </a:r>
            <a:r>
              <a:rPr lang="en-US" altLang="ja-JP" dirty="0"/>
              <a:t>PQ </a:t>
            </a:r>
            <a:r>
              <a:rPr lang="ja-JP" altLang="en-US" dirty="0"/>
              <a:t>空間等で非線形飽和</a:t>
            </a:r>
            <a:endParaRPr lang="en-US" altLang="ja-JP" dirty="0"/>
          </a:p>
          <a:p>
            <a:pPr lvl="2"/>
            <a:r>
              <a:rPr lang="ja-JP" altLang="en-US" dirty="0"/>
              <a:t>いずれは </a:t>
            </a:r>
            <a:r>
              <a:rPr lang="en-US" altLang="ja-JP" dirty="0"/>
              <a:t>HDR</a:t>
            </a:r>
            <a:r>
              <a:rPr lang="ja-JP" altLang="en-US" dirty="0"/>
              <a:t> テレビがサポートするかも知れない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61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42579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ディスプレイ側の非線形飽和処理は？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solidFill>
                  <a:srgbClr val="FF5050"/>
                </a:solidFill>
              </a:rPr>
              <a:t>現状必ずしも適切に飽和されるとは限らない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コンテンツ側の意図通りに飽和されない</a:t>
            </a:r>
            <a:endParaRPr lang="en-US" altLang="ja-JP" dirty="0"/>
          </a:p>
          <a:p>
            <a:pPr lvl="1"/>
            <a:r>
              <a:rPr lang="ja-JP" altLang="en-US" dirty="0"/>
              <a:t>テレビ製品によって飽和のされ方が異なる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62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94390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アーティスティックな効果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5"/>
            <a:ext cx="10369550" cy="1799653"/>
          </a:xfrm>
        </p:spPr>
        <p:txBody>
          <a:bodyPr>
            <a:normAutofit/>
          </a:bodyPr>
          <a:lstStyle/>
          <a:p>
            <a:r>
              <a:rPr lang="ja-JP" altLang="en-US" dirty="0"/>
              <a:t>フィルミックトーンカーブ</a:t>
            </a:r>
            <a:r>
              <a:rPr lang="en-US" altLang="ja-JP" dirty="0"/>
              <a:t>(S</a:t>
            </a:r>
            <a:r>
              <a:rPr lang="ja-JP" altLang="en-US" dirty="0"/>
              <a:t>カーブ</a:t>
            </a:r>
            <a:r>
              <a:rPr lang="en-US" altLang="ja-JP" dirty="0"/>
              <a:t>)</a:t>
            </a:r>
            <a:r>
              <a:rPr lang="ja-JP" altLang="en-US" dirty="0"/>
              <a:t>など</a:t>
            </a:r>
            <a:endParaRPr lang="en-US" altLang="ja-JP" dirty="0"/>
          </a:p>
          <a:p>
            <a:pPr lvl="1"/>
            <a:r>
              <a:rPr lang="ja-JP" altLang="en-US" dirty="0"/>
              <a:t>線形とは異なる絵作り</a:t>
            </a:r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高輝度出力問題とは別に必要な要素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63</a:t>
            </a:fld>
            <a:endParaRPr lang="en-US" altLang="ja-JP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229" y="2660121"/>
            <a:ext cx="3096344" cy="308831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940793" y="5813802"/>
            <a:ext cx="2193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dirty="0"/>
              <a:t>線形とフィルミックカーブの違い</a:t>
            </a:r>
          </a:p>
        </p:txBody>
      </p:sp>
    </p:spTree>
    <p:extLst>
      <p:ext uri="{BB962C8B-B14F-4D97-AF65-F5344CB8AC3E}">
        <p14:creationId xmlns:p14="http://schemas.microsoft.com/office/powerpoint/2010/main" val="15427061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でトーンマップは必要か？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solidFill>
                  <a:srgbClr val="FF5050"/>
                </a:solidFill>
              </a:rPr>
              <a:t>非線形マッピングは必要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モニタ最大輝度への意図通りの飽和</a:t>
            </a:r>
            <a:endParaRPr lang="en-US" altLang="ja-JP" dirty="0"/>
          </a:p>
          <a:p>
            <a:pPr lvl="1"/>
            <a:r>
              <a:rPr lang="ja-JP" altLang="en-US" dirty="0"/>
              <a:t>フィルミックカーブ等のアーティスティックな調整</a:t>
            </a:r>
            <a:endParaRPr lang="en-US" altLang="ja-JP" dirty="0"/>
          </a:p>
          <a:p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から </a:t>
            </a:r>
            <a:r>
              <a:rPr lang="en-US" altLang="ja-JP" dirty="0">
                <a:solidFill>
                  <a:srgbClr val="FF5050"/>
                </a:solidFill>
              </a:rPr>
              <a:t>MDR </a:t>
            </a:r>
            <a:r>
              <a:rPr lang="ja-JP" altLang="en-US" dirty="0" err="1">
                <a:solidFill>
                  <a:srgbClr val="FF5050"/>
                </a:solidFill>
              </a:rPr>
              <a:t>への</a:t>
            </a:r>
            <a:r>
              <a:rPr lang="ja-JP" altLang="en-US" dirty="0">
                <a:solidFill>
                  <a:srgbClr val="FF5050"/>
                </a:solidFill>
              </a:rPr>
              <a:t>トーンマップと考えるとよい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64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14809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HDR</a:t>
            </a:r>
            <a:r>
              <a:rPr kumimoji="1" lang="ja-JP" altLang="en-US" dirty="0"/>
              <a:t> レンダリングフロー</a:t>
            </a:r>
            <a:r>
              <a:rPr kumimoji="1" lang="en-US" altLang="ja-JP" dirty="0"/>
              <a:t>(</a:t>
            </a:r>
            <a:r>
              <a:rPr kumimoji="1" lang="ja-JP" altLang="en-US" dirty="0"/>
              <a:t>トーンマップ無し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65</a:t>
            </a:fld>
            <a:endParaRPr lang="en-US" altLang="ja-JP" dirty="0"/>
          </a:p>
        </p:txBody>
      </p:sp>
      <p:grpSp>
        <p:nvGrpSpPr>
          <p:cNvPr id="20" name="グループ化 19"/>
          <p:cNvGrpSpPr>
            <a:grpSpLocks noChangeAspect="1"/>
          </p:cNvGrpSpPr>
          <p:nvPr/>
        </p:nvGrpSpPr>
        <p:grpSpPr>
          <a:xfrm>
            <a:off x="216421" y="1511895"/>
            <a:ext cx="11097560" cy="3949563"/>
            <a:chOff x="948419" y="1465999"/>
            <a:chExt cx="11942324" cy="4250210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948419" y="1465999"/>
              <a:ext cx="7187258" cy="1916586"/>
              <a:chOff x="948419" y="1250350"/>
              <a:chExt cx="7187258" cy="1916586"/>
            </a:xfrm>
          </p:grpSpPr>
          <p:grpSp>
            <p:nvGrpSpPr>
              <p:cNvPr id="10" name="グループ化 9"/>
              <p:cNvGrpSpPr/>
              <p:nvPr/>
            </p:nvGrpSpPr>
            <p:grpSpPr>
              <a:xfrm>
                <a:off x="955845" y="1727919"/>
                <a:ext cx="7179832" cy="1439017"/>
                <a:chOff x="955845" y="1727919"/>
                <a:chExt cx="7179832" cy="1439017"/>
              </a:xfrm>
            </p:grpSpPr>
            <p:sp>
              <p:nvSpPr>
                <p:cNvPr id="5" name="角丸四角形 4"/>
                <p:cNvSpPr/>
                <p:nvPr/>
              </p:nvSpPr>
              <p:spPr>
                <a:xfrm>
                  <a:off x="2460141" y="2302840"/>
                  <a:ext cx="916649" cy="864096"/>
                </a:xfrm>
                <a:prstGeom prst="roundRect">
                  <a:avLst/>
                </a:prstGeom>
                <a:solidFill>
                  <a:srgbClr val="8FED9A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" name="角丸四角形 5"/>
                <p:cNvSpPr/>
                <p:nvPr/>
              </p:nvSpPr>
              <p:spPr>
                <a:xfrm>
                  <a:off x="4931529" y="2295700"/>
                  <a:ext cx="964853" cy="864096"/>
                </a:xfrm>
                <a:prstGeom prst="roundRect">
                  <a:avLst/>
                </a:prstGeom>
                <a:solidFill>
                  <a:srgbClr val="99B698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非線形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9" name="直線矢印コネクタ 8"/>
                <p:cNvCxnSpPr>
                  <a:stCxn id="5" idx="3"/>
                  <a:endCxn id="6" idx="1"/>
                </p:cNvCxnSpPr>
                <p:nvPr/>
              </p:nvCxnSpPr>
              <p:spPr>
                <a:xfrm flipV="1">
                  <a:off x="3376790" y="2727748"/>
                  <a:ext cx="1554739" cy="714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3" name="角丸四角形 12"/>
                <p:cNvSpPr/>
                <p:nvPr/>
              </p:nvSpPr>
              <p:spPr>
                <a:xfrm>
                  <a:off x="955845" y="1727919"/>
                  <a:ext cx="1360586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シーン描画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3" name="角丸四角形 22"/>
                <p:cNvSpPr/>
                <p:nvPr/>
              </p:nvSpPr>
              <p:spPr>
                <a:xfrm>
                  <a:off x="3520500" y="1727919"/>
                  <a:ext cx="1277197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ポストプロセス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トーンマップ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ガンマ補正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5" name="角丸四角形 44"/>
                <p:cNvSpPr/>
                <p:nvPr/>
              </p:nvSpPr>
              <p:spPr>
                <a:xfrm>
                  <a:off x="6049069" y="1727919"/>
                  <a:ext cx="972865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UI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描画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</a:p>
                <a:p>
                  <a:pPr algn="ctr"/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非線形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47" name="直線矢印コネクタ 46"/>
                <p:cNvCxnSpPr>
                  <a:stCxn id="6" idx="3"/>
                  <a:endCxn id="66" idx="1"/>
                </p:cNvCxnSpPr>
                <p:nvPr/>
              </p:nvCxnSpPr>
              <p:spPr>
                <a:xfrm>
                  <a:off x="5896382" y="2727748"/>
                  <a:ext cx="1274442" cy="714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6" name="角丸四角形 65"/>
                <p:cNvSpPr/>
                <p:nvPr/>
              </p:nvSpPr>
              <p:spPr>
                <a:xfrm>
                  <a:off x="7170824" y="2302840"/>
                  <a:ext cx="964853" cy="864096"/>
                </a:xfrm>
                <a:prstGeom prst="roundRect">
                  <a:avLst/>
                </a:prstGeom>
                <a:solidFill>
                  <a:srgbClr val="99B698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非線形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4" name="正方形/長方形 23"/>
              <p:cNvSpPr/>
              <p:nvPr/>
            </p:nvSpPr>
            <p:spPr>
              <a:xfrm>
                <a:off x="948419" y="1250350"/>
                <a:ext cx="3983110" cy="407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SDR </a:t>
                </a:r>
                <a:r>
                  <a:rPr kumimoji="1" lang="ja-JP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出力のための</a:t>
                </a:r>
                <a:r>
                  <a:rPr kumimoji="1"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(</a:t>
                </a:r>
                <a:r>
                  <a:rPr kumimoji="1" lang="ja-JP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従来の</a:t>
                </a:r>
                <a:r>
                  <a:rPr kumimoji="1"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)</a:t>
                </a:r>
                <a:r>
                  <a:rPr kumimoji="1" lang="ja-JP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フロー</a:t>
                </a:r>
                <a:endParaRPr kumimoji="1" lang="en-US" altLang="ja-JP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2" name="グループ化 11"/>
            <p:cNvGrpSpPr/>
            <p:nvPr/>
          </p:nvGrpSpPr>
          <p:grpSpPr>
            <a:xfrm>
              <a:off x="948419" y="3805036"/>
              <a:ext cx="9663461" cy="1911173"/>
              <a:chOff x="948419" y="3416984"/>
              <a:chExt cx="9663461" cy="1911173"/>
            </a:xfrm>
          </p:grpSpPr>
          <p:grpSp>
            <p:nvGrpSpPr>
              <p:cNvPr id="8" name="グループ化 7"/>
              <p:cNvGrpSpPr/>
              <p:nvPr/>
            </p:nvGrpSpPr>
            <p:grpSpPr>
              <a:xfrm>
                <a:off x="950984" y="3889131"/>
                <a:ext cx="9660896" cy="1439026"/>
                <a:chOff x="950984" y="3889131"/>
                <a:chExt cx="9660896" cy="1439026"/>
              </a:xfrm>
            </p:grpSpPr>
            <p:sp>
              <p:nvSpPr>
                <p:cNvPr id="125" name="角丸四角形 124"/>
                <p:cNvSpPr/>
                <p:nvPr/>
              </p:nvSpPr>
              <p:spPr>
                <a:xfrm>
                  <a:off x="2460140" y="4464052"/>
                  <a:ext cx="916649" cy="864096"/>
                </a:xfrm>
                <a:prstGeom prst="roundRect">
                  <a:avLst/>
                </a:prstGeom>
                <a:solidFill>
                  <a:srgbClr val="8FED9A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角丸四角形 125"/>
                <p:cNvSpPr/>
                <p:nvPr/>
              </p:nvSpPr>
              <p:spPr>
                <a:xfrm>
                  <a:off x="4931528" y="4464052"/>
                  <a:ext cx="964853" cy="864096"/>
                </a:xfrm>
                <a:prstGeom prst="roundRect">
                  <a:avLst/>
                </a:prstGeom>
                <a:solidFill>
                  <a:srgbClr val="8FED9A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27" name="直線矢印コネクタ 126"/>
                <p:cNvCxnSpPr>
                  <a:stCxn id="125" idx="3"/>
                  <a:endCxn id="126" idx="1"/>
                </p:cNvCxnSpPr>
                <p:nvPr/>
              </p:nvCxnSpPr>
              <p:spPr>
                <a:xfrm>
                  <a:off x="3376789" y="4896100"/>
                  <a:ext cx="1554739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28" name="角丸四角形 127"/>
                <p:cNvSpPr/>
                <p:nvPr/>
              </p:nvSpPr>
              <p:spPr>
                <a:xfrm>
                  <a:off x="950984" y="3889131"/>
                  <a:ext cx="1360586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シーン描画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" name="角丸四角形 128"/>
                <p:cNvSpPr/>
                <p:nvPr/>
              </p:nvSpPr>
              <p:spPr>
                <a:xfrm>
                  <a:off x="3521180" y="3889131"/>
                  <a:ext cx="1277197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ポストプロセス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0" name="角丸四角形 129"/>
                <p:cNvSpPr/>
                <p:nvPr/>
              </p:nvSpPr>
              <p:spPr>
                <a:xfrm>
                  <a:off x="6049749" y="3889131"/>
                  <a:ext cx="972865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UI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描画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</a:p>
                <a:p>
                  <a:pPr algn="ctr"/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31" name="直線矢印コネクタ 130"/>
                <p:cNvCxnSpPr>
                  <a:stCxn id="126" idx="3"/>
                  <a:endCxn id="132" idx="1"/>
                </p:cNvCxnSpPr>
                <p:nvPr/>
              </p:nvCxnSpPr>
              <p:spPr>
                <a:xfrm>
                  <a:off x="5896381" y="4896100"/>
                  <a:ext cx="1274443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32" name="角丸四角形 131"/>
                <p:cNvSpPr/>
                <p:nvPr/>
              </p:nvSpPr>
              <p:spPr>
                <a:xfrm>
                  <a:off x="7170824" y="4464052"/>
                  <a:ext cx="964853" cy="864096"/>
                </a:xfrm>
                <a:prstGeom prst="roundRect">
                  <a:avLst/>
                </a:prstGeom>
                <a:solidFill>
                  <a:srgbClr val="8FED9A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" name="角丸四角形 133"/>
                <p:cNvSpPr/>
                <p:nvPr/>
              </p:nvSpPr>
              <p:spPr>
                <a:xfrm>
                  <a:off x="8306519" y="3889131"/>
                  <a:ext cx="1103602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色域変換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OETF</a:t>
                  </a:r>
                </a:p>
              </p:txBody>
            </p:sp>
            <p:cxnSp>
              <p:nvCxnSpPr>
                <p:cNvPr id="135" name="直線矢印コネクタ 134"/>
                <p:cNvCxnSpPr>
                  <a:stCxn id="132" idx="3"/>
                  <a:endCxn id="136" idx="1"/>
                </p:cNvCxnSpPr>
                <p:nvPr/>
              </p:nvCxnSpPr>
              <p:spPr>
                <a:xfrm>
                  <a:off x="8135677" y="4896100"/>
                  <a:ext cx="1441702" cy="9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36" name="角丸四角形 135"/>
                <p:cNvSpPr/>
                <p:nvPr/>
              </p:nvSpPr>
              <p:spPr>
                <a:xfrm>
                  <a:off x="9577378" y="4464061"/>
                  <a:ext cx="1034502" cy="864096"/>
                </a:xfrm>
                <a:prstGeom prst="roundRect">
                  <a:avLst/>
                </a:prstGeom>
                <a:solidFill>
                  <a:srgbClr val="86CC82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BT.2020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非線形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6" name="正方形/長方形 25"/>
              <p:cNvSpPr/>
              <p:nvPr/>
            </p:nvSpPr>
            <p:spPr>
              <a:xfrm>
                <a:off x="948419" y="3416984"/>
                <a:ext cx="6396794" cy="3974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HDR </a:t>
                </a:r>
                <a:r>
                  <a:rPr kumimoji="1" lang="ja-JP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出力のためのフロー</a:t>
                </a:r>
                <a:endParaRPr kumimoji="1" lang="en-US" altLang="ja-JP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29" name="Freeform 28"/>
            <p:cNvSpPr/>
            <p:nvPr/>
          </p:nvSpPr>
          <p:spPr>
            <a:xfrm>
              <a:off x="5160936" y="2277058"/>
              <a:ext cx="506038" cy="148893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1143" h="460240">
                  <a:moveTo>
                    <a:pt x="1781143" y="10369"/>
                  </a:moveTo>
                  <a:lnTo>
                    <a:pt x="634731" y="1"/>
                  </a:lnTo>
                  <a:cubicBezTo>
                    <a:pt x="414021" y="22827"/>
                    <a:pt x="267153" y="60805"/>
                    <a:pt x="161365" y="137511"/>
                  </a:cubicBezTo>
                  <a:cubicBezTo>
                    <a:pt x="55577" y="214217"/>
                    <a:pt x="35858" y="325770"/>
                    <a:pt x="0" y="460240"/>
                  </a:cubicBezTo>
                  <a:lnTo>
                    <a:pt x="0" y="460240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>
              <a:off x="2653680" y="1938146"/>
              <a:ext cx="525389" cy="490549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7397756" y="2277058"/>
              <a:ext cx="506038" cy="148893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1143" h="460240">
                  <a:moveTo>
                    <a:pt x="1781143" y="10369"/>
                  </a:moveTo>
                  <a:lnTo>
                    <a:pt x="634731" y="1"/>
                  </a:lnTo>
                  <a:cubicBezTo>
                    <a:pt x="414021" y="22827"/>
                    <a:pt x="267153" y="60805"/>
                    <a:pt x="161365" y="137511"/>
                  </a:cubicBezTo>
                  <a:cubicBezTo>
                    <a:pt x="55577" y="214217"/>
                    <a:pt x="35858" y="325770"/>
                    <a:pt x="0" y="460240"/>
                  </a:cubicBezTo>
                  <a:lnTo>
                    <a:pt x="0" y="460240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2653680" y="4277183"/>
              <a:ext cx="525389" cy="490549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9814020" y="4409806"/>
              <a:ext cx="501181" cy="357935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161365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37168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718" h="453549">
                  <a:moveTo>
                    <a:pt x="1772718" y="1449"/>
                  </a:moveTo>
                  <a:lnTo>
                    <a:pt x="1249587" y="0"/>
                  </a:lnTo>
                  <a:cubicBezTo>
                    <a:pt x="1003608" y="7216"/>
                    <a:pt x="521238" y="37390"/>
                    <a:pt x="287703" y="128590"/>
                  </a:cubicBezTo>
                  <a:cubicBezTo>
                    <a:pt x="54168" y="219790"/>
                    <a:pt x="47950" y="399389"/>
                    <a:pt x="0" y="453549"/>
                  </a:cubicBezTo>
                  <a:lnTo>
                    <a:pt x="0" y="453549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5160936" y="4277183"/>
              <a:ext cx="525389" cy="490549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7386038" y="4277183"/>
              <a:ext cx="525389" cy="490549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7" name="角丸四角形 36"/>
            <p:cNvSpPr/>
            <p:nvPr/>
          </p:nvSpPr>
          <p:spPr>
            <a:xfrm>
              <a:off x="11783694" y="2511357"/>
              <a:ext cx="1107049" cy="864096"/>
            </a:xfrm>
            <a:prstGeom prst="roundRect">
              <a:avLst/>
            </a:prstGeom>
            <a:solidFill>
              <a:srgbClr val="99B698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BT.709</a:t>
              </a:r>
              <a:endParaRPr kumimoji="1" lang="ja-JP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SDR</a:t>
              </a: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kumimoji="1" lang="ja-JP" alt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カーブ</a:t>
              </a:r>
              <a:endParaRPr kumimoji="1"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Freeform 36"/>
            <p:cNvSpPr/>
            <p:nvPr/>
          </p:nvSpPr>
          <p:spPr>
            <a:xfrm>
              <a:off x="11969043" y="2269926"/>
              <a:ext cx="576065" cy="143948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161365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37168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87703 w 1772718"/>
                <a:gd name="connsiteY2" fmla="*/ 127141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407533 w 1772718"/>
                <a:gd name="connsiteY2" fmla="*/ 26747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785733 w 1772718"/>
                <a:gd name="connsiteY1" fmla="*/ 61839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4616 h 456716"/>
                <a:gd name="connsiteX1" fmla="*/ 692962 w 1772718"/>
                <a:gd name="connsiteY1" fmla="*/ 41691 h 456716"/>
                <a:gd name="connsiteX2" fmla="*/ 218124 w 1772718"/>
                <a:gd name="connsiteY2" fmla="*/ 327125 h 456716"/>
                <a:gd name="connsiteX3" fmla="*/ 0 w 1772718"/>
                <a:gd name="connsiteY3" fmla="*/ 456716 h 456716"/>
                <a:gd name="connsiteX4" fmla="*/ 0 w 1772718"/>
                <a:gd name="connsiteY4" fmla="*/ 456716 h 45671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218124 w 1772718"/>
                <a:gd name="connsiteY2" fmla="*/ 323705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48545 w 1772718"/>
                <a:gd name="connsiteY2" fmla="*/ 386994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92459 w 1772718"/>
                <a:gd name="connsiteY1" fmla="*/ 75597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88593 w 1772718"/>
                <a:gd name="connsiteY1" fmla="*/ 75597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88593 w 1772718"/>
                <a:gd name="connsiteY1" fmla="*/ 81101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833412 w 833412"/>
                <a:gd name="connsiteY0" fmla="*/ 1151 h 420231"/>
                <a:gd name="connsiteX1" fmla="*/ 588593 w 833412"/>
                <a:gd name="connsiteY1" fmla="*/ 49232 h 420231"/>
                <a:gd name="connsiteX2" fmla="*/ 136950 w 833412"/>
                <a:gd name="connsiteY2" fmla="*/ 351176 h 420231"/>
                <a:gd name="connsiteX3" fmla="*/ 0 w 833412"/>
                <a:gd name="connsiteY3" fmla="*/ 420231 h 420231"/>
                <a:gd name="connsiteX4" fmla="*/ 0 w 833412"/>
                <a:gd name="connsiteY4" fmla="*/ 420231 h 420231"/>
                <a:gd name="connsiteX0" fmla="*/ 833412 w 833412"/>
                <a:gd name="connsiteY0" fmla="*/ 3490 h 422570"/>
                <a:gd name="connsiteX1" fmla="*/ 588593 w 833412"/>
                <a:gd name="connsiteY1" fmla="*/ 51571 h 422570"/>
                <a:gd name="connsiteX2" fmla="*/ 136950 w 833412"/>
                <a:gd name="connsiteY2" fmla="*/ 353515 h 422570"/>
                <a:gd name="connsiteX3" fmla="*/ 0 w 833412"/>
                <a:gd name="connsiteY3" fmla="*/ 422570 h 422570"/>
                <a:gd name="connsiteX4" fmla="*/ 0 w 833412"/>
                <a:gd name="connsiteY4" fmla="*/ 422570 h 422570"/>
                <a:gd name="connsiteX0" fmla="*/ 833412 w 833412"/>
                <a:gd name="connsiteY0" fmla="*/ 3490 h 422570"/>
                <a:gd name="connsiteX1" fmla="*/ 588593 w 833412"/>
                <a:gd name="connsiteY1" fmla="*/ 51571 h 422570"/>
                <a:gd name="connsiteX2" fmla="*/ 136950 w 833412"/>
                <a:gd name="connsiteY2" fmla="*/ 353515 h 422570"/>
                <a:gd name="connsiteX3" fmla="*/ 0 w 833412"/>
                <a:gd name="connsiteY3" fmla="*/ 422570 h 422570"/>
                <a:gd name="connsiteX4" fmla="*/ 0 w 833412"/>
                <a:gd name="connsiteY4" fmla="*/ 422570 h 422570"/>
                <a:gd name="connsiteX0" fmla="*/ 833412 w 833412"/>
                <a:gd name="connsiteY0" fmla="*/ 0 h 419080"/>
                <a:gd name="connsiteX1" fmla="*/ 588593 w 833412"/>
                <a:gd name="connsiteY1" fmla="*/ 48081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588593 w 833412"/>
                <a:gd name="connsiteY1" fmla="*/ 48081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45570 w 833412"/>
                <a:gd name="connsiteY1" fmla="*/ 122377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84223 w 833412"/>
                <a:gd name="connsiteY1" fmla="*/ 83854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84223 w 833412"/>
                <a:gd name="connsiteY1" fmla="*/ 83854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34 h 419114"/>
                <a:gd name="connsiteX1" fmla="*/ 484223 w 833412"/>
                <a:gd name="connsiteY1" fmla="*/ 83888 h 419114"/>
                <a:gd name="connsiteX2" fmla="*/ 136950 w 833412"/>
                <a:gd name="connsiteY2" fmla="*/ 350059 h 419114"/>
                <a:gd name="connsiteX3" fmla="*/ 0 w 833412"/>
                <a:gd name="connsiteY3" fmla="*/ 419114 h 419114"/>
                <a:gd name="connsiteX4" fmla="*/ 0 w 833412"/>
                <a:gd name="connsiteY4" fmla="*/ 419114 h 419114"/>
                <a:gd name="connsiteX0" fmla="*/ 833412 w 833412"/>
                <a:gd name="connsiteY0" fmla="*/ 48 h 419128"/>
                <a:gd name="connsiteX1" fmla="*/ 484223 w 833412"/>
                <a:gd name="connsiteY1" fmla="*/ 70143 h 419128"/>
                <a:gd name="connsiteX2" fmla="*/ 136950 w 833412"/>
                <a:gd name="connsiteY2" fmla="*/ 350073 h 419128"/>
                <a:gd name="connsiteX3" fmla="*/ 0 w 833412"/>
                <a:gd name="connsiteY3" fmla="*/ 419128 h 419128"/>
                <a:gd name="connsiteX4" fmla="*/ 0 w 833412"/>
                <a:gd name="connsiteY4" fmla="*/ 419128 h 419128"/>
                <a:gd name="connsiteX0" fmla="*/ 833412 w 833412"/>
                <a:gd name="connsiteY0" fmla="*/ 48 h 419128"/>
                <a:gd name="connsiteX1" fmla="*/ 484223 w 833412"/>
                <a:gd name="connsiteY1" fmla="*/ 70143 h 419128"/>
                <a:gd name="connsiteX2" fmla="*/ 136950 w 833412"/>
                <a:gd name="connsiteY2" fmla="*/ 350073 h 419128"/>
                <a:gd name="connsiteX3" fmla="*/ 0 w 833412"/>
                <a:gd name="connsiteY3" fmla="*/ 419128 h 419128"/>
                <a:gd name="connsiteX4" fmla="*/ 0 w 833412"/>
                <a:gd name="connsiteY4" fmla="*/ 419128 h 419128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36950 w 833412"/>
                <a:gd name="connsiteY2" fmla="*/ 350085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40726 w 833412"/>
                <a:gd name="connsiteY2" fmla="*/ 352836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40726 w 833412"/>
                <a:gd name="connsiteY2" fmla="*/ 352836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32 h 419112"/>
                <a:gd name="connsiteX1" fmla="*/ 416232 w 833412"/>
                <a:gd name="connsiteY1" fmla="*/ 92140 h 419112"/>
                <a:gd name="connsiteX2" fmla="*/ 140726 w 833412"/>
                <a:gd name="connsiteY2" fmla="*/ 352808 h 419112"/>
                <a:gd name="connsiteX3" fmla="*/ 0 w 833412"/>
                <a:gd name="connsiteY3" fmla="*/ 419112 h 419112"/>
                <a:gd name="connsiteX4" fmla="*/ 0 w 833412"/>
                <a:gd name="connsiteY4" fmla="*/ 419112 h 419112"/>
                <a:gd name="connsiteX0" fmla="*/ 833412 w 833412"/>
                <a:gd name="connsiteY0" fmla="*/ 30 h 419110"/>
                <a:gd name="connsiteX1" fmla="*/ 435119 w 833412"/>
                <a:gd name="connsiteY1" fmla="*/ 94890 h 419110"/>
                <a:gd name="connsiteX2" fmla="*/ 140726 w 833412"/>
                <a:gd name="connsiteY2" fmla="*/ 352806 h 419110"/>
                <a:gd name="connsiteX3" fmla="*/ 0 w 833412"/>
                <a:gd name="connsiteY3" fmla="*/ 419110 h 419110"/>
                <a:gd name="connsiteX4" fmla="*/ 0 w 833412"/>
                <a:gd name="connsiteY4" fmla="*/ 419110 h 41911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68193"/>
                <a:gd name="connsiteY0" fmla="*/ 4044 h 423124"/>
                <a:gd name="connsiteX1" fmla="*/ 840104 w 868193"/>
                <a:gd name="connsiteY1" fmla="*/ 8049 h 423124"/>
                <a:gd name="connsiteX2" fmla="*/ 435119 w 868193"/>
                <a:gd name="connsiteY2" fmla="*/ 98904 h 423124"/>
                <a:gd name="connsiteX3" fmla="*/ 140726 w 868193"/>
                <a:gd name="connsiteY3" fmla="*/ 356820 h 423124"/>
                <a:gd name="connsiteX4" fmla="*/ 0 w 868193"/>
                <a:gd name="connsiteY4" fmla="*/ 423124 h 423124"/>
                <a:gd name="connsiteX5" fmla="*/ 0 w 868193"/>
                <a:gd name="connsiteY5" fmla="*/ 423124 h 423124"/>
                <a:gd name="connsiteX0" fmla="*/ 833412 w 1325367"/>
                <a:gd name="connsiteY0" fmla="*/ 0 h 419080"/>
                <a:gd name="connsiteX1" fmla="*/ 1319825 w 1325367"/>
                <a:gd name="connsiteY1" fmla="*/ 45280 h 419080"/>
                <a:gd name="connsiteX2" fmla="*/ 435119 w 1325367"/>
                <a:gd name="connsiteY2" fmla="*/ 94860 h 419080"/>
                <a:gd name="connsiteX3" fmla="*/ 140726 w 1325367"/>
                <a:gd name="connsiteY3" fmla="*/ 352776 h 419080"/>
                <a:gd name="connsiteX4" fmla="*/ 0 w 1325367"/>
                <a:gd name="connsiteY4" fmla="*/ 419080 h 419080"/>
                <a:gd name="connsiteX5" fmla="*/ 0 w 1325367"/>
                <a:gd name="connsiteY5" fmla="*/ 419080 h 419080"/>
                <a:gd name="connsiteX0" fmla="*/ 1588876 w 1588881"/>
                <a:gd name="connsiteY0" fmla="*/ 0 h 397067"/>
                <a:gd name="connsiteX1" fmla="*/ 1319825 w 1588881"/>
                <a:gd name="connsiteY1" fmla="*/ 23267 h 397067"/>
                <a:gd name="connsiteX2" fmla="*/ 435119 w 1588881"/>
                <a:gd name="connsiteY2" fmla="*/ 72847 h 397067"/>
                <a:gd name="connsiteX3" fmla="*/ 140726 w 1588881"/>
                <a:gd name="connsiteY3" fmla="*/ 330763 h 397067"/>
                <a:gd name="connsiteX4" fmla="*/ 0 w 1588881"/>
                <a:gd name="connsiteY4" fmla="*/ 397067 h 397067"/>
                <a:gd name="connsiteX5" fmla="*/ 0 w 1588881"/>
                <a:gd name="connsiteY5" fmla="*/ 397067 h 397067"/>
                <a:gd name="connsiteX0" fmla="*/ 1588876 w 1588876"/>
                <a:gd name="connsiteY0" fmla="*/ 17229 h 414296"/>
                <a:gd name="connsiteX1" fmla="*/ 802332 w 1588876"/>
                <a:gd name="connsiteY1" fmla="*/ 4725 h 414296"/>
                <a:gd name="connsiteX2" fmla="*/ 435119 w 1588876"/>
                <a:gd name="connsiteY2" fmla="*/ 90076 h 414296"/>
                <a:gd name="connsiteX3" fmla="*/ 140726 w 1588876"/>
                <a:gd name="connsiteY3" fmla="*/ 347992 h 414296"/>
                <a:gd name="connsiteX4" fmla="*/ 0 w 1588876"/>
                <a:gd name="connsiteY4" fmla="*/ 414296 h 414296"/>
                <a:gd name="connsiteX5" fmla="*/ 0 w 1588876"/>
                <a:gd name="connsiteY5" fmla="*/ 414296 h 414296"/>
                <a:gd name="connsiteX0" fmla="*/ 1588876 w 1588878"/>
                <a:gd name="connsiteY0" fmla="*/ 17229 h 414296"/>
                <a:gd name="connsiteX1" fmla="*/ 802332 w 1588878"/>
                <a:gd name="connsiteY1" fmla="*/ 4725 h 414296"/>
                <a:gd name="connsiteX2" fmla="*/ 435119 w 1588878"/>
                <a:gd name="connsiteY2" fmla="*/ 90076 h 414296"/>
                <a:gd name="connsiteX3" fmla="*/ 140726 w 1588878"/>
                <a:gd name="connsiteY3" fmla="*/ 347992 h 414296"/>
                <a:gd name="connsiteX4" fmla="*/ 0 w 1588878"/>
                <a:gd name="connsiteY4" fmla="*/ 414296 h 414296"/>
                <a:gd name="connsiteX5" fmla="*/ 0 w 1588878"/>
                <a:gd name="connsiteY5" fmla="*/ 414296 h 414296"/>
                <a:gd name="connsiteX0" fmla="*/ 1603986 w 1603987"/>
                <a:gd name="connsiteY0" fmla="*/ 4045 h 417621"/>
                <a:gd name="connsiteX1" fmla="*/ 802332 w 1603987"/>
                <a:gd name="connsiteY1" fmla="*/ 8050 h 417621"/>
                <a:gd name="connsiteX2" fmla="*/ 435119 w 1603987"/>
                <a:gd name="connsiteY2" fmla="*/ 93401 h 417621"/>
                <a:gd name="connsiteX3" fmla="*/ 140726 w 1603987"/>
                <a:gd name="connsiteY3" fmla="*/ 351317 h 417621"/>
                <a:gd name="connsiteX4" fmla="*/ 0 w 1603987"/>
                <a:gd name="connsiteY4" fmla="*/ 417621 h 417621"/>
                <a:gd name="connsiteX5" fmla="*/ 0 w 1603987"/>
                <a:gd name="connsiteY5" fmla="*/ 417621 h 417621"/>
                <a:gd name="connsiteX0" fmla="*/ 1486888 w 1486890"/>
                <a:gd name="connsiteY0" fmla="*/ 8023 h 416097"/>
                <a:gd name="connsiteX1" fmla="*/ 802332 w 1486890"/>
                <a:gd name="connsiteY1" fmla="*/ 6526 h 416097"/>
                <a:gd name="connsiteX2" fmla="*/ 435119 w 1486890"/>
                <a:gd name="connsiteY2" fmla="*/ 91877 h 416097"/>
                <a:gd name="connsiteX3" fmla="*/ 140726 w 1486890"/>
                <a:gd name="connsiteY3" fmla="*/ 349793 h 416097"/>
                <a:gd name="connsiteX4" fmla="*/ 0 w 1486890"/>
                <a:gd name="connsiteY4" fmla="*/ 416097 h 416097"/>
                <a:gd name="connsiteX5" fmla="*/ 0 w 1486890"/>
                <a:gd name="connsiteY5" fmla="*/ 416097 h 416097"/>
                <a:gd name="connsiteX0" fmla="*/ 1551104 w 1551106"/>
                <a:gd name="connsiteY0" fmla="*/ 4043 h 417620"/>
                <a:gd name="connsiteX1" fmla="*/ 802332 w 1551106"/>
                <a:gd name="connsiteY1" fmla="*/ 8049 h 417620"/>
                <a:gd name="connsiteX2" fmla="*/ 435119 w 1551106"/>
                <a:gd name="connsiteY2" fmla="*/ 93400 h 417620"/>
                <a:gd name="connsiteX3" fmla="*/ 140726 w 1551106"/>
                <a:gd name="connsiteY3" fmla="*/ 351316 h 417620"/>
                <a:gd name="connsiteX4" fmla="*/ 0 w 1551106"/>
                <a:gd name="connsiteY4" fmla="*/ 417620 h 417620"/>
                <a:gd name="connsiteX5" fmla="*/ 0 w 1551106"/>
                <a:gd name="connsiteY5" fmla="*/ 417620 h 417620"/>
                <a:gd name="connsiteX0" fmla="*/ 1551104 w 1551104"/>
                <a:gd name="connsiteY0" fmla="*/ 4043 h 417620"/>
                <a:gd name="connsiteX1" fmla="*/ 802332 w 1551104"/>
                <a:gd name="connsiteY1" fmla="*/ 8049 h 417620"/>
                <a:gd name="connsiteX2" fmla="*/ 435119 w 1551104"/>
                <a:gd name="connsiteY2" fmla="*/ 93400 h 417620"/>
                <a:gd name="connsiteX3" fmla="*/ 140726 w 1551104"/>
                <a:gd name="connsiteY3" fmla="*/ 351316 h 417620"/>
                <a:gd name="connsiteX4" fmla="*/ 0 w 1551104"/>
                <a:gd name="connsiteY4" fmla="*/ 417620 h 417620"/>
                <a:gd name="connsiteX5" fmla="*/ 0 w 1551104"/>
                <a:gd name="connsiteY5" fmla="*/ 417620 h 417620"/>
                <a:gd name="connsiteX0" fmla="*/ 1354683 w 1354683"/>
                <a:gd name="connsiteY0" fmla="*/ 2350 h 418678"/>
                <a:gd name="connsiteX1" fmla="*/ 802332 w 1354683"/>
                <a:gd name="connsiteY1" fmla="*/ 9107 h 418678"/>
                <a:gd name="connsiteX2" fmla="*/ 435119 w 1354683"/>
                <a:gd name="connsiteY2" fmla="*/ 94458 h 418678"/>
                <a:gd name="connsiteX3" fmla="*/ 140726 w 1354683"/>
                <a:gd name="connsiteY3" fmla="*/ 352374 h 418678"/>
                <a:gd name="connsiteX4" fmla="*/ 0 w 1354683"/>
                <a:gd name="connsiteY4" fmla="*/ 418678 h 418678"/>
                <a:gd name="connsiteX5" fmla="*/ 0 w 1354683"/>
                <a:gd name="connsiteY5" fmla="*/ 418678 h 418678"/>
                <a:gd name="connsiteX0" fmla="*/ 1543548 w 1543548"/>
                <a:gd name="connsiteY0" fmla="*/ 45 h 421877"/>
                <a:gd name="connsiteX1" fmla="*/ 802332 w 1543548"/>
                <a:gd name="connsiteY1" fmla="*/ 12306 h 421877"/>
                <a:gd name="connsiteX2" fmla="*/ 435119 w 1543548"/>
                <a:gd name="connsiteY2" fmla="*/ 97657 h 421877"/>
                <a:gd name="connsiteX3" fmla="*/ 140726 w 1543548"/>
                <a:gd name="connsiteY3" fmla="*/ 355573 h 421877"/>
                <a:gd name="connsiteX4" fmla="*/ 0 w 1543548"/>
                <a:gd name="connsiteY4" fmla="*/ 421877 h 421877"/>
                <a:gd name="connsiteX5" fmla="*/ 0 w 1543548"/>
                <a:gd name="connsiteY5" fmla="*/ 421877 h 421877"/>
                <a:gd name="connsiteX0" fmla="*/ 1543548 w 1543550"/>
                <a:gd name="connsiteY0" fmla="*/ 0 h 421832"/>
                <a:gd name="connsiteX1" fmla="*/ 753227 w 1543550"/>
                <a:gd name="connsiteY1" fmla="*/ 42529 h 421832"/>
                <a:gd name="connsiteX2" fmla="*/ 435119 w 1543550"/>
                <a:gd name="connsiteY2" fmla="*/ 97612 h 421832"/>
                <a:gd name="connsiteX3" fmla="*/ 140726 w 1543550"/>
                <a:gd name="connsiteY3" fmla="*/ 355528 h 421832"/>
                <a:gd name="connsiteX4" fmla="*/ 0 w 1543550"/>
                <a:gd name="connsiteY4" fmla="*/ 421832 h 421832"/>
                <a:gd name="connsiteX5" fmla="*/ 0 w 1543550"/>
                <a:gd name="connsiteY5" fmla="*/ 421832 h 421832"/>
                <a:gd name="connsiteX0" fmla="*/ 1543548 w 1543548"/>
                <a:gd name="connsiteY0" fmla="*/ 0 h 421832"/>
                <a:gd name="connsiteX1" fmla="*/ 753227 w 1543548"/>
                <a:gd name="connsiteY1" fmla="*/ 42529 h 421832"/>
                <a:gd name="connsiteX2" fmla="*/ 435119 w 1543548"/>
                <a:gd name="connsiteY2" fmla="*/ 97612 h 421832"/>
                <a:gd name="connsiteX3" fmla="*/ 140726 w 1543548"/>
                <a:gd name="connsiteY3" fmla="*/ 355528 h 421832"/>
                <a:gd name="connsiteX4" fmla="*/ 0 w 1543548"/>
                <a:gd name="connsiteY4" fmla="*/ 421832 h 421832"/>
                <a:gd name="connsiteX5" fmla="*/ 0 w 1543548"/>
                <a:gd name="connsiteY5" fmla="*/ 421832 h 421832"/>
                <a:gd name="connsiteX0" fmla="*/ 1543548 w 1543550"/>
                <a:gd name="connsiteY0" fmla="*/ 0 h 421832"/>
                <a:gd name="connsiteX1" fmla="*/ 753227 w 1543550"/>
                <a:gd name="connsiteY1" fmla="*/ 42529 h 421832"/>
                <a:gd name="connsiteX2" fmla="*/ 435119 w 1543550"/>
                <a:gd name="connsiteY2" fmla="*/ 97612 h 421832"/>
                <a:gd name="connsiteX3" fmla="*/ 140726 w 1543550"/>
                <a:gd name="connsiteY3" fmla="*/ 355528 h 421832"/>
                <a:gd name="connsiteX4" fmla="*/ 0 w 1543550"/>
                <a:gd name="connsiteY4" fmla="*/ 421832 h 421832"/>
                <a:gd name="connsiteX5" fmla="*/ 0 w 1543550"/>
                <a:gd name="connsiteY5" fmla="*/ 421832 h 421832"/>
                <a:gd name="connsiteX0" fmla="*/ 1551104 w 1551105"/>
                <a:gd name="connsiteY0" fmla="*/ 12694 h 379493"/>
                <a:gd name="connsiteX1" fmla="*/ 753227 w 1551105"/>
                <a:gd name="connsiteY1" fmla="*/ 190 h 379493"/>
                <a:gd name="connsiteX2" fmla="*/ 435119 w 1551105"/>
                <a:gd name="connsiteY2" fmla="*/ 55273 h 379493"/>
                <a:gd name="connsiteX3" fmla="*/ 140726 w 1551105"/>
                <a:gd name="connsiteY3" fmla="*/ 313189 h 379493"/>
                <a:gd name="connsiteX4" fmla="*/ 0 w 1551105"/>
                <a:gd name="connsiteY4" fmla="*/ 379493 h 379493"/>
                <a:gd name="connsiteX5" fmla="*/ 0 w 1551105"/>
                <a:gd name="connsiteY5" fmla="*/ 379493 h 379493"/>
                <a:gd name="connsiteX0" fmla="*/ 1551103 w 1551103"/>
                <a:gd name="connsiteY0" fmla="*/ 0 h 383309"/>
                <a:gd name="connsiteX1" fmla="*/ 753227 w 1551103"/>
                <a:gd name="connsiteY1" fmla="*/ 4006 h 383309"/>
                <a:gd name="connsiteX2" fmla="*/ 435119 w 1551103"/>
                <a:gd name="connsiteY2" fmla="*/ 59089 h 383309"/>
                <a:gd name="connsiteX3" fmla="*/ 140726 w 1551103"/>
                <a:gd name="connsiteY3" fmla="*/ 317005 h 383309"/>
                <a:gd name="connsiteX4" fmla="*/ 0 w 1551103"/>
                <a:gd name="connsiteY4" fmla="*/ 383309 h 383309"/>
                <a:gd name="connsiteX5" fmla="*/ 0 w 1551103"/>
                <a:gd name="connsiteY5" fmla="*/ 383309 h 383309"/>
                <a:gd name="connsiteX0" fmla="*/ 1558657 w 1558658"/>
                <a:gd name="connsiteY0" fmla="*/ 2066 h 379872"/>
                <a:gd name="connsiteX1" fmla="*/ 753227 w 1558658"/>
                <a:gd name="connsiteY1" fmla="*/ 569 h 379872"/>
                <a:gd name="connsiteX2" fmla="*/ 435119 w 1558658"/>
                <a:gd name="connsiteY2" fmla="*/ 55652 h 379872"/>
                <a:gd name="connsiteX3" fmla="*/ 140726 w 1558658"/>
                <a:gd name="connsiteY3" fmla="*/ 313568 h 379872"/>
                <a:gd name="connsiteX4" fmla="*/ 0 w 1558658"/>
                <a:gd name="connsiteY4" fmla="*/ 379872 h 379872"/>
                <a:gd name="connsiteX5" fmla="*/ 0 w 1558658"/>
                <a:gd name="connsiteY5" fmla="*/ 379872 h 37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8658" h="379872">
                  <a:moveTo>
                    <a:pt x="1558657" y="2066"/>
                  </a:moveTo>
                  <a:cubicBezTo>
                    <a:pt x="1559772" y="2734"/>
                    <a:pt x="838496" y="-1483"/>
                    <a:pt x="753227" y="569"/>
                  </a:cubicBezTo>
                  <a:cubicBezTo>
                    <a:pt x="679291" y="2621"/>
                    <a:pt x="551682" y="-2477"/>
                    <a:pt x="435119" y="55652"/>
                  </a:cubicBezTo>
                  <a:cubicBezTo>
                    <a:pt x="334177" y="115151"/>
                    <a:pt x="213246" y="259531"/>
                    <a:pt x="140726" y="313568"/>
                  </a:cubicBezTo>
                  <a:cubicBezTo>
                    <a:pt x="68206" y="367605"/>
                    <a:pt x="23454" y="368821"/>
                    <a:pt x="0" y="379872"/>
                  </a:cubicBezTo>
                  <a:lnTo>
                    <a:pt x="0" y="379872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角丸四角形 38"/>
            <p:cNvSpPr/>
            <p:nvPr/>
          </p:nvSpPr>
          <p:spPr>
            <a:xfrm>
              <a:off x="11787581" y="4852112"/>
              <a:ext cx="1103162" cy="864096"/>
            </a:xfrm>
            <a:prstGeom prst="roundRect">
              <a:avLst/>
            </a:prstGeom>
            <a:solidFill>
              <a:srgbClr val="86CC82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BT.2020</a:t>
              </a:r>
              <a:endParaRPr kumimoji="1" lang="ja-JP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MDR</a:t>
              </a:r>
            </a:p>
            <a:p>
              <a:pPr algn="ctr"/>
              <a:r>
                <a:rPr kumimoji="1" lang="ja-JP" alt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線形</a:t>
              </a:r>
              <a:endParaRPr kumimoji="1"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Freeform 32"/>
            <p:cNvSpPr>
              <a:spLocks noChangeAspect="1"/>
            </p:cNvSpPr>
            <p:nvPr/>
          </p:nvSpPr>
          <p:spPr>
            <a:xfrm>
              <a:off x="11952395" y="4409806"/>
              <a:ext cx="659059" cy="346975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412807 w 1781143"/>
                <a:gd name="connsiteY2" fmla="*/ 49182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479859 w 1781143"/>
                <a:gd name="connsiteY2" fmla="*/ 78625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479859 w 1781143"/>
                <a:gd name="connsiteY2" fmla="*/ 78625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25092 h 474963"/>
                <a:gd name="connsiteX1" fmla="*/ 1070570 w 1781143"/>
                <a:gd name="connsiteY1" fmla="*/ 0 h 474963"/>
                <a:gd name="connsiteX2" fmla="*/ 479859 w 1781143"/>
                <a:gd name="connsiteY2" fmla="*/ 93348 h 474963"/>
                <a:gd name="connsiteX3" fmla="*/ 0 w 1781143"/>
                <a:gd name="connsiteY3" fmla="*/ 474963 h 474963"/>
                <a:gd name="connsiteX4" fmla="*/ 0 w 1781143"/>
                <a:gd name="connsiteY4" fmla="*/ 474963 h 474963"/>
                <a:gd name="connsiteX0" fmla="*/ 1781143 w 1781143"/>
                <a:gd name="connsiteY0" fmla="*/ 25092 h 474963"/>
                <a:gd name="connsiteX1" fmla="*/ 1070570 w 1781143"/>
                <a:gd name="connsiteY1" fmla="*/ 0 h 474963"/>
                <a:gd name="connsiteX2" fmla="*/ 479859 w 1781143"/>
                <a:gd name="connsiteY2" fmla="*/ 93348 h 474963"/>
                <a:gd name="connsiteX3" fmla="*/ 0 w 1781143"/>
                <a:gd name="connsiteY3" fmla="*/ 474963 h 474963"/>
                <a:gd name="connsiteX4" fmla="*/ 0 w 1781143"/>
                <a:gd name="connsiteY4" fmla="*/ 474963 h 474963"/>
                <a:gd name="connsiteX0" fmla="*/ 1781143 w 1781143"/>
                <a:gd name="connsiteY0" fmla="*/ 25092 h 474963"/>
                <a:gd name="connsiteX1" fmla="*/ 1070570 w 1781143"/>
                <a:gd name="connsiteY1" fmla="*/ 0 h 474963"/>
                <a:gd name="connsiteX2" fmla="*/ 479859 w 1781143"/>
                <a:gd name="connsiteY2" fmla="*/ 93348 h 474963"/>
                <a:gd name="connsiteX3" fmla="*/ 0 w 1781143"/>
                <a:gd name="connsiteY3" fmla="*/ 474963 h 474963"/>
                <a:gd name="connsiteX4" fmla="*/ 0 w 1781143"/>
                <a:gd name="connsiteY4" fmla="*/ 474963 h 474963"/>
                <a:gd name="connsiteX0" fmla="*/ 1781143 w 1781143"/>
                <a:gd name="connsiteY0" fmla="*/ 25092 h 474963"/>
                <a:gd name="connsiteX1" fmla="*/ 1070570 w 1781143"/>
                <a:gd name="connsiteY1" fmla="*/ 0 h 474963"/>
                <a:gd name="connsiteX2" fmla="*/ 479859 w 1781143"/>
                <a:gd name="connsiteY2" fmla="*/ 93348 h 474963"/>
                <a:gd name="connsiteX3" fmla="*/ 0 w 1781143"/>
                <a:gd name="connsiteY3" fmla="*/ 474963 h 474963"/>
                <a:gd name="connsiteX4" fmla="*/ 0 w 1781143"/>
                <a:gd name="connsiteY4" fmla="*/ 474963 h 474963"/>
                <a:gd name="connsiteX0" fmla="*/ 1781143 w 1781143"/>
                <a:gd name="connsiteY0" fmla="*/ 25092 h 474963"/>
                <a:gd name="connsiteX1" fmla="*/ 1070570 w 1781143"/>
                <a:gd name="connsiteY1" fmla="*/ 0 h 474963"/>
                <a:gd name="connsiteX2" fmla="*/ 479859 w 1781143"/>
                <a:gd name="connsiteY2" fmla="*/ 93348 h 474963"/>
                <a:gd name="connsiteX3" fmla="*/ 0 w 1781143"/>
                <a:gd name="connsiteY3" fmla="*/ 474963 h 474963"/>
                <a:gd name="connsiteX4" fmla="*/ 0 w 1781143"/>
                <a:gd name="connsiteY4" fmla="*/ 474963 h 474963"/>
                <a:gd name="connsiteX0" fmla="*/ 1781143 w 1781143"/>
                <a:gd name="connsiteY0" fmla="*/ -1 h 449870"/>
                <a:gd name="connsiteX1" fmla="*/ 1322016 w 1781143"/>
                <a:gd name="connsiteY1" fmla="*/ 48512 h 449870"/>
                <a:gd name="connsiteX2" fmla="*/ 479859 w 1781143"/>
                <a:gd name="connsiteY2" fmla="*/ 68255 h 449870"/>
                <a:gd name="connsiteX3" fmla="*/ 0 w 1781143"/>
                <a:gd name="connsiteY3" fmla="*/ 449870 h 449870"/>
                <a:gd name="connsiteX4" fmla="*/ 0 w 1781143"/>
                <a:gd name="connsiteY4" fmla="*/ 449870 h 449870"/>
                <a:gd name="connsiteX0" fmla="*/ 1781143 w 1781143"/>
                <a:gd name="connsiteY0" fmla="*/ -1 h 449870"/>
                <a:gd name="connsiteX1" fmla="*/ 479859 w 1781143"/>
                <a:gd name="connsiteY1" fmla="*/ 68255 h 449870"/>
                <a:gd name="connsiteX2" fmla="*/ 0 w 1781143"/>
                <a:gd name="connsiteY2" fmla="*/ 449870 h 449870"/>
                <a:gd name="connsiteX3" fmla="*/ 0 w 1781143"/>
                <a:gd name="connsiteY3" fmla="*/ 449870 h 449870"/>
                <a:gd name="connsiteX0" fmla="*/ 1747617 w 1747617"/>
                <a:gd name="connsiteY0" fmla="*/ 0 h 390985"/>
                <a:gd name="connsiteX1" fmla="*/ 479859 w 1747617"/>
                <a:gd name="connsiteY1" fmla="*/ 9370 h 390985"/>
                <a:gd name="connsiteX2" fmla="*/ 0 w 1747617"/>
                <a:gd name="connsiteY2" fmla="*/ 390985 h 390985"/>
                <a:gd name="connsiteX3" fmla="*/ 0 w 1747617"/>
                <a:gd name="connsiteY3" fmla="*/ 390985 h 390985"/>
                <a:gd name="connsiteX0" fmla="*/ 1144151 w 1144151"/>
                <a:gd name="connsiteY0" fmla="*/ 20074 h 381616"/>
                <a:gd name="connsiteX1" fmla="*/ 479859 w 1144151"/>
                <a:gd name="connsiteY1" fmla="*/ 1 h 381616"/>
                <a:gd name="connsiteX2" fmla="*/ 0 w 1144151"/>
                <a:gd name="connsiteY2" fmla="*/ 381616 h 381616"/>
                <a:gd name="connsiteX3" fmla="*/ 0 w 1144151"/>
                <a:gd name="connsiteY3" fmla="*/ 381616 h 381616"/>
                <a:gd name="connsiteX0" fmla="*/ 1093864 w 1093864"/>
                <a:gd name="connsiteY0" fmla="*/ 5354 h 381616"/>
                <a:gd name="connsiteX1" fmla="*/ 479859 w 1093864"/>
                <a:gd name="connsiteY1" fmla="*/ 1 h 381616"/>
                <a:gd name="connsiteX2" fmla="*/ 0 w 1093864"/>
                <a:gd name="connsiteY2" fmla="*/ 381616 h 381616"/>
                <a:gd name="connsiteX3" fmla="*/ 0 w 1093864"/>
                <a:gd name="connsiteY3" fmla="*/ 381616 h 381616"/>
                <a:gd name="connsiteX0" fmla="*/ 1093864 w 1093864"/>
                <a:gd name="connsiteY0" fmla="*/ 5353 h 381615"/>
                <a:gd name="connsiteX1" fmla="*/ 479859 w 1093864"/>
                <a:gd name="connsiteY1" fmla="*/ 0 h 381615"/>
                <a:gd name="connsiteX2" fmla="*/ 0 w 1093864"/>
                <a:gd name="connsiteY2" fmla="*/ 381615 h 381615"/>
                <a:gd name="connsiteX3" fmla="*/ 0 w 1093864"/>
                <a:gd name="connsiteY3" fmla="*/ 381615 h 381615"/>
                <a:gd name="connsiteX0" fmla="*/ 856411 w 856411"/>
                <a:gd name="connsiteY0" fmla="*/ 5352 h 381615"/>
                <a:gd name="connsiteX1" fmla="*/ 479859 w 856411"/>
                <a:gd name="connsiteY1" fmla="*/ 0 h 381615"/>
                <a:gd name="connsiteX2" fmla="*/ 0 w 856411"/>
                <a:gd name="connsiteY2" fmla="*/ 381615 h 381615"/>
                <a:gd name="connsiteX3" fmla="*/ 0 w 856411"/>
                <a:gd name="connsiteY3" fmla="*/ 381615 h 38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411" h="381615">
                  <a:moveTo>
                    <a:pt x="856411" y="5352"/>
                  </a:moveTo>
                  <a:lnTo>
                    <a:pt x="479859" y="0"/>
                  </a:lnTo>
                  <a:cubicBezTo>
                    <a:pt x="351722" y="108602"/>
                    <a:pt x="395677" y="73425"/>
                    <a:pt x="0" y="381615"/>
                  </a:cubicBezTo>
                  <a:lnTo>
                    <a:pt x="0" y="381615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1" name="角丸四角形 40"/>
            <p:cNvSpPr/>
            <p:nvPr/>
          </p:nvSpPr>
          <p:spPr>
            <a:xfrm>
              <a:off x="10690947" y="1931158"/>
              <a:ext cx="972865" cy="864096"/>
            </a:xfrm>
            <a:prstGeom prst="roundRect">
              <a:avLst>
                <a:gd name="adj" fmla="val 4945"/>
              </a:avLst>
            </a:prstGeom>
            <a:solidFill>
              <a:srgbClr val="FF9F9F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モニタガンマ</a:t>
              </a:r>
              <a:endParaRPr kumimoji="1" lang="en-US" altLang="ja-JP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角丸四角形 41"/>
            <p:cNvSpPr/>
            <p:nvPr/>
          </p:nvSpPr>
          <p:spPr>
            <a:xfrm>
              <a:off x="10694026" y="4268504"/>
              <a:ext cx="972865" cy="864096"/>
            </a:xfrm>
            <a:prstGeom prst="roundRect">
              <a:avLst>
                <a:gd name="adj" fmla="val 4945"/>
              </a:avLst>
            </a:prstGeom>
            <a:solidFill>
              <a:srgbClr val="FF9F9F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モニタ</a:t>
              </a:r>
              <a:endParaRPr kumimoji="1"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EOTF</a:t>
              </a:r>
            </a:p>
          </p:txBody>
        </p:sp>
        <p:cxnSp>
          <p:nvCxnSpPr>
            <p:cNvPr id="43" name="直線矢印コネクタ 42"/>
            <p:cNvCxnSpPr>
              <a:stCxn id="66" idx="3"/>
              <a:endCxn id="37" idx="1"/>
            </p:cNvCxnSpPr>
            <p:nvPr/>
          </p:nvCxnSpPr>
          <p:spPr>
            <a:xfrm flipV="1">
              <a:off x="8135677" y="2943405"/>
              <a:ext cx="3648017" cy="71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>
              <a:stCxn id="136" idx="3"/>
              <a:endCxn id="39" idx="1"/>
            </p:cNvCxnSpPr>
            <p:nvPr/>
          </p:nvCxnSpPr>
          <p:spPr>
            <a:xfrm flipV="1">
              <a:off x="10611880" y="5284160"/>
              <a:ext cx="1175701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8140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HDR</a:t>
            </a:r>
            <a:r>
              <a:rPr kumimoji="1" lang="ja-JP" altLang="en-US" dirty="0"/>
              <a:t> レンダリングフロー</a:t>
            </a:r>
            <a:r>
              <a:rPr kumimoji="1" lang="en-US" altLang="ja-JP" dirty="0"/>
              <a:t>(</a:t>
            </a:r>
            <a:r>
              <a:rPr kumimoji="1" lang="ja-JP" altLang="en-US" dirty="0"/>
              <a:t>トーンマップ追加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66</a:t>
            </a:fld>
            <a:endParaRPr lang="en-US" altLang="ja-JP" dirty="0"/>
          </a:p>
        </p:txBody>
      </p:sp>
      <p:grpSp>
        <p:nvGrpSpPr>
          <p:cNvPr id="19" name="グループ化 18"/>
          <p:cNvGrpSpPr>
            <a:grpSpLocks noChangeAspect="1"/>
          </p:cNvGrpSpPr>
          <p:nvPr/>
        </p:nvGrpSpPr>
        <p:grpSpPr>
          <a:xfrm>
            <a:off x="213900" y="1511896"/>
            <a:ext cx="11091753" cy="3951264"/>
            <a:chOff x="948419" y="1465999"/>
            <a:chExt cx="11930912" cy="4250201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948419" y="1465999"/>
              <a:ext cx="7187258" cy="1916586"/>
              <a:chOff x="948419" y="1250350"/>
              <a:chExt cx="7187258" cy="1916586"/>
            </a:xfrm>
          </p:grpSpPr>
          <p:grpSp>
            <p:nvGrpSpPr>
              <p:cNvPr id="10" name="グループ化 9"/>
              <p:cNvGrpSpPr/>
              <p:nvPr/>
            </p:nvGrpSpPr>
            <p:grpSpPr>
              <a:xfrm>
                <a:off x="955845" y="1727919"/>
                <a:ext cx="7179832" cy="1439017"/>
                <a:chOff x="955845" y="1727919"/>
                <a:chExt cx="7179832" cy="1439017"/>
              </a:xfrm>
            </p:grpSpPr>
            <p:sp>
              <p:nvSpPr>
                <p:cNvPr id="5" name="角丸四角形 4"/>
                <p:cNvSpPr/>
                <p:nvPr/>
              </p:nvSpPr>
              <p:spPr>
                <a:xfrm>
                  <a:off x="2460141" y="2302840"/>
                  <a:ext cx="916649" cy="864096"/>
                </a:xfrm>
                <a:prstGeom prst="roundRect">
                  <a:avLst/>
                </a:prstGeom>
                <a:solidFill>
                  <a:srgbClr val="8FED9A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" name="角丸四角形 5"/>
                <p:cNvSpPr/>
                <p:nvPr/>
              </p:nvSpPr>
              <p:spPr>
                <a:xfrm>
                  <a:off x="4931529" y="2295700"/>
                  <a:ext cx="964853" cy="864096"/>
                </a:xfrm>
                <a:prstGeom prst="roundRect">
                  <a:avLst/>
                </a:prstGeom>
                <a:solidFill>
                  <a:srgbClr val="99B698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非線形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9" name="直線矢印コネクタ 8"/>
                <p:cNvCxnSpPr>
                  <a:stCxn id="5" idx="3"/>
                  <a:endCxn id="6" idx="1"/>
                </p:cNvCxnSpPr>
                <p:nvPr/>
              </p:nvCxnSpPr>
              <p:spPr>
                <a:xfrm flipV="1">
                  <a:off x="3376790" y="2727748"/>
                  <a:ext cx="1554739" cy="714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3" name="角丸四角形 12"/>
                <p:cNvSpPr/>
                <p:nvPr/>
              </p:nvSpPr>
              <p:spPr>
                <a:xfrm>
                  <a:off x="955845" y="1727919"/>
                  <a:ext cx="1360586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シーン描画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3" name="角丸四角形 22"/>
                <p:cNvSpPr/>
                <p:nvPr/>
              </p:nvSpPr>
              <p:spPr>
                <a:xfrm>
                  <a:off x="3520500" y="1727919"/>
                  <a:ext cx="1277197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ポストプロセス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トーンマップ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ガンマ補正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5" name="角丸四角形 44"/>
                <p:cNvSpPr/>
                <p:nvPr/>
              </p:nvSpPr>
              <p:spPr>
                <a:xfrm>
                  <a:off x="6049069" y="1727919"/>
                  <a:ext cx="972865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UI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描画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</a:p>
                <a:p>
                  <a:pPr algn="ctr"/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非線形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47" name="直線矢印コネクタ 46"/>
                <p:cNvCxnSpPr>
                  <a:stCxn id="6" idx="3"/>
                  <a:endCxn id="66" idx="1"/>
                </p:cNvCxnSpPr>
                <p:nvPr/>
              </p:nvCxnSpPr>
              <p:spPr>
                <a:xfrm>
                  <a:off x="5896382" y="2727748"/>
                  <a:ext cx="1274442" cy="714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6" name="角丸四角形 65"/>
                <p:cNvSpPr/>
                <p:nvPr/>
              </p:nvSpPr>
              <p:spPr>
                <a:xfrm>
                  <a:off x="7170824" y="2302840"/>
                  <a:ext cx="964853" cy="864096"/>
                </a:xfrm>
                <a:prstGeom prst="roundRect">
                  <a:avLst/>
                </a:prstGeom>
                <a:solidFill>
                  <a:srgbClr val="99B698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非線形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4" name="正方形/長方形 23"/>
              <p:cNvSpPr/>
              <p:nvPr/>
            </p:nvSpPr>
            <p:spPr>
              <a:xfrm>
                <a:off x="948419" y="1250350"/>
                <a:ext cx="3983110" cy="406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SDR </a:t>
                </a:r>
                <a:r>
                  <a:rPr kumimoji="1" lang="ja-JP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出力のための</a:t>
                </a:r>
                <a:r>
                  <a:rPr kumimoji="1"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(</a:t>
                </a:r>
                <a:r>
                  <a:rPr kumimoji="1" lang="ja-JP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従来の</a:t>
                </a:r>
                <a:r>
                  <a:rPr kumimoji="1"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)</a:t>
                </a:r>
                <a:r>
                  <a:rPr kumimoji="1" lang="ja-JP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フロー</a:t>
                </a:r>
                <a:endParaRPr kumimoji="1" lang="en-US" altLang="ja-JP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2" name="グループ化 11"/>
            <p:cNvGrpSpPr/>
            <p:nvPr/>
          </p:nvGrpSpPr>
          <p:grpSpPr>
            <a:xfrm>
              <a:off x="948419" y="3805036"/>
              <a:ext cx="9667045" cy="1911164"/>
              <a:chOff x="948419" y="3416984"/>
              <a:chExt cx="9667045" cy="1911164"/>
            </a:xfrm>
          </p:grpSpPr>
          <p:grpSp>
            <p:nvGrpSpPr>
              <p:cNvPr id="8" name="グループ化 7"/>
              <p:cNvGrpSpPr/>
              <p:nvPr/>
            </p:nvGrpSpPr>
            <p:grpSpPr>
              <a:xfrm>
                <a:off x="950984" y="3889131"/>
                <a:ext cx="9664480" cy="1439017"/>
                <a:chOff x="950984" y="3889131"/>
                <a:chExt cx="9664480" cy="1439017"/>
              </a:xfrm>
            </p:grpSpPr>
            <p:sp>
              <p:nvSpPr>
                <p:cNvPr id="125" name="角丸四角形 124"/>
                <p:cNvSpPr/>
                <p:nvPr/>
              </p:nvSpPr>
              <p:spPr>
                <a:xfrm>
                  <a:off x="2460140" y="4464052"/>
                  <a:ext cx="916649" cy="864096"/>
                </a:xfrm>
                <a:prstGeom prst="roundRect">
                  <a:avLst/>
                </a:prstGeom>
                <a:solidFill>
                  <a:srgbClr val="8FED9A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角丸四角形 125"/>
                <p:cNvSpPr/>
                <p:nvPr/>
              </p:nvSpPr>
              <p:spPr>
                <a:xfrm>
                  <a:off x="4931528" y="4464052"/>
                  <a:ext cx="964853" cy="864096"/>
                </a:xfrm>
                <a:prstGeom prst="roundRect">
                  <a:avLst/>
                </a:prstGeom>
                <a:solidFill>
                  <a:srgbClr val="86CC82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MDR</a:t>
                  </a:r>
                </a:p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カーブ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27" name="直線矢印コネクタ 126"/>
                <p:cNvCxnSpPr>
                  <a:stCxn id="125" idx="3"/>
                  <a:endCxn id="126" idx="1"/>
                </p:cNvCxnSpPr>
                <p:nvPr/>
              </p:nvCxnSpPr>
              <p:spPr>
                <a:xfrm>
                  <a:off x="3376789" y="4896100"/>
                  <a:ext cx="1554739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28" name="角丸四角形 127"/>
                <p:cNvSpPr/>
                <p:nvPr/>
              </p:nvSpPr>
              <p:spPr>
                <a:xfrm>
                  <a:off x="950984" y="3889131"/>
                  <a:ext cx="1360586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シーン描画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" name="角丸四角形 128"/>
                <p:cNvSpPr/>
                <p:nvPr/>
              </p:nvSpPr>
              <p:spPr>
                <a:xfrm>
                  <a:off x="3521180" y="3889131"/>
                  <a:ext cx="1277197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ポストプロセス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ja-JP" altLang="en-US" sz="11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トーンマップ</a:t>
                  </a:r>
                  <a:endParaRPr kumimoji="1" lang="en-US" altLang="ja-JP" sz="11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0" name="角丸四角形 129"/>
                <p:cNvSpPr/>
                <p:nvPr/>
              </p:nvSpPr>
              <p:spPr>
                <a:xfrm>
                  <a:off x="6049749" y="3889131"/>
                  <a:ext cx="972865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UI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描画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</a:p>
                <a:p>
                  <a:pPr algn="ctr"/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線形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31" name="直線矢印コネクタ 130"/>
                <p:cNvCxnSpPr>
                  <a:stCxn id="126" idx="3"/>
                  <a:endCxn id="132" idx="1"/>
                </p:cNvCxnSpPr>
                <p:nvPr/>
              </p:nvCxnSpPr>
              <p:spPr>
                <a:xfrm>
                  <a:off x="5896381" y="4896100"/>
                  <a:ext cx="1274443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32" name="角丸四角形 131"/>
                <p:cNvSpPr/>
                <p:nvPr/>
              </p:nvSpPr>
              <p:spPr>
                <a:xfrm>
                  <a:off x="7170824" y="4464052"/>
                  <a:ext cx="964853" cy="864096"/>
                </a:xfrm>
                <a:prstGeom prst="roundRect">
                  <a:avLst/>
                </a:prstGeom>
                <a:solidFill>
                  <a:srgbClr val="86CC82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BT.709</a:t>
                  </a:r>
                  <a:endParaRPr kumimoji="1" lang="ja-JP" altLang="en-US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MDR</a:t>
                  </a:r>
                </a:p>
                <a:p>
                  <a:pPr algn="ctr"/>
                  <a:r>
                    <a:rPr kumimoji="1" lang="en-US" altLang="ja-JP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</a:t>
                  </a:r>
                  <a:r>
                    <a:rPr kumimoji="1" lang="ja-JP" altLang="en-US" sz="14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カーブ</a:t>
                  </a:r>
                  <a:endParaRPr kumimoji="1" lang="en-US" altLang="ja-JP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4" name="角丸四角形 133"/>
                <p:cNvSpPr/>
                <p:nvPr/>
              </p:nvSpPr>
              <p:spPr>
                <a:xfrm>
                  <a:off x="8306519" y="3889131"/>
                  <a:ext cx="1103602" cy="864096"/>
                </a:xfrm>
                <a:prstGeom prst="roundRect">
                  <a:avLst>
                    <a:gd name="adj" fmla="val 4945"/>
                  </a:avLst>
                </a:prstGeom>
                <a:solidFill>
                  <a:srgbClr val="FF9F9F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色域変換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OETF</a:t>
                  </a:r>
                </a:p>
              </p:txBody>
            </p:sp>
            <p:cxnSp>
              <p:nvCxnSpPr>
                <p:cNvPr id="135" name="直線矢印コネクタ 134"/>
                <p:cNvCxnSpPr>
                  <a:stCxn id="132" idx="3"/>
                  <a:endCxn id="136" idx="1"/>
                </p:cNvCxnSpPr>
                <p:nvPr/>
              </p:nvCxnSpPr>
              <p:spPr>
                <a:xfrm>
                  <a:off x="8135677" y="4896101"/>
                  <a:ext cx="1445285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36" name="角丸四角形 135"/>
                <p:cNvSpPr/>
                <p:nvPr/>
              </p:nvSpPr>
              <p:spPr>
                <a:xfrm>
                  <a:off x="9580962" y="4464052"/>
                  <a:ext cx="1034502" cy="864096"/>
                </a:xfrm>
                <a:prstGeom prst="roundRect">
                  <a:avLst/>
                </a:prstGeom>
                <a:solidFill>
                  <a:srgbClr val="86CC82"/>
                </a:solidFill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BT.2020</a:t>
                  </a:r>
                  <a:endParaRPr kumimoji="1" lang="ja-JP" altLang="en-US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kumimoji="1" lang="en-US" altLang="ja-JP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MDR</a:t>
                  </a:r>
                </a:p>
                <a:p>
                  <a:pPr algn="ctr"/>
                  <a:r>
                    <a:rPr kumimoji="1" lang="ja-JP" altLang="en-US" sz="1600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非線形</a:t>
                  </a:r>
                  <a:endParaRPr kumimoji="1" lang="en-US" altLang="ja-JP" sz="16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6" name="正方形/長方形 25"/>
              <p:cNvSpPr/>
              <p:nvPr/>
            </p:nvSpPr>
            <p:spPr>
              <a:xfrm>
                <a:off x="948419" y="3416984"/>
                <a:ext cx="6612818" cy="406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HDR </a:t>
                </a:r>
                <a:r>
                  <a:rPr kumimoji="1" lang="ja-JP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出力のためのフロー</a:t>
                </a:r>
                <a:r>
                  <a:rPr kumimoji="1" lang="en-US" altLang="ja-JP" dirty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(MDR</a:t>
                </a:r>
                <a:r>
                  <a:rPr kumimoji="1" lang="ja-JP" altLang="en-US" dirty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トーンマップあり</a:t>
                </a:r>
                <a:r>
                  <a:rPr kumimoji="1" lang="en-US" altLang="ja-JP" dirty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  <a:cs typeface="メイリオ" panose="020B0604030504040204" pitchFamily="50" charset="-128"/>
                  </a:rPr>
                  <a:t>)</a:t>
                </a:r>
              </a:p>
            </p:txBody>
          </p:sp>
        </p:grpSp>
        <p:sp>
          <p:nvSpPr>
            <p:cNvPr id="29" name="Freeform 28"/>
            <p:cNvSpPr/>
            <p:nvPr/>
          </p:nvSpPr>
          <p:spPr>
            <a:xfrm>
              <a:off x="5160936" y="2277058"/>
              <a:ext cx="506038" cy="148893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1143" h="460240">
                  <a:moveTo>
                    <a:pt x="1781143" y="10369"/>
                  </a:moveTo>
                  <a:lnTo>
                    <a:pt x="634731" y="1"/>
                  </a:lnTo>
                  <a:cubicBezTo>
                    <a:pt x="414021" y="22827"/>
                    <a:pt x="267153" y="60805"/>
                    <a:pt x="161365" y="137511"/>
                  </a:cubicBezTo>
                  <a:cubicBezTo>
                    <a:pt x="55577" y="214217"/>
                    <a:pt x="35858" y="325770"/>
                    <a:pt x="0" y="460240"/>
                  </a:cubicBezTo>
                  <a:lnTo>
                    <a:pt x="0" y="460240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>
              <a:off x="2653680" y="1938146"/>
              <a:ext cx="525389" cy="490549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7397756" y="2277058"/>
              <a:ext cx="506038" cy="148893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1143" h="460240">
                  <a:moveTo>
                    <a:pt x="1781143" y="10369"/>
                  </a:moveTo>
                  <a:lnTo>
                    <a:pt x="634731" y="1"/>
                  </a:lnTo>
                  <a:cubicBezTo>
                    <a:pt x="414021" y="22827"/>
                    <a:pt x="267153" y="60805"/>
                    <a:pt x="161365" y="137511"/>
                  </a:cubicBezTo>
                  <a:cubicBezTo>
                    <a:pt x="55577" y="214217"/>
                    <a:pt x="35858" y="325770"/>
                    <a:pt x="0" y="460240"/>
                  </a:cubicBezTo>
                  <a:lnTo>
                    <a:pt x="0" y="460240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2653680" y="4277183"/>
              <a:ext cx="525389" cy="490549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3" name="Freeform 32"/>
            <p:cNvSpPr/>
            <p:nvPr/>
          </p:nvSpPr>
          <p:spPr>
            <a:xfrm>
              <a:off x="9817605" y="4418485"/>
              <a:ext cx="501181" cy="349247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161365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37168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718" h="453549">
                  <a:moveTo>
                    <a:pt x="1772718" y="1449"/>
                  </a:moveTo>
                  <a:lnTo>
                    <a:pt x="1249587" y="0"/>
                  </a:lnTo>
                  <a:cubicBezTo>
                    <a:pt x="1003608" y="7216"/>
                    <a:pt x="521238" y="37390"/>
                    <a:pt x="287703" y="128590"/>
                  </a:cubicBezTo>
                  <a:cubicBezTo>
                    <a:pt x="54168" y="219790"/>
                    <a:pt x="47950" y="399389"/>
                    <a:pt x="0" y="453549"/>
                  </a:cubicBezTo>
                  <a:lnTo>
                    <a:pt x="0" y="453549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160935" y="4398756"/>
              <a:ext cx="525389" cy="362665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161365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37168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87703 w 1772718"/>
                <a:gd name="connsiteY2" fmla="*/ 127141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407533 w 1772718"/>
                <a:gd name="connsiteY2" fmla="*/ 26747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785733 w 1772718"/>
                <a:gd name="connsiteY1" fmla="*/ 61839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4616 h 456716"/>
                <a:gd name="connsiteX1" fmla="*/ 692962 w 1772718"/>
                <a:gd name="connsiteY1" fmla="*/ 41691 h 456716"/>
                <a:gd name="connsiteX2" fmla="*/ 218124 w 1772718"/>
                <a:gd name="connsiteY2" fmla="*/ 327125 h 456716"/>
                <a:gd name="connsiteX3" fmla="*/ 0 w 1772718"/>
                <a:gd name="connsiteY3" fmla="*/ 456716 h 456716"/>
                <a:gd name="connsiteX4" fmla="*/ 0 w 1772718"/>
                <a:gd name="connsiteY4" fmla="*/ 456716 h 45671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218124 w 1772718"/>
                <a:gd name="connsiteY2" fmla="*/ 323705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48545 w 1772718"/>
                <a:gd name="connsiteY2" fmla="*/ 386994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92459 w 1772718"/>
                <a:gd name="connsiteY1" fmla="*/ 75597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88593 w 1772718"/>
                <a:gd name="connsiteY1" fmla="*/ 75597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88593 w 1772718"/>
                <a:gd name="connsiteY1" fmla="*/ 81101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833412 w 833412"/>
                <a:gd name="connsiteY0" fmla="*/ 1151 h 420231"/>
                <a:gd name="connsiteX1" fmla="*/ 588593 w 833412"/>
                <a:gd name="connsiteY1" fmla="*/ 49232 h 420231"/>
                <a:gd name="connsiteX2" fmla="*/ 136950 w 833412"/>
                <a:gd name="connsiteY2" fmla="*/ 351176 h 420231"/>
                <a:gd name="connsiteX3" fmla="*/ 0 w 833412"/>
                <a:gd name="connsiteY3" fmla="*/ 420231 h 420231"/>
                <a:gd name="connsiteX4" fmla="*/ 0 w 833412"/>
                <a:gd name="connsiteY4" fmla="*/ 420231 h 420231"/>
                <a:gd name="connsiteX0" fmla="*/ 833412 w 833412"/>
                <a:gd name="connsiteY0" fmla="*/ 3490 h 422570"/>
                <a:gd name="connsiteX1" fmla="*/ 588593 w 833412"/>
                <a:gd name="connsiteY1" fmla="*/ 51571 h 422570"/>
                <a:gd name="connsiteX2" fmla="*/ 136950 w 833412"/>
                <a:gd name="connsiteY2" fmla="*/ 353515 h 422570"/>
                <a:gd name="connsiteX3" fmla="*/ 0 w 833412"/>
                <a:gd name="connsiteY3" fmla="*/ 422570 h 422570"/>
                <a:gd name="connsiteX4" fmla="*/ 0 w 833412"/>
                <a:gd name="connsiteY4" fmla="*/ 422570 h 422570"/>
                <a:gd name="connsiteX0" fmla="*/ 833412 w 833412"/>
                <a:gd name="connsiteY0" fmla="*/ 3490 h 422570"/>
                <a:gd name="connsiteX1" fmla="*/ 588593 w 833412"/>
                <a:gd name="connsiteY1" fmla="*/ 51571 h 422570"/>
                <a:gd name="connsiteX2" fmla="*/ 136950 w 833412"/>
                <a:gd name="connsiteY2" fmla="*/ 353515 h 422570"/>
                <a:gd name="connsiteX3" fmla="*/ 0 w 833412"/>
                <a:gd name="connsiteY3" fmla="*/ 422570 h 422570"/>
                <a:gd name="connsiteX4" fmla="*/ 0 w 833412"/>
                <a:gd name="connsiteY4" fmla="*/ 422570 h 422570"/>
                <a:gd name="connsiteX0" fmla="*/ 833412 w 833412"/>
                <a:gd name="connsiteY0" fmla="*/ 0 h 419080"/>
                <a:gd name="connsiteX1" fmla="*/ 588593 w 833412"/>
                <a:gd name="connsiteY1" fmla="*/ 48081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588593 w 833412"/>
                <a:gd name="connsiteY1" fmla="*/ 48081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45570 w 833412"/>
                <a:gd name="connsiteY1" fmla="*/ 122377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84223 w 833412"/>
                <a:gd name="connsiteY1" fmla="*/ 83854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84223 w 833412"/>
                <a:gd name="connsiteY1" fmla="*/ 83854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34 h 419114"/>
                <a:gd name="connsiteX1" fmla="*/ 484223 w 833412"/>
                <a:gd name="connsiteY1" fmla="*/ 83888 h 419114"/>
                <a:gd name="connsiteX2" fmla="*/ 136950 w 833412"/>
                <a:gd name="connsiteY2" fmla="*/ 350059 h 419114"/>
                <a:gd name="connsiteX3" fmla="*/ 0 w 833412"/>
                <a:gd name="connsiteY3" fmla="*/ 419114 h 419114"/>
                <a:gd name="connsiteX4" fmla="*/ 0 w 833412"/>
                <a:gd name="connsiteY4" fmla="*/ 419114 h 419114"/>
                <a:gd name="connsiteX0" fmla="*/ 833412 w 833412"/>
                <a:gd name="connsiteY0" fmla="*/ 48 h 419128"/>
                <a:gd name="connsiteX1" fmla="*/ 484223 w 833412"/>
                <a:gd name="connsiteY1" fmla="*/ 70143 h 419128"/>
                <a:gd name="connsiteX2" fmla="*/ 136950 w 833412"/>
                <a:gd name="connsiteY2" fmla="*/ 350073 h 419128"/>
                <a:gd name="connsiteX3" fmla="*/ 0 w 833412"/>
                <a:gd name="connsiteY3" fmla="*/ 419128 h 419128"/>
                <a:gd name="connsiteX4" fmla="*/ 0 w 833412"/>
                <a:gd name="connsiteY4" fmla="*/ 419128 h 419128"/>
                <a:gd name="connsiteX0" fmla="*/ 833412 w 833412"/>
                <a:gd name="connsiteY0" fmla="*/ 48 h 419128"/>
                <a:gd name="connsiteX1" fmla="*/ 484223 w 833412"/>
                <a:gd name="connsiteY1" fmla="*/ 70143 h 419128"/>
                <a:gd name="connsiteX2" fmla="*/ 136950 w 833412"/>
                <a:gd name="connsiteY2" fmla="*/ 350073 h 419128"/>
                <a:gd name="connsiteX3" fmla="*/ 0 w 833412"/>
                <a:gd name="connsiteY3" fmla="*/ 419128 h 419128"/>
                <a:gd name="connsiteX4" fmla="*/ 0 w 833412"/>
                <a:gd name="connsiteY4" fmla="*/ 419128 h 419128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36950 w 833412"/>
                <a:gd name="connsiteY2" fmla="*/ 350085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40726 w 833412"/>
                <a:gd name="connsiteY2" fmla="*/ 352836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40726 w 833412"/>
                <a:gd name="connsiteY2" fmla="*/ 352836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32 h 419112"/>
                <a:gd name="connsiteX1" fmla="*/ 416232 w 833412"/>
                <a:gd name="connsiteY1" fmla="*/ 92140 h 419112"/>
                <a:gd name="connsiteX2" fmla="*/ 140726 w 833412"/>
                <a:gd name="connsiteY2" fmla="*/ 352808 h 419112"/>
                <a:gd name="connsiteX3" fmla="*/ 0 w 833412"/>
                <a:gd name="connsiteY3" fmla="*/ 419112 h 419112"/>
                <a:gd name="connsiteX4" fmla="*/ 0 w 833412"/>
                <a:gd name="connsiteY4" fmla="*/ 419112 h 419112"/>
                <a:gd name="connsiteX0" fmla="*/ 833412 w 833412"/>
                <a:gd name="connsiteY0" fmla="*/ 30 h 419110"/>
                <a:gd name="connsiteX1" fmla="*/ 435119 w 833412"/>
                <a:gd name="connsiteY1" fmla="*/ 94890 h 419110"/>
                <a:gd name="connsiteX2" fmla="*/ 140726 w 833412"/>
                <a:gd name="connsiteY2" fmla="*/ 352806 h 419110"/>
                <a:gd name="connsiteX3" fmla="*/ 0 w 833412"/>
                <a:gd name="connsiteY3" fmla="*/ 419110 h 419110"/>
                <a:gd name="connsiteX4" fmla="*/ 0 w 833412"/>
                <a:gd name="connsiteY4" fmla="*/ 419110 h 41911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12" h="419080">
                  <a:moveTo>
                    <a:pt x="833412" y="0"/>
                  </a:moveTo>
                  <a:cubicBezTo>
                    <a:pt x="660444" y="6855"/>
                    <a:pt x="528409" y="24717"/>
                    <a:pt x="435119" y="94860"/>
                  </a:cubicBezTo>
                  <a:cubicBezTo>
                    <a:pt x="334177" y="154359"/>
                    <a:pt x="213246" y="298739"/>
                    <a:pt x="140726" y="352776"/>
                  </a:cubicBezTo>
                  <a:cubicBezTo>
                    <a:pt x="68206" y="406813"/>
                    <a:pt x="23454" y="408029"/>
                    <a:pt x="0" y="419080"/>
                  </a:cubicBezTo>
                  <a:lnTo>
                    <a:pt x="0" y="419080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7384922" y="4398756"/>
              <a:ext cx="525389" cy="362665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161365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37168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87703 w 1772718"/>
                <a:gd name="connsiteY2" fmla="*/ 127141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407533 w 1772718"/>
                <a:gd name="connsiteY2" fmla="*/ 26747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785733 w 1772718"/>
                <a:gd name="connsiteY1" fmla="*/ 61839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4616 h 456716"/>
                <a:gd name="connsiteX1" fmla="*/ 692962 w 1772718"/>
                <a:gd name="connsiteY1" fmla="*/ 41691 h 456716"/>
                <a:gd name="connsiteX2" fmla="*/ 218124 w 1772718"/>
                <a:gd name="connsiteY2" fmla="*/ 327125 h 456716"/>
                <a:gd name="connsiteX3" fmla="*/ 0 w 1772718"/>
                <a:gd name="connsiteY3" fmla="*/ 456716 h 456716"/>
                <a:gd name="connsiteX4" fmla="*/ 0 w 1772718"/>
                <a:gd name="connsiteY4" fmla="*/ 456716 h 45671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218124 w 1772718"/>
                <a:gd name="connsiteY2" fmla="*/ 323705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48545 w 1772718"/>
                <a:gd name="connsiteY2" fmla="*/ 386994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92459 w 1772718"/>
                <a:gd name="connsiteY1" fmla="*/ 75597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88593 w 1772718"/>
                <a:gd name="connsiteY1" fmla="*/ 75597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88593 w 1772718"/>
                <a:gd name="connsiteY1" fmla="*/ 81101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833412 w 833412"/>
                <a:gd name="connsiteY0" fmla="*/ 1151 h 420231"/>
                <a:gd name="connsiteX1" fmla="*/ 588593 w 833412"/>
                <a:gd name="connsiteY1" fmla="*/ 49232 h 420231"/>
                <a:gd name="connsiteX2" fmla="*/ 136950 w 833412"/>
                <a:gd name="connsiteY2" fmla="*/ 351176 h 420231"/>
                <a:gd name="connsiteX3" fmla="*/ 0 w 833412"/>
                <a:gd name="connsiteY3" fmla="*/ 420231 h 420231"/>
                <a:gd name="connsiteX4" fmla="*/ 0 w 833412"/>
                <a:gd name="connsiteY4" fmla="*/ 420231 h 420231"/>
                <a:gd name="connsiteX0" fmla="*/ 833412 w 833412"/>
                <a:gd name="connsiteY0" fmla="*/ 3490 h 422570"/>
                <a:gd name="connsiteX1" fmla="*/ 588593 w 833412"/>
                <a:gd name="connsiteY1" fmla="*/ 51571 h 422570"/>
                <a:gd name="connsiteX2" fmla="*/ 136950 w 833412"/>
                <a:gd name="connsiteY2" fmla="*/ 353515 h 422570"/>
                <a:gd name="connsiteX3" fmla="*/ 0 w 833412"/>
                <a:gd name="connsiteY3" fmla="*/ 422570 h 422570"/>
                <a:gd name="connsiteX4" fmla="*/ 0 w 833412"/>
                <a:gd name="connsiteY4" fmla="*/ 422570 h 422570"/>
                <a:gd name="connsiteX0" fmla="*/ 833412 w 833412"/>
                <a:gd name="connsiteY0" fmla="*/ 3490 h 422570"/>
                <a:gd name="connsiteX1" fmla="*/ 588593 w 833412"/>
                <a:gd name="connsiteY1" fmla="*/ 51571 h 422570"/>
                <a:gd name="connsiteX2" fmla="*/ 136950 w 833412"/>
                <a:gd name="connsiteY2" fmla="*/ 353515 h 422570"/>
                <a:gd name="connsiteX3" fmla="*/ 0 w 833412"/>
                <a:gd name="connsiteY3" fmla="*/ 422570 h 422570"/>
                <a:gd name="connsiteX4" fmla="*/ 0 w 833412"/>
                <a:gd name="connsiteY4" fmla="*/ 422570 h 422570"/>
                <a:gd name="connsiteX0" fmla="*/ 833412 w 833412"/>
                <a:gd name="connsiteY0" fmla="*/ 0 h 419080"/>
                <a:gd name="connsiteX1" fmla="*/ 588593 w 833412"/>
                <a:gd name="connsiteY1" fmla="*/ 48081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588593 w 833412"/>
                <a:gd name="connsiteY1" fmla="*/ 48081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45570 w 833412"/>
                <a:gd name="connsiteY1" fmla="*/ 122377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84223 w 833412"/>
                <a:gd name="connsiteY1" fmla="*/ 83854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84223 w 833412"/>
                <a:gd name="connsiteY1" fmla="*/ 83854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34 h 419114"/>
                <a:gd name="connsiteX1" fmla="*/ 484223 w 833412"/>
                <a:gd name="connsiteY1" fmla="*/ 83888 h 419114"/>
                <a:gd name="connsiteX2" fmla="*/ 136950 w 833412"/>
                <a:gd name="connsiteY2" fmla="*/ 350059 h 419114"/>
                <a:gd name="connsiteX3" fmla="*/ 0 w 833412"/>
                <a:gd name="connsiteY3" fmla="*/ 419114 h 419114"/>
                <a:gd name="connsiteX4" fmla="*/ 0 w 833412"/>
                <a:gd name="connsiteY4" fmla="*/ 419114 h 419114"/>
                <a:gd name="connsiteX0" fmla="*/ 833412 w 833412"/>
                <a:gd name="connsiteY0" fmla="*/ 48 h 419128"/>
                <a:gd name="connsiteX1" fmla="*/ 484223 w 833412"/>
                <a:gd name="connsiteY1" fmla="*/ 70143 h 419128"/>
                <a:gd name="connsiteX2" fmla="*/ 136950 w 833412"/>
                <a:gd name="connsiteY2" fmla="*/ 350073 h 419128"/>
                <a:gd name="connsiteX3" fmla="*/ 0 w 833412"/>
                <a:gd name="connsiteY3" fmla="*/ 419128 h 419128"/>
                <a:gd name="connsiteX4" fmla="*/ 0 w 833412"/>
                <a:gd name="connsiteY4" fmla="*/ 419128 h 419128"/>
                <a:gd name="connsiteX0" fmla="*/ 833412 w 833412"/>
                <a:gd name="connsiteY0" fmla="*/ 48 h 419128"/>
                <a:gd name="connsiteX1" fmla="*/ 484223 w 833412"/>
                <a:gd name="connsiteY1" fmla="*/ 70143 h 419128"/>
                <a:gd name="connsiteX2" fmla="*/ 136950 w 833412"/>
                <a:gd name="connsiteY2" fmla="*/ 350073 h 419128"/>
                <a:gd name="connsiteX3" fmla="*/ 0 w 833412"/>
                <a:gd name="connsiteY3" fmla="*/ 419128 h 419128"/>
                <a:gd name="connsiteX4" fmla="*/ 0 w 833412"/>
                <a:gd name="connsiteY4" fmla="*/ 419128 h 419128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36950 w 833412"/>
                <a:gd name="connsiteY2" fmla="*/ 350085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40726 w 833412"/>
                <a:gd name="connsiteY2" fmla="*/ 352836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40726 w 833412"/>
                <a:gd name="connsiteY2" fmla="*/ 352836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32 h 419112"/>
                <a:gd name="connsiteX1" fmla="*/ 416232 w 833412"/>
                <a:gd name="connsiteY1" fmla="*/ 92140 h 419112"/>
                <a:gd name="connsiteX2" fmla="*/ 140726 w 833412"/>
                <a:gd name="connsiteY2" fmla="*/ 352808 h 419112"/>
                <a:gd name="connsiteX3" fmla="*/ 0 w 833412"/>
                <a:gd name="connsiteY3" fmla="*/ 419112 h 419112"/>
                <a:gd name="connsiteX4" fmla="*/ 0 w 833412"/>
                <a:gd name="connsiteY4" fmla="*/ 419112 h 419112"/>
                <a:gd name="connsiteX0" fmla="*/ 833412 w 833412"/>
                <a:gd name="connsiteY0" fmla="*/ 30 h 419110"/>
                <a:gd name="connsiteX1" fmla="*/ 435119 w 833412"/>
                <a:gd name="connsiteY1" fmla="*/ 94890 h 419110"/>
                <a:gd name="connsiteX2" fmla="*/ 140726 w 833412"/>
                <a:gd name="connsiteY2" fmla="*/ 352806 h 419110"/>
                <a:gd name="connsiteX3" fmla="*/ 0 w 833412"/>
                <a:gd name="connsiteY3" fmla="*/ 419110 h 419110"/>
                <a:gd name="connsiteX4" fmla="*/ 0 w 833412"/>
                <a:gd name="connsiteY4" fmla="*/ 419110 h 41911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12" h="419080">
                  <a:moveTo>
                    <a:pt x="833412" y="0"/>
                  </a:moveTo>
                  <a:cubicBezTo>
                    <a:pt x="660444" y="6855"/>
                    <a:pt x="528409" y="24717"/>
                    <a:pt x="435119" y="94860"/>
                  </a:cubicBezTo>
                  <a:cubicBezTo>
                    <a:pt x="334177" y="154359"/>
                    <a:pt x="213246" y="298739"/>
                    <a:pt x="140726" y="352776"/>
                  </a:cubicBezTo>
                  <a:cubicBezTo>
                    <a:pt x="68206" y="406813"/>
                    <a:pt x="23454" y="408029"/>
                    <a:pt x="0" y="419080"/>
                  </a:cubicBezTo>
                  <a:lnTo>
                    <a:pt x="0" y="419080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角丸四角形 38"/>
            <p:cNvSpPr/>
            <p:nvPr/>
          </p:nvSpPr>
          <p:spPr>
            <a:xfrm>
              <a:off x="11772282" y="2518488"/>
              <a:ext cx="1107049" cy="864096"/>
            </a:xfrm>
            <a:prstGeom prst="roundRect">
              <a:avLst/>
            </a:prstGeom>
            <a:solidFill>
              <a:srgbClr val="99B698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BT.709</a:t>
              </a:r>
              <a:endParaRPr kumimoji="1" lang="ja-JP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SDR</a:t>
              </a: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kumimoji="1" lang="ja-JP" alt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カーブ</a:t>
              </a:r>
              <a:endParaRPr kumimoji="1"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Freeform 36"/>
            <p:cNvSpPr/>
            <p:nvPr/>
          </p:nvSpPr>
          <p:spPr>
            <a:xfrm>
              <a:off x="11950297" y="2277058"/>
              <a:ext cx="576065" cy="143949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161365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37168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87703 w 1772718"/>
                <a:gd name="connsiteY2" fmla="*/ 127141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407533 w 1772718"/>
                <a:gd name="connsiteY2" fmla="*/ 26747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785733 w 1772718"/>
                <a:gd name="connsiteY1" fmla="*/ 61839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4616 h 456716"/>
                <a:gd name="connsiteX1" fmla="*/ 692962 w 1772718"/>
                <a:gd name="connsiteY1" fmla="*/ 41691 h 456716"/>
                <a:gd name="connsiteX2" fmla="*/ 218124 w 1772718"/>
                <a:gd name="connsiteY2" fmla="*/ 327125 h 456716"/>
                <a:gd name="connsiteX3" fmla="*/ 0 w 1772718"/>
                <a:gd name="connsiteY3" fmla="*/ 456716 h 456716"/>
                <a:gd name="connsiteX4" fmla="*/ 0 w 1772718"/>
                <a:gd name="connsiteY4" fmla="*/ 456716 h 45671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218124 w 1772718"/>
                <a:gd name="connsiteY2" fmla="*/ 323705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48545 w 1772718"/>
                <a:gd name="connsiteY2" fmla="*/ 386994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92459 w 1772718"/>
                <a:gd name="connsiteY1" fmla="*/ 75597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88593 w 1772718"/>
                <a:gd name="connsiteY1" fmla="*/ 75597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88593 w 1772718"/>
                <a:gd name="connsiteY1" fmla="*/ 81101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833412 w 833412"/>
                <a:gd name="connsiteY0" fmla="*/ 1151 h 420231"/>
                <a:gd name="connsiteX1" fmla="*/ 588593 w 833412"/>
                <a:gd name="connsiteY1" fmla="*/ 49232 h 420231"/>
                <a:gd name="connsiteX2" fmla="*/ 136950 w 833412"/>
                <a:gd name="connsiteY2" fmla="*/ 351176 h 420231"/>
                <a:gd name="connsiteX3" fmla="*/ 0 w 833412"/>
                <a:gd name="connsiteY3" fmla="*/ 420231 h 420231"/>
                <a:gd name="connsiteX4" fmla="*/ 0 w 833412"/>
                <a:gd name="connsiteY4" fmla="*/ 420231 h 420231"/>
                <a:gd name="connsiteX0" fmla="*/ 833412 w 833412"/>
                <a:gd name="connsiteY0" fmla="*/ 3490 h 422570"/>
                <a:gd name="connsiteX1" fmla="*/ 588593 w 833412"/>
                <a:gd name="connsiteY1" fmla="*/ 51571 h 422570"/>
                <a:gd name="connsiteX2" fmla="*/ 136950 w 833412"/>
                <a:gd name="connsiteY2" fmla="*/ 353515 h 422570"/>
                <a:gd name="connsiteX3" fmla="*/ 0 w 833412"/>
                <a:gd name="connsiteY3" fmla="*/ 422570 h 422570"/>
                <a:gd name="connsiteX4" fmla="*/ 0 w 833412"/>
                <a:gd name="connsiteY4" fmla="*/ 422570 h 422570"/>
                <a:gd name="connsiteX0" fmla="*/ 833412 w 833412"/>
                <a:gd name="connsiteY0" fmla="*/ 3490 h 422570"/>
                <a:gd name="connsiteX1" fmla="*/ 588593 w 833412"/>
                <a:gd name="connsiteY1" fmla="*/ 51571 h 422570"/>
                <a:gd name="connsiteX2" fmla="*/ 136950 w 833412"/>
                <a:gd name="connsiteY2" fmla="*/ 353515 h 422570"/>
                <a:gd name="connsiteX3" fmla="*/ 0 w 833412"/>
                <a:gd name="connsiteY3" fmla="*/ 422570 h 422570"/>
                <a:gd name="connsiteX4" fmla="*/ 0 w 833412"/>
                <a:gd name="connsiteY4" fmla="*/ 422570 h 422570"/>
                <a:gd name="connsiteX0" fmla="*/ 833412 w 833412"/>
                <a:gd name="connsiteY0" fmla="*/ 0 h 419080"/>
                <a:gd name="connsiteX1" fmla="*/ 588593 w 833412"/>
                <a:gd name="connsiteY1" fmla="*/ 48081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588593 w 833412"/>
                <a:gd name="connsiteY1" fmla="*/ 48081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45570 w 833412"/>
                <a:gd name="connsiteY1" fmla="*/ 122377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84223 w 833412"/>
                <a:gd name="connsiteY1" fmla="*/ 83854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84223 w 833412"/>
                <a:gd name="connsiteY1" fmla="*/ 83854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34 h 419114"/>
                <a:gd name="connsiteX1" fmla="*/ 484223 w 833412"/>
                <a:gd name="connsiteY1" fmla="*/ 83888 h 419114"/>
                <a:gd name="connsiteX2" fmla="*/ 136950 w 833412"/>
                <a:gd name="connsiteY2" fmla="*/ 350059 h 419114"/>
                <a:gd name="connsiteX3" fmla="*/ 0 w 833412"/>
                <a:gd name="connsiteY3" fmla="*/ 419114 h 419114"/>
                <a:gd name="connsiteX4" fmla="*/ 0 w 833412"/>
                <a:gd name="connsiteY4" fmla="*/ 419114 h 419114"/>
                <a:gd name="connsiteX0" fmla="*/ 833412 w 833412"/>
                <a:gd name="connsiteY0" fmla="*/ 48 h 419128"/>
                <a:gd name="connsiteX1" fmla="*/ 484223 w 833412"/>
                <a:gd name="connsiteY1" fmla="*/ 70143 h 419128"/>
                <a:gd name="connsiteX2" fmla="*/ 136950 w 833412"/>
                <a:gd name="connsiteY2" fmla="*/ 350073 h 419128"/>
                <a:gd name="connsiteX3" fmla="*/ 0 w 833412"/>
                <a:gd name="connsiteY3" fmla="*/ 419128 h 419128"/>
                <a:gd name="connsiteX4" fmla="*/ 0 w 833412"/>
                <a:gd name="connsiteY4" fmla="*/ 419128 h 419128"/>
                <a:gd name="connsiteX0" fmla="*/ 833412 w 833412"/>
                <a:gd name="connsiteY0" fmla="*/ 48 h 419128"/>
                <a:gd name="connsiteX1" fmla="*/ 484223 w 833412"/>
                <a:gd name="connsiteY1" fmla="*/ 70143 h 419128"/>
                <a:gd name="connsiteX2" fmla="*/ 136950 w 833412"/>
                <a:gd name="connsiteY2" fmla="*/ 350073 h 419128"/>
                <a:gd name="connsiteX3" fmla="*/ 0 w 833412"/>
                <a:gd name="connsiteY3" fmla="*/ 419128 h 419128"/>
                <a:gd name="connsiteX4" fmla="*/ 0 w 833412"/>
                <a:gd name="connsiteY4" fmla="*/ 419128 h 419128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36950 w 833412"/>
                <a:gd name="connsiteY2" fmla="*/ 350085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40726 w 833412"/>
                <a:gd name="connsiteY2" fmla="*/ 352836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40726 w 833412"/>
                <a:gd name="connsiteY2" fmla="*/ 352836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32 h 419112"/>
                <a:gd name="connsiteX1" fmla="*/ 416232 w 833412"/>
                <a:gd name="connsiteY1" fmla="*/ 92140 h 419112"/>
                <a:gd name="connsiteX2" fmla="*/ 140726 w 833412"/>
                <a:gd name="connsiteY2" fmla="*/ 352808 h 419112"/>
                <a:gd name="connsiteX3" fmla="*/ 0 w 833412"/>
                <a:gd name="connsiteY3" fmla="*/ 419112 h 419112"/>
                <a:gd name="connsiteX4" fmla="*/ 0 w 833412"/>
                <a:gd name="connsiteY4" fmla="*/ 419112 h 419112"/>
                <a:gd name="connsiteX0" fmla="*/ 833412 w 833412"/>
                <a:gd name="connsiteY0" fmla="*/ 30 h 419110"/>
                <a:gd name="connsiteX1" fmla="*/ 435119 w 833412"/>
                <a:gd name="connsiteY1" fmla="*/ 94890 h 419110"/>
                <a:gd name="connsiteX2" fmla="*/ 140726 w 833412"/>
                <a:gd name="connsiteY2" fmla="*/ 352806 h 419110"/>
                <a:gd name="connsiteX3" fmla="*/ 0 w 833412"/>
                <a:gd name="connsiteY3" fmla="*/ 419110 h 419110"/>
                <a:gd name="connsiteX4" fmla="*/ 0 w 833412"/>
                <a:gd name="connsiteY4" fmla="*/ 419110 h 41911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68193"/>
                <a:gd name="connsiteY0" fmla="*/ 4044 h 423124"/>
                <a:gd name="connsiteX1" fmla="*/ 840104 w 868193"/>
                <a:gd name="connsiteY1" fmla="*/ 8049 h 423124"/>
                <a:gd name="connsiteX2" fmla="*/ 435119 w 868193"/>
                <a:gd name="connsiteY2" fmla="*/ 98904 h 423124"/>
                <a:gd name="connsiteX3" fmla="*/ 140726 w 868193"/>
                <a:gd name="connsiteY3" fmla="*/ 356820 h 423124"/>
                <a:gd name="connsiteX4" fmla="*/ 0 w 868193"/>
                <a:gd name="connsiteY4" fmla="*/ 423124 h 423124"/>
                <a:gd name="connsiteX5" fmla="*/ 0 w 868193"/>
                <a:gd name="connsiteY5" fmla="*/ 423124 h 423124"/>
                <a:gd name="connsiteX0" fmla="*/ 833412 w 1325367"/>
                <a:gd name="connsiteY0" fmla="*/ 0 h 419080"/>
                <a:gd name="connsiteX1" fmla="*/ 1319825 w 1325367"/>
                <a:gd name="connsiteY1" fmla="*/ 45280 h 419080"/>
                <a:gd name="connsiteX2" fmla="*/ 435119 w 1325367"/>
                <a:gd name="connsiteY2" fmla="*/ 94860 h 419080"/>
                <a:gd name="connsiteX3" fmla="*/ 140726 w 1325367"/>
                <a:gd name="connsiteY3" fmla="*/ 352776 h 419080"/>
                <a:gd name="connsiteX4" fmla="*/ 0 w 1325367"/>
                <a:gd name="connsiteY4" fmla="*/ 419080 h 419080"/>
                <a:gd name="connsiteX5" fmla="*/ 0 w 1325367"/>
                <a:gd name="connsiteY5" fmla="*/ 419080 h 419080"/>
                <a:gd name="connsiteX0" fmla="*/ 1588876 w 1588881"/>
                <a:gd name="connsiteY0" fmla="*/ 0 h 397067"/>
                <a:gd name="connsiteX1" fmla="*/ 1319825 w 1588881"/>
                <a:gd name="connsiteY1" fmla="*/ 23267 h 397067"/>
                <a:gd name="connsiteX2" fmla="*/ 435119 w 1588881"/>
                <a:gd name="connsiteY2" fmla="*/ 72847 h 397067"/>
                <a:gd name="connsiteX3" fmla="*/ 140726 w 1588881"/>
                <a:gd name="connsiteY3" fmla="*/ 330763 h 397067"/>
                <a:gd name="connsiteX4" fmla="*/ 0 w 1588881"/>
                <a:gd name="connsiteY4" fmla="*/ 397067 h 397067"/>
                <a:gd name="connsiteX5" fmla="*/ 0 w 1588881"/>
                <a:gd name="connsiteY5" fmla="*/ 397067 h 397067"/>
                <a:gd name="connsiteX0" fmla="*/ 1588876 w 1588876"/>
                <a:gd name="connsiteY0" fmla="*/ 17229 h 414296"/>
                <a:gd name="connsiteX1" fmla="*/ 802332 w 1588876"/>
                <a:gd name="connsiteY1" fmla="*/ 4725 h 414296"/>
                <a:gd name="connsiteX2" fmla="*/ 435119 w 1588876"/>
                <a:gd name="connsiteY2" fmla="*/ 90076 h 414296"/>
                <a:gd name="connsiteX3" fmla="*/ 140726 w 1588876"/>
                <a:gd name="connsiteY3" fmla="*/ 347992 h 414296"/>
                <a:gd name="connsiteX4" fmla="*/ 0 w 1588876"/>
                <a:gd name="connsiteY4" fmla="*/ 414296 h 414296"/>
                <a:gd name="connsiteX5" fmla="*/ 0 w 1588876"/>
                <a:gd name="connsiteY5" fmla="*/ 414296 h 414296"/>
                <a:gd name="connsiteX0" fmla="*/ 1588876 w 1588878"/>
                <a:gd name="connsiteY0" fmla="*/ 17229 h 414296"/>
                <a:gd name="connsiteX1" fmla="*/ 802332 w 1588878"/>
                <a:gd name="connsiteY1" fmla="*/ 4725 h 414296"/>
                <a:gd name="connsiteX2" fmla="*/ 435119 w 1588878"/>
                <a:gd name="connsiteY2" fmla="*/ 90076 h 414296"/>
                <a:gd name="connsiteX3" fmla="*/ 140726 w 1588878"/>
                <a:gd name="connsiteY3" fmla="*/ 347992 h 414296"/>
                <a:gd name="connsiteX4" fmla="*/ 0 w 1588878"/>
                <a:gd name="connsiteY4" fmla="*/ 414296 h 414296"/>
                <a:gd name="connsiteX5" fmla="*/ 0 w 1588878"/>
                <a:gd name="connsiteY5" fmla="*/ 414296 h 414296"/>
                <a:gd name="connsiteX0" fmla="*/ 1603986 w 1603987"/>
                <a:gd name="connsiteY0" fmla="*/ 4045 h 417621"/>
                <a:gd name="connsiteX1" fmla="*/ 802332 w 1603987"/>
                <a:gd name="connsiteY1" fmla="*/ 8050 h 417621"/>
                <a:gd name="connsiteX2" fmla="*/ 435119 w 1603987"/>
                <a:gd name="connsiteY2" fmla="*/ 93401 h 417621"/>
                <a:gd name="connsiteX3" fmla="*/ 140726 w 1603987"/>
                <a:gd name="connsiteY3" fmla="*/ 351317 h 417621"/>
                <a:gd name="connsiteX4" fmla="*/ 0 w 1603987"/>
                <a:gd name="connsiteY4" fmla="*/ 417621 h 417621"/>
                <a:gd name="connsiteX5" fmla="*/ 0 w 1603987"/>
                <a:gd name="connsiteY5" fmla="*/ 417621 h 417621"/>
                <a:gd name="connsiteX0" fmla="*/ 1486888 w 1486890"/>
                <a:gd name="connsiteY0" fmla="*/ 8023 h 416097"/>
                <a:gd name="connsiteX1" fmla="*/ 802332 w 1486890"/>
                <a:gd name="connsiteY1" fmla="*/ 6526 h 416097"/>
                <a:gd name="connsiteX2" fmla="*/ 435119 w 1486890"/>
                <a:gd name="connsiteY2" fmla="*/ 91877 h 416097"/>
                <a:gd name="connsiteX3" fmla="*/ 140726 w 1486890"/>
                <a:gd name="connsiteY3" fmla="*/ 349793 h 416097"/>
                <a:gd name="connsiteX4" fmla="*/ 0 w 1486890"/>
                <a:gd name="connsiteY4" fmla="*/ 416097 h 416097"/>
                <a:gd name="connsiteX5" fmla="*/ 0 w 1486890"/>
                <a:gd name="connsiteY5" fmla="*/ 416097 h 416097"/>
                <a:gd name="connsiteX0" fmla="*/ 1551104 w 1551106"/>
                <a:gd name="connsiteY0" fmla="*/ 4043 h 417620"/>
                <a:gd name="connsiteX1" fmla="*/ 802332 w 1551106"/>
                <a:gd name="connsiteY1" fmla="*/ 8049 h 417620"/>
                <a:gd name="connsiteX2" fmla="*/ 435119 w 1551106"/>
                <a:gd name="connsiteY2" fmla="*/ 93400 h 417620"/>
                <a:gd name="connsiteX3" fmla="*/ 140726 w 1551106"/>
                <a:gd name="connsiteY3" fmla="*/ 351316 h 417620"/>
                <a:gd name="connsiteX4" fmla="*/ 0 w 1551106"/>
                <a:gd name="connsiteY4" fmla="*/ 417620 h 417620"/>
                <a:gd name="connsiteX5" fmla="*/ 0 w 1551106"/>
                <a:gd name="connsiteY5" fmla="*/ 417620 h 417620"/>
                <a:gd name="connsiteX0" fmla="*/ 1551104 w 1551104"/>
                <a:gd name="connsiteY0" fmla="*/ 4043 h 417620"/>
                <a:gd name="connsiteX1" fmla="*/ 802332 w 1551104"/>
                <a:gd name="connsiteY1" fmla="*/ 8049 h 417620"/>
                <a:gd name="connsiteX2" fmla="*/ 435119 w 1551104"/>
                <a:gd name="connsiteY2" fmla="*/ 93400 h 417620"/>
                <a:gd name="connsiteX3" fmla="*/ 140726 w 1551104"/>
                <a:gd name="connsiteY3" fmla="*/ 351316 h 417620"/>
                <a:gd name="connsiteX4" fmla="*/ 0 w 1551104"/>
                <a:gd name="connsiteY4" fmla="*/ 417620 h 417620"/>
                <a:gd name="connsiteX5" fmla="*/ 0 w 1551104"/>
                <a:gd name="connsiteY5" fmla="*/ 417620 h 417620"/>
                <a:gd name="connsiteX0" fmla="*/ 1354683 w 1354683"/>
                <a:gd name="connsiteY0" fmla="*/ 2350 h 418678"/>
                <a:gd name="connsiteX1" fmla="*/ 802332 w 1354683"/>
                <a:gd name="connsiteY1" fmla="*/ 9107 h 418678"/>
                <a:gd name="connsiteX2" fmla="*/ 435119 w 1354683"/>
                <a:gd name="connsiteY2" fmla="*/ 94458 h 418678"/>
                <a:gd name="connsiteX3" fmla="*/ 140726 w 1354683"/>
                <a:gd name="connsiteY3" fmla="*/ 352374 h 418678"/>
                <a:gd name="connsiteX4" fmla="*/ 0 w 1354683"/>
                <a:gd name="connsiteY4" fmla="*/ 418678 h 418678"/>
                <a:gd name="connsiteX5" fmla="*/ 0 w 1354683"/>
                <a:gd name="connsiteY5" fmla="*/ 418678 h 418678"/>
                <a:gd name="connsiteX0" fmla="*/ 1543548 w 1543548"/>
                <a:gd name="connsiteY0" fmla="*/ 45 h 421877"/>
                <a:gd name="connsiteX1" fmla="*/ 802332 w 1543548"/>
                <a:gd name="connsiteY1" fmla="*/ 12306 h 421877"/>
                <a:gd name="connsiteX2" fmla="*/ 435119 w 1543548"/>
                <a:gd name="connsiteY2" fmla="*/ 97657 h 421877"/>
                <a:gd name="connsiteX3" fmla="*/ 140726 w 1543548"/>
                <a:gd name="connsiteY3" fmla="*/ 355573 h 421877"/>
                <a:gd name="connsiteX4" fmla="*/ 0 w 1543548"/>
                <a:gd name="connsiteY4" fmla="*/ 421877 h 421877"/>
                <a:gd name="connsiteX5" fmla="*/ 0 w 1543548"/>
                <a:gd name="connsiteY5" fmla="*/ 421877 h 421877"/>
                <a:gd name="connsiteX0" fmla="*/ 1543548 w 1543550"/>
                <a:gd name="connsiteY0" fmla="*/ 0 h 421832"/>
                <a:gd name="connsiteX1" fmla="*/ 753227 w 1543550"/>
                <a:gd name="connsiteY1" fmla="*/ 42529 h 421832"/>
                <a:gd name="connsiteX2" fmla="*/ 435119 w 1543550"/>
                <a:gd name="connsiteY2" fmla="*/ 97612 h 421832"/>
                <a:gd name="connsiteX3" fmla="*/ 140726 w 1543550"/>
                <a:gd name="connsiteY3" fmla="*/ 355528 h 421832"/>
                <a:gd name="connsiteX4" fmla="*/ 0 w 1543550"/>
                <a:gd name="connsiteY4" fmla="*/ 421832 h 421832"/>
                <a:gd name="connsiteX5" fmla="*/ 0 w 1543550"/>
                <a:gd name="connsiteY5" fmla="*/ 421832 h 421832"/>
                <a:gd name="connsiteX0" fmla="*/ 1543548 w 1543548"/>
                <a:gd name="connsiteY0" fmla="*/ 0 h 421832"/>
                <a:gd name="connsiteX1" fmla="*/ 753227 w 1543548"/>
                <a:gd name="connsiteY1" fmla="*/ 42529 h 421832"/>
                <a:gd name="connsiteX2" fmla="*/ 435119 w 1543548"/>
                <a:gd name="connsiteY2" fmla="*/ 97612 h 421832"/>
                <a:gd name="connsiteX3" fmla="*/ 140726 w 1543548"/>
                <a:gd name="connsiteY3" fmla="*/ 355528 h 421832"/>
                <a:gd name="connsiteX4" fmla="*/ 0 w 1543548"/>
                <a:gd name="connsiteY4" fmla="*/ 421832 h 421832"/>
                <a:gd name="connsiteX5" fmla="*/ 0 w 1543548"/>
                <a:gd name="connsiteY5" fmla="*/ 421832 h 421832"/>
                <a:gd name="connsiteX0" fmla="*/ 1543548 w 1543550"/>
                <a:gd name="connsiteY0" fmla="*/ 0 h 421832"/>
                <a:gd name="connsiteX1" fmla="*/ 753227 w 1543550"/>
                <a:gd name="connsiteY1" fmla="*/ 42529 h 421832"/>
                <a:gd name="connsiteX2" fmla="*/ 435119 w 1543550"/>
                <a:gd name="connsiteY2" fmla="*/ 97612 h 421832"/>
                <a:gd name="connsiteX3" fmla="*/ 140726 w 1543550"/>
                <a:gd name="connsiteY3" fmla="*/ 355528 h 421832"/>
                <a:gd name="connsiteX4" fmla="*/ 0 w 1543550"/>
                <a:gd name="connsiteY4" fmla="*/ 421832 h 421832"/>
                <a:gd name="connsiteX5" fmla="*/ 0 w 1543550"/>
                <a:gd name="connsiteY5" fmla="*/ 421832 h 421832"/>
                <a:gd name="connsiteX0" fmla="*/ 1551104 w 1551105"/>
                <a:gd name="connsiteY0" fmla="*/ 12694 h 379493"/>
                <a:gd name="connsiteX1" fmla="*/ 753227 w 1551105"/>
                <a:gd name="connsiteY1" fmla="*/ 190 h 379493"/>
                <a:gd name="connsiteX2" fmla="*/ 435119 w 1551105"/>
                <a:gd name="connsiteY2" fmla="*/ 55273 h 379493"/>
                <a:gd name="connsiteX3" fmla="*/ 140726 w 1551105"/>
                <a:gd name="connsiteY3" fmla="*/ 313189 h 379493"/>
                <a:gd name="connsiteX4" fmla="*/ 0 w 1551105"/>
                <a:gd name="connsiteY4" fmla="*/ 379493 h 379493"/>
                <a:gd name="connsiteX5" fmla="*/ 0 w 1551105"/>
                <a:gd name="connsiteY5" fmla="*/ 379493 h 379493"/>
                <a:gd name="connsiteX0" fmla="*/ 1551103 w 1551103"/>
                <a:gd name="connsiteY0" fmla="*/ 0 h 383309"/>
                <a:gd name="connsiteX1" fmla="*/ 753227 w 1551103"/>
                <a:gd name="connsiteY1" fmla="*/ 4006 h 383309"/>
                <a:gd name="connsiteX2" fmla="*/ 435119 w 1551103"/>
                <a:gd name="connsiteY2" fmla="*/ 59089 h 383309"/>
                <a:gd name="connsiteX3" fmla="*/ 140726 w 1551103"/>
                <a:gd name="connsiteY3" fmla="*/ 317005 h 383309"/>
                <a:gd name="connsiteX4" fmla="*/ 0 w 1551103"/>
                <a:gd name="connsiteY4" fmla="*/ 383309 h 383309"/>
                <a:gd name="connsiteX5" fmla="*/ 0 w 1551103"/>
                <a:gd name="connsiteY5" fmla="*/ 383309 h 383309"/>
                <a:gd name="connsiteX0" fmla="*/ 1558657 w 1558658"/>
                <a:gd name="connsiteY0" fmla="*/ 2066 h 379872"/>
                <a:gd name="connsiteX1" fmla="*/ 753227 w 1558658"/>
                <a:gd name="connsiteY1" fmla="*/ 569 h 379872"/>
                <a:gd name="connsiteX2" fmla="*/ 435119 w 1558658"/>
                <a:gd name="connsiteY2" fmla="*/ 55652 h 379872"/>
                <a:gd name="connsiteX3" fmla="*/ 140726 w 1558658"/>
                <a:gd name="connsiteY3" fmla="*/ 313568 h 379872"/>
                <a:gd name="connsiteX4" fmla="*/ 0 w 1558658"/>
                <a:gd name="connsiteY4" fmla="*/ 379872 h 379872"/>
                <a:gd name="connsiteX5" fmla="*/ 0 w 1558658"/>
                <a:gd name="connsiteY5" fmla="*/ 379872 h 37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8658" h="379872">
                  <a:moveTo>
                    <a:pt x="1558657" y="2066"/>
                  </a:moveTo>
                  <a:cubicBezTo>
                    <a:pt x="1559772" y="2734"/>
                    <a:pt x="838496" y="-1483"/>
                    <a:pt x="753227" y="569"/>
                  </a:cubicBezTo>
                  <a:cubicBezTo>
                    <a:pt x="679291" y="2621"/>
                    <a:pt x="551682" y="-2477"/>
                    <a:pt x="435119" y="55652"/>
                  </a:cubicBezTo>
                  <a:cubicBezTo>
                    <a:pt x="334177" y="115151"/>
                    <a:pt x="213246" y="259531"/>
                    <a:pt x="140726" y="313568"/>
                  </a:cubicBezTo>
                  <a:cubicBezTo>
                    <a:pt x="68206" y="367605"/>
                    <a:pt x="23454" y="368821"/>
                    <a:pt x="0" y="379872"/>
                  </a:cubicBezTo>
                  <a:lnTo>
                    <a:pt x="0" y="379872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角丸四角形 40"/>
            <p:cNvSpPr/>
            <p:nvPr/>
          </p:nvSpPr>
          <p:spPr>
            <a:xfrm>
              <a:off x="11772282" y="4852104"/>
              <a:ext cx="1103162" cy="864096"/>
            </a:xfrm>
            <a:prstGeom prst="roundRect">
              <a:avLst/>
            </a:prstGeom>
            <a:solidFill>
              <a:srgbClr val="86CC82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BT.2020</a:t>
              </a:r>
              <a:endParaRPr kumimoji="1" lang="ja-JP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MDR</a:t>
              </a: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kumimoji="1" lang="ja-JP" alt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カーブ</a:t>
              </a:r>
              <a:endParaRPr kumimoji="1"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角丸四角形 42"/>
            <p:cNvSpPr/>
            <p:nvPr/>
          </p:nvSpPr>
          <p:spPr>
            <a:xfrm>
              <a:off x="10682247" y="1938146"/>
              <a:ext cx="972865" cy="864096"/>
            </a:xfrm>
            <a:prstGeom prst="roundRect">
              <a:avLst>
                <a:gd name="adj" fmla="val 4945"/>
              </a:avLst>
            </a:prstGeom>
            <a:solidFill>
              <a:srgbClr val="FF9F9F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モニタガンマ</a:t>
              </a:r>
              <a:endParaRPr kumimoji="1" lang="en-US" altLang="ja-JP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角丸四角形 43"/>
            <p:cNvSpPr/>
            <p:nvPr/>
          </p:nvSpPr>
          <p:spPr>
            <a:xfrm>
              <a:off x="10682247" y="4277184"/>
              <a:ext cx="972865" cy="864096"/>
            </a:xfrm>
            <a:prstGeom prst="roundRect">
              <a:avLst>
                <a:gd name="adj" fmla="val 4945"/>
              </a:avLst>
            </a:prstGeom>
            <a:solidFill>
              <a:srgbClr val="FF9F9F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モニタ</a:t>
              </a:r>
              <a:endParaRPr kumimoji="1"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kumimoji="1" lang="en-US" altLang="ja-JP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EOTF</a:t>
              </a:r>
            </a:p>
          </p:txBody>
        </p:sp>
        <p:cxnSp>
          <p:nvCxnSpPr>
            <p:cNvPr id="46" name="直線矢印コネクタ 45"/>
            <p:cNvCxnSpPr>
              <a:stCxn id="136" idx="3"/>
              <a:endCxn id="41" idx="1"/>
            </p:cNvCxnSpPr>
            <p:nvPr/>
          </p:nvCxnSpPr>
          <p:spPr>
            <a:xfrm>
              <a:off x="10615464" y="5284152"/>
              <a:ext cx="115681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8" name="Freeform 36"/>
            <p:cNvSpPr/>
            <p:nvPr/>
          </p:nvSpPr>
          <p:spPr>
            <a:xfrm>
              <a:off x="11975635" y="4390384"/>
              <a:ext cx="525389" cy="362665"/>
            </a:xfrm>
            <a:custGeom>
              <a:avLst/>
              <a:gdLst>
                <a:gd name="connsiteX0" fmla="*/ 510988 w 510988"/>
                <a:gd name="connsiteY0" fmla="*/ 0 h 493059"/>
                <a:gd name="connsiteX1" fmla="*/ 340659 w 510988"/>
                <a:gd name="connsiteY1" fmla="*/ 286871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313765 w 510988"/>
                <a:gd name="connsiteY1" fmla="*/ 3227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10988"/>
                <a:gd name="connsiteY0" fmla="*/ 0 h 493059"/>
                <a:gd name="connsiteX1" fmla="*/ 161365 w 510988"/>
                <a:gd name="connsiteY1" fmla="*/ 170330 h 493059"/>
                <a:gd name="connsiteX2" fmla="*/ 0 w 510988"/>
                <a:gd name="connsiteY2" fmla="*/ 493059 h 493059"/>
                <a:gd name="connsiteX3" fmla="*/ 0 w 510988"/>
                <a:gd name="connsiteY3" fmla="*/ 493059 h 493059"/>
                <a:gd name="connsiteX0" fmla="*/ 510988 w 528494"/>
                <a:gd name="connsiteY0" fmla="*/ 12032 h 505091"/>
                <a:gd name="connsiteX1" fmla="*/ 499853 w 528494"/>
                <a:gd name="connsiteY1" fmla="*/ 12786 h 505091"/>
                <a:gd name="connsiteX2" fmla="*/ 161365 w 528494"/>
                <a:gd name="connsiteY2" fmla="*/ 182362 h 505091"/>
                <a:gd name="connsiteX3" fmla="*/ 0 w 528494"/>
                <a:gd name="connsiteY3" fmla="*/ 505091 h 505091"/>
                <a:gd name="connsiteX4" fmla="*/ 0 w 528494"/>
                <a:gd name="connsiteY4" fmla="*/ 505091 h 505091"/>
                <a:gd name="connsiteX0" fmla="*/ 510988 w 956852"/>
                <a:gd name="connsiteY0" fmla="*/ 12032 h 505091"/>
                <a:gd name="connsiteX1" fmla="*/ 499853 w 956852"/>
                <a:gd name="connsiteY1" fmla="*/ 12786 h 505091"/>
                <a:gd name="connsiteX2" fmla="*/ 161365 w 956852"/>
                <a:gd name="connsiteY2" fmla="*/ 182362 h 505091"/>
                <a:gd name="connsiteX3" fmla="*/ 0 w 956852"/>
                <a:gd name="connsiteY3" fmla="*/ 505091 h 505091"/>
                <a:gd name="connsiteX4" fmla="*/ 0 w 956852"/>
                <a:gd name="connsiteY4" fmla="*/ 505091 h 505091"/>
                <a:gd name="connsiteX0" fmla="*/ 533550 w 2142151"/>
                <a:gd name="connsiteY0" fmla="*/ 12032 h 505091"/>
                <a:gd name="connsiteX1" fmla="*/ 1886656 w 2142151"/>
                <a:gd name="connsiteY1" fmla="*/ 12787 h 505091"/>
                <a:gd name="connsiteX2" fmla="*/ 183927 w 2142151"/>
                <a:gd name="connsiteY2" fmla="*/ 182362 h 505091"/>
                <a:gd name="connsiteX3" fmla="*/ 22562 w 2142151"/>
                <a:gd name="connsiteY3" fmla="*/ 505091 h 505091"/>
                <a:gd name="connsiteX4" fmla="*/ 22562 w 2142151"/>
                <a:gd name="connsiteY4" fmla="*/ 505091 h 505091"/>
                <a:gd name="connsiteX0" fmla="*/ 1662577 w 2289219"/>
                <a:gd name="connsiteY0" fmla="*/ 12032 h 505091"/>
                <a:gd name="connsiteX1" fmla="*/ 1886656 w 2289219"/>
                <a:gd name="connsiteY1" fmla="*/ 12787 h 505091"/>
                <a:gd name="connsiteX2" fmla="*/ 183927 w 2289219"/>
                <a:gd name="connsiteY2" fmla="*/ 182362 h 505091"/>
                <a:gd name="connsiteX3" fmla="*/ 22562 w 2289219"/>
                <a:gd name="connsiteY3" fmla="*/ 505091 h 505091"/>
                <a:gd name="connsiteX4" fmla="*/ 22562 w 2289219"/>
                <a:gd name="connsiteY4" fmla="*/ 505091 h 505091"/>
                <a:gd name="connsiteX0" fmla="*/ 1640015 w 1640015"/>
                <a:gd name="connsiteY0" fmla="*/ 12032 h 505091"/>
                <a:gd name="connsiteX1" fmla="*/ 405767 w 1640015"/>
                <a:gd name="connsiteY1" fmla="*/ 12787 h 505091"/>
                <a:gd name="connsiteX2" fmla="*/ 161365 w 1640015"/>
                <a:gd name="connsiteY2" fmla="*/ 182362 h 505091"/>
                <a:gd name="connsiteX3" fmla="*/ 0 w 1640015"/>
                <a:gd name="connsiteY3" fmla="*/ 505091 h 505091"/>
                <a:gd name="connsiteX4" fmla="*/ 0 w 1640015"/>
                <a:gd name="connsiteY4" fmla="*/ 505091 h 505091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40015 w 1640015"/>
                <a:gd name="connsiteY0" fmla="*/ 633 h 493692"/>
                <a:gd name="connsiteX1" fmla="*/ 640981 w 1640015"/>
                <a:gd name="connsiteY1" fmla="*/ 22327 h 493692"/>
                <a:gd name="connsiteX2" fmla="*/ 161365 w 1640015"/>
                <a:gd name="connsiteY2" fmla="*/ 170963 h 493692"/>
                <a:gd name="connsiteX3" fmla="*/ 0 w 1640015"/>
                <a:gd name="connsiteY3" fmla="*/ 493692 h 493692"/>
                <a:gd name="connsiteX4" fmla="*/ 0 w 1640015"/>
                <a:gd name="connsiteY4" fmla="*/ 493692 h 493692"/>
                <a:gd name="connsiteX0" fmla="*/ 1616493 w 1616493"/>
                <a:gd name="connsiteY0" fmla="*/ 107937 h 475353"/>
                <a:gd name="connsiteX1" fmla="*/ 640981 w 1616493"/>
                <a:gd name="connsiteY1" fmla="*/ 3988 h 475353"/>
                <a:gd name="connsiteX2" fmla="*/ 161365 w 1616493"/>
                <a:gd name="connsiteY2" fmla="*/ 152624 h 475353"/>
                <a:gd name="connsiteX3" fmla="*/ 0 w 1616493"/>
                <a:gd name="connsiteY3" fmla="*/ 475353 h 475353"/>
                <a:gd name="connsiteX4" fmla="*/ 0 w 1616493"/>
                <a:gd name="connsiteY4" fmla="*/ 475353 h 475353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616493 w 1616493"/>
                <a:gd name="connsiteY0" fmla="*/ 29075 h 480254"/>
                <a:gd name="connsiteX1" fmla="*/ 640981 w 1616493"/>
                <a:gd name="connsiteY1" fmla="*/ 8889 h 480254"/>
                <a:gd name="connsiteX2" fmla="*/ 161365 w 1616493"/>
                <a:gd name="connsiteY2" fmla="*/ 157525 h 480254"/>
                <a:gd name="connsiteX3" fmla="*/ 0 w 1616493"/>
                <a:gd name="connsiteY3" fmla="*/ 480254 h 480254"/>
                <a:gd name="connsiteX4" fmla="*/ 0 w 1616493"/>
                <a:gd name="connsiteY4" fmla="*/ 480254 h 480254"/>
                <a:gd name="connsiteX0" fmla="*/ 1781143 w 1781143"/>
                <a:gd name="connsiteY0" fmla="*/ 12030 h 484150"/>
                <a:gd name="connsiteX1" fmla="*/ 640981 w 1781143"/>
                <a:gd name="connsiteY1" fmla="*/ 12785 h 484150"/>
                <a:gd name="connsiteX2" fmla="*/ 161365 w 1781143"/>
                <a:gd name="connsiteY2" fmla="*/ 161421 h 484150"/>
                <a:gd name="connsiteX3" fmla="*/ 0 w 1781143"/>
                <a:gd name="connsiteY3" fmla="*/ 484150 h 484150"/>
                <a:gd name="connsiteX4" fmla="*/ 0 w 1781143"/>
                <a:gd name="connsiteY4" fmla="*/ 484150 h 484150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8141 h 480261"/>
                <a:gd name="connsiteX1" fmla="*/ 659725 w 1781143"/>
                <a:gd name="connsiteY1" fmla="*/ 14457 h 480261"/>
                <a:gd name="connsiteX2" fmla="*/ 161365 w 1781143"/>
                <a:gd name="connsiteY2" fmla="*/ 157532 h 480261"/>
                <a:gd name="connsiteX3" fmla="*/ 0 w 1781143"/>
                <a:gd name="connsiteY3" fmla="*/ 480261 h 480261"/>
                <a:gd name="connsiteX4" fmla="*/ 0 w 1781143"/>
                <a:gd name="connsiteY4" fmla="*/ 480261 h 480261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59725 w 1781143"/>
                <a:gd name="connsiteY1" fmla="*/ 6316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566006 w 1781143"/>
                <a:gd name="connsiteY1" fmla="*/ 754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594418 h 1066538"/>
                <a:gd name="connsiteX1" fmla="*/ 622237 w 1781143"/>
                <a:gd name="connsiteY1" fmla="*/ 0 h 1066538"/>
                <a:gd name="connsiteX2" fmla="*/ 161365 w 1781143"/>
                <a:gd name="connsiteY2" fmla="*/ 743809 h 1066538"/>
                <a:gd name="connsiteX3" fmla="*/ 0 w 1781143"/>
                <a:gd name="connsiteY3" fmla="*/ 1066538 h 1066538"/>
                <a:gd name="connsiteX4" fmla="*/ 0 w 1781143"/>
                <a:gd name="connsiteY4" fmla="*/ 1066538 h 1066538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594451 h 1066571"/>
                <a:gd name="connsiteX1" fmla="*/ 622237 w 1781143"/>
                <a:gd name="connsiteY1" fmla="*/ 33 h 1066571"/>
                <a:gd name="connsiteX2" fmla="*/ 161365 w 1781143"/>
                <a:gd name="connsiteY2" fmla="*/ 743842 h 1066571"/>
                <a:gd name="connsiteX3" fmla="*/ 0 w 1781143"/>
                <a:gd name="connsiteY3" fmla="*/ 1066571 h 1066571"/>
                <a:gd name="connsiteX4" fmla="*/ 0 w 1781143"/>
                <a:gd name="connsiteY4" fmla="*/ 1066571 h 1066571"/>
                <a:gd name="connsiteX0" fmla="*/ 1781143 w 1781143"/>
                <a:gd name="connsiteY0" fmla="*/ 101964 h 574084"/>
                <a:gd name="connsiteX1" fmla="*/ 609739 w 1781143"/>
                <a:gd name="connsiteY1" fmla="*/ 52658 h 574084"/>
                <a:gd name="connsiteX2" fmla="*/ 161365 w 1781143"/>
                <a:gd name="connsiteY2" fmla="*/ 251355 h 574084"/>
                <a:gd name="connsiteX3" fmla="*/ 0 w 1781143"/>
                <a:gd name="connsiteY3" fmla="*/ 574084 h 574084"/>
                <a:gd name="connsiteX4" fmla="*/ 0 w 1781143"/>
                <a:gd name="connsiteY4" fmla="*/ 574084 h 574084"/>
                <a:gd name="connsiteX0" fmla="*/ 1781143 w 1781143"/>
                <a:gd name="connsiteY0" fmla="*/ 49460 h 521580"/>
                <a:gd name="connsiteX1" fmla="*/ 609739 w 1781143"/>
                <a:gd name="connsiteY1" fmla="*/ 154 h 521580"/>
                <a:gd name="connsiteX2" fmla="*/ 161365 w 1781143"/>
                <a:gd name="connsiteY2" fmla="*/ 198851 h 521580"/>
                <a:gd name="connsiteX3" fmla="*/ 0 w 1781143"/>
                <a:gd name="connsiteY3" fmla="*/ 521580 h 521580"/>
                <a:gd name="connsiteX4" fmla="*/ 0 w 1781143"/>
                <a:gd name="connsiteY4" fmla="*/ 521580 h 52158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0 h 472120"/>
                <a:gd name="connsiteX1" fmla="*/ 634731 w 1781143"/>
                <a:gd name="connsiteY1" fmla="*/ 11881 h 472120"/>
                <a:gd name="connsiteX2" fmla="*/ 161365 w 1781143"/>
                <a:gd name="connsiteY2" fmla="*/ 149391 h 472120"/>
                <a:gd name="connsiteX3" fmla="*/ 0 w 1781143"/>
                <a:gd name="connsiteY3" fmla="*/ 472120 h 472120"/>
                <a:gd name="connsiteX4" fmla="*/ 0 w 1781143"/>
                <a:gd name="connsiteY4" fmla="*/ 472120 h 472120"/>
                <a:gd name="connsiteX0" fmla="*/ 1781143 w 1781143"/>
                <a:gd name="connsiteY0" fmla="*/ 10369 h 460240"/>
                <a:gd name="connsiteX1" fmla="*/ 634731 w 1781143"/>
                <a:gd name="connsiteY1" fmla="*/ 1 h 460240"/>
                <a:gd name="connsiteX2" fmla="*/ 161365 w 1781143"/>
                <a:gd name="connsiteY2" fmla="*/ 137511 h 460240"/>
                <a:gd name="connsiteX3" fmla="*/ 0 w 1781143"/>
                <a:gd name="connsiteY3" fmla="*/ 460240 h 460240"/>
                <a:gd name="connsiteX4" fmla="*/ 0 w 1781143"/>
                <a:gd name="connsiteY4" fmla="*/ 460240 h 460240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81143 w 1781143"/>
                <a:gd name="connsiteY0" fmla="*/ 3678 h 453549"/>
                <a:gd name="connsiteX1" fmla="*/ 1249587 w 1781143"/>
                <a:gd name="connsiteY1" fmla="*/ 0 h 453549"/>
                <a:gd name="connsiteX2" fmla="*/ 161365 w 1781143"/>
                <a:gd name="connsiteY2" fmla="*/ 130820 h 453549"/>
                <a:gd name="connsiteX3" fmla="*/ 0 w 1781143"/>
                <a:gd name="connsiteY3" fmla="*/ 453549 h 453549"/>
                <a:gd name="connsiteX4" fmla="*/ 0 w 1781143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161365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37168 w 1772718"/>
                <a:gd name="connsiteY2" fmla="*/ 13082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1449 h 453549"/>
                <a:gd name="connsiteX1" fmla="*/ 1249587 w 1772718"/>
                <a:gd name="connsiteY1" fmla="*/ 0 h 453549"/>
                <a:gd name="connsiteX2" fmla="*/ 287703 w 1772718"/>
                <a:gd name="connsiteY2" fmla="*/ 128590 h 453549"/>
                <a:gd name="connsiteX3" fmla="*/ 0 w 1772718"/>
                <a:gd name="connsiteY3" fmla="*/ 453549 h 453549"/>
                <a:gd name="connsiteX4" fmla="*/ 0 w 1772718"/>
                <a:gd name="connsiteY4" fmla="*/ 453549 h 453549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87703 w 1772718"/>
                <a:gd name="connsiteY2" fmla="*/ 127141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407533 w 1772718"/>
                <a:gd name="connsiteY2" fmla="*/ 26747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29721 w 1772718"/>
                <a:gd name="connsiteY2" fmla="*/ 333516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1129758 w 1772718"/>
                <a:gd name="connsiteY1" fmla="*/ 1302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785733 w 1772718"/>
                <a:gd name="connsiteY1" fmla="*/ 61839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808925 w 1772718"/>
                <a:gd name="connsiteY1" fmla="*/ 45330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92962 w 1772718"/>
                <a:gd name="connsiteY1" fmla="*/ 37075 h 452100"/>
                <a:gd name="connsiteX2" fmla="*/ 218124 w 1772718"/>
                <a:gd name="connsiteY2" fmla="*/ 322509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4616 h 456716"/>
                <a:gd name="connsiteX1" fmla="*/ 692962 w 1772718"/>
                <a:gd name="connsiteY1" fmla="*/ 41691 h 456716"/>
                <a:gd name="connsiteX2" fmla="*/ 218124 w 1772718"/>
                <a:gd name="connsiteY2" fmla="*/ 327125 h 456716"/>
                <a:gd name="connsiteX3" fmla="*/ 0 w 1772718"/>
                <a:gd name="connsiteY3" fmla="*/ 456716 h 456716"/>
                <a:gd name="connsiteX4" fmla="*/ 0 w 1772718"/>
                <a:gd name="connsiteY4" fmla="*/ 456716 h 45671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218124 w 1772718"/>
                <a:gd name="connsiteY2" fmla="*/ 323705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48545 w 1772718"/>
                <a:gd name="connsiteY2" fmla="*/ 386994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1196 h 453296"/>
                <a:gd name="connsiteX1" fmla="*/ 692962 w 1772718"/>
                <a:gd name="connsiteY1" fmla="*/ 38271 h 453296"/>
                <a:gd name="connsiteX2" fmla="*/ 136950 w 1772718"/>
                <a:gd name="connsiteY2" fmla="*/ 384241 h 453296"/>
                <a:gd name="connsiteX3" fmla="*/ 0 w 1772718"/>
                <a:gd name="connsiteY3" fmla="*/ 453296 h 453296"/>
                <a:gd name="connsiteX4" fmla="*/ 0 w 1772718"/>
                <a:gd name="connsiteY4" fmla="*/ 453296 h 453296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650442 w 1772718"/>
                <a:gd name="connsiteY1" fmla="*/ 72846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92459 w 1772718"/>
                <a:gd name="connsiteY1" fmla="*/ 75597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88593 w 1772718"/>
                <a:gd name="connsiteY1" fmla="*/ 75597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1772718 w 1772718"/>
                <a:gd name="connsiteY0" fmla="*/ 0 h 452100"/>
                <a:gd name="connsiteX1" fmla="*/ 588593 w 1772718"/>
                <a:gd name="connsiteY1" fmla="*/ 81101 h 452100"/>
                <a:gd name="connsiteX2" fmla="*/ 136950 w 1772718"/>
                <a:gd name="connsiteY2" fmla="*/ 383045 h 452100"/>
                <a:gd name="connsiteX3" fmla="*/ 0 w 1772718"/>
                <a:gd name="connsiteY3" fmla="*/ 452100 h 452100"/>
                <a:gd name="connsiteX4" fmla="*/ 0 w 1772718"/>
                <a:gd name="connsiteY4" fmla="*/ 452100 h 452100"/>
                <a:gd name="connsiteX0" fmla="*/ 833412 w 833412"/>
                <a:gd name="connsiteY0" fmla="*/ 1151 h 420231"/>
                <a:gd name="connsiteX1" fmla="*/ 588593 w 833412"/>
                <a:gd name="connsiteY1" fmla="*/ 49232 h 420231"/>
                <a:gd name="connsiteX2" fmla="*/ 136950 w 833412"/>
                <a:gd name="connsiteY2" fmla="*/ 351176 h 420231"/>
                <a:gd name="connsiteX3" fmla="*/ 0 w 833412"/>
                <a:gd name="connsiteY3" fmla="*/ 420231 h 420231"/>
                <a:gd name="connsiteX4" fmla="*/ 0 w 833412"/>
                <a:gd name="connsiteY4" fmla="*/ 420231 h 420231"/>
                <a:gd name="connsiteX0" fmla="*/ 833412 w 833412"/>
                <a:gd name="connsiteY0" fmla="*/ 3490 h 422570"/>
                <a:gd name="connsiteX1" fmla="*/ 588593 w 833412"/>
                <a:gd name="connsiteY1" fmla="*/ 51571 h 422570"/>
                <a:gd name="connsiteX2" fmla="*/ 136950 w 833412"/>
                <a:gd name="connsiteY2" fmla="*/ 353515 h 422570"/>
                <a:gd name="connsiteX3" fmla="*/ 0 w 833412"/>
                <a:gd name="connsiteY3" fmla="*/ 422570 h 422570"/>
                <a:gd name="connsiteX4" fmla="*/ 0 w 833412"/>
                <a:gd name="connsiteY4" fmla="*/ 422570 h 422570"/>
                <a:gd name="connsiteX0" fmla="*/ 833412 w 833412"/>
                <a:gd name="connsiteY0" fmla="*/ 3490 h 422570"/>
                <a:gd name="connsiteX1" fmla="*/ 588593 w 833412"/>
                <a:gd name="connsiteY1" fmla="*/ 51571 h 422570"/>
                <a:gd name="connsiteX2" fmla="*/ 136950 w 833412"/>
                <a:gd name="connsiteY2" fmla="*/ 353515 h 422570"/>
                <a:gd name="connsiteX3" fmla="*/ 0 w 833412"/>
                <a:gd name="connsiteY3" fmla="*/ 422570 h 422570"/>
                <a:gd name="connsiteX4" fmla="*/ 0 w 833412"/>
                <a:gd name="connsiteY4" fmla="*/ 422570 h 422570"/>
                <a:gd name="connsiteX0" fmla="*/ 833412 w 833412"/>
                <a:gd name="connsiteY0" fmla="*/ 0 h 419080"/>
                <a:gd name="connsiteX1" fmla="*/ 588593 w 833412"/>
                <a:gd name="connsiteY1" fmla="*/ 48081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588593 w 833412"/>
                <a:gd name="connsiteY1" fmla="*/ 48081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45570 w 833412"/>
                <a:gd name="connsiteY1" fmla="*/ 122377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84223 w 833412"/>
                <a:gd name="connsiteY1" fmla="*/ 83854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84223 w 833412"/>
                <a:gd name="connsiteY1" fmla="*/ 83854 h 419080"/>
                <a:gd name="connsiteX2" fmla="*/ 136950 w 833412"/>
                <a:gd name="connsiteY2" fmla="*/ 350025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34 h 419114"/>
                <a:gd name="connsiteX1" fmla="*/ 484223 w 833412"/>
                <a:gd name="connsiteY1" fmla="*/ 83888 h 419114"/>
                <a:gd name="connsiteX2" fmla="*/ 136950 w 833412"/>
                <a:gd name="connsiteY2" fmla="*/ 350059 h 419114"/>
                <a:gd name="connsiteX3" fmla="*/ 0 w 833412"/>
                <a:gd name="connsiteY3" fmla="*/ 419114 h 419114"/>
                <a:gd name="connsiteX4" fmla="*/ 0 w 833412"/>
                <a:gd name="connsiteY4" fmla="*/ 419114 h 419114"/>
                <a:gd name="connsiteX0" fmla="*/ 833412 w 833412"/>
                <a:gd name="connsiteY0" fmla="*/ 48 h 419128"/>
                <a:gd name="connsiteX1" fmla="*/ 484223 w 833412"/>
                <a:gd name="connsiteY1" fmla="*/ 70143 h 419128"/>
                <a:gd name="connsiteX2" fmla="*/ 136950 w 833412"/>
                <a:gd name="connsiteY2" fmla="*/ 350073 h 419128"/>
                <a:gd name="connsiteX3" fmla="*/ 0 w 833412"/>
                <a:gd name="connsiteY3" fmla="*/ 419128 h 419128"/>
                <a:gd name="connsiteX4" fmla="*/ 0 w 833412"/>
                <a:gd name="connsiteY4" fmla="*/ 419128 h 419128"/>
                <a:gd name="connsiteX0" fmla="*/ 833412 w 833412"/>
                <a:gd name="connsiteY0" fmla="*/ 48 h 419128"/>
                <a:gd name="connsiteX1" fmla="*/ 484223 w 833412"/>
                <a:gd name="connsiteY1" fmla="*/ 70143 h 419128"/>
                <a:gd name="connsiteX2" fmla="*/ 136950 w 833412"/>
                <a:gd name="connsiteY2" fmla="*/ 350073 h 419128"/>
                <a:gd name="connsiteX3" fmla="*/ 0 w 833412"/>
                <a:gd name="connsiteY3" fmla="*/ 419128 h 419128"/>
                <a:gd name="connsiteX4" fmla="*/ 0 w 833412"/>
                <a:gd name="connsiteY4" fmla="*/ 419128 h 419128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36950 w 833412"/>
                <a:gd name="connsiteY2" fmla="*/ 350085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40726 w 833412"/>
                <a:gd name="connsiteY2" fmla="*/ 352836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60 h 419140"/>
                <a:gd name="connsiteX1" fmla="*/ 484223 w 833412"/>
                <a:gd name="connsiteY1" fmla="*/ 70155 h 419140"/>
                <a:gd name="connsiteX2" fmla="*/ 140726 w 833412"/>
                <a:gd name="connsiteY2" fmla="*/ 352836 h 419140"/>
                <a:gd name="connsiteX3" fmla="*/ 0 w 833412"/>
                <a:gd name="connsiteY3" fmla="*/ 419140 h 419140"/>
                <a:gd name="connsiteX4" fmla="*/ 0 w 833412"/>
                <a:gd name="connsiteY4" fmla="*/ 419140 h 419140"/>
                <a:gd name="connsiteX0" fmla="*/ 833412 w 833412"/>
                <a:gd name="connsiteY0" fmla="*/ 32 h 419112"/>
                <a:gd name="connsiteX1" fmla="*/ 416232 w 833412"/>
                <a:gd name="connsiteY1" fmla="*/ 92140 h 419112"/>
                <a:gd name="connsiteX2" fmla="*/ 140726 w 833412"/>
                <a:gd name="connsiteY2" fmla="*/ 352808 h 419112"/>
                <a:gd name="connsiteX3" fmla="*/ 0 w 833412"/>
                <a:gd name="connsiteY3" fmla="*/ 419112 h 419112"/>
                <a:gd name="connsiteX4" fmla="*/ 0 w 833412"/>
                <a:gd name="connsiteY4" fmla="*/ 419112 h 419112"/>
                <a:gd name="connsiteX0" fmla="*/ 833412 w 833412"/>
                <a:gd name="connsiteY0" fmla="*/ 30 h 419110"/>
                <a:gd name="connsiteX1" fmla="*/ 435119 w 833412"/>
                <a:gd name="connsiteY1" fmla="*/ 94890 h 419110"/>
                <a:gd name="connsiteX2" fmla="*/ 140726 w 833412"/>
                <a:gd name="connsiteY2" fmla="*/ 352806 h 419110"/>
                <a:gd name="connsiteX3" fmla="*/ 0 w 833412"/>
                <a:gd name="connsiteY3" fmla="*/ 419110 h 419110"/>
                <a:gd name="connsiteX4" fmla="*/ 0 w 833412"/>
                <a:gd name="connsiteY4" fmla="*/ 419110 h 41911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  <a:gd name="connsiteX0" fmla="*/ 833412 w 833412"/>
                <a:gd name="connsiteY0" fmla="*/ 0 h 419080"/>
                <a:gd name="connsiteX1" fmla="*/ 435119 w 833412"/>
                <a:gd name="connsiteY1" fmla="*/ 94860 h 419080"/>
                <a:gd name="connsiteX2" fmla="*/ 140726 w 833412"/>
                <a:gd name="connsiteY2" fmla="*/ 352776 h 419080"/>
                <a:gd name="connsiteX3" fmla="*/ 0 w 833412"/>
                <a:gd name="connsiteY3" fmla="*/ 419080 h 419080"/>
                <a:gd name="connsiteX4" fmla="*/ 0 w 833412"/>
                <a:gd name="connsiteY4" fmla="*/ 419080 h 41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12" h="419080">
                  <a:moveTo>
                    <a:pt x="833412" y="0"/>
                  </a:moveTo>
                  <a:cubicBezTo>
                    <a:pt x="660444" y="6855"/>
                    <a:pt x="528409" y="24717"/>
                    <a:pt x="435119" y="94860"/>
                  </a:cubicBezTo>
                  <a:cubicBezTo>
                    <a:pt x="334177" y="154359"/>
                    <a:pt x="213246" y="298739"/>
                    <a:pt x="140726" y="352776"/>
                  </a:cubicBezTo>
                  <a:cubicBezTo>
                    <a:pt x="68206" y="406813"/>
                    <a:pt x="23454" y="408029"/>
                    <a:pt x="0" y="419080"/>
                  </a:cubicBezTo>
                  <a:lnTo>
                    <a:pt x="0" y="419080"/>
                  </a:lnTo>
                </a:path>
              </a:pathLst>
            </a:cu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9" name="直線矢印コネクタ 48"/>
            <p:cNvCxnSpPr>
              <a:stCxn id="66" idx="3"/>
              <a:endCxn id="39" idx="1"/>
            </p:cNvCxnSpPr>
            <p:nvPr/>
          </p:nvCxnSpPr>
          <p:spPr>
            <a:xfrm flipV="1">
              <a:off x="8135677" y="2950536"/>
              <a:ext cx="3636605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07795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HDR</a:t>
            </a:r>
            <a:r>
              <a:rPr lang="ja-JP" altLang="en-US"/>
              <a:t> 出力のためのトーンマップ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5050"/>
                </a:solidFill>
              </a:rPr>
              <a:t>HDR</a:t>
            </a:r>
            <a:r>
              <a:rPr lang="ja-JP" altLang="en-US" dirty="0">
                <a:solidFill>
                  <a:srgbClr val="FF5050"/>
                </a:solidFill>
              </a:rPr>
              <a:t> モニタの最大輝度は製品によって異なる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従来の </a:t>
            </a:r>
            <a:r>
              <a:rPr lang="en-US" altLang="ja-JP" dirty="0"/>
              <a:t>SDR</a:t>
            </a:r>
            <a:r>
              <a:rPr lang="ja-JP" altLang="en-US" dirty="0"/>
              <a:t> では常に </a:t>
            </a:r>
            <a:r>
              <a:rPr lang="en-US" altLang="ja-JP" dirty="0"/>
              <a:t>0</a:t>
            </a:r>
            <a:r>
              <a:rPr lang="ja-JP" altLang="en-US" dirty="0"/>
              <a:t>～</a:t>
            </a:r>
            <a:r>
              <a:rPr lang="en-US" altLang="ja-JP" dirty="0"/>
              <a:t>1 </a:t>
            </a:r>
            <a:r>
              <a:rPr lang="ja-JP" altLang="en-US" dirty="0" err="1"/>
              <a:t>への</a:t>
            </a:r>
            <a:r>
              <a:rPr lang="ja-JP" altLang="en-US" dirty="0"/>
              <a:t>圧縮でよかった</a:t>
            </a:r>
            <a:endParaRPr lang="en-US" altLang="ja-JP" dirty="0"/>
          </a:p>
          <a:p>
            <a:pPr lvl="2"/>
            <a:r>
              <a:rPr lang="en-US" altLang="ja-JP" dirty="0"/>
              <a:t>HDR </a:t>
            </a:r>
            <a:r>
              <a:rPr lang="ja-JP" altLang="en-US" dirty="0"/>
              <a:t>対応では </a:t>
            </a:r>
            <a:r>
              <a:rPr lang="en-US" altLang="ja-JP" dirty="0"/>
              <a:t>SDR </a:t>
            </a:r>
            <a:r>
              <a:rPr lang="ja-JP" altLang="en-US" dirty="0"/>
              <a:t>を含めたあらゆるレンジへの圧縮が必要</a:t>
            </a:r>
            <a:endParaRPr lang="en-US" altLang="ja-JP" dirty="0"/>
          </a:p>
          <a:p>
            <a:pPr lvl="5"/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最大輝度ごとに最適化したトーンカーブが必要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67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78257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ディスプレイ最大輝度の取得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FF5050"/>
                </a:solidFill>
              </a:rPr>
              <a:t>ディスプレイの最大輝度が取得できるとは限らない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API</a:t>
            </a:r>
            <a:r>
              <a:rPr lang="ja-JP" altLang="en-US" dirty="0"/>
              <a:t> が問い合わせをサポートしていない環境がある</a:t>
            </a:r>
            <a:endParaRPr lang="en-US" altLang="ja-JP" dirty="0"/>
          </a:p>
          <a:p>
            <a:pPr lvl="1"/>
            <a:r>
              <a:rPr lang="en-US" altLang="ja-JP" dirty="0"/>
              <a:t>API </a:t>
            </a:r>
            <a:r>
              <a:rPr lang="ja-JP" altLang="en-US" dirty="0"/>
              <a:t>がサポートしていても数値が返るとは限らない</a:t>
            </a:r>
            <a:endParaRPr lang="en-US" altLang="ja-JP" dirty="0"/>
          </a:p>
          <a:p>
            <a:pPr lvl="1"/>
            <a:r>
              <a:rPr lang="ja-JP" altLang="en-US" dirty="0"/>
              <a:t>現状では取得できないと考える方が無難？</a:t>
            </a:r>
            <a:endParaRPr lang="en-US" altLang="ja-JP" dirty="0"/>
          </a:p>
          <a:p>
            <a:r>
              <a:rPr lang="ja-JP" altLang="en-US" dirty="0"/>
              <a:t>キャリブレーション</a:t>
            </a:r>
            <a:endParaRPr lang="en-US" altLang="ja-JP" dirty="0"/>
          </a:p>
          <a:p>
            <a:pPr lvl="1"/>
            <a:r>
              <a:rPr lang="ja-JP" altLang="en-US" dirty="0"/>
              <a:t>実際に表示してユーザに判定させるしか無い？</a:t>
            </a:r>
            <a:endParaRPr lang="en-US" altLang="ja-JP" dirty="0"/>
          </a:p>
          <a:p>
            <a:pPr lvl="1"/>
            <a:r>
              <a:rPr kumimoji="1" lang="ja-JP" altLang="en-US" dirty="0"/>
              <a:t>変化が見られない輝度を最大値として判断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68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19356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HDR</a:t>
            </a:r>
            <a:r>
              <a:rPr lang="ja-JP" altLang="en-US"/>
              <a:t> 出力のためのトーンマップ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試しに</a:t>
            </a:r>
            <a:r>
              <a:rPr lang="en-US" altLang="ja-JP" dirty="0"/>
              <a:t>S</a:t>
            </a:r>
            <a:r>
              <a:rPr lang="ja-JP" altLang="en-US" dirty="0"/>
              <a:t>カーブを最大輝度用に拡大してみる</a:t>
            </a:r>
            <a:endParaRPr lang="en-US" altLang="ja-JP" dirty="0"/>
          </a:p>
          <a:p>
            <a:pPr lvl="1"/>
            <a:r>
              <a:rPr lang="ja-JP" altLang="en-US" dirty="0"/>
              <a:t>例えば最大輝度が </a:t>
            </a:r>
            <a:r>
              <a:rPr lang="en-US" altLang="ja-JP" dirty="0"/>
              <a:t>10 (1000nits) </a:t>
            </a:r>
            <a:r>
              <a:rPr lang="ja-JP" altLang="en-US" dirty="0"/>
              <a:t>の場合単純に </a:t>
            </a:r>
            <a:r>
              <a:rPr lang="en-US" altLang="ja-JP" dirty="0"/>
              <a:t>10</a:t>
            </a:r>
            <a:r>
              <a:rPr lang="ja-JP" altLang="en-US" dirty="0"/>
              <a:t>倍に拡大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69</a:t>
            </a:fld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5936064" y="5645657"/>
            <a:ext cx="3028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/>
              <a:t>YEBIS </a:t>
            </a:r>
            <a:r>
              <a:rPr lang="ja-JP" altLang="en-US" sz="1200" dirty="0"/>
              <a:t>のトーンカーブを </a:t>
            </a:r>
            <a:r>
              <a:rPr lang="en-US" altLang="ja-JP" sz="1200" dirty="0"/>
              <a:t>1000nits </a:t>
            </a:r>
            <a:r>
              <a:rPr lang="ja-JP" altLang="en-US" sz="1200" dirty="0"/>
              <a:t>用に拡大</a:t>
            </a:r>
            <a:endParaRPr lang="en-US" altLang="ja-JP" sz="1200" dirty="0"/>
          </a:p>
          <a:p>
            <a:pPr algn="ctr"/>
            <a:r>
              <a:rPr lang="ja-JP" altLang="en-US" sz="1200" dirty="0"/>
              <a:t>水色：</a:t>
            </a:r>
            <a:r>
              <a:rPr lang="en-US" altLang="ja-JP" sz="1200" dirty="0"/>
              <a:t>SDR </a:t>
            </a:r>
            <a:r>
              <a:rPr lang="ja-JP" altLang="en-US" sz="1200" dirty="0"/>
              <a:t>用</a:t>
            </a:r>
            <a:r>
              <a:rPr lang="en-US" altLang="ja-JP" sz="1200" dirty="0"/>
              <a:t>S</a:t>
            </a:r>
            <a:r>
              <a:rPr lang="ja-JP" altLang="en-US" sz="1200" dirty="0"/>
              <a:t>カーブ</a:t>
            </a:r>
            <a:endParaRPr lang="en-US" altLang="ja-JP" sz="1200" dirty="0"/>
          </a:p>
          <a:p>
            <a:pPr algn="ctr"/>
            <a:r>
              <a:rPr lang="ja-JP" altLang="en-US" sz="1200" dirty="0"/>
              <a:t>緑色：</a:t>
            </a:r>
            <a:r>
              <a:rPr lang="en-US" altLang="ja-JP" sz="1200" dirty="0"/>
              <a:t> HDR </a:t>
            </a:r>
            <a:r>
              <a:rPr lang="ja-JP" altLang="en-US" sz="1200" dirty="0"/>
              <a:t>用</a:t>
            </a:r>
            <a:r>
              <a:rPr lang="en-US" altLang="ja-JP" sz="1200" dirty="0"/>
              <a:t>S</a:t>
            </a:r>
            <a:r>
              <a:rPr lang="ja-JP" altLang="en-US" sz="1200" dirty="0"/>
              <a:t>カーブ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93877" y="2546474"/>
            <a:ext cx="3105146" cy="30970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2581" y="2543917"/>
            <a:ext cx="3102800" cy="3094751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705808" y="5638668"/>
            <a:ext cx="2576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dirty="0"/>
              <a:t>映像の支配的な明るさ付近の拡大図</a:t>
            </a:r>
          </a:p>
        </p:txBody>
      </p:sp>
    </p:spTree>
    <p:extLst>
      <p:ext uri="{BB962C8B-B14F-4D97-AF65-F5344CB8AC3E}">
        <p14:creationId xmlns:p14="http://schemas.microsoft.com/office/powerpoint/2010/main" val="199607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従来よりも高いダイナミックレンジ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暗い色と明るい色のコントラスト比が高い</a:t>
            </a:r>
            <a:endParaRPr lang="en-US" altLang="ja-JP" dirty="0"/>
          </a:p>
          <a:p>
            <a:r>
              <a:rPr lang="ja-JP" altLang="en-US" dirty="0"/>
              <a:t>特に最大輝度の高さが特徴</a:t>
            </a:r>
            <a:endParaRPr lang="en-US" altLang="ja-JP" dirty="0"/>
          </a:p>
          <a:p>
            <a:pPr lvl="1"/>
            <a:r>
              <a:rPr lang="en-US" altLang="ja-JP" dirty="0"/>
              <a:t>×</a:t>
            </a:r>
            <a:r>
              <a:rPr lang="ja-JP" altLang="en-US" dirty="0"/>
              <a:t>映像が明るくなる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○明るい色も出せる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5575564" y="4333781"/>
            <a:ext cx="462262" cy="9726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59 h 21600"/>
              <a:gd name="T14" fmla="*/ 16298 w 21600"/>
              <a:gd name="T15" fmla="*/ 161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79" y="0"/>
                </a:moveTo>
                <a:lnTo>
                  <a:pt x="10879" y="5459"/>
                </a:lnTo>
                <a:lnTo>
                  <a:pt x="3375" y="5459"/>
                </a:lnTo>
                <a:lnTo>
                  <a:pt x="3375" y="16141"/>
                </a:lnTo>
                <a:lnTo>
                  <a:pt x="10879" y="16141"/>
                </a:lnTo>
                <a:lnTo>
                  <a:pt x="10879" y="21600"/>
                </a:lnTo>
                <a:lnTo>
                  <a:pt x="21600" y="10800"/>
                </a:lnTo>
                <a:lnTo>
                  <a:pt x="10879" y="0"/>
                </a:lnTo>
                <a:close/>
              </a:path>
              <a:path w="21600" h="21600">
                <a:moveTo>
                  <a:pt x="1350" y="5459"/>
                </a:moveTo>
                <a:lnTo>
                  <a:pt x="1350" y="16141"/>
                </a:lnTo>
                <a:lnTo>
                  <a:pt x="2700" y="16141"/>
                </a:lnTo>
                <a:lnTo>
                  <a:pt x="2700" y="5459"/>
                </a:lnTo>
                <a:lnTo>
                  <a:pt x="1350" y="5459"/>
                </a:lnTo>
                <a:close/>
              </a:path>
              <a:path w="21600" h="21600">
                <a:moveTo>
                  <a:pt x="0" y="5459"/>
                </a:moveTo>
                <a:lnTo>
                  <a:pt x="0" y="16141"/>
                </a:lnTo>
                <a:lnTo>
                  <a:pt x="675" y="16141"/>
                </a:lnTo>
                <a:lnTo>
                  <a:pt x="675" y="5459"/>
                </a:lnTo>
                <a:lnTo>
                  <a:pt x="0" y="5459"/>
                </a:lnTo>
                <a:close/>
              </a:path>
            </a:pathLst>
          </a:custGeom>
          <a:gradFill rotWithShape="1">
            <a:gsLst>
              <a:gs pos="0">
                <a:srgbClr val="FFC000"/>
              </a:gs>
              <a:gs pos="100000">
                <a:srgbClr val="C00000"/>
              </a:gs>
            </a:gsLst>
            <a:lin ang="2700000" scaled="1"/>
          </a:gradFill>
          <a:ln w="9525" cap="flat" cmpd="sng" algn="ctr">
            <a:solidFill>
              <a:schemeClr val="tx1"/>
            </a:solidFill>
            <a:prstDash val="solid"/>
            <a:miter lim="800000"/>
            <a:headEnd/>
            <a:tailEnd type="none" w="med" len="lg"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118658" y="3600127"/>
            <a:ext cx="4322900" cy="243163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137425" y="3600127"/>
            <a:ext cx="4354888" cy="244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951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HDR</a:t>
            </a:r>
            <a:r>
              <a:rPr lang="ja-JP" altLang="en-US"/>
              <a:t> 出力のためのトーンマップ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225553"/>
            <a:ext cx="10369550" cy="1721854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SDR</a:t>
            </a:r>
            <a:r>
              <a:rPr lang="ja-JP" altLang="en-US" dirty="0"/>
              <a:t> 映像時の支配的な明るさ</a:t>
            </a:r>
            <a:r>
              <a:rPr lang="en-US" altLang="ja-JP" dirty="0"/>
              <a:t>(18%</a:t>
            </a:r>
            <a:r>
              <a:rPr lang="ja-JP" altLang="en-US" dirty="0"/>
              <a:t>グレイ付近</a:t>
            </a:r>
            <a:r>
              <a:rPr lang="en-US" altLang="ja-JP" dirty="0"/>
              <a:t>)</a:t>
            </a:r>
            <a:r>
              <a:rPr lang="ja-JP" altLang="en-US" dirty="0"/>
              <a:t>が大きく変化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重要な映像部分の</a:t>
            </a:r>
            <a:r>
              <a:rPr lang="en-US" altLang="ja-JP" dirty="0">
                <a:solidFill>
                  <a:srgbClr val="FF5050"/>
                </a:solidFill>
              </a:rPr>
              <a:t>S</a:t>
            </a:r>
            <a:r>
              <a:rPr lang="ja-JP" altLang="en-US" dirty="0">
                <a:solidFill>
                  <a:srgbClr val="FF5050"/>
                </a:solidFill>
              </a:rPr>
              <a:t>カーブの特性が </a:t>
            </a:r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時と大きく異なる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時に意図した絵作りと一致しない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/>
              <a:t>HDR</a:t>
            </a:r>
            <a:r>
              <a:rPr lang="ja-JP" altLang="en-US" dirty="0"/>
              <a:t> 出力すると、重要な映像部分が </a:t>
            </a:r>
            <a:r>
              <a:rPr lang="en-US" altLang="ja-JP" dirty="0"/>
              <a:t>SDR</a:t>
            </a:r>
            <a:r>
              <a:rPr lang="ja-JP" altLang="en-US" dirty="0"/>
              <a:t> よりも不自然に暗くなる</a:t>
            </a:r>
            <a:endParaRPr lang="en-US" altLang="ja-JP" dirty="0"/>
          </a:p>
          <a:p>
            <a:pPr lvl="2"/>
            <a:r>
              <a:rPr lang="ja-JP" altLang="en-US" dirty="0"/>
              <a:t>実質的にダイナミックレンジも狭くなってしまう</a:t>
            </a:r>
            <a:endParaRPr lang="en-US" altLang="ja-JP" dirty="0"/>
          </a:p>
          <a:p>
            <a:pPr lvl="2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70</a:t>
            </a:fld>
            <a:endParaRPr lang="en-US" altLang="ja-JP" dirty="0"/>
          </a:p>
        </p:txBody>
      </p:sp>
      <p:sp>
        <p:nvSpPr>
          <p:cNvPr id="11" name="正方形/長方形 10"/>
          <p:cNvSpPr/>
          <p:nvPr/>
        </p:nvSpPr>
        <p:spPr>
          <a:xfrm>
            <a:off x="5947240" y="6051238"/>
            <a:ext cx="30283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/>
              <a:t>YEBIS </a:t>
            </a:r>
            <a:r>
              <a:rPr lang="ja-JP" altLang="en-US" sz="1200" dirty="0"/>
              <a:t>のトーンカーブを </a:t>
            </a:r>
            <a:r>
              <a:rPr lang="en-US" altLang="ja-JP" sz="1200" dirty="0"/>
              <a:t>1000nits </a:t>
            </a:r>
            <a:r>
              <a:rPr lang="ja-JP" altLang="en-US" sz="1200" dirty="0"/>
              <a:t>用に拡大</a:t>
            </a:r>
            <a:endParaRPr lang="en-US" altLang="ja-JP" sz="12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5053" y="2952055"/>
            <a:ext cx="3105146" cy="309709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3757" y="2949498"/>
            <a:ext cx="3102800" cy="3094751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2716984" y="6044249"/>
            <a:ext cx="2576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dirty="0"/>
              <a:t>映像の支配的な明るさ付近の拡大図</a:t>
            </a:r>
          </a:p>
        </p:txBody>
      </p:sp>
    </p:spTree>
    <p:extLst>
      <p:ext uri="{BB962C8B-B14F-4D97-AF65-F5344CB8AC3E}">
        <p14:creationId xmlns:p14="http://schemas.microsoft.com/office/powerpoint/2010/main" val="1018549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出力のためのトーンマップ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5"/>
            <a:ext cx="10369550" cy="751099"/>
          </a:xfrm>
        </p:spPr>
        <p:txBody>
          <a:bodyPr>
            <a:normAutofit fontScale="77500" lnSpcReduction="20000"/>
          </a:bodyPr>
          <a:lstStyle/>
          <a:p>
            <a:r>
              <a:rPr lang="ja-JP" altLang="en-US" dirty="0"/>
              <a:t>最大輝度が高くなるとさらに悪化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最大輝度毎に調整が必要になる？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71</a:t>
            </a:fld>
            <a:endParaRPr lang="en-US" altLang="ja-JP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5053" y="1729122"/>
            <a:ext cx="4536504" cy="45247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3470" y="2544399"/>
            <a:ext cx="3719107" cy="370945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0398481" y="2156498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200" dirty="0"/>
              <a:t>4000 nits</a:t>
            </a:r>
            <a:endParaRPr lang="ja-JP" altLang="en-US" sz="1200" dirty="0"/>
          </a:p>
        </p:txBody>
      </p:sp>
      <p:sp>
        <p:nvSpPr>
          <p:cNvPr id="9" name="正方形/長方形 8"/>
          <p:cNvSpPr/>
          <p:nvPr/>
        </p:nvSpPr>
        <p:spPr>
          <a:xfrm>
            <a:off x="10399322" y="3665289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200" dirty="0"/>
              <a:t>2000 nits</a:t>
            </a:r>
            <a:endParaRPr lang="ja-JP" altLang="en-US" sz="1200" dirty="0"/>
          </a:p>
        </p:txBody>
      </p:sp>
      <p:sp>
        <p:nvSpPr>
          <p:cNvPr id="10" name="正方形/長方形 9"/>
          <p:cNvSpPr/>
          <p:nvPr/>
        </p:nvSpPr>
        <p:spPr>
          <a:xfrm>
            <a:off x="10392399" y="4703173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200" dirty="0"/>
              <a:t>1000 nits</a:t>
            </a:r>
            <a:endParaRPr lang="ja-JP" altLang="en-US" sz="1200" dirty="0"/>
          </a:p>
        </p:txBody>
      </p:sp>
      <p:sp>
        <p:nvSpPr>
          <p:cNvPr id="11" name="正方形/長方形 10"/>
          <p:cNvSpPr/>
          <p:nvPr/>
        </p:nvSpPr>
        <p:spPr>
          <a:xfrm>
            <a:off x="10477359" y="5202369"/>
            <a:ext cx="721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200" dirty="0"/>
              <a:t>500 nits</a:t>
            </a:r>
            <a:endParaRPr lang="ja-JP" altLang="en-US" sz="1200" dirty="0"/>
          </a:p>
        </p:txBody>
      </p:sp>
      <p:sp>
        <p:nvSpPr>
          <p:cNvPr id="12" name="正方形/長方形 11"/>
          <p:cNvSpPr/>
          <p:nvPr/>
        </p:nvSpPr>
        <p:spPr>
          <a:xfrm>
            <a:off x="10484282" y="5679314"/>
            <a:ext cx="721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200" dirty="0"/>
              <a:t>100 nits</a:t>
            </a:r>
            <a:endParaRPr lang="ja-JP" altLang="en-US" sz="1200" dirty="0"/>
          </a:p>
        </p:txBody>
      </p:sp>
      <p:sp>
        <p:nvSpPr>
          <p:cNvPr id="13" name="正方形/長方形 12"/>
          <p:cNvSpPr/>
          <p:nvPr/>
        </p:nvSpPr>
        <p:spPr>
          <a:xfrm>
            <a:off x="4817395" y="4131885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200" dirty="0"/>
              <a:t>4000 nits</a:t>
            </a:r>
            <a:endParaRPr lang="ja-JP" altLang="en-US" sz="1200" dirty="0"/>
          </a:p>
        </p:txBody>
      </p:sp>
      <p:sp>
        <p:nvSpPr>
          <p:cNvPr id="14" name="正方形/長方形 13"/>
          <p:cNvSpPr/>
          <p:nvPr/>
        </p:nvSpPr>
        <p:spPr>
          <a:xfrm>
            <a:off x="4817395" y="3743100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200" dirty="0"/>
              <a:t>2000 nits</a:t>
            </a:r>
            <a:endParaRPr lang="ja-JP" altLang="en-US" sz="1200" dirty="0"/>
          </a:p>
        </p:txBody>
      </p:sp>
      <p:sp>
        <p:nvSpPr>
          <p:cNvPr id="15" name="正方形/長方形 14"/>
          <p:cNvSpPr/>
          <p:nvPr/>
        </p:nvSpPr>
        <p:spPr>
          <a:xfrm>
            <a:off x="4817396" y="3072313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200" dirty="0"/>
              <a:t>1000 nits</a:t>
            </a:r>
            <a:endParaRPr lang="ja-JP" altLang="en-US" sz="1200" dirty="0"/>
          </a:p>
        </p:txBody>
      </p:sp>
      <p:sp>
        <p:nvSpPr>
          <p:cNvPr id="16" name="正方形/長方形 15"/>
          <p:cNvSpPr/>
          <p:nvPr/>
        </p:nvSpPr>
        <p:spPr>
          <a:xfrm>
            <a:off x="4901215" y="2513312"/>
            <a:ext cx="721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200" dirty="0"/>
              <a:t>500 nits</a:t>
            </a:r>
            <a:endParaRPr lang="ja-JP" altLang="en-US" sz="1200" dirty="0"/>
          </a:p>
        </p:txBody>
      </p:sp>
      <p:sp>
        <p:nvSpPr>
          <p:cNvPr id="17" name="正方形/長方形 16"/>
          <p:cNvSpPr/>
          <p:nvPr/>
        </p:nvSpPr>
        <p:spPr>
          <a:xfrm>
            <a:off x="4901215" y="4277542"/>
            <a:ext cx="721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200" dirty="0"/>
              <a:t>100 nits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22430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出力のためのトーンマップ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非常に好ましくない</a:t>
            </a:r>
            <a:r>
              <a:rPr kumimoji="1" lang="en-US" altLang="ja-JP" dirty="0"/>
              <a:t>…</a:t>
            </a:r>
          </a:p>
          <a:p>
            <a:pPr lvl="1"/>
            <a:r>
              <a:rPr kumimoji="1" lang="en-US" altLang="ja-JP" dirty="0">
                <a:solidFill>
                  <a:srgbClr val="FF5050"/>
                </a:solidFill>
              </a:rPr>
              <a:t>S</a:t>
            </a:r>
            <a:r>
              <a:rPr kumimoji="1" lang="ja-JP" altLang="en-US" dirty="0">
                <a:solidFill>
                  <a:srgbClr val="FF5050"/>
                </a:solidFill>
              </a:rPr>
              <a:t>カーブの特性による</a:t>
            </a:r>
            <a:r>
              <a:rPr lang="ja-JP" altLang="en-US" dirty="0">
                <a:solidFill>
                  <a:srgbClr val="FF5050"/>
                </a:solidFill>
              </a:rPr>
              <a:t>一貫した</a:t>
            </a:r>
            <a:r>
              <a:rPr kumimoji="1" lang="ja-JP" altLang="en-US" dirty="0">
                <a:solidFill>
                  <a:srgbClr val="FF5050"/>
                </a:solidFill>
              </a:rPr>
              <a:t>絵作りをしたい</a:t>
            </a:r>
            <a:endParaRPr kumimoji="1"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最大輝度毎に絵作りが異なることは避けたい</a:t>
            </a:r>
            <a:endParaRPr kumimoji="1"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最大輝度毎にパラメタを調整することは避けたい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kumimoji="1" lang="en-US" altLang="ja-JP" dirty="0"/>
              <a:t>HDR </a:t>
            </a:r>
            <a:r>
              <a:rPr kumimoji="1" lang="ja-JP" altLang="en-US" dirty="0"/>
              <a:t>化に際し可能な限りパラメタを増やさない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72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172720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HDR</a:t>
            </a:r>
            <a:r>
              <a:rPr lang="ja-JP" altLang="en-US"/>
              <a:t> 出力のためのトーンマップ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4"/>
            <a:ext cx="10369550" cy="1361455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0.5 </a:t>
            </a:r>
            <a:r>
              <a:rPr lang="ja-JP" altLang="en-US" dirty="0"/>
              <a:t>程度以下の暗い部分を </a:t>
            </a:r>
            <a:r>
              <a:rPr lang="en-US" altLang="ja-JP" dirty="0"/>
              <a:t>SDR </a:t>
            </a:r>
            <a:r>
              <a:rPr lang="ja-JP" altLang="en-US" dirty="0"/>
              <a:t>と共通化</a:t>
            </a:r>
            <a:endParaRPr lang="en-US" altLang="ja-JP" dirty="0"/>
          </a:p>
          <a:p>
            <a:pPr lvl="1"/>
            <a:r>
              <a:rPr lang="en-US" altLang="ja-JP" dirty="0"/>
              <a:t>0.5 </a:t>
            </a:r>
            <a:r>
              <a:rPr lang="ja-JP" altLang="en-US" dirty="0"/>
              <a:t>程度以上の部分を最大輝度によって滑らかに飽和させる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適正露出で出力した際の明るさが </a:t>
            </a:r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とほぼ一致する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73</a:t>
            </a:fld>
            <a:endParaRPr lang="en-US" altLang="ja-JP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15" y="2769188"/>
            <a:ext cx="3221168" cy="32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53" y="2769188"/>
            <a:ext cx="3221171" cy="32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3483811" y="6021409"/>
            <a:ext cx="45544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dirty="0"/>
              <a:t>黄色：</a:t>
            </a:r>
            <a:r>
              <a:rPr lang="en-US" altLang="ja-JP" sz="1200" dirty="0"/>
              <a:t>0.5 </a:t>
            </a:r>
            <a:r>
              <a:rPr lang="ja-JP" altLang="en-US" sz="1200" dirty="0"/>
              <a:t>程度以下のカーブを </a:t>
            </a:r>
            <a:r>
              <a:rPr lang="en-US" altLang="ja-JP" sz="1200" dirty="0"/>
              <a:t>SDR </a:t>
            </a:r>
            <a:r>
              <a:rPr lang="ja-JP" altLang="en-US" sz="1200" dirty="0"/>
              <a:t>と一致させた</a:t>
            </a:r>
            <a:r>
              <a:rPr lang="en-US" altLang="ja-JP" sz="1200" dirty="0"/>
              <a:t>HDR </a:t>
            </a:r>
            <a:r>
              <a:rPr lang="ja-JP" altLang="en-US" sz="1200" dirty="0"/>
              <a:t>トーンマップ</a:t>
            </a:r>
          </a:p>
        </p:txBody>
      </p:sp>
    </p:spTree>
    <p:extLst>
      <p:ext uri="{BB962C8B-B14F-4D97-AF65-F5344CB8AC3E}">
        <p14:creationId xmlns:p14="http://schemas.microsoft.com/office/powerpoint/2010/main" val="33721757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HDR</a:t>
            </a:r>
            <a:r>
              <a:rPr lang="ja-JP" altLang="en-US"/>
              <a:t> 出力のためのトーンマップ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5"/>
            <a:ext cx="10369550" cy="1223590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/>
              <a:t>SDR</a:t>
            </a:r>
            <a:r>
              <a:rPr lang="ja-JP" altLang="en-US" dirty="0"/>
              <a:t> を含めたあらゆる </a:t>
            </a:r>
            <a:r>
              <a:rPr lang="en-US" altLang="ja-JP" dirty="0"/>
              <a:t>HDR</a:t>
            </a:r>
            <a:r>
              <a:rPr lang="ja-JP" altLang="en-US" dirty="0"/>
              <a:t> 最大輝度に対応できる</a:t>
            </a:r>
            <a:endParaRPr lang="en-US" altLang="ja-JP" dirty="0"/>
          </a:p>
          <a:p>
            <a:pPr lvl="1"/>
            <a:r>
              <a:rPr lang="ja-JP" altLang="en-US" dirty="0"/>
              <a:t>一貫したパラメタをすべての最大輝度に使用できる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 err="1">
                <a:solidFill>
                  <a:srgbClr val="FF5050"/>
                </a:solidFill>
              </a:rPr>
              <a:t>だけで</a:t>
            </a:r>
            <a:r>
              <a:rPr lang="ja-JP" altLang="en-US" dirty="0">
                <a:solidFill>
                  <a:srgbClr val="FF5050"/>
                </a:solidFill>
              </a:rPr>
              <a:t>パラメタを調整しても不自然な絵作りになりにくい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74</a:t>
            </a:fld>
            <a:endParaRPr lang="en-US" altLang="ja-JP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597" y="2620679"/>
            <a:ext cx="3541203" cy="3532016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5617022" y="2619825"/>
            <a:ext cx="4303793" cy="3526977"/>
            <a:chOff x="5617022" y="2619825"/>
            <a:chExt cx="4303793" cy="3526977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617022" y="2619825"/>
              <a:ext cx="3536150" cy="3526977"/>
            </a:xfrm>
            <a:prstGeom prst="rect">
              <a:avLst/>
            </a:prstGeom>
          </p:spPr>
        </p:pic>
        <p:sp>
          <p:nvSpPr>
            <p:cNvPr id="9" name="正方形/長方形 8"/>
            <p:cNvSpPr/>
            <p:nvPr/>
          </p:nvSpPr>
          <p:spPr>
            <a:xfrm>
              <a:off x="9114184" y="3470780"/>
              <a:ext cx="8066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200" dirty="0"/>
                <a:t>4000 nits</a:t>
              </a:r>
              <a:endParaRPr lang="ja-JP" altLang="en-US" sz="1200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9114182" y="4239832"/>
              <a:ext cx="8066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200" dirty="0"/>
                <a:t>2000 nits</a:t>
              </a:r>
              <a:endParaRPr lang="ja-JP" altLang="en-US" sz="1200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9114182" y="4900479"/>
              <a:ext cx="8066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200" dirty="0"/>
                <a:t>1000 nits</a:t>
              </a:r>
              <a:endParaRPr lang="ja-JP" altLang="en-US" sz="1200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9199141" y="5319199"/>
              <a:ext cx="7216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200" dirty="0"/>
                <a:t>500 nits</a:t>
              </a:r>
              <a:endParaRPr lang="ja-JP" altLang="en-US" sz="1200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9199141" y="5663751"/>
              <a:ext cx="7216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200" dirty="0"/>
                <a:t>100 nits</a:t>
              </a:r>
              <a:endParaRPr lang="ja-JP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447605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出力のためのトーンマップ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5"/>
            <a:ext cx="4536702" cy="4419600"/>
          </a:xfrm>
        </p:spPr>
        <p:txBody>
          <a:bodyPr/>
          <a:lstStyle/>
          <a:p>
            <a:r>
              <a:rPr lang="en-US" altLang="ja-JP" sz="2400" dirty="0">
                <a:solidFill>
                  <a:srgbClr val="FF5050"/>
                </a:solidFill>
              </a:rPr>
              <a:t>SDR</a:t>
            </a:r>
            <a:r>
              <a:rPr lang="ja-JP" altLang="en-US" sz="2400" dirty="0">
                <a:solidFill>
                  <a:srgbClr val="FF5050"/>
                </a:solidFill>
              </a:rPr>
              <a:t> イメージを崩さずに</a:t>
            </a:r>
            <a:br>
              <a:rPr lang="en-US" altLang="ja-JP" sz="2400" dirty="0">
                <a:solidFill>
                  <a:srgbClr val="FF5050"/>
                </a:solidFill>
              </a:rPr>
            </a:br>
            <a:r>
              <a:rPr lang="ja-JP" altLang="en-US" sz="2400" dirty="0">
                <a:solidFill>
                  <a:srgbClr val="FF5050"/>
                </a:solidFill>
              </a:rPr>
              <a:t>より明るい部分を表現できる</a:t>
            </a:r>
            <a:endParaRPr lang="en-US" altLang="ja-JP" sz="2400" dirty="0">
              <a:solidFill>
                <a:srgbClr val="FF5050"/>
              </a:solidFill>
            </a:endParaRP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75</a:t>
            </a:fld>
            <a:endParaRPr lang="en-US" altLang="ja-JP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5319" y="1113553"/>
            <a:ext cx="2550257" cy="254364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15319" y="3715160"/>
            <a:ext cx="2550258" cy="25436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98542" y="1113553"/>
            <a:ext cx="2547271" cy="25406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98542" y="3715160"/>
            <a:ext cx="2547270" cy="2540662"/>
          </a:xfrm>
          <a:prstGeom prst="rect">
            <a:avLst/>
          </a:prstGeom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7850927" y="3228841"/>
            <a:ext cx="462262" cy="9726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59 h 21600"/>
              <a:gd name="T14" fmla="*/ 16298 w 21600"/>
              <a:gd name="T15" fmla="*/ 161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79" y="0"/>
                </a:moveTo>
                <a:lnTo>
                  <a:pt x="10879" y="5459"/>
                </a:lnTo>
                <a:lnTo>
                  <a:pt x="3375" y="5459"/>
                </a:lnTo>
                <a:lnTo>
                  <a:pt x="3375" y="16141"/>
                </a:lnTo>
                <a:lnTo>
                  <a:pt x="10879" y="16141"/>
                </a:lnTo>
                <a:lnTo>
                  <a:pt x="10879" y="21600"/>
                </a:lnTo>
                <a:lnTo>
                  <a:pt x="21600" y="10800"/>
                </a:lnTo>
                <a:lnTo>
                  <a:pt x="10879" y="0"/>
                </a:lnTo>
                <a:close/>
              </a:path>
              <a:path w="21600" h="21600">
                <a:moveTo>
                  <a:pt x="1350" y="5459"/>
                </a:moveTo>
                <a:lnTo>
                  <a:pt x="1350" y="16141"/>
                </a:lnTo>
                <a:lnTo>
                  <a:pt x="2700" y="16141"/>
                </a:lnTo>
                <a:lnTo>
                  <a:pt x="2700" y="5459"/>
                </a:lnTo>
                <a:lnTo>
                  <a:pt x="1350" y="5459"/>
                </a:lnTo>
                <a:close/>
              </a:path>
              <a:path w="21600" h="21600">
                <a:moveTo>
                  <a:pt x="0" y="5459"/>
                </a:moveTo>
                <a:lnTo>
                  <a:pt x="0" y="16141"/>
                </a:lnTo>
                <a:lnTo>
                  <a:pt x="675" y="16141"/>
                </a:lnTo>
                <a:lnTo>
                  <a:pt x="675" y="5459"/>
                </a:lnTo>
                <a:lnTo>
                  <a:pt x="0" y="5459"/>
                </a:lnTo>
                <a:close/>
              </a:path>
            </a:pathLst>
          </a:custGeom>
          <a:gradFill rotWithShape="1">
            <a:gsLst>
              <a:gs pos="0">
                <a:srgbClr val="FFC000"/>
              </a:gs>
              <a:gs pos="100000">
                <a:srgbClr val="C00000"/>
              </a:gs>
            </a:gsLst>
            <a:lin ang="2700000" scaled="1"/>
          </a:gradFill>
          <a:ln w="9525" cap="flat" cmpd="sng" algn="ctr">
            <a:solidFill>
              <a:schemeClr val="tx1"/>
            </a:solidFill>
            <a:prstDash val="solid"/>
            <a:miter lim="800000"/>
            <a:headEnd/>
            <a:tailEnd type="none" w="med" len="lg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19553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シリコンスタジオデモの </a:t>
            </a:r>
            <a:r>
              <a:rPr kumimoji="1" lang="en-US" altLang="ja-JP" dirty="0"/>
              <a:t>HDR</a:t>
            </a:r>
            <a:r>
              <a:rPr kumimoji="1" lang="ja-JP" altLang="en-US" dirty="0"/>
              <a:t> 対応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HDR </a:t>
            </a:r>
            <a:r>
              <a:rPr kumimoji="1" lang="ja-JP" altLang="en-US" dirty="0"/>
              <a:t>向けのパラメタの再調整は一切行っていない</a:t>
            </a:r>
            <a:endParaRPr kumimoji="1"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全てのパラメタは従来の </a:t>
            </a:r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用設定と共通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kumimoji="1" lang="en-US" altLang="ja-JP" dirty="0"/>
          </a:p>
          <a:p>
            <a:r>
              <a:rPr lang="ja-JP" altLang="en-US" dirty="0"/>
              <a:t>物理ベースレンダリングであることが強み</a:t>
            </a:r>
            <a:endParaRPr lang="en-US" altLang="ja-JP" dirty="0"/>
          </a:p>
          <a:p>
            <a:pPr lvl="1"/>
            <a:r>
              <a:rPr kumimoji="1" lang="ja-JP" altLang="en-US" dirty="0"/>
              <a:t>もともと不自然なパラメタが少ない</a:t>
            </a:r>
            <a:endParaRPr kumimoji="1"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ダイナミックレンジが高くなっても破綻しない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76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00408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522075" cy="324058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9591"/>
            <a:ext cx="11522075" cy="324058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18075" y="5616079"/>
            <a:ext cx="6204000" cy="864096"/>
          </a:xfrm>
        </p:spPr>
        <p:txBody>
          <a:bodyPr anchor="b"/>
          <a:lstStyle/>
          <a:p>
            <a:r>
              <a:rPr lang="ja-JP" altLang="en-US" sz="1400" dirty="0">
                <a:solidFill>
                  <a:schemeClr val="bg2"/>
                </a:solidFill>
              </a:rPr>
              <a:t>白飛びしていない部分の明るさと絵作りが</a:t>
            </a:r>
            <a:br>
              <a:rPr lang="ja-JP" altLang="en-US" sz="1400" dirty="0">
                <a:solidFill>
                  <a:schemeClr val="bg2"/>
                </a:solidFill>
              </a:rPr>
            </a:br>
            <a:r>
              <a:rPr lang="en-US" altLang="ja-JP" sz="1400" dirty="0">
                <a:solidFill>
                  <a:schemeClr val="bg2"/>
                </a:solidFill>
              </a:rPr>
              <a:t>HDR</a:t>
            </a:r>
            <a:r>
              <a:rPr lang="ja-JP" altLang="en-US" sz="1400" dirty="0">
                <a:solidFill>
                  <a:schemeClr val="bg2"/>
                </a:solidFill>
              </a:rPr>
              <a:t> と </a:t>
            </a:r>
            <a:r>
              <a:rPr lang="en-US" altLang="ja-JP" sz="1400" dirty="0">
                <a:solidFill>
                  <a:schemeClr val="bg2"/>
                </a:solidFill>
              </a:rPr>
              <a:t>SDR</a:t>
            </a:r>
            <a:r>
              <a:rPr lang="ja-JP" altLang="en-US" sz="1400" dirty="0">
                <a:solidFill>
                  <a:schemeClr val="bg2"/>
                </a:solidFill>
              </a:rPr>
              <a:t> で一致していることに注意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9" name="図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56436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9591"/>
            <a:ext cx="11522075" cy="324058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7"/>
            <a:ext cx="11522075" cy="324058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18075" y="5616351"/>
            <a:ext cx="6204000" cy="864096"/>
          </a:xfrm>
        </p:spPr>
        <p:txBody>
          <a:bodyPr anchor="b"/>
          <a:lstStyle/>
          <a:p>
            <a:r>
              <a:rPr lang="ja-JP" altLang="en-US" sz="1400" dirty="0">
                <a:solidFill>
                  <a:schemeClr val="bg2"/>
                </a:solidFill>
              </a:rPr>
              <a:t>白飛びしていない部分の明るさと絵作りが</a:t>
            </a:r>
            <a:br>
              <a:rPr lang="ja-JP" altLang="en-US" sz="1400" dirty="0">
                <a:solidFill>
                  <a:schemeClr val="bg2"/>
                </a:solidFill>
              </a:rPr>
            </a:br>
            <a:r>
              <a:rPr lang="en-US" altLang="ja-JP" sz="1400" dirty="0">
                <a:solidFill>
                  <a:schemeClr val="bg2"/>
                </a:solidFill>
              </a:rPr>
              <a:t>HDR</a:t>
            </a:r>
            <a:r>
              <a:rPr lang="ja-JP" altLang="en-US" sz="1400" dirty="0">
                <a:solidFill>
                  <a:schemeClr val="bg2"/>
                </a:solidFill>
              </a:rPr>
              <a:t> と </a:t>
            </a:r>
            <a:r>
              <a:rPr lang="en-US" altLang="ja-JP" sz="1400" dirty="0">
                <a:solidFill>
                  <a:schemeClr val="bg2"/>
                </a:solidFill>
              </a:rPr>
              <a:t>SDR</a:t>
            </a:r>
            <a:r>
              <a:rPr lang="ja-JP" altLang="en-US" sz="1400" dirty="0">
                <a:solidFill>
                  <a:schemeClr val="bg2"/>
                </a:solidFill>
              </a:rPr>
              <a:t> で一致していることに注意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9" name="図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99909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露出調整における注意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ja-JP" altLang="en-US" dirty="0"/>
              <a:t>トーンマップは従来の数十倍の輝度まで出力できるが</a:t>
            </a:r>
            <a:r>
              <a:rPr lang="en-US" altLang="ja-JP" dirty="0"/>
              <a:t>…</a:t>
            </a:r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映像の露出は変化させないことが基本</a:t>
            </a:r>
            <a:endParaRPr lang="en-US" altLang="ja-JP" dirty="0">
              <a:solidFill>
                <a:srgbClr val="FF5050"/>
              </a:solidFill>
            </a:endParaRPr>
          </a:p>
          <a:p>
            <a:r>
              <a:rPr lang="ja-JP" altLang="en-US" dirty="0"/>
              <a:t>全体を明るく出力してしまっては </a:t>
            </a:r>
            <a:r>
              <a:rPr lang="en-US" altLang="ja-JP" dirty="0"/>
              <a:t>HDR </a:t>
            </a:r>
            <a:r>
              <a:rPr lang="ja-JP" altLang="en-US" dirty="0"/>
              <a:t>の効果が薄れる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18%</a:t>
            </a:r>
            <a:r>
              <a:rPr lang="ja-JP" altLang="en-US" dirty="0">
                <a:solidFill>
                  <a:srgbClr val="FF5050"/>
                </a:solidFill>
              </a:rPr>
              <a:t>グレイ付近の映像は </a:t>
            </a:r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出力時と同じ明るさであること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lang="en-US" altLang="ja-JP" dirty="0"/>
          </a:p>
          <a:p>
            <a:r>
              <a:rPr lang="ja-JP" altLang="en-US" dirty="0"/>
              <a:t>あくまで原則は</a:t>
            </a:r>
            <a:r>
              <a:rPr lang="en-US" altLang="ja-JP" dirty="0"/>
              <a:t>…</a:t>
            </a:r>
          </a:p>
          <a:p>
            <a:pPr lvl="1"/>
            <a:r>
              <a:rPr lang="ja-JP" altLang="en-US" dirty="0"/>
              <a:t>では現実的には？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79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907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従来よりも高いダイナミックレンジ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どのくらい明るいの？</a:t>
            </a:r>
            <a:endParaRPr lang="en-US" altLang="ja-JP" dirty="0"/>
          </a:p>
          <a:p>
            <a:pPr lvl="1"/>
            <a:r>
              <a:rPr lang="en-US" altLang="ja-JP" dirty="0"/>
              <a:t>SDR</a:t>
            </a:r>
            <a:r>
              <a:rPr lang="ja-JP" altLang="en-US" dirty="0"/>
              <a:t>：数十～数百</a:t>
            </a:r>
            <a:r>
              <a:rPr lang="en-US" altLang="ja-JP" dirty="0"/>
              <a:t> nits</a:t>
            </a:r>
            <a:r>
              <a:rPr lang="ja-JP" altLang="en-US" dirty="0"/>
              <a:t> </a:t>
            </a:r>
            <a:r>
              <a:rPr lang="en-US" altLang="ja-JP" dirty="0"/>
              <a:t>(cd/m</a:t>
            </a:r>
            <a:r>
              <a:rPr lang="en-US" altLang="ja-JP" baseline="30000" dirty="0"/>
              <a:t>2</a:t>
            </a:r>
            <a:r>
              <a:rPr lang="en-US" altLang="ja-JP" dirty="0"/>
              <a:t>) </a:t>
            </a:r>
            <a:r>
              <a:rPr lang="ja-JP" altLang="en-US" dirty="0"/>
              <a:t>程度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HDR</a:t>
            </a:r>
            <a:r>
              <a:rPr lang="ja-JP" altLang="en-US" dirty="0">
                <a:solidFill>
                  <a:srgbClr val="FF5050"/>
                </a:solidFill>
              </a:rPr>
              <a:t>：数百～数千 </a:t>
            </a:r>
            <a:r>
              <a:rPr lang="en-US" altLang="ja-JP" dirty="0">
                <a:solidFill>
                  <a:srgbClr val="FF5050"/>
                </a:solidFill>
              </a:rPr>
              <a:t>nits (cd/m</a:t>
            </a:r>
            <a:r>
              <a:rPr lang="en-US" altLang="ja-JP" baseline="30000" dirty="0">
                <a:solidFill>
                  <a:srgbClr val="FF5050"/>
                </a:solidFill>
              </a:rPr>
              <a:t>2</a:t>
            </a:r>
            <a:r>
              <a:rPr lang="en-US" altLang="ja-JP" dirty="0">
                <a:solidFill>
                  <a:srgbClr val="FF5050"/>
                </a:solidFill>
              </a:rPr>
              <a:t>) </a:t>
            </a:r>
            <a:r>
              <a:rPr lang="ja-JP" altLang="en-US" dirty="0">
                <a:solidFill>
                  <a:srgbClr val="FF5050"/>
                </a:solidFill>
              </a:rPr>
              <a:t>程度以上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5575564" y="4333781"/>
            <a:ext cx="462262" cy="9726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59 h 21600"/>
              <a:gd name="T14" fmla="*/ 16298 w 21600"/>
              <a:gd name="T15" fmla="*/ 161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79" y="0"/>
                </a:moveTo>
                <a:lnTo>
                  <a:pt x="10879" y="5459"/>
                </a:lnTo>
                <a:lnTo>
                  <a:pt x="3375" y="5459"/>
                </a:lnTo>
                <a:lnTo>
                  <a:pt x="3375" y="16141"/>
                </a:lnTo>
                <a:lnTo>
                  <a:pt x="10879" y="16141"/>
                </a:lnTo>
                <a:lnTo>
                  <a:pt x="10879" y="21600"/>
                </a:lnTo>
                <a:lnTo>
                  <a:pt x="21600" y="10800"/>
                </a:lnTo>
                <a:lnTo>
                  <a:pt x="10879" y="0"/>
                </a:lnTo>
                <a:close/>
              </a:path>
              <a:path w="21600" h="21600">
                <a:moveTo>
                  <a:pt x="1350" y="5459"/>
                </a:moveTo>
                <a:lnTo>
                  <a:pt x="1350" y="16141"/>
                </a:lnTo>
                <a:lnTo>
                  <a:pt x="2700" y="16141"/>
                </a:lnTo>
                <a:lnTo>
                  <a:pt x="2700" y="5459"/>
                </a:lnTo>
                <a:lnTo>
                  <a:pt x="1350" y="5459"/>
                </a:lnTo>
                <a:close/>
              </a:path>
              <a:path w="21600" h="21600">
                <a:moveTo>
                  <a:pt x="0" y="5459"/>
                </a:moveTo>
                <a:lnTo>
                  <a:pt x="0" y="16141"/>
                </a:lnTo>
                <a:lnTo>
                  <a:pt x="675" y="16141"/>
                </a:lnTo>
                <a:lnTo>
                  <a:pt x="675" y="5459"/>
                </a:lnTo>
                <a:lnTo>
                  <a:pt x="0" y="5459"/>
                </a:lnTo>
                <a:close/>
              </a:path>
            </a:pathLst>
          </a:custGeom>
          <a:gradFill rotWithShape="1">
            <a:gsLst>
              <a:gs pos="0">
                <a:srgbClr val="FFC000"/>
              </a:gs>
              <a:gs pos="100000">
                <a:srgbClr val="C00000"/>
              </a:gs>
            </a:gsLst>
            <a:lin ang="2700000" scaled="1"/>
          </a:gradFill>
          <a:ln w="9525" cap="flat" cmpd="sng" algn="ctr">
            <a:solidFill>
              <a:schemeClr val="tx1"/>
            </a:solidFill>
            <a:prstDash val="solid"/>
            <a:miter lim="800000"/>
            <a:headEnd/>
            <a:tailEnd type="none" w="med" len="lg"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118658" y="3600127"/>
            <a:ext cx="4322900" cy="243163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137425" y="3600127"/>
            <a:ext cx="4354888" cy="244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46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魅力的な映像のための対応</a:t>
            </a:r>
            <a:br>
              <a:rPr lang="en-US" altLang="ja-JP" dirty="0"/>
            </a:br>
            <a:r>
              <a:rPr lang="ja-JP" altLang="en-US" dirty="0"/>
              <a:t>基準白レベルの調整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5385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HDR</a:t>
            </a:r>
            <a:r>
              <a:rPr lang="ja-JP" altLang="en-US" dirty="0"/>
              <a:t> 出力は規格通りに行うべきなのか？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/>
              <a:t>SDR</a:t>
            </a:r>
            <a:r>
              <a:rPr lang="ja-JP" altLang="en-US" dirty="0"/>
              <a:t> テレビは本当に </a:t>
            </a:r>
            <a:r>
              <a:rPr lang="en-US" altLang="ja-JP" dirty="0"/>
              <a:t>100nits </a:t>
            </a:r>
            <a:r>
              <a:rPr lang="ja-JP" altLang="en-US" dirty="0"/>
              <a:t>か？</a:t>
            </a:r>
            <a:endParaRPr lang="en-US" altLang="ja-JP" dirty="0"/>
          </a:p>
          <a:p>
            <a:pPr lvl="1"/>
            <a:r>
              <a:rPr lang="en-US" altLang="ja-JP" dirty="0"/>
              <a:t>CRT</a:t>
            </a:r>
            <a:r>
              <a:rPr lang="ja-JP" altLang="en-US" dirty="0"/>
              <a:t> 時代の暗いディスプレイが </a:t>
            </a:r>
            <a:r>
              <a:rPr lang="en-US" altLang="ja-JP" dirty="0"/>
              <a:t>80</a:t>
            </a:r>
            <a:r>
              <a:rPr lang="ja-JP" altLang="en-US" dirty="0"/>
              <a:t>～</a:t>
            </a:r>
            <a:r>
              <a:rPr lang="en-US" altLang="ja-JP" dirty="0"/>
              <a:t>100nits </a:t>
            </a:r>
            <a:r>
              <a:rPr lang="ja-JP" altLang="en-US" dirty="0"/>
              <a:t>程度</a:t>
            </a:r>
            <a:endParaRPr lang="en-US" altLang="ja-JP" dirty="0"/>
          </a:p>
          <a:p>
            <a:pPr lvl="2"/>
            <a:r>
              <a:rPr lang="ja-JP" altLang="en-US" dirty="0"/>
              <a:t>昼間は見難い程度に暗い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近年の </a:t>
            </a:r>
            <a:r>
              <a:rPr lang="en-US" altLang="ja-JP" dirty="0">
                <a:solidFill>
                  <a:srgbClr val="FF5050"/>
                </a:solidFill>
              </a:rPr>
              <a:t>LCD</a:t>
            </a:r>
            <a:r>
              <a:rPr lang="ja-JP" altLang="en-US" dirty="0">
                <a:solidFill>
                  <a:srgbClr val="FF5050"/>
                </a:solidFill>
              </a:rPr>
              <a:t> は数百</a:t>
            </a:r>
            <a:r>
              <a:rPr lang="en-US" altLang="ja-JP" dirty="0">
                <a:solidFill>
                  <a:srgbClr val="FF5050"/>
                </a:solidFill>
              </a:rPr>
              <a:t>nits </a:t>
            </a:r>
            <a:r>
              <a:rPr lang="ja-JP" altLang="en-US" dirty="0">
                <a:solidFill>
                  <a:srgbClr val="FF5050"/>
                </a:solidFill>
              </a:rPr>
              <a:t>程度</a:t>
            </a:r>
            <a:endParaRPr lang="en-US" altLang="ja-JP" dirty="0">
              <a:solidFill>
                <a:srgbClr val="FF5050"/>
              </a:solidFill>
            </a:endParaRPr>
          </a:p>
          <a:p>
            <a:pPr lvl="3"/>
            <a:endParaRPr lang="en-US" altLang="ja-JP" dirty="0"/>
          </a:p>
          <a:p>
            <a:r>
              <a:rPr lang="ja-JP" altLang="en-US" dirty="0">
                <a:solidFill>
                  <a:srgbClr val="FF5050"/>
                </a:solidFill>
              </a:rPr>
              <a:t>多くの民生用テレビは映像にかなり手を加えている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よりヴィヴィッドに</a:t>
            </a:r>
            <a:endParaRPr lang="en-US" altLang="ja-JP" dirty="0"/>
          </a:p>
          <a:p>
            <a:pPr lvl="1"/>
            <a:r>
              <a:rPr lang="ja-JP" altLang="en-US" dirty="0"/>
              <a:t>よりハイコントラストに</a:t>
            </a:r>
            <a:endParaRPr lang="en-US" altLang="ja-JP" dirty="0"/>
          </a:p>
          <a:p>
            <a:pPr lvl="1"/>
            <a:r>
              <a:rPr lang="ja-JP" altLang="en-US" dirty="0"/>
              <a:t>より高い色温度に</a:t>
            </a:r>
            <a:endParaRPr lang="en-US" altLang="ja-JP" dirty="0"/>
          </a:p>
          <a:p>
            <a:pPr lvl="3"/>
            <a:endParaRPr lang="en-US" altLang="ja-JP" dirty="0"/>
          </a:p>
          <a:p>
            <a:r>
              <a:rPr lang="en-US" altLang="ja-JP" dirty="0" err="1">
                <a:solidFill>
                  <a:srgbClr val="FF5050"/>
                </a:solidFill>
              </a:rPr>
              <a:t>sRGB</a:t>
            </a:r>
            <a:r>
              <a:rPr lang="en-US" altLang="ja-JP" dirty="0">
                <a:solidFill>
                  <a:srgbClr val="FF5050"/>
                </a:solidFill>
              </a:rPr>
              <a:t> </a:t>
            </a:r>
            <a:r>
              <a:rPr lang="ja-JP" altLang="en-US" dirty="0">
                <a:solidFill>
                  <a:srgbClr val="FF5050"/>
                </a:solidFill>
              </a:rPr>
              <a:t>等の従来の </a:t>
            </a:r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規格にはあまり従っていない</a:t>
            </a:r>
            <a:endParaRPr lang="en-US" altLang="ja-JP" dirty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81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8584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HDR</a:t>
            </a:r>
            <a:r>
              <a:rPr lang="ja-JP" altLang="en-US"/>
              <a:t> 出力は規格通りに行うべきなのか？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規格通りに </a:t>
            </a:r>
            <a:r>
              <a:rPr lang="en-US" altLang="ja-JP" dirty="0"/>
              <a:t>HDR</a:t>
            </a:r>
            <a:r>
              <a:rPr lang="ja-JP" altLang="en-US" dirty="0"/>
              <a:t> 出力すると？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よりも暗くなってしまう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SDR</a:t>
            </a:r>
            <a:r>
              <a:rPr lang="ja-JP" altLang="en-US" dirty="0">
                <a:solidFill>
                  <a:srgbClr val="FF5050"/>
                </a:solidFill>
              </a:rPr>
              <a:t> よりも色が地味になってしまう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広色域対応のはずなのに！</a:t>
            </a:r>
            <a:endParaRPr lang="en-US" altLang="ja-JP" dirty="0"/>
          </a:p>
          <a:p>
            <a:pPr lvl="5"/>
            <a:endParaRPr lang="en-US" altLang="ja-JP" dirty="0"/>
          </a:p>
          <a:p>
            <a:pPr lvl="1"/>
            <a:r>
              <a:rPr lang="ja-JP" altLang="en-US" dirty="0"/>
              <a:t>民生用 </a:t>
            </a:r>
            <a:r>
              <a:rPr lang="en-US" altLang="ja-JP" dirty="0"/>
              <a:t>HDR</a:t>
            </a:r>
            <a:r>
              <a:rPr lang="ja-JP" altLang="en-US" dirty="0"/>
              <a:t> テレビの動向次第</a:t>
            </a:r>
            <a:endParaRPr lang="en-US" altLang="ja-JP" dirty="0"/>
          </a:p>
          <a:p>
            <a:pPr lvl="2"/>
            <a:r>
              <a:rPr lang="en-US" altLang="ja-JP" dirty="0"/>
              <a:t>HDR </a:t>
            </a:r>
            <a:r>
              <a:rPr lang="ja-JP" altLang="en-US" dirty="0"/>
              <a:t>でもテレビ側で映像が大きく変更される可能性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82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63734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SDR</a:t>
            </a:r>
            <a:r>
              <a:rPr lang="ja-JP" altLang="en-US" dirty="0"/>
              <a:t> 出力に合わせた調整が必要？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SDR </a:t>
            </a:r>
            <a:r>
              <a:rPr lang="ja-JP" altLang="en-US" dirty="0"/>
              <a:t>時モニタ輝度を </a:t>
            </a:r>
            <a:r>
              <a:rPr lang="en-US" altLang="ja-JP" dirty="0"/>
              <a:t>100nits </a:t>
            </a:r>
            <a:r>
              <a:rPr lang="ja-JP" altLang="en-US" dirty="0"/>
              <a:t>より明るいとみなす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基準白レベル</a:t>
            </a:r>
            <a:r>
              <a:rPr lang="en-US" altLang="ja-JP" dirty="0">
                <a:solidFill>
                  <a:srgbClr val="FF5050"/>
                </a:solidFill>
              </a:rPr>
              <a:t>(Paper White Level)</a:t>
            </a:r>
          </a:p>
          <a:p>
            <a:pPr lvl="1"/>
            <a:r>
              <a:rPr lang="en-US" altLang="ja-JP" dirty="0"/>
              <a:t>SDR </a:t>
            </a:r>
            <a:r>
              <a:rPr lang="ja-JP" altLang="en-US" dirty="0"/>
              <a:t>から</a:t>
            </a:r>
            <a:r>
              <a:rPr lang="en-US" altLang="ja-JP" dirty="0"/>
              <a:t> HDR </a:t>
            </a:r>
            <a:r>
              <a:rPr lang="ja-JP" altLang="en-US" dirty="0"/>
              <a:t>に変更した際に違和感を感じない程度に調整</a:t>
            </a:r>
            <a:endParaRPr lang="en-US" altLang="ja-JP" dirty="0"/>
          </a:p>
          <a:p>
            <a:pPr lvl="2"/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表示時の白</a:t>
            </a:r>
            <a:r>
              <a:rPr lang="en-US" altLang="ja-JP" dirty="0">
                <a:solidFill>
                  <a:srgbClr val="FF5050"/>
                </a:solidFill>
              </a:rPr>
              <a:t>(</a:t>
            </a:r>
            <a:r>
              <a:rPr lang="ja-JP" altLang="en-US" dirty="0">
                <a:solidFill>
                  <a:srgbClr val="FF5050"/>
                </a:solidFill>
              </a:rPr>
              <a:t>最大輝度</a:t>
            </a:r>
            <a:r>
              <a:rPr lang="en-US" altLang="ja-JP" dirty="0">
                <a:solidFill>
                  <a:srgbClr val="FF5050"/>
                </a:solidFill>
              </a:rPr>
              <a:t>)</a:t>
            </a:r>
            <a:r>
              <a:rPr lang="ja-JP" altLang="en-US" dirty="0">
                <a:solidFill>
                  <a:srgbClr val="FF5050"/>
                </a:solidFill>
              </a:rPr>
              <a:t>の実際の明るさを基準白レベルに設定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lang="en-US" altLang="ja-JP" dirty="0"/>
          </a:p>
          <a:p>
            <a:r>
              <a:rPr lang="ja-JP" altLang="en-US" dirty="0"/>
              <a:t>その他色域やコントラスト、色温度等</a:t>
            </a:r>
            <a:endParaRPr lang="en-US" altLang="ja-JP" dirty="0"/>
          </a:p>
          <a:p>
            <a:pPr lvl="1"/>
            <a:r>
              <a:rPr lang="ja-JP" altLang="en-US" dirty="0"/>
              <a:t>従来から行われていた調整で可能</a:t>
            </a:r>
            <a:endParaRPr lang="en-US" altLang="ja-JP" dirty="0"/>
          </a:p>
          <a:p>
            <a:pPr lvl="2"/>
            <a:r>
              <a:rPr lang="ja-JP" altLang="en-US" dirty="0"/>
              <a:t>カラーグレーディングでの調整など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83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80885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SDR</a:t>
            </a:r>
            <a:r>
              <a:rPr lang="ja-JP" altLang="en-US" dirty="0"/>
              <a:t> 出力に合わせた白レベルの調整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5"/>
            <a:ext cx="10369550" cy="1367606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dirty="0"/>
              <a:t>例えば以下のようにみなした場合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SDR </a:t>
            </a:r>
            <a:r>
              <a:rPr lang="ja-JP" altLang="en-US" dirty="0">
                <a:solidFill>
                  <a:srgbClr val="FF5050"/>
                </a:solidFill>
              </a:rPr>
              <a:t>モニタ輝度</a:t>
            </a:r>
            <a:r>
              <a:rPr lang="en-US" altLang="ja-JP" dirty="0">
                <a:solidFill>
                  <a:srgbClr val="FF5050"/>
                </a:solidFill>
              </a:rPr>
              <a:t>(</a:t>
            </a:r>
            <a:r>
              <a:rPr lang="ja-JP" altLang="en-US" dirty="0">
                <a:solidFill>
                  <a:srgbClr val="FF5050"/>
                </a:solidFill>
              </a:rPr>
              <a:t>基準白レベル</a:t>
            </a:r>
            <a:r>
              <a:rPr lang="en-US" altLang="ja-JP" dirty="0">
                <a:solidFill>
                  <a:srgbClr val="FF5050"/>
                </a:solidFill>
              </a:rPr>
              <a:t>)</a:t>
            </a:r>
            <a:r>
              <a:rPr lang="ja-JP" altLang="en-US" dirty="0">
                <a:solidFill>
                  <a:srgbClr val="FF5050"/>
                </a:solidFill>
              </a:rPr>
              <a:t>が </a:t>
            </a:r>
            <a:r>
              <a:rPr lang="en-US" altLang="ja-JP" dirty="0">
                <a:solidFill>
                  <a:srgbClr val="FF5050"/>
                </a:solidFill>
              </a:rPr>
              <a:t>300nits</a:t>
            </a:r>
          </a:p>
          <a:p>
            <a:pPr lvl="1"/>
            <a:r>
              <a:rPr lang="en-US" altLang="ja-JP" dirty="0"/>
              <a:t>HDR </a:t>
            </a:r>
            <a:r>
              <a:rPr lang="ja-JP" altLang="en-US" dirty="0"/>
              <a:t>モニタの最大輝度が </a:t>
            </a:r>
            <a:r>
              <a:rPr lang="en-US" altLang="ja-JP" dirty="0"/>
              <a:t>1000nits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84</a:t>
            </a:fld>
            <a:endParaRPr lang="en-US" altLang="ja-JP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5365" y="2720088"/>
            <a:ext cx="3465373" cy="345638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9398" y="2715586"/>
            <a:ext cx="3465373" cy="345638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9724487" y="3096071"/>
            <a:ext cx="1822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100nits </a:t>
            </a:r>
            <a:r>
              <a:rPr lang="ja-JP" altLang="en-US" sz="1200" dirty="0"/>
              <a:t>基準の</a:t>
            </a:r>
            <a:r>
              <a:rPr lang="en-US" altLang="ja-JP" sz="1200" dirty="0"/>
              <a:t>HDR</a:t>
            </a:r>
            <a:r>
              <a:rPr lang="ja-JP" altLang="en-US" sz="1200" dirty="0"/>
              <a:t>出力</a:t>
            </a:r>
            <a:endParaRPr lang="en-US" altLang="ja-JP" sz="1200" dirty="0"/>
          </a:p>
          <a:p>
            <a:r>
              <a:rPr lang="ja-JP" altLang="en-US" sz="1200" dirty="0"/>
              <a:t>規格通り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9722470" y="5105089"/>
            <a:ext cx="1507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100nits </a:t>
            </a:r>
            <a:r>
              <a:rPr lang="ja-JP" altLang="en-US" sz="1200" dirty="0"/>
              <a:t>の</a:t>
            </a:r>
            <a:r>
              <a:rPr lang="en-US" altLang="ja-JP" sz="1200" dirty="0"/>
              <a:t>SDR</a:t>
            </a:r>
            <a:r>
              <a:rPr lang="ja-JP" altLang="en-US" sz="1200" dirty="0"/>
              <a:t>出力</a:t>
            </a:r>
            <a:endParaRPr lang="en-US" altLang="ja-JP" sz="1200" dirty="0"/>
          </a:p>
          <a:p>
            <a:r>
              <a:rPr lang="ja-JP" altLang="en-US" sz="1200" dirty="0"/>
              <a:t>規格通り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7084548" y="2217101"/>
            <a:ext cx="1822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5050"/>
                </a:solidFill>
              </a:rPr>
              <a:t>300nits </a:t>
            </a:r>
            <a:r>
              <a:rPr lang="ja-JP" altLang="en-US" sz="1200" dirty="0">
                <a:solidFill>
                  <a:srgbClr val="FF5050"/>
                </a:solidFill>
              </a:rPr>
              <a:t>基準の</a:t>
            </a:r>
            <a:r>
              <a:rPr lang="en-US" altLang="ja-JP" sz="1200" dirty="0">
                <a:solidFill>
                  <a:srgbClr val="FF5050"/>
                </a:solidFill>
              </a:rPr>
              <a:t>HDR</a:t>
            </a:r>
            <a:r>
              <a:rPr lang="ja-JP" altLang="en-US" sz="1200" dirty="0">
                <a:solidFill>
                  <a:srgbClr val="FF5050"/>
                </a:solidFill>
              </a:rPr>
              <a:t>出力</a:t>
            </a:r>
            <a:endParaRPr lang="en-US" altLang="ja-JP" sz="1200" dirty="0">
              <a:solidFill>
                <a:srgbClr val="FF5050"/>
              </a:solidFill>
            </a:endParaRPr>
          </a:p>
          <a:p>
            <a:r>
              <a:rPr lang="ja-JP" altLang="en-US" sz="1200" dirty="0">
                <a:solidFill>
                  <a:srgbClr val="FF5050"/>
                </a:solidFill>
              </a:rPr>
              <a:t>実情に合わせた調整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728953" y="3768451"/>
            <a:ext cx="1814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5050"/>
                </a:solidFill>
              </a:rPr>
              <a:t>300nits </a:t>
            </a:r>
            <a:r>
              <a:rPr lang="ja-JP" altLang="en-US" sz="1200" dirty="0">
                <a:solidFill>
                  <a:srgbClr val="FF5050"/>
                </a:solidFill>
              </a:rPr>
              <a:t>相当の</a:t>
            </a:r>
            <a:r>
              <a:rPr lang="en-US" altLang="ja-JP" sz="1200" dirty="0">
                <a:solidFill>
                  <a:srgbClr val="FF5050"/>
                </a:solidFill>
              </a:rPr>
              <a:t>SDR</a:t>
            </a:r>
            <a:r>
              <a:rPr lang="ja-JP" altLang="en-US" sz="1200" dirty="0">
                <a:solidFill>
                  <a:srgbClr val="FF5050"/>
                </a:solidFill>
              </a:rPr>
              <a:t>出力</a:t>
            </a:r>
            <a:br>
              <a:rPr lang="en-US" altLang="ja-JP" sz="1200" dirty="0">
                <a:solidFill>
                  <a:srgbClr val="FF5050"/>
                </a:solidFill>
              </a:rPr>
            </a:br>
            <a:r>
              <a:rPr lang="en-US" altLang="ja-JP" sz="1200" dirty="0">
                <a:solidFill>
                  <a:srgbClr val="FF5050"/>
                </a:solidFill>
              </a:rPr>
              <a:t>SDR</a:t>
            </a:r>
            <a:r>
              <a:rPr lang="ja-JP" altLang="en-US" sz="1200" dirty="0">
                <a:solidFill>
                  <a:srgbClr val="FF5050"/>
                </a:solidFill>
              </a:rPr>
              <a:t>モニタの実情</a:t>
            </a:r>
          </a:p>
        </p:txBody>
      </p:sp>
    </p:spTree>
    <p:extLst>
      <p:ext uri="{BB962C8B-B14F-4D97-AF65-F5344CB8AC3E}">
        <p14:creationId xmlns:p14="http://schemas.microsoft.com/office/powerpoint/2010/main" val="26112327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SDR</a:t>
            </a:r>
            <a:r>
              <a:rPr lang="ja-JP" altLang="en-US" dirty="0"/>
              <a:t> 出力に合わせた調整の注意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dirty="0"/>
              <a:t>基本的には推奨しない</a:t>
            </a:r>
            <a:endParaRPr lang="en-US" altLang="ja-JP" dirty="0"/>
          </a:p>
          <a:p>
            <a:pPr lvl="1"/>
            <a:r>
              <a:rPr lang="en-US" altLang="ja-JP" dirty="0"/>
              <a:t>HDR </a:t>
            </a:r>
            <a:r>
              <a:rPr lang="ja-JP" altLang="en-US" dirty="0"/>
              <a:t>対応とは明るくすることではない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HDR</a:t>
            </a:r>
            <a:r>
              <a:rPr lang="ja-JP" altLang="en-US" dirty="0">
                <a:solidFill>
                  <a:srgbClr val="FF5050"/>
                </a:solidFill>
              </a:rPr>
              <a:t> 効果が低くなるので上げ過ぎないように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せいぜい </a:t>
            </a:r>
            <a:r>
              <a:rPr lang="en-US" altLang="ja-JP" dirty="0"/>
              <a:t>3</a:t>
            </a:r>
            <a:r>
              <a:rPr lang="ja-JP" altLang="en-US" dirty="0"/>
              <a:t>倍</a:t>
            </a:r>
            <a:r>
              <a:rPr lang="en-US" altLang="ja-JP" dirty="0"/>
              <a:t>(300nits)</a:t>
            </a:r>
            <a:r>
              <a:rPr lang="ja-JP" altLang="en-US" dirty="0"/>
              <a:t>程度に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それでも </a:t>
            </a:r>
            <a:r>
              <a:rPr lang="en-US" altLang="ja-JP" dirty="0">
                <a:solidFill>
                  <a:srgbClr val="FF5050"/>
                </a:solidFill>
              </a:rPr>
              <a:t>HDR </a:t>
            </a:r>
            <a:r>
              <a:rPr lang="ja-JP" altLang="en-US" dirty="0">
                <a:solidFill>
                  <a:srgbClr val="FF5050"/>
                </a:solidFill>
              </a:rPr>
              <a:t>効果は </a:t>
            </a:r>
            <a:r>
              <a:rPr lang="en-US" altLang="ja-JP" dirty="0">
                <a:solidFill>
                  <a:srgbClr val="FF5050"/>
                </a:solidFill>
              </a:rPr>
              <a:t>1/3 </a:t>
            </a:r>
            <a:r>
              <a:rPr lang="ja-JP" altLang="en-US" dirty="0">
                <a:solidFill>
                  <a:srgbClr val="FF5050"/>
                </a:solidFill>
              </a:rPr>
              <a:t>になってしまう</a:t>
            </a:r>
            <a:endParaRPr lang="en-US" altLang="ja-JP" dirty="0">
              <a:solidFill>
                <a:srgbClr val="FF5050"/>
              </a:solidFill>
            </a:endParaRPr>
          </a:p>
          <a:p>
            <a:r>
              <a:rPr lang="ja-JP" altLang="en-US" dirty="0"/>
              <a:t>露出を上げてしまわないように</a:t>
            </a:r>
            <a:endParaRPr lang="en-US" altLang="ja-JP" dirty="0"/>
          </a:p>
          <a:p>
            <a:pPr lvl="1"/>
            <a:r>
              <a:rPr lang="ja-JP" altLang="en-US" dirty="0"/>
              <a:t>トーンマップ前の線形空間でスケール</a:t>
            </a:r>
            <a:r>
              <a:rPr lang="en-US" altLang="ja-JP" dirty="0"/>
              <a:t>(</a:t>
            </a:r>
            <a:r>
              <a:rPr lang="ja-JP" altLang="en-US" dirty="0"/>
              <a:t>つまり露出変更</a:t>
            </a:r>
            <a:r>
              <a:rPr lang="en-US" altLang="ja-JP" dirty="0"/>
              <a:t>)</a:t>
            </a:r>
            <a:r>
              <a:rPr lang="ja-JP" altLang="en-US" dirty="0"/>
              <a:t>しない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露出のスケールでは </a:t>
            </a:r>
            <a:r>
              <a:rPr lang="en-US" altLang="ja-JP" dirty="0">
                <a:solidFill>
                  <a:srgbClr val="FF5050"/>
                </a:solidFill>
              </a:rPr>
              <a:t>SDR</a:t>
            </a:r>
            <a:r>
              <a:rPr lang="ja-JP" altLang="en-US" dirty="0">
                <a:solidFill>
                  <a:srgbClr val="FF5050"/>
                </a:solidFill>
              </a:rPr>
              <a:t> 時と</a:t>
            </a:r>
            <a:r>
              <a:rPr lang="en-US" altLang="ja-JP" dirty="0">
                <a:solidFill>
                  <a:srgbClr val="FF5050"/>
                </a:solidFill>
              </a:rPr>
              <a:t>S</a:t>
            </a:r>
            <a:r>
              <a:rPr lang="ja-JP" altLang="en-US" dirty="0">
                <a:solidFill>
                  <a:srgbClr val="FF5050"/>
                </a:solidFill>
              </a:rPr>
              <a:t>カーブの互換性が失われる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トーンマップ後</a:t>
            </a:r>
            <a:r>
              <a:rPr lang="en-US" altLang="ja-JP" dirty="0"/>
              <a:t>(OETF </a:t>
            </a:r>
            <a:r>
              <a:rPr lang="ja-JP" altLang="en-US" dirty="0"/>
              <a:t>エンコード前</a:t>
            </a:r>
            <a:r>
              <a:rPr lang="en-US" altLang="ja-JP" dirty="0"/>
              <a:t>)</a:t>
            </a:r>
            <a:r>
              <a:rPr lang="ja-JP" altLang="en-US" dirty="0"/>
              <a:t>の非線形値をスケールする</a:t>
            </a:r>
            <a:endParaRPr lang="en-US" altLang="ja-JP" dirty="0"/>
          </a:p>
          <a:p>
            <a:pPr lvl="2"/>
            <a:r>
              <a:rPr lang="ja-JP" altLang="en-US" dirty="0"/>
              <a:t>トーンマップ時の飽和最大輝度を </a:t>
            </a:r>
            <a:r>
              <a:rPr lang="en-US" altLang="ja-JP" dirty="0"/>
              <a:t>1/3 </a:t>
            </a:r>
            <a:r>
              <a:rPr lang="ja-JP" altLang="en-US" dirty="0"/>
              <a:t>にスケール</a:t>
            </a:r>
            <a:endParaRPr lang="en-US" altLang="ja-JP" dirty="0"/>
          </a:p>
          <a:p>
            <a:pPr lvl="2"/>
            <a:r>
              <a:rPr lang="ja-JP" altLang="en-US" dirty="0"/>
              <a:t>トーンマップ後の</a:t>
            </a:r>
            <a:r>
              <a:rPr lang="en-US" altLang="ja-JP" dirty="0"/>
              <a:t>S</a:t>
            </a:r>
            <a:r>
              <a:rPr lang="ja-JP" altLang="en-US" dirty="0"/>
              <a:t>カーブをそのまま </a:t>
            </a:r>
            <a:r>
              <a:rPr lang="en-US" altLang="ja-JP" dirty="0"/>
              <a:t>3</a:t>
            </a:r>
            <a:r>
              <a:rPr lang="ja-JP" altLang="en-US" dirty="0"/>
              <a:t>倍にスケール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789AA-3D43-4764-BE68-9923F5C500BE}" type="slidenum">
              <a:rPr lang="en-US" altLang="ja-JP" smtClean="0"/>
              <a:pPr/>
              <a:t>85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88587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3239589"/>
            <a:ext cx="11522075" cy="3240584"/>
            <a:chOff x="0" y="-497"/>
            <a:chExt cx="11522075" cy="324058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97"/>
              <a:ext cx="11522075" cy="3240584"/>
            </a:xfrm>
            <a:prstGeom prst="rect">
              <a:avLst/>
            </a:prstGeom>
          </p:spPr>
        </p:pic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1"/>
              <a:ext cx="1620957" cy="52322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100-nit based HDR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規格どおりの出力</a:t>
              </a:r>
              <a:endParaRPr lang="en-US" altLang="ja-JP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5761036" y="-1"/>
              <a:ext cx="1620957" cy="52322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100-nit SDR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規格どおりの出力</a:t>
              </a:r>
              <a:endParaRPr lang="en-US" altLang="ja-JP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-22928" y="-997"/>
            <a:ext cx="11545003" cy="3240585"/>
            <a:chOff x="-26369" y="3239589"/>
            <a:chExt cx="11545003" cy="3240585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41" y="3239590"/>
              <a:ext cx="11522075" cy="3240584"/>
            </a:xfrm>
            <a:prstGeom prst="rect">
              <a:avLst/>
            </a:prstGeom>
          </p:spPr>
        </p:pic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-26369" y="3240586"/>
              <a:ext cx="1854995" cy="52322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ja-JP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300-nit based HDR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ja-JP" altLang="en-US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実情に合わせた </a:t>
              </a:r>
              <a:r>
                <a:rPr lang="en-US" altLang="ja-JP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HDR</a:t>
              </a: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5753660" y="3239589"/>
              <a:ext cx="1616148" cy="52322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300-nit SDR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SDR</a:t>
              </a:r>
              <a:r>
                <a:rPr lang="ja-JP" altLang="en-US" sz="14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</a:rPr>
                <a:t> モニタの実情</a:t>
              </a:r>
              <a:endParaRPr lang="en-US" altLang="ja-JP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endParaRPr>
            </a:p>
          </p:txBody>
        </p:sp>
      </p:grpSp>
      <p:sp>
        <p:nvSpPr>
          <p:cNvPr id="12" name="タイトル 1"/>
          <p:cNvSpPr txBox="1">
            <a:spLocks/>
          </p:cNvSpPr>
          <p:nvPr/>
        </p:nvSpPr>
        <p:spPr bwMode="auto">
          <a:xfrm>
            <a:off x="6769149" y="6048399"/>
            <a:ext cx="4752925" cy="43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ja-JP" altLang="en-US" sz="1400" dirty="0">
                <a:solidFill>
                  <a:srgbClr val="FF5050"/>
                </a:solidFill>
              </a:rPr>
              <a:t>いずれの画像も本来の </a:t>
            </a:r>
            <a:r>
              <a:rPr lang="en-US" altLang="ja-JP" sz="1400" dirty="0">
                <a:solidFill>
                  <a:srgbClr val="FF5050"/>
                </a:solidFill>
              </a:rPr>
              <a:t>1/10 </a:t>
            </a:r>
            <a:r>
              <a:rPr lang="ja-JP" altLang="en-US" sz="1400" dirty="0">
                <a:solidFill>
                  <a:srgbClr val="FF5050"/>
                </a:solidFill>
              </a:rPr>
              <a:t>輝度であることに注意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73026" y="6049965"/>
            <a:ext cx="6336083" cy="430482"/>
            <a:chOff x="73026" y="6049965"/>
            <a:chExt cx="6336083" cy="430482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1944613" y="6249615"/>
              <a:ext cx="4464496" cy="2308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ja-JP" sz="9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©Silicon Studio Corp., all rights reserved.</a:t>
              </a:r>
              <a:endParaRPr kumimoji="1" lang="ja-JP" altLang="en-US" sz="900" dirty="0"/>
            </a:p>
          </p:txBody>
        </p:sp>
        <p:pic>
          <p:nvPicPr>
            <p:cNvPr id="15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6" y="6049965"/>
              <a:ext cx="1800225" cy="365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53150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魅力的な映像のための対応</a:t>
            </a:r>
            <a:br>
              <a:rPr lang="en-US" altLang="ja-JP" dirty="0"/>
            </a:br>
            <a:r>
              <a:rPr lang="ja-JP" altLang="en-US" dirty="0"/>
              <a:t>広色域レンダリング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37132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広色域の世界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6"/>
            <a:ext cx="10369550" cy="3239814"/>
          </a:xfrm>
        </p:spPr>
        <p:txBody>
          <a:bodyPr>
            <a:normAutofit fontScale="70000" lnSpcReduction="20000"/>
          </a:bodyPr>
          <a:lstStyle/>
          <a:p>
            <a:r>
              <a:rPr kumimoji="1" lang="ja-JP" altLang="en-US" dirty="0">
                <a:solidFill>
                  <a:srgbClr val="FF5050"/>
                </a:solidFill>
              </a:rPr>
              <a:t>自然界の色は </a:t>
            </a:r>
            <a:r>
              <a:rPr kumimoji="1" lang="en-US" altLang="ja-JP" dirty="0">
                <a:solidFill>
                  <a:srgbClr val="FF5050"/>
                </a:solidFill>
              </a:rPr>
              <a:t>BT.709 (</a:t>
            </a:r>
            <a:r>
              <a:rPr kumimoji="1" lang="en-US" altLang="ja-JP" dirty="0" err="1">
                <a:solidFill>
                  <a:srgbClr val="FF5050"/>
                </a:solidFill>
              </a:rPr>
              <a:t>sRGB</a:t>
            </a:r>
            <a:r>
              <a:rPr kumimoji="1" lang="en-US" altLang="ja-JP" dirty="0">
                <a:solidFill>
                  <a:srgbClr val="FF5050"/>
                </a:solidFill>
              </a:rPr>
              <a:t>) </a:t>
            </a:r>
            <a:r>
              <a:rPr kumimoji="1" lang="ja-JP" altLang="en-US" dirty="0">
                <a:solidFill>
                  <a:srgbClr val="FF5050"/>
                </a:solidFill>
              </a:rPr>
              <a:t>では表現しきれない</a:t>
            </a:r>
            <a:endParaRPr kumimoji="1"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鮮やかな鳥や花の色</a:t>
            </a:r>
            <a:endParaRPr lang="en-US" altLang="ja-JP" dirty="0"/>
          </a:p>
          <a:p>
            <a:pPr lvl="1"/>
            <a:r>
              <a:rPr kumimoji="1" lang="ja-JP" altLang="en-US" dirty="0"/>
              <a:t>炎などの色温度</a:t>
            </a:r>
            <a:endParaRPr kumimoji="1" lang="en-US" altLang="ja-JP" dirty="0"/>
          </a:p>
          <a:p>
            <a:pPr lvl="1"/>
            <a:r>
              <a:rPr lang="ja-JP" altLang="en-US" dirty="0"/>
              <a:t>レーザー光</a:t>
            </a:r>
            <a:endParaRPr lang="en-US" altLang="ja-JP" dirty="0"/>
          </a:p>
          <a:p>
            <a:pPr lvl="1"/>
            <a:r>
              <a:rPr lang="en-US" altLang="ja-JP" dirty="0"/>
              <a:t>etc.</a:t>
            </a:r>
          </a:p>
          <a:p>
            <a:pPr lvl="5"/>
            <a:endParaRPr lang="en-US" altLang="ja-JP" dirty="0"/>
          </a:p>
          <a:p>
            <a:r>
              <a:rPr lang="en-US" altLang="ja-JP" dirty="0">
                <a:solidFill>
                  <a:srgbClr val="FF5050"/>
                </a:solidFill>
              </a:rPr>
              <a:t>BT.709 </a:t>
            </a:r>
            <a:r>
              <a:rPr lang="ja-JP" altLang="en-US" dirty="0">
                <a:solidFill>
                  <a:srgbClr val="FF5050"/>
                </a:solidFill>
              </a:rPr>
              <a:t>はポインターカラーの </a:t>
            </a:r>
            <a:r>
              <a:rPr lang="en-US" altLang="ja-JP" dirty="0">
                <a:solidFill>
                  <a:srgbClr val="FF5050"/>
                </a:solidFill>
              </a:rPr>
              <a:t>74.4%</a:t>
            </a:r>
            <a:r>
              <a:rPr lang="ja-JP" altLang="en-US" dirty="0">
                <a:solidFill>
                  <a:srgbClr val="FF5050"/>
                </a:solidFill>
              </a:rPr>
              <a:t> をカバー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実在する表面色のデータベース</a:t>
            </a:r>
            <a:r>
              <a:rPr lang="en-US" altLang="ja-JP" dirty="0"/>
              <a:t>(</a:t>
            </a:r>
            <a:r>
              <a:rPr lang="ja-JP" altLang="en-US" dirty="0"/>
              <a:t>右図は </a:t>
            </a:r>
            <a:r>
              <a:rPr lang="en-US" altLang="ja-JP" dirty="0"/>
              <a:t>D65 </a:t>
            </a:r>
            <a:r>
              <a:rPr lang="ja-JP" altLang="en-US" dirty="0"/>
              <a:t>光源下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BT.2020 </a:t>
            </a:r>
            <a:r>
              <a:rPr lang="ja-JP" altLang="en-US" dirty="0">
                <a:solidFill>
                  <a:srgbClr val="FF5050"/>
                </a:solidFill>
              </a:rPr>
              <a:t>では </a:t>
            </a:r>
            <a:r>
              <a:rPr lang="en-US" altLang="ja-JP" dirty="0">
                <a:solidFill>
                  <a:srgbClr val="FF5050"/>
                </a:solidFill>
              </a:rPr>
              <a:t>99.9% </a:t>
            </a:r>
            <a:r>
              <a:rPr lang="ja-JP" altLang="en-US" dirty="0">
                <a:solidFill>
                  <a:srgbClr val="FF5050"/>
                </a:solidFill>
              </a:rPr>
              <a:t>をカバー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ただし任意波長の単波長色は三原色では表現不可能</a:t>
            </a:r>
          </a:p>
          <a:p>
            <a:pPr lvl="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88</a:t>
            </a:fld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7606108" y="4518957"/>
            <a:ext cx="34565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Pointer’s colors under illuminant D65.</a:t>
            </a:r>
          </a:p>
          <a:p>
            <a:endParaRPr lang="en-US" altLang="ja-JP" sz="1200" dirty="0"/>
          </a:p>
          <a:p>
            <a:r>
              <a:rPr lang="en-US" altLang="ja-JP" sz="1200" dirty="0" err="1"/>
              <a:t>Kenichiro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Masaoka</a:t>
            </a:r>
            <a:r>
              <a:rPr lang="en-US" altLang="ja-JP" sz="1200" dirty="0"/>
              <a:t>, Yukihiro Nishida, "Metric of color-space coverage for wide-gamut displays," Opt. Express 23, 7802-7808 (2015);</a:t>
            </a:r>
          </a:p>
          <a:p>
            <a:r>
              <a:rPr lang="en-US" altLang="ja-JP" sz="1200" dirty="0"/>
              <a:t>https://www.osapublishing.org/oe/abstract.cfm?URI=oe-23-6-7802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859"/>
          <a:stretch/>
        </p:blipFill>
        <p:spPr>
          <a:xfrm>
            <a:off x="7417221" y="753312"/>
            <a:ext cx="3834359" cy="372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197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非均等色空間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3" y="1368425"/>
            <a:ext cx="10369550" cy="1496618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>
                <a:solidFill>
                  <a:srgbClr val="FF5050"/>
                </a:solidFill>
              </a:rPr>
              <a:t>CIE</a:t>
            </a:r>
            <a:r>
              <a:rPr lang="ja-JP" altLang="en-US" dirty="0">
                <a:solidFill>
                  <a:srgbClr val="FF5050"/>
                </a:solidFill>
              </a:rPr>
              <a:t> </a:t>
            </a:r>
            <a:r>
              <a:rPr lang="en-US" altLang="ja-JP" dirty="0">
                <a:solidFill>
                  <a:srgbClr val="FF5050"/>
                </a:solidFill>
              </a:rPr>
              <a:t>1931 </a:t>
            </a:r>
            <a:r>
              <a:rPr lang="en-US" altLang="ja-JP" dirty="0" err="1">
                <a:solidFill>
                  <a:srgbClr val="FF5050"/>
                </a:solidFill>
              </a:rPr>
              <a:t>xy</a:t>
            </a:r>
            <a:r>
              <a:rPr lang="en-US" altLang="ja-JP" dirty="0">
                <a:solidFill>
                  <a:srgbClr val="FF5050"/>
                </a:solidFill>
              </a:rPr>
              <a:t> </a:t>
            </a:r>
            <a:r>
              <a:rPr lang="ja-JP" altLang="en-US" dirty="0">
                <a:solidFill>
                  <a:srgbClr val="FF5050"/>
                </a:solidFill>
              </a:rPr>
              <a:t>色度図は均等色空間ではないので注意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人間の知覚には非線形</a:t>
            </a:r>
            <a:endParaRPr lang="en-US" altLang="ja-JP" dirty="0"/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色度図上の面積や距離は知覚上の差異とは大きく異なる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CIE 1976 UCS (</a:t>
            </a:r>
            <a:r>
              <a:rPr lang="en-US" altLang="ja-JP" dirty="0" err="1">
                <a:solidFill>
                  <a:srgbClr val="FF5050"/>
                </a:solidFill>
              </a:rPr>
              <a:t>u’v</a:t>
            </a:r>
            <a:r>
              <a:rPr lang="en-US" altLang="ja-JP" dirty="0">
                <a:solidFill>
                  <a:srgbClr val="FF5050"/>
                </a:solidFill>
              </a:rPr>
              <a:t>’) </a:t>
            </a:r>
            <a:r>
              <a:rPr lang="ja-JP" altLang="en-US" dirty="0">
                <a:solidFill>
                  <a:srgbClr val="FF5050"/>
                </a:solidFill>
              </a:rPr>
              <a:t>色度図は比較的均等な色空間</a:t>
            </a:r>
            <a:endParaRPr lang="en-US" altLang="ja-JP" dirty="0">
              <a:solidFill>
                <a:srgbClr val="FF505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89</a:t>
            </a:fld>
            <a:endParaRPr lang="en-US" altLang="ja-JP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125" y="2865043"/>
            <a:ext cx="2654068" cy="293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84" y="2808039"/>
            <a:ext cx="2661844" cy="3018525"/>
          </a:xfrm>
          <a:prstGeom prst="rect">
            <a:avLst/>
          </a:prstGeom>
        </p:spPr>
      </p:pic>
      <p:sp>
        <p:nvSpPr>
          <p:cNvPr id="7" name="正方形/長方形 7"/>
          <p:cNvSpPr/>
          <p:nvPr/>
        </p:nvSpPr>
        <p:spPr>
          <a:xfrm>
            <a:off x="185130" y="5798487"/>
            <a:ext cx="575945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/>
              <a:t>https://commons.wikimedia.org/wiki/File:CIExy1931_Rec_2020_and_Rec_709.svg</a:t>
            </a:r>
          </a:p>
        </p:txBody>
      </p:sp>
      <p:sp>
        <p:nvSpPr>
          <p:cNvPr id="8" name="Rectangle 7"/>
          <p:cNvSpPr/>
          <p:nvPr/>
        </p:nvSpPr>
        <p:spPr>
          <a:xfrm>
            <a:off x="6232810" y="5826564"/>
            <a:ext cx="4337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https://commons.wikimedia.org/w/index.php?curid=173591SA</a:t>
            </a:r>
            <a:r>
              <a:rPr lang="ja-JP" altLang="en-US" sz="1200" dirty="0"/>
              <a:t>楕円の大きさが違いを知覚できる距離の</a:t>
            </a:r>
            <a:r>
              <a:rPr lang="en-US" altLang="ja-JP" sz="1200" dirty="0"/>
              <a:t>10</a:t>
            </a:r>
            <a:r>
              <a:rPr lang="ja-JP" altLang="en-US" sz="1200" dirty="0"/>
              <a:t>倍を表す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192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1.0</a:t>
            </a:r>
            <a:r>
              <a:rPr lang="ja-JP" altLang="en-US" dirty="0"/>
              <a:t> を超える値の出力が可能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従来のモニタ</a:t>
            </a:r>
            <a:r>
              <a:rPr lang="en-US" altLang="ja-JP" dirty="0"/>
              <a:t>(SDR)</a:t>
            </a:r>
            <a:r>
              <a:rPr lang="ja-JP" altLang="en-US" dirty="0"/>
              <a:t>出力を </a:t>
            </a:r>
            <a:r>
              <a:rPr lang="en-US" altLang="ja-JP" dirty="0"/>
              <a:t>100nits </a:t>
            </a:r>
            <a:r>
              <a:rPr lang="ja-JP" altLang="en-US" dirty="0"/>
              <a:t>であるとみなす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従来は </a:t>
            </a:r>
            <a:r>
              <a:rPr lang="en-US" altLang="ja-JP" dirty="0">
                <a:solidFill>
                  <a:srgbClr val="FF5050"/>
                </a:solidFill>
              </a:rPr>
              <a:t>1.0 (100nits)</a:t>
            </a:r>
            <a:r>
              <a:rPr lang="ja-JP" altLang="en-US" dirty="0">
                <a:solidFill>
                  <a:srgbClr val="FF5050"/>
                </a:solidFill>
              </a:rPr>
              <a:t>でクランプされていたと考える</a:t>
            </a:r>
            <a:endParaRPr lang="en-US" altLang="ja-JP" dirty="0">
              <a:solidFill>
                <a:srgbClr val="FF5050"/>
              </a:solidFill>
            </a:endParaRPr>
          </a:p>
          <a:p>
            <a:r>
              <a:rPr lang="en-US" altLang="ja-JP" dirty="0"/>
              <a:t>HDR </a:t>
            </a:r>
            <a:r>
              <a:rPr lang="ja-JP" altLang="en-US" dirty="0" err="1"/>
              <a:t>の規</a:t>
            </a:r>
            <a:r>
              <a:rPr lang="ja-JP" altLang="en-US" dirty="0"/>
              <a:t>格上は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最大で </a:t>
            </a:r>
            <a:r>
              <a:rPr lang="en-US" altLang="ja-JP" dirty="0">
                <a:solidFill>
                  <a:srgbClr val="FF5050"/>
                </a:solidFill>
              </a:rPr>
              <a:t>10 </a:t>
            </a:r>
            <a:r>
              <a:rPr lang="ja-JP" altLang="en-US" dirty="0">
                <a:solidFill>
                  <a:srgbClr val="FF5050"/>
                </a:solidFill>
              </a:rPr>
              <a:t>～ </a:t>
            </a:r>
            <a:r>
              <a:rPr lang="en-US" altLang="ja-JP" dirty="0">
                <a:solidFill>
                  <a:srgbClr val="FF5050"/>
                </a:solidFill>
              </a:rPr>
              <a:t>100 (1000</a:t>
            </a:r>
            <a:r>
              <a:rPr lang="ja-JP" altLang="en-US" dirty="0">
                <a:solidFill>
                  <a:srgbClr val="FF5050"/>
                </a:solidFill>
              </a:rPr>
              <a:t>～</a:t>
            </a:r>
            <a:r>
              <a:rPr lang="en-US" altLang="ja-JP" dirty="0">
                <a:solidFill>
                  <a:srgbClr val="FF5050"/>
                </a:solidFill>
              </a:rPr>
              <a:t>10000nits)</a:t>
            </a:r>
            <a:r>
              <a:rPr lang="ja-JP" altLang="en-US" dirty="0">
                <a:solidFill>
                  <a:srgbClr val="FF5050"/>
                </a:solidFill>
              </a:rPr>
              <a:t> までの輝度を出力できる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実際の信号は正規化される</a:t>
            </a:r>
            <a:endParaRPr lang="en-US" altLang="ja-JP" dirty="0"/>
          </a:p>
          <a:p>
            <a:pPr lvl="3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35801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CIE</a:t>
            </a:r>
            <a:r>
              <a:rPr lang="ja-JP" altLang="en-US" dirty="0"/>
              <a:t> </a:t>
            </a:r>
            <a:r>
              <a:rPr lang="en-US" altLang="ja-JP" dirty="0"/>
              <a:t>1931 </a:t>
            </a:r>
            <a:r>
              <a:rPr lang="en-US" altLang="ja-JP" dirty="0" err="1"/>
              <a:t>xy</a:t>
            </a:r>
            <a:r>
              <a:rPr lang="ja-JP" altLang="en-US" dirty="0"/>
              <a:t> と </a:t>
            </a:r>
            <a:r>
              <a:rPr lang="en-US" altLang="ja-JP" dirty="0"/>
              <a:t>CIE 1976 </a:t>
            </a:r>
            <a:r>
              <a:rPr lang="en-US" altLang="ja-JP" dirty="0" err="1"/>
              <a:t>u’v</a:t>
            </a:r>
            <a:r>
              <a:rPr lang="en-US" altLang="ja-JP" dirty="0"/>
              <a:t>’ </a:t>
            </a:r>
            <a:r>
              <a:rPr lang="ja-JP" altLang="en-US" dirty="0"/>
              <a:t>色度図上の</a:t>
            </a:r>
            <a:br>
              <a:rPr lang="en-US" altLang="ja-JP" dirty="0"/>
            </a:br>
            <a:r>
              <a:rPr lang="en-US" altLang="ja-JP" dirty="0"/>
              <a:t>D65 </a:t>
            </a:r>
            <a:r>
              <a:rPr lang="ja-JP" altLang="en-US" dirty="0"/>
              <a:t>光源下ポインターカラー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90</a:t>
            </a:fld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1162137" y="5044065"/>
            <a:ext cx="91977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err="1"/>
              <a:t>Chromaticities</a:t>
            </a:r>
            <a:r>
              <a:rPr lang="en-US" altLang="ja-JP" sz="1200" dirty="0"/>
              <a:t> for Rec. 709, Adobe RGB, DCI-P3, and Rec. 2020 RGB primary sets, and Pointer’s colors under illuminant D65:</a:t>
            </a:r>
          </a:p>
          <a:p>
            <a:r>
              <a:rPr lang="en-US" altLang="ja-JP" sz="1200" dirty="0"/>
              <a:t>(a) the CIE 1931 </a:t>
            </a:r>
            <a:r>
              <a:rPr lang="en-US" altLang="ja-JP" sz="1200" dirty="0" err="1"/>
              <a:t>xy</a:t>
            </a:r>
            <a:r>
              <a:rPr lang="en-US" altLang="ja-JP" sz="1200" dirty="0"/>
              <a:t> chromaticity diagram, and (b) the CIE 1976 </a:t>
            </a:r>
            <a:r>
              <a:rPr lang="en-US" altLang="ja-JP" sz="1200" dirty="0" err="1"/>
              <a:t>u′v</a:t>
            </a:r>
            <a:r>
              <a:rPr lang="en-US" altLang="ja-JP" sz="1200" dirty="0"/>
              <a:t>′ chromaticity diagram.</a:t>
            </a:r>
          </a:p>
          <a:p>
            <a:endParaRPr lang="en-US" altLang="ja-JP" sz="1200" dirty="0"/>
          </a:p>
          <a:p>
            <a:r>
              <a:rPr lang="en-US" altLang="ja-JP" sz="1200" dirty="0" err="1"/>
              <a:t>Kenichiro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Masaoka</a:t>
            </a:r>
            <a:r>
              <a:rPr lang="en-US" altLang="ja-JP" sz="1200" dirty="0"/>
              <a:t>, Yukihiro Nishida, "Metric of color-space coverage for wide-gamut displays," Opt. Express 23, 7802-7808 (2015);</a:t>
            </a:r>
          </a:p>
          <a:p>
            <a:r>
              <a:rPr lang="en-US" altLang="ja-JP" sz="1200" dirty="0"/>
              <a:t>https://www.osapublishing.org/oe/abstract.cfm?URI=oe-23-6-7802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9" y="1381292"/>
            <a:ext cx="6937351" cy="361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00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広色域レンダリングへの対応段階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シーンレンダリングは </a:t>
            </a:r>
            <a:r>
              <a:rPr lang="en-US" altLang="ja-JP" dirty="0"/>
              <a:t>BT.709 </a:t>
            </a:r>
            <a:r>
              <a:rPr lang="ja-JP" altLang="en-US" dirty="0"/>
              <a:t>色域で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レンダリングは </a:t>
            </a:r>
            <a:r>
              <a:rPr lang="en-US" altLang="ja-JP" dirty="0">
                <a:solidFill>
                  <a:srgbClr val="FF5050"/>
                </a:solidFill>
              </a:rPr>
              <a:t>BT.709 </a:t>
            </a:r>
            <a:r>
              <a:rPr lang="ja-JP" altLang="en-US" dirty="0">
                <a:solidFill>
                  <a:srgbClr val="FF5050"/>
                </a:solidFill>
              </a:rPr>
              <a:t>で最後に </a:t>
            </a:r>
            <a:r>
              <a:rPr lang="en-US" altLang="ja-JP" dirty="0">
                <a:solidFill>
                  <a:srgbClr val="FF5050"/>
                </a:solidFill>
              </a:rPr>
              <a:t>BT.2020 </a:t>
            </a:r>
            <a:r>
              <a:rPr lang="ja-JP" altLang="en-US" dirty="0">
                <a:solidFill>
                  <a:srgbClr val="FF5050"/>
                </a:solidFill>
              </a:rPr>
              <a:t>に変換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en-US" altLang="ja-JP" dirty="0"/>
              <a:t>BT.709 </a:t>
            </a:r>
            <a:r>
              <a:rPr lang="ja-JP" altLang="en-US" dirty="0"/>
              <a:t>外の色域はまったく使用しない</a:t>
            </a:r>
            <a:endParaRPr lang="en-US" altLang="ja-JP" dirty="0"/>
          </a:p>
          <a:p>
            <a:pPr lvl="6"/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レンダリングは </a:t>
            </a:r>
            <a:r>
              <a:rPr lang="en-US" altLang="ja-JP" dirty="0">
                <a:solidFill>
                  <a:srgbClr val="FF5050"/>
                </a:solidFill>
              </a:rPr>
              <a:t>BT.709</a:t>
            </a:r>
            <a:r>
              <a:rPr lang="ja-JP" altLang="en-US" dirty="0">
                <a:solidFill>
                  <a:srgbClr val="FF5050"/>
                </a:solidFill>
              </a:rPr>
              <a:t> で最後に色域マッピング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擬似的な広色域化</a:t>
            </a:r>
            <a:endParaRPr lang="en-US" altLang="ja-JP" dirty="0"/>
          </a:p>
          <a:p>
            <a:pPr lvl="6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91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66407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広色域レンダリングへの対応段階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シーンレンダリングから </a:t>
            </a:r>
            <a:r>
              <a:rPr lang="en-US" altLang="ja-JP" dirty="0"/>
              <a:t>BT.2020 </a:t>
            </a:r>
            <a:r>
              <a:rPr lang="ja-JP" altLang="en-US" dirty="0"/>
              <a:t>色域で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レンダリングの段階で </a:t>
            </a:r>
            <a:r>
              <a:rPr lang="en-US" altLang="ja-JP" dirty="0">
                <a:solidFill>
                  <a:srgbClr val="FF5050"/>
                </a:solidFill>
              </a:rPr>
              <a:t>BT.2020 </a:t>
            </a:r>
            <a:r>
              <a:rPr lang="ja-JP" altLang="en-US" dirty="0">
                <a:solidFill>
                  <a:srgbClr val="FF5050"/>
                </a:solidFill>
              </a:rPr>
              <a:t>化を適用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テクスチャは従来通り </a:t>
            </a:r>
            <a:r>
              <a:rPr lang="en-US" altLang="ja-JP" dirty="0" err="1"/>
              <a:t>sRGB</a:t>
            </a:r>
            <a:r>
              <a:rPr lang="en-US" altLang="ja-JP" dirty="0"/>
              <a:t> </a:t>
            </a:r>
            <a:r>
              <a:rPr lang="ja-JP" altLang="en-US" dirty="0"/>
              <a:t>でロード時に </a:t>
            </a:r>
            <a:r>
              <a:rPr lang="en-US" altLang="ja-JP" dirty="0"/>
              <a:t>BT.2020 </a:t>
            </a:r>
            <a:r>
              <a:rPr lang="ja-JP" altLang="en-US" dirty="0"/>
              <a:t>に変換</a:t>
            </a:r>
            <a:endParaRPr lang="en-US" altLang="ja-JP" dirty="0"/>
          </a:p>
          <a:p>
            <a:pPr lvl="3"/>
            <a:r>
              <a:rPr lang="ja-JP" altLang="en-US" dirty="0"/>
              <a:t>あるいは任意のリソースのみ </a:t>
            </a:r>
            <a:r>
              <a:rPr lang="en-US" altLang="ja-JP" dirty="0"/>
              <a:t>BT.2020 </a:t>
            </a:r>
            <a:r>
              <a:rPr lang="ja-JP" altLang="en-US" dirty="0"/>
              <a:t>で製作</a:t>
            </a:r>
            <a:endParaRPr lang="en-US" altLang="ja-JP" dirty="0"/>
          </a:p>
          <a:p>
            <a:pPr lvl="3"/>
            <a:r>
              <a:rPr lang="ja-JP" altLang="en-US" dirty="0"/>
              <a:t>あるいはジオメトリバッファのアルベドを擬似的に広色域化</a:t>
            </a:r>
            <a:endParaRPr lang="en-US" altLang="ja-JP" dirty="0"/>
          </a:p>
          <a:p>
            <a:pPr lvl="2"/>
            <a:r>
              <a:rPr lang="ja-JP" altLang="en-US" dirty="0"/>
              <a:t>プロシージャルエフェクトは </a:t>
            </a:r>
            <a:r>
              <a:rPr lang="en-US" altLang="ja-JP" dirty="0"/>
              <a:t>BT.2020 </a:t>
            </a:r>
            <a:r>
              <a:rPr lang="ja-JP" altLang="en-US" dirty="0"/>
              <a:t>でシミュレーション</a:t>
            </a:r>
            <a:endParaRPr lang="en-US" altLang="ja-JP" dirty="0"/>
          </a:p>
          <a:p>
            <a:pPr lvl="6"/>
            <a:endParaRPr lang="en-US" altLang="ja-JP" dirty="0"/>
          </a:p>
          <a:p>
            <a:pPr lvl="1"/>
            <a:r>
              <a:rPr kumimoji="1" lang="ja-JP" altLang="en-US" dirty="0">
                <a:solidFill>
                  <a:srgbClr val="FF5050"/>
                </a:solidFill>
              </a:rPr>
              <a:t>レンダリングの全てのパイプラインを </a:t>
            </a:r>
            <a:r>
              <a:rPr kumimoji="1" lang="en-US" altLang="ja-JP" dirty="0">
                <a:solidFill>
                  <a:srgbClr val="FF5050"/>
                </a:solidFill>
              </a:rPr>
              <a:t>BT.2020 </a:t>
            </a:r>
            <a:r>
              <a:rPr kumimoji="1" lang="ja-JP" altLang="en-US" dirty="0">
                <a:solidFill>
                  <a:srgbClr val="FF5050"/>
                </a:solidFill>
              </a:rPr>
              <a:t>対応</a:t>
            </a:r>
            <a:endParaRPr kumimoji="1"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テクスチャ／ライティングも含め全てを </a:t>
            </a:r>
            <a:r>
              <a:rPr lang="en-US" altLang="ja-JP" dirty="0"/>
              <a:t>BT.2020 </a:t>
            </a:r>
            <a:r>
              <a:rPr lang="ja-JP" altLang="en-US" dirty="0"/>
              <a:t>で設定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92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80648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広色域レンダリングへの対応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solidFill>
                  <a:srgbClr val="FF5050"/>
                </a:solidFill>
              </a:rPr>
              <a:t>全てのパイプラインを </a:t>
            </a:r>
            <a:r>
              <a:rPr lang="en-US" altLang="ja-JP" dirty="0">
                <a:solidFill>
                  <a:srgbClr val="FF5050"/>
                </a:solidFill>
              </a:rPr>
              <a:t>BT.2020 </a:t>
            </a:r>
            <a:r>
              <a:rPr lang="ja-JP" altLang="en-US" dirty="0">
                <a:solidFill>
                  <a:srgbClr val="FF5050"/>
                </a:solidFill>
              </a:rPr>
              <a:t>対応できるのは当分先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広色域モニタが潤沢に必要</a:t>
            </a:r>
          </a:p>
          <a:p>
            <a:pPr lvl="1"/>
            <a:r>
              <a:rPr lang="ja-JP" altLang="en-US" dirty="0"/>
              <a:t>アーティストに色域への正しい理解が必要</a:t>
            </a:r>
            <a:endParaRPr lang="en-US" altLang="ja-JP" dirty="0"/>
          </a:p>
          <a:p>
            <a:pPr lvl="1"/>
            <a:r>
              <a:rPr lang="ja-JP" altLang="en-US" dirty="0"/>
              <a:t>テクスチャ圧縮時の精度の問題</a:t>
            </a:r>
            <a:endParaRPr lang="en-US" altLang="ja-JP" dirty="0"/>
          </a:p>
          <a:p>
            <a:pPr lvl="2"/>
            <a:r>
              <a:rPr lang="ja-JP" altLang="en-US" dirty="0"/>
              <a:t>広色域リソースは相対的に精度が低下する</a:t>
            </a:r>
            <a:endParaRPr lang="en-US" altLang="ja-JP" dirty="0"/>
          </a:p>
          <a:p>
            <a:pPr lvl="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93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71573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色域マッピング</a:t>
            </a:r>
            <a:r>
              <a:rPr lang="en-US" altLang="ja-JP" dirty="0"/>
              <a:t>(Gamut Mapping)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/>
              <a:t>もっとも手軽な対応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パイプラインの変更が不要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あるいはジオメトリバッファのアルベドに適用</a:t>
            </a:r>
            <a:endParaRPr lang="en-US" altLang="ja-JP" dirty="0"/>
          </a:p>
          <a:p>
            <a:pPr lvl="2"/>
            <a:r>
              <a:rPr lang="ja-JP" altLang="en-US" dirty="0"/>
              <a:t>パイプラインの一部のパスの追加のみ</a:t>
            </a:r>
            <a:endParaRPr lang="en-US" altLang="ja-JP" dirty="0"/>
          </a:p>
          <a:p>
            <a:pPr lvl="5"/>
            <a:endParaRPr lang="en-US" altLang="ja-JP" dirty="0"/>
          </a:p>
          <a:p>
            <a:r>
              <a:rPr lang="ja-JP" altLang="en-US" dirty="0"/>
              <a:t>擬似的な色域拡張処理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色域が制限されて </a:t>
            </a:r>
            <a:r>
              <a:rPr lang="en-US" altLang="ja-JP" dirty="0">
                <a:solidFill>
                  <a:srgbClr val="FF5050"/>
                </a:solidFill>
              </a:rPr>
              <a:t>BT.709 </a:t>
            </a:r>
            <a:r>
              <a:rPr lang="ja-JP" altLang="en-US" dirty="0" err="1">
                <a:solidFill>
                  <a:srgbClr val="FF5050"/>
                </a:solidFill>
              </a:rPr>
              <a:t>で飽</a:t>
            </a:r>
            <a:r>
              <a:rPr lang="ja-JP" altLang="en-US" dirty="0">
                <a:solidFill>
                  <a:srgbClr val="FF5050"/>
                </a:solidFill>
              </a:rPr>
              <a:t>和されてしまったと想定</a:t>
            </a:r>
            <a:endParaRPr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>
                <a:solidFill>
                  <a:srgbClr val="FF5050"/>
                </a:solidFill>
              </a:rPr>
              <a:t>高彩度部分を非線形に拡張して元の色域を再現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/>
              <a:t>あくまで擬似的な処理</a:t>
            </a:r>
            <a:endParaRPr lang="en-US" altLang="ja-JP" dirty="0"/>
          </a:p>
          <a:p>
            <a:pPr lvl="1"/>
            <a:r>
              <a:rPr lang="ja-JP" altLang="en-US" dirty="0"/>
              <a:t>一部の広色域対応民生用テレビで行われているような処理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94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03405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/>
          <p:cNvGrpSpPr>
            <a:grpSpLocks noChangeAspect="1"/>
          </p:cNvGrpSpPr>
          <p:nvPr/>
        </p:nvGrpSpPr>
        <p:grpSpPr>
          <a:xfrm>
            <a:off x="7494574" y="1781223"/>
            <a:ext cx="3658187" cy="4148377"/>
            <a:chOff x="7489229" y="1786901"/>
            <a:chExt cx="3653182" cy="4142700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89229" y="1786901"/>
              <a:ext cx="3653182" cy="414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フリーフォーム 41"/>
            <p:cNvSpPr/>
            <p:nvPr/>
          </p:nvSpPr>
          <p:spPr>
            <a:xfrm>
              <a:off x="9041699" y="3214073"/>
              <a:ext cx="31705" cy="1059288"/>
            </a:xfrm>
            <a:custGeom>
              <a:avLst/>
              <a:gdLst>
                <a:gd name="connsiteX0" fmla="*/ 285750 w 285750"/>
                <a:gd name="connsiteY0" fmla="*/ 519112 h 519112"/>
                <a:gd name="connsiteX1" fmla="*/ 183356 w 285750"/>
                <a:gd name="connsiteY1" fmla="*/ 259556 h 519112"/>
                <a:gd name="connsiteX2" fmla="*/ 0 w 285750"/>
                <a:gd name="connsiteY2" fmla="*/ 0 h 519112"/>
                <a:gd name="connsiteX0" fmla="*/ 285750 w 285750"/>
                <a:gd name="connsiteY0" fmla="*/ 519112 h 519112"/>
                <a:gd name="connsiteX1" fmla="*/ 190671 w 285750"/>
                <a:gd name="connsiteY1" fmla="*/ 231279 h 519112"/>
                <a:gd name="connsiteX2" fmla="*/ 0 w 285750"/>
                <a:gd name="connsiteY2" fmla="*/ 0 h 519112"/>
                <a:gd name="connsiteX0" fmla="*/ 285750 w 285750"/>
                <a:gd name="connsiteY0" fmla="*/ 519112 h 519112"/>
                <a:gd name="connsiteX1" fmla="*/ 227249 w 285750"/>
                <a:gd name="connsiteY1" fmla="*/ 297259 h 519112"/>
                <a:gd name="connsiteX2" fmla="*/ 0 w 285750"/>
                <a:gd name="connsiteY2" fmla="*/ 0 h 519112"/>
                <a:gd name="connsiteX0" fmla="*/ 296723 w 296723"/>
                <a:gd name="connsiteY0" fmla="*/ 566240 h 566240"/>
                <a:gd name="connsiteX1" fmla="*/ 238222 w 296723"/>
                <a:gd name="connsiteY1" fmla="*/ 34438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303593 w 303593"/>
                <a:gd name="connsiteY0" fmla="*/ 575160 h 575160"/>
                <a:gd name="connsiteX1" fmla="*/ 203028 w 303593"/>
                <a:gd name="connsiteY1" fmla="*/ 266119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03028 w 303593"/>
                <a:gd name="connsiteY1" fmla="*/ 266119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5176"/>
                <a:gd name="connsiteY0" fmla="*/ 575160 h 575160"/>
                <a:gd name="connsiteX1" fmla="*/ 244250 w 305176"/>
                <a:gd name="connsiteY1" fmla="*/ 248278 h 575160"/>
                <a:gd name="connsiteX2" fmla="*/ 0 w 305176"/>
                <a:gd name="connsiteY2" fmla="*/ 0 h 575160"/>
                <a:gd name="connsiteX0" fmla="*/ 303593 w 303668"/>
                <a:gd name="connsiteY0" fmla="*/ 575160 h 575160"/>
                <a:gd name="connsiteX1" fmla="*/ 244250 w 303668"/>
                <a:gd name="connsiteY1" fmla="*/ 248278 h 575160"/>
                <a:gd name="connsiteX2" fmla="*/ 0 w 303668"/>
                <a:gd name="connsiteY2" fmla="*/ 0 h 575160"/>
                <a:gd name="connsiteX0" fmla="*/ 303593 w 303668"/>
                <a:gd name="connsiteY0" fmla="*/ 575160 h 575160"/>
                <a:gd name="connsiteX1" fmla="*/ 244250 w 303668"/>
                <a:gd name="connsiteY1" fmla="*/ 240844 h 575160"/>
                <a:gd name="connsiteX2" fmla="*/ 0 w 303668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39097 w 303593"/>
                <a:gd name="connsiteY1" fmla="*/ 21408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39097 w 303593"/>
                <a:gd name="connsiteY1" fmla="*/ 21408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1673 w 303593"/>
                <a:gd name="connsiteY1" fmla="*/ 20962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1673 w 303593"/>
                <a:gd name="connsiteY1" fmla="*/ 20962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0 w 303593"/>
                <a:gd name="connsiteY1" fmla="*/ 0 h 575160"/>
                <a:gd name="connsiteX0" fmla="*/ 23154 w 23154"/>
                <a:gd name="connsiteY0" fmla="*/ 414814 h 414814"/>
                <a:gd name="connsiteX1" fmla="*/ 0 w 23154"/>
                <a:gd name="connsiteY1" fmla="*/ 0 h 414814"/>
                <a:gd name="connsiteX0" fmla="*/ 18008 w 18008"/>
                <a:gd name="connsiteY0" fmla="*/ 414814 h 414814"/>
                <a:gd name="connsiteX1" fmla="*/ 0 w 18008"/>
                <a:gd name="connsiteY1" fmla="*/ 0 h 414814"/>
                <a:gd name="connsiteX0" fmla="*/ 20581 w 20581"/>
                <a:gd name="connsiteY0" fmla="*/ 417783 h 417783"/>
                <a:gd name="connsiteX1" fmla="*/ 0 w 20581"/>
                <a:gd name="connsiteY1" fmla="*/ 0 h 417783"/>
                <a:gd name="connsiteX0" fmla="*/ 17151 w 17151"/>
                <a:gd name="connsiteY0" fmla="*/ 330681 h 330681"/>
                <a:gd name="connsiteX1" fmla="*/ 0 w 17151"/>
                <a:gd name="connsiteY1" fmla="*/ 0 h 330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51" h="330681">
                  <a:moveTo>
                    <a:pt x="17151" y="330681"/>
                  </a:moveTo>
                  <a:cubicBezTo>
                    <a:pt x="10291" y="191420"/>
                    <a:pt x="6860" y="139261"/>
                    <a:pt x="0" y="0"/>
                  </a:cubicBezTo>
                </a:path>
              </a:pathLst>
            </a:custGeom>
            <a:ln w="25400">
              <a:solidFill>
                <a:srgbClr val="FF01CA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フリーフォーム 42"/>
            <p:cNvSpPr/>
            <p:nvPr/>
          </p:nvSpPr>
          <p:spPr>
            <a:xfrm>
              <a:off x="9073405" y="4273309"/>
              <a:ext cx="1302832" cy="1903"/>
            </a:xfrm>
            <a:custGeom>
              <a:avLst/>
              <a:gdLst>
                <a:gd name="connsiteX0" fmla="*/ 0 w 244475"/>
                <a:gd name="connsiteY0" fmla="*/ 0 h 155575"/>
                <a:gd name="connsiteX1" fmla="*/ 123825 w 244475"/>
                <a:gd name="connsiteY1" fmla="*/ 47625 h 155575"/>
                <a:gd name="connsiteX2" fmla="*/ 244475 w 244475"/>
                <a:gd name="connsiteY2" fmla="*/ 155575 h 155575"/>
                <a:gd name="connsiteX0" fmla="*/ 0 w 244475"/>
                <a:gd name="connsiteY0" fmla="*/ 2070 h 157645"/>
                <a:gd name="connsiteX1" fmla="*/ 155003 w 244475"/>
                <a:gd name="connsiteY1" fmla="*/ 11595 h 157645"/>
                <a:gd name="connsiteX2" fmla="*/ 244475 w 244475"/>
                <a:gd name="connsiteY2" fmla="*/ 157645 h 157645"/>
                <a:gd name="connsiteX0" fmla="*/ 0 w 244475"/>
                <a:gd name="connsiteY0" fmla="*/ 2070 h 157645"/>
                <a:gd name="connsiteX1" fmla="*/ 155003 w 244475"/>
                <a:gd name="connsiteY1" fmla="*/ 11595 h 157645"/>
                <a:gd name="connsiteX2" fmla="*/ 244475 w 244475"/>
                <a:gd name="connsiteY2" fmla="*/ 157645 h 157645"/>
                <a:gd name="connsiteX0" fmla="*/ 0 w 244475"/>
                <a:gd name="connsiteY0" fmla="*/ 6287 h 161862"/>
                <a:gd name="connsiteX1" fmla="*/ 155003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0 h 155575"/>
                <a:gd name="connsiteX1" fmla="*/ 244475 w 244475"/>
                <a:gd name="connsiteY1" fmla="*/ 155575 h 155575"/>
                <a:gd name="connsiteX0" fmla="*/ 0 w 221693"/>
                <a:gd name="connsiteY0" fmla="*/ 1371 h 1371"/>
                <a:gd name="connsiteX1" fmla="*/ 221693 w 221693"/>
                <a:gd name="connsiteY1" fmla="*/ 0 h 1371"/>
                <a:gd name="connsiteX0" fmla="*/ 0 w 9224"/>
                <a:gd name="connsiteY0" fmla="*/ 379 h 13882"/>
                <a:gd name="connsiteX1" fmla="*/ 9224 w 9224"/>
                <a:gd name="connsiteY1" fmla="*/ 13504 h 13882"/>
                <a:gd name="connsiteX0" fmla="*/ 0 w 10173"/>
                <a:gd name="connsiteY0" fmla="*/ 273 h 10000"/>
                <a:gd name="connsiteX1" fmla="*/ 10173 w 10173"/>
                <a:gd name="connsiteY1" fmla="*/ 972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73" h="10000">
                  <a:moveTo>
                    <a:pt x="0" y="273"/>
                  </a:moveTo>
                  <a:cubicBezTo>
                    <a:pt x="3613" y="-2128"/>
                    <a:pt x="6560" y="12128"/>
                    <a:pt x="10173" y="9727"/>
                  </a:cubicBezTo>
                </a:path>
              </a:pathLst>
            </a:custGeom>
            <a:ln w="25400">
              <a:solidFill>
                <a:srgbClr val="01FAE3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 43"/>
            <p:cNvSpPr/>
            <p:nvPr/>
          </p:nvSpPr>
          <p:spPr>
            <a:xfrm flipH="1">
              <a:off x="8448477" y="4273360"/>
              <a:ext cx="624929" cy="1052441"/>
            </a:xfrm>
            <a:custGeom>
              <a:avLst/>
              <a:gdLst>
                <a:gd name="connsiteX0" fmla="*/ 0 w 244475"/>
                <a:gd name="connsiteY0" fmla="*/ 0 h 155575"/>
                <a:gd name="connsiteX1" fmla="*/ 123825 w 244475"/>
                <a:gd name="connsiteY1" fmla="*/ 4762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60529 w 244475"/>
                <a:gd name="connsiteY1" fmla="*/ 66008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60529 w 244475"/>
                <a:gd name="connsiteY1" fmla="*/ 66008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87656 w 244475"/>
                <a:gd name="connsiteY1" fmla="*/ 6968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87656 w 244475"/>
                <a:gd name="connsiteY1" fmla="*/ 6968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2307 w 244475"/>
                <a:gd name="connsiteY1" fmla="*/ 8893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82838 w 238007"/>
                <a:gd name="connsiteY1" fmla="*/ 12309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7364 w 238007"/>
                <a:gd name="connsiteY1" fmla="*/ 12304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238007 w 238007"/>
                <a:gd name="connsiteY1" fmla="*/ 153822 h 153822"/>
                <a:gd name="connsiteX0" fmla="*/ 0 w 220245"/>
                <a:gd name="connsiteY0" fmla="*/ 0 h 151852"/>
                <a:gd name="connsiteX1" fmla="*/ 220245 w 220245"/>
                <a:gd name="connsiteY1" fmla="*/ 151852 h 151852"/>
                <a:gd name="connsiteX0" fmla="*/ 0 w 223474"/>
                <a:gd name="connsiteY0" fmla="*/ 0 h 151852"/>
                <a:gd name="connsiteX1" fmla="*/ 223474 w 223474"/>
                <a:gd name="connsiteY1" fmla="*/ 151852 h 151852"/>
                <a:gd name="connsiteX0" fmla="*/ 0 w 221859"/>
                <a:gd name="connsiteY0" fmla="*/ 0 h 151852"/>
                <a:gd name="connsiteX1" fmla="*/ 221859 w 221859"/>
                <a:gd name="connsiteY1" fmla="*/ 151852 h 151852"/>
                <a:gd name="connsiteX0" fmla="*/ 0 w 208941"/>
                <a:gd name="connsiteY0" fmla="*/ 0 h 143536"/>
                <a:gd name="connsiteX1" fmla="*/ 208941 w 208941"/>
                <a:gd name="connsiteY1" fmla="*/ 143536 h 143536"/>
                <a:gd name="connsiteX0" fmla="*/ 0 w 212170"/>
                <a:gd name="connsiteY0" fmla="*/ 0 h 145287"/>
                <a:gd name="connsiteX1" fmla="*/ 212170 w 212170"/>
                <a:gd name="connsiteY1" fmla="*/ 145287 h 14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170" h="145287">
                  <a:moveTo>
                    <a:pt x="0" y="0"/>
                  </a:moveTo>
                  <a:lnTo>
                    <a:pt x="212170" y="145287"/>
                  </a:lnTo>
                </a:path>
              </a:pathLst>
            </a:custGeom>
            <a:ln w="25400">
              <a:solidFill>
                <a:srgbClr val="FFF802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色域マッピングの難しさ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6"/>
            <a:ext cx="6984974" cy="791541"/>
          </a:xfrm>
        </p:spPr>
        <p:txBody>
          <a:bodyPr>
            <a:normAutofit fontScale="92500"/>
          </a:bodyPr>
          <a:lstStyle/>
          <a:p>
            <a:r>
              <a:rPr lang="ja-JP" altLang="en-US" dirty="0"/>
              <a:t>白色点から原色点への方向が異なる</a:t>
            </a:r>
            <a:endParaRPr lang="en-US" altLang="ja-JP" dirty="0"/>
          </a:p>
          <a:p>
            <a:pPr lvl="1"/>
            <a:endParaRPr lang="en-US" altLang="ja-JP" dirty="0"/>
          </a:p>
          <a:p>
            <a:pPr lvl="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95</a:t>
            </a:fld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5382961" y="5869803"/>
            <a:ext cx="575945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/>
              <a:t>https://commons.wikimedia.org/wiki/File:CIExy1931_Rec_2020_and_Rec_709.svg</a:t>
            </a:r>
          </a:p>
        </p:txBody>
      </p:sp>
      <p:sp>
        <p:nvSpPr>
          <p:cNvPr id="18" name="フリーフォーム 17"/>
          <p:cNvSpPr/>
          <p:nvPr/>
        </p:nvSpPr>
        <p:spPr>
          <a:xfrm>
            <a:off x="8511058" y="2435298"/>
            <a:ext cx="562345" cy="1838061"/>
          </a:xfrm>
          <a:custGeom>
            <a:avLst/>
            <a:gdLst>
              <a:gd name="connsiteX0" fmla="*/ 285750 w 285750"/>
              <a:gd name="connsiteY0" fmla="*/ 519112 h 519112"/>
              <a:gd name="connsiteX1" fmla="*/ 183356 w 285750"/>
              <a:gd name="connsiteY1" fmla="*/ 259556 h 519112"/>
              <a:gd name="connsiteX2" fmla="*/ 0 w 285750"/>
              <a:gd name="connsiteY2" fmla="*/ 0 h 519112"/>
              <a:gd name="connsiteX0" fmla="*/ 285750 w 285750"/>
              <a:gd name="connsiteY0" fmla="*/ 519112 h 519112"/>
              <a:gd name="connsiteX1" fmla="*/ 190671 w 285750"/>
              <a:gd name="connsiteY1" fmla="*/ 231279 h 519112"/>
              <a:gd name="connsiteX2" fmla="*/ 0 w 285750"/>
              <a:gd name="connsiteY2" fmla="*/ 0 h 519112"/>
              <a:gd name="connsiteX0" fmla="*/ 285750 w 285750"/>
              <a:gd name="connsiteY0" fmla="*/ 519112 h 519112"/>
              <a:gd name="connsiteX1" fmla="*/ 227249 w 285750"/>
              <a:gd name="connsiteY1" fmla="*/ 297259 h 519112"/>
              <a:gd name="connsiteX2" fmla="*/ 0 w 285750"/>
              <a:gd name="connsiteY2" fmla="*/ 0 h 519112"/>
              <a:gd name="connsiteX0" fmla="*/ 296723 w 296723"/>
              <a:gd name="connsiteY0" fmla="*/ 566240 h 566240"/>
              <a:gd name="connsiteX1" fmla="*/ 238222 w 296723"/>
              <a:gd name="connsiteY1" fmla="*/ 344387 h 566240"/>
              <a:gd name="connsiteX2" fmla="*/ 0 w 296723"/>
              <a:gd name="connsiteY2" fmla="*/ 0 h 566240"/>
              <a:gd name="connsiteX0" fmla="*/ 296723 w 296723"/>
              <a:gd name="connsiteY0" fmla="*/ 566240 h 566240"/>
              <a:gd name="connsiteX1" fmla="*/ 230907 w 296723"/>
              <a:gd name="connsiteY1" fmla="*/ 311397 h 566240"/>
              <a:gd name="connsiteX2" fmla="*/ 0 w 296723"/>
              <a:gd name="connsiteY2" fmla="*/ 0 h 566240"/>
              <a:gd name="connsiteX0" fmla="*/ 296723 w 296723"/>
              <a:gd name="connsiteY0" fmla="*/ 566240 h 566240"/>
              <a:gd name="connsiteX1" fmla="*/ 230907 w 296723"/>
              <a:gd name="connsiteY1" fmla="*/ 311397 h 566240"/>
              <a:gd name="connsiteX2" fmla="*/ 0 w 296723"/>
              <a:gd name="connsiteY2" fmla="*/ 0 h 566240"/>
              <a:gd name="connsiteX0" fmla="*/ 296723 w 296723"/>
              <a:gd name="connsiteY0" fmla="*/ 566240 h 566240"/>
              <a:gd name="connsiteX1" fmla="*/ 230907 w 296723"/>
              <a:gd name="connsiteY1" fmla="*/ 311397 h 566240"/>
              <a:gd name="connsiteX2" fmla="*/ 0 w 296723"/>
              <a:gd name="connsiteY2" fmla="*/ 0 h 566240"/>
              <a:gd name="connsiteX0" fmla="*/ 296723 w 296723"/>
              <a:gd name="connsiteY0" fmla="*/ 566240 h 566240"/>
              <a:gd name="connsiteX1" fmla="*/ 230907 w 296723"/>
              <a:gd name="connsiteY1" fmla="*/ 311397 h 566240"/>
              <a:gd name="connsiteX2" fmla="*/ 0 w 296723"/>
              <a:gd name="connsiteY2" fmla="*/ 0 h 566240"/>
              <a:gd name="connsiteX0" fmla="*/ 296723 w 296723"/>
              <a:gd name="connsiteY0" fmla="*/ 566240 h 566240"/>
              <a:gd name="connsiteX1" fmla="*/ 196158 w 296723"/>
              <a:gd name="connsiteY1" fmla="*/ 257199 h 566240"/>
              <a:gd name="connsiteX2" fmla="*/ 0 w 296723"/>
              <a:gd name="connsiteY2" fmla="*/ 0 h 566240"/>
              <a:gd name="connsiteX0" fmla="*/ 296723 w 296723"/>
              <a:gd name="connsiteY0" fmla="*/ 566240 h 566240"/>
              <a:gd name="connsiteX1" fmla="*/ 196158 w 296723"/>
              <a:gd name="connsiteY1" fmla="*/ 257199 h 566240"/>
              <a:gd name="connsiteX2" fmla="*/ 0 w 296723"/>
              <a:gd name="connsiteY2" fmla="*/ 0 h 566240"/>
              <a:gd name="connsiteX0" fmla="*/ 296723 w 296723"/>
              <a:gd name="connsiteY0" fmla="*/ 566240 h 566240"/>
              <a:gd name="connsiteX1" fmla="*/ 196158 w 296723"/>
              <a:gd name="connsiteY1" fmla="*/ 257199 h 566240"/>
              <a:gd name="connsiteX2" fmla="*/ 0 w 296723"/>
              <a:gd name="connsiteY2" fmla="*/ 0 h 566240"/>
              <a:gd name="connsiteX0" fmla="*/ 296723 w 296723"/>
              <a:gd name="connsiteY0" fmla="*/ 566240 h 566240"/>
              <a:gd name="connsiteX1" fmla="*/ 196158 w 296723"/>
              <a:gd name="connsiteY1" fmla="*/ 257199 h 566240"/>
              <a:gd name="connsiteX2" fmla="*/ 0 w 296723"/>
              <a:gd name="connsiteY2" fmla="*/ 0 h 566240"/>
              <a:gd name="connsiteX0" fmla="*/ 296723 w 296723"/>
              <a:gd name="connsiteY0" fmla="*/ 566240 h 566240"/>
              <a:gd name="connsiteX1" fmla="*/ 196158 w 296723"/>
              <a:gd name="connsiteY1" fmla="*/ 257199 h 566240"/>
              <a:gd name="connsiteX2" fmla="*/ 0 w 296723"/>
              <a:gd name="connsiteY2" fmla="*/ 0 h 566240"/>
              <a:gd name="connsiteX0" fmla="*/ 296723 w 296723"/>
              <a:gd name="connsiteY0" fmla="*/ 566240 h 566240"/>
              <a:gd name="connsiteX1" fmla="*/ 196158 w 296723"/>
              <a:gd name="connsiteY1" fmla="*/ 257199 h 566240"/>
              <a:gd name="connsiteX2" fmla="*/ 0 w 296723"/>
              <a:gd name="connsiteY2" fmla="*/ 0 h 566240"/>
              <a:gd name="connsiteX0" fmla="*/ 303593 w 303593"/>
              <a:gd name="connsiteY0" fmla="*/ 575160 h 575160"/>
              <a:gd name="connsiteX1" fmla="*/ 203028 w 303593"/>
              <a:gd name="connsiteY1" fmla="*/ 266119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03028 w 303593"/>
              <a:gd name="connsiteY1" fmla="*/ 266119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44250 w 303593"/>
              <a:gd name="connsiteY1" fmla="*/ 248278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44250 w 303593"/>
              <a:gd name="connsiteY1" fmla="*/ 248278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44250 w 303593"/>
              <a:gd name="connsiteY1" fmla="*/ 248278 h 575160"/>
              <a:gd name="connsiteX2" fmla="*/ 0 w 303593"/>
              <a:gd name="connsiteY2" fmla="*/ 0 h 575160"/>
              <a:gd name="connsiteX0" fmla="*/ 303593 w 305176"/>
              <a:gd name="connsiteY0" fmla="*/ 575160 h 575160"/>
              <a:gd name="connsiteX1" fmla="*/ 244250 w 305176"/>
              <a:gd name="connsiteY1" fmla="*/ 248278 h 575160"/>
              <a:gd name="connsiteX2" fmla="*/ 0 w 305176"/>
              <a:gd name="connsiteY2" fmla="*/ 0 h 575160"/>
              <a:gd name="connsiteX0" fmla="*/ 303593 w 303668"/>
              <a:gd name="connsiteY0" fmla="*/ 575160 h 575160"/>
              <a:gd name="connsiteX1" fmla="*/ 244250 w 303668"/>
              <a:gd name="connsiteY1" fmla="*/ 248278 h 575160"/>
              <a:gd name="connsiteX2" fmla="*/ 0 w 303668"/>
              <a:gd name="connsiteY2" fmla="*/ 0 h 575160"/>
              <a:gd name="connsiteX0" fmla="*/ 303593 w 303668"/>
              <a:gd name="connsiteY0" fmla="*/ 575160 h 575160"/>
              <a:gd name="connsiteX1" fmla="*/ 244250 w 303668"/>
              <a:gd name="connsiteY1" fmla="*/ 240844 h 575160"/>
              <a:gd name="connsiteX2" fmla="*/ 0 w 303668"/>
              <a:gd name="connsiteY2" fmla="*/ 0 h 575160"/>
              <a:gd name="connsiteX0" fmla="*/ 303593 w 303593"/>
              <a:gd name="connsiteY0" fmla="*/ 575160 h 575160"/>
              <a:gd name="connsiteX1" fmla="*/ 244250 w 303593"/>
              <a:gd name="connsiteY1" fmla="*/ 240844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44250 w 303593"/>
              <a:gd name="connsiteY1" fmla="*/ 240844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44250 w 303593"/>
              <a:gd name="connsiteY1" fmla="*/ 240844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44250 w 303593"/>
              <a:gd name="connsiteY1" fmla="*/ 240844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44250 w 303593"/>
              <a:gd name="connsiteY1" fmla="*/ 240844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44250 w 303593"/>
              <a:gd name="connsiteY1" fmla="*/ 240844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44250 w 303593"/>
              <a:gd name="connsiteY1" fmla="*/ 240844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39097 w 303593"/>
              <a:gd name="connsiteY1" fmla="*/ 214083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39097 w 303593"/>
              <a:gd name="connsiteY1" fmla="*/ 214083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41673 w 303593"/>
              <a:gd name="connsiteY1" fmla="*/ 209623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41673 w 303593"/>
              <a:gd name="connsiteY1" fmla="*/ 209623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18486 w 303593"/>
              <a:gd name="connsiteY1" fmla="*/ 167995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18486 w 303593"/>
              <a:gd name="connsiteY1" fmla="*/ 167995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218486 w 303593"/>
              <a:gd name="connsiteY1" fmla="*/ 167995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84994 w 303593"/>
              <a:gd name="connsiteY1" fmla="*/ 133800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84994 w 303593"/>
              <a:gd name="connsiteY1" fmla="*/ 133800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84994 w 303593"/>
              <a:gd name="connsiteY1" fmla="*/ 133800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84994 w 303593"/>
              <a:gd name="connsiteY1" fmla="*/ 133800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84994 w 303593"/>
              <a:gd name="connsiteY1" fmla="*/ 133800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84994 w 303593"/>
              <a:gd name="connsiteY1" fmla="*/ 133800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66959 w 303593"/>
              <a:gd name="connsiteY1" fmla="*/ 117446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66959 w 303593"/>
              <a:gd name="connsiteY1" fmla="*/ 117446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66959 w 303593"/>
              <a:gd name="connsiteY1" fmla="*/ 117446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66959 w 303593"/>
              <a:gd name="connsiteY1" fmla="*/ 117446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66959 w 303593"/>
              <a:gd name="connsiteY1" fmla="*/ 117446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61806 w 303593"/>
              <a:gd name="connsiteY1" fmla="*/ 121906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61806 w 303593"/>
              <a:gd name="connsiteY1" fmla="*/ 121906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61806 w 303593"/>
              <a:gd name="connsiteY1" fmla="*/ 121906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61806 w 303593"/>
              <a:gd name="connsiteY1" fmla="*/ 121906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61806 w 303593"/>
              <a:gd name="connsiteY1" fmla="*/ 121906 h 575160"/>
              <a:gd name="connsiteX2" fmla="*/ 0 w 303593"/>
              <a:gd name="connsiteY2" fmla="*/ 0 h 575160"/>
              <a:gd name="connsiteX0" fmla="*/ 303593 w 303593"/>
              <a:gd name="connsiteY0" fmla="*/ 575160 h 575160"/>
              <a:gd name="connsiteX1" fmla="*/ 161806 w 303593"/>
              <a:gd name="connsiteY1" fmla="*/ 121906 h 575160"/>
              <a:gd name="connsiteX2" fmla="*/ 0 w 303593"/>
              <a:gd name="connsiteY2" fmla="*/ 0 h 575160"/>
              <a:gd name="connsiteX0" fmla="*/ 209888 w 209888"/>
              <a:gd name="connsiteY0" fmla="*/ 591745 h 591745"/>
              <a:gd name="connsiteX1" fmla="*/ 68101 w 209888"/>
              <a:gd name="connsiteY1" fmla="*/ 138491 h 591745"/>
              <a:gd name="connsiteX2" fmla="*/ 0 w 209888"/>
              <a:gd name="connsiteY2" fmla="*/ 0 h 591745"/>
              <a:gd name="connsiteX0" fmla="*/ 209888 w 209888"/>
              <a:gd name="connsiteY0" fmla="*/ 591745 h 591745"/>
              <a:gd name="connsiteX1" fmla="*/ 68100 w 209888"/>
              <a:gd name="connsiteY1" fmla="*/ 138491 h 591745"/>
              <a:gd name="connsiteX2" fmla="*/ 0 w 209888"/>
              <a:gd name="connsiteY2" fmla="*/ 0 h 591745"/>
              <a:gd name="connsiteX0" fmla="*/ 209888 w 209888"/>
              <a:gd name="connsiteY0" fmla="*/ 591745 h 591745"/>
              <a:gd name="connsiteX1" fmla="*/ 68100 w 209888"/>
              <a:gd name="connsiteY1" fmla="*/ 138491 h 591745"/>
              <a:gd name="connsiteX2" fmla="*/ 0 w 209888"/>
              <a:gd name="connsiteY2" fmla="*/ 0 h 591745"/>
              <a:gd name="connsiteX0" fmla="*/ 209888 w 209888"/>
              <a:gd name="connsiteY0" fmla="*/ 591745 h 591745"/>
              <a:gd name="connsiteX1" fmla="*/ 68100 w 209888"/>
              <a:gd name="connsiteY1" fmla="*/ 138491 h 591745"/>
              <a:gd name="connsiteX2" fmla="*/ 0 w 209888"/>
              <a:gd name="connsiteY2" fmla="*/ 0 h 591745"/>
              <a:gd name="connsiteX0" fmla="*/ 209888 w 209888"/>
              <a:gd name="connsiteY0" fmla="*/ 591745 h 591745"/>
              <a:gd name="connsiteX1" fmla="*/ 68100 w 209888"/>
              <a:gd name="connsiteY1" fmla="*/ 138491 h 591745"/>
              <a:gd name="connsiteX2" fmla="*/ 0 w 209888"/>
              <a:gd name="connsiteY2" fmla="*/ 0 h 591745"/>
              <a:gd name="connsiteX0" fmla="*/ 209888 w 209888"/>
              <a:gd name="connsiteY0" fmla="*/ 591745 h 591745"/>
              <a:gd name="connsiteX1" fmla="*/ 0 w 209888"/>
              <a:gd name="connsiteY1" fmla="*/ 0 h 591745"/>
              <a:gd name="connsiteX0" fmla="*/ 156342 w 156342"/>
              <a:gd name="connsiteY0" fmla="*/ 582071 h 582071"/>
              <a:gd name="connsiteX1" fmla="*/ 0 w 156342"/>
              <a:gd name="connsiteY1" fmla="*/ 0 h 582071"/>
              <a:gd name="connsiteX0" fmla="*/ 152050 w 152050"/>
              <a:gd name="connsiteY0" fmla="*/ 586121 h 586121"/>
              <a:gd name="connsiteX1" fmla="*/ 0 w 152050"/>
              <a:gd name="connsiteY1" fmla="*/ 0 h 58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050" h="586121">
                <a:moveTo>
                  <a:pt x="152050" y="586121"/>
                </a:moveTo>
                <a:lnTo>
                  <a:pt x="0" y="0"/>
                </a:lnTo>
              </a:path>
            </a:pathLst>
          </a:custGeom>
          <a:ln w="25400">
            <a:solidFill>
              <a:srgbClr val="FF01CA"/>
            </a:solidFill>
            <a:tailEnd type="triangle" w="med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フリーフォーム 18"/>
          <p:cNvSpPr/>
          <p:nvPr/>
        </p:nvSpPr>
        <p:spPr>
          <a:xfrm>
            <a:off x="9073406" y="4271770"/>
            <a:ext cx="1534218" cy="160021"/>
          </a:xfrm>
          <a:custGeom>
            <a:avLst/>
            <a:gdLst>
              <a:gd name="connsiteX0" fmla="*/ 0 w 244475"/>
              <a:gd name="connsiteY0" fmla="*/ 0 h 155575"/>
              <a:gd name="connsiteX1" fmla="*/ 123825 w 244475"/>
              <a:gd name="connsiteY1" fmla="*/ 47625 h 155575"/>
              <a:gd name="connsiteX2" fmla="*/ 244475 w 244475"/>
              <a:gd name="connsiteY2" fmla="*/ 155575 h 155575"/>
              <a:gd name="connsiteX0" fmla="*/ 0 w 244475"/>
              <a:gd name="connsiteY0" fmla="*/ 2070 h 157645"/>
              <a:gd name="connsiteX1" fmla="*/ 155003 w 244475"/>
              <a:gd name="connsiteY1" fmla="*/ 11595 h 157645"/>
              <a:gd name="connsiteX2" fmla="*/ 244475 w 244475"/>
              <a:gd name="connsiteY2" fmla="*/ 157645 h 157645"/>
              <a:gd name="connsiteX0" fmla="*/ 0 w 244475"/>
              <a:gd name="connsiteY0" fmla="*/ 2070 h 157645"/>
              <a:gd name="connsiteX1" fmla="*/ 155003 w 244475"/>
              <a:gd name="connsiteY1" fmla="*/ 11595 h 157645"/>
              <a:gd name="connsiteX2" fmla="*/ 244475 w 244475"/>
              <a:gd name="connsiteY2" fmla="*/ 157645 h 157645"/>
              <a:gd name="connsiteX0" fmla="*/ 0 w 244475"/>
              <a:gd name="connsiteY0" fmla="*/ 6287 h 161862"/>
              <a:gd name="connsiteX1" fmla="*/ 155003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6287 h 161862"/>
              <a:gd name="connsiteX1" fmla="*/ 161087 w 244475"/>
              <a:gd name="connsiteY1" fmla="*/ 15812 h 161862"/>
              <a:gd name="connsiteX2" fmla="*/ 244475 w 244475"/>
              <a:gd name="connsiteY2" fmla="*/ 161862 h 161862"/>
              <a:gd name="connsiteX0" fmla="*/ 0 w 244475"/>
              <a:gd name="connsiteY0" fmla="*/ 0 h 155575"/>
              <a:gd name="connsiteX1" fmla="*/ 244475 w 244475"/>
              <a:gd name="connsiteY1" fmla="*/ 155575 h 155575"/>
              <a:gd name="connsiteX0" fmla="*/ 0 w 221155"/>
              <a:gd name="connsiteY0" fmla="*/ 0 h 3176"/>
              <a:gd name="connsiteX1" fmla="*/ 221155 w 221155"/>
              <a:gd name="connsiteY1" fmla="*/ 3176 h 3176"/>
              <a:gd name="connsiteX0" fmla="*/ 0 w 11169"/>
              <a:gd name="connsiteY0" fmla="*/ 0 h 35001"/>
              <a:gd name="connsiteX1" fmla="*/ 11169 w 11169"/>
              <a:gd name="connsiteY1" fmla="*/ 35001 h 35001"/>
              <a:gd name="connsiteX0" fmla="*/ 0 w 11077"/>
              <a:gd name="connsiteY0" fmla="*/ 0 h 35001"/>
              <a:gd name="connsiteX1" fmla="*/ 11077 w 11077"/>
              <a:gd name="connsiteY1" fmla="*/ 35001 h 3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77" h="35001">
                <a:moveTo>
                  <a:pt x="0" y="0"/>
                </a:moveTo>
                <a:lnTo>
                  <a:pt x="11077" y="35001"/>
                </a:lnTo>
              </a:path>
            </a:pathLst>
          </a:custGeom>
          <a:ln w="25400">
            <a:solidFill>
              <a:srgbClr val="01FAE3"/>
            </a:solidFill>
            <a:tailEnd type="triangle" w="med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/>
          <p:cNvSpPr/>
          <p:nvPr/>
        </p:nvSpPr>
        <p:spPr>
          <a:xfrm flipH="1">
            <a:off x="8385567" y="4278128"/>
            <a:ext cx="685949" cy="1103953"/>
          </a:xfrm>
          <a:custGeom>
            <a:avLst/>
            <a:gdLst>
              <a:gd name="connsiteX0" fmla="*/ 0 w 244475"/>
              <a:gd name="connsiteY0" fmla="*/ 0 h 155575"/>
              <a:gd name="connsiteX1" fmla="*/ 123825 w 244475"/>
              <a:gd name="connsiteY1" fmla="*/ 47625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60529 w 244475"/>
              <a:gd name="connsiteY1" fmla="*/ 66008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60529 w 244475"/>
              <a:gd name="connsiteY1" fmla="*/ 66008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87656 w 244475"/>
              <a:gd name="connsiteY1" fmla="*/ 69685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87656 w 244475"/>
              <a:gd name="connsiteY1" fmla="*/ 69685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69036 w 244475"/>
              <a:gd name="connsiteY1" fmla="*/ 122383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69036 w 244475"/>
              <a:gd name="connsiteY1" fmla="*/ 122383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69036 w 244475"/>
              <a:gd name="connsiteY1" fmla="*/ 122383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29853 w 244475"/>
              <a:gd name="connsiteY1" fmla="*/ 94195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29853 w 244475"/>
              <a:gd name="connsiteY1" fmla="*/ 94195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29853 w 244475"/>
              <a:gd name="connsiteY1" fmla="*/ 94195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29853 w 244475"/>
              <a:gd name="connsiteY1" fmla="*/ 94195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29853 w 244475"/>
              <a:gd name="connsiteY1" fmla="*/ 94195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28775 w 244475"/>
              <a:gd name="connsiteY1" fmla="*/ 92880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28775 w 244475"/>
              <a:gd name="connsiteY1" fmla="*/ 92880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28775 w 244475"/>
              <a:gd name="connsiteY1" fmla="*/ 92880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28775 w 244475"/>
              <a:gd name="connsiteY1" fmla="*/ 92880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28775 w 244475"/>
              <a:gd name="connsiteY1" fmla="*/ 92880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28775 w 244475"/>
              <a:gd name="connsiteY1" fmla="*/ 92880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22307 w 244475"/>
              <a:gd name="connsiteY1" fmla="*/ 88935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40632 w 244475"/>
              <a:gd name="connsiteY1" fmla="*/ 102961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40632 w 244475"/>
              <a:gd name="connsiteY1" fmla="*/ 102961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40632 w 244475"/>
              <a:gd name="connsiteY1" fmla="*/ 102961 h 155575"/>
              <a:gd name="connsiteX2" fmla="*/ 244475 w 244475"/>
              <a:gd name="connsiteY2" fmla="*/ 155575 h 155575"/>
              <a:gd name="connsiteX0" fmla="*/ 0 w 244475"/>
              <a:gd name="connsiteY0" fmla="*/ 0 h 155575"/>
              <a:gd name="connsiteX1" fmla="*/ 140632 w 244475"/>
              <a:gd name="connsiteY1" fmla="*/ 102961 h 155575"/>
              <a:gd name="connsiteX2" fmla="*/ 244475 w 244475"/>
              <a:gd name="connsiteY2" fmla="*/ 155575 h 155575"/>
              <a:gd name="connsiteX0" fmla="*/ 0 w 238007"/>
              <a:gd name="connsiteY0" fmla="*/ 0 h 153822"/>
              <a:gd name="connsiteX1" fmla="*/ 140632 w 238007"/>
              <a:gd name="connsiteY1" fmla="*/ 102961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40632 w 238007"/>
              <a:gd name="connsiteY1" fmla="*/ 102961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40632 w 238007"/>
              <a:gd name="connsiteY1" fmla="*/ 102961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40632 w 238007"/>
              <a:gd name="connsiteY1" fmla="*/ 102961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40632 w 238007"/>
              <a:gd name="connsiteY1" fmla="*/ 102961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40632 w 238007"/>
              <a:gd name="connsiteY1" fmla="*/ 102961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40632 w 238007"/>
              <a:gd name="connsiteY1" fmla="*/ 102961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71354 w 238007"/>
              <a:gd name="connsiteY1" fmla="*/ 121370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71354 w 238007"/>
              <a:gd name="connsiteY1" fmla="*/ 121370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71354 w 238007"/>
              <a:gd name="connsiteY1" fmla="*/ 121370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69737 w 238007"/>
              <a:gd name="connsiteY1" fmla="*/ 120055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69737 w 238007"/>
              <a:gd name="connsiteY1" fmla="*/ 120055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69737 w 238007"/>
              <a:gd name="connsiteY1" fmla="*/ 120055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69737 w 238007"/>
              <a:gd name="connsiteY1" fmla="*/ 120055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69737 w 238007"/>
              <a:gd name="connsiteY1" fmla="*/ 120055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69737 w 238007"/>
              <a:gd name="connsiteY1" fmla="*/ 120055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69737 w 238007"/>
              <a:gd name="connsiteY1" fmla="*/ 120055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69737 w 238007"/>
              <a:gd name="connsiteY1" fmla="*/ 120055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169737 w 238007"/>
              <a:gd name="connsiteY1" fmla="*/ 120055 h 153822"/>
              <a:gd name="connsiteX2" fmla="*/ 238007 w 238007"/>
              <a:gd name="connsiteY2" fmla="*/ 153822 h 153822"/>
              <a:gd name="connsiteX0" fmla="*/ 0 w 238007"/>
              <a:gd name="connsiteY0" fmla="*/ 0 h 153822"/>
              <a:gd name="connsiteX1" fmla="*/ 238007 w 238007"/>
              <a:gd name="connsiteY1" fmla="*/ 153822 h 153822"/>
              <a:gd name="connsiteX0" fmla="*/ 0 w 221838"/>
              <a:gd name="connsiteY0" fmla="*/ 0 h 150316"/>
              <a:gd name="connsiteX1" fmla="*/ 221838 w 221838"/>
              <a:gd name="connsiteY1" fmla="*/ 150316 h 150316"/>
              <a:gd name="connsiteX0" fmla="*/ 0 w 218604"/>
              <a:gd name="connsiteY0" fmla="*/ 0 h 150316"/>
              <a:gd name="connsiteX1" fmla="*/ 218604 w 218604"/>
              <a:gd name="connsiteY1" fmla="*/ 150316 h 150316"/>
              <a:gd name="connsiteX0" fmla="*/ 0 w 220760"/>
              <a:gd name="connsiteY0" fmla="*/ 0 h 150754"/>
              <a:gd name="connsiteX1" fmla="*/ 220760 w 220760"/>
              <a:gd name="connsiteY1" fmla="*/ 150754 h 150754"/>
              <a:gd name="connsiteX0" fmla="*/ 0 w 232887"/>
              <a:gd name="connsiteY0" fmla="*/ 0 h 152398"/>
              <a:gd name="connsiteX1" fmla="*/ 232887 w 232887"/>
              <a:gd name="connsiteY1" fmla="*/ 152398 h 15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2887" h="152398">
                <a:moveTo>
                  <a:pt x="0" y="0"/>
                </a:moveTo>
                <a:lnTo>
                  <a:pt x="232887" y="152398"/>
                </a:lnTo>
              </a:path>
            </a:pathLst>
          </a:custGeom>
          <a:ln w="25400">
            <a:solidFill>
              <a:srgbClr val="FFF802"/>
            </a:solidFill>
            <a:tailEnd type="triangle" w="med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6480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色域マッピングの難しさ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6"/>
            <a:ext cx="6984974" cy="1655638"/>
          </a:xfrm>
        </p:spPr>
        <p:txBody>
          <a:bodyPr>
            <a:normAutofit fontScale="92500"/>
          </a:bodyPr>
          <a:lstStyle/>
          <a:p>
            <a:r>
              <a:rPr lang="ja-JP" altLang="en-US" dirty="0"/>
              <a:t>白色点から原色点への方向が異なる</a:t>
            </a:r>
            <a:endParaRPr lang="en-US" altLang="ja-JP" dirty="0"/>
          </a:p>
          <a:p>
            <a:pPr lvl="1"/>
            <a:r>
              <a:rPr lang="ja-JP" altLang="en-US" dirty="0"/>
              <a:t>単純に彩度を上げる方向に拡張しても</a:t>
            </a:r>
            <a:br>
              <a:rPr lang="en-US" altLang="ja-JP" dirty="0"/>
            </a:br>
            <a:r>
              <a:rPr lang="ja-JP" altLang="en-US" dirty="0"/>
              <a:t>あまり理想的な広色域化ができない</a:t>
            </a:r>
            <a:endParaRPr lang="en-US" altLang="ja-JP" dirty="0"/>
          </a:p>
          <a:p>
            <a:pPr lvl="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96</a:t>
            </a:fld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5382961" y="5869803"/>
            <a:ext cx="575945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/>
              <a:t>https://commons.wikimedia.org/wiki/File:CIExy1931_Rec_2020_and_Rec_709.svg</a:t>
            </a:r>
          </a:p>
        </p:txBody>
      </p:sp>
      <p:grpSp>
        <p:nvGrpSpPr>
          <p:cNvPr id="25" name="グループ化 24"/>
          <p:cNvGrpSpPr>
            <a:grpSpLocks noChangeAspect="1"/>
          </p:cNvGrpSpPr>
          <p:nvPr/>
        </p:nvGrpSpPr>
        <p:grpSpPr>
          <a:xfrm>
            <a:off x="7494574" y="1781223"/>
            <a:ext cx="3658187" cy="4148377"/>
            <a:chOff x="7489229" y="1786901"/>
            <a:chExt cx="3653182" cy="4142700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89229" y="1786901"/>
              <a:ext cx="3653182" cy="414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フリーフォーム 26"/>
            <p:cNvSpPr/>
            <p:nvPr/>
          </p:nvSpPr>
          <p:spPr>
            <a:xfrm>
              <a:off x="9035358" y="2935054"/>
              <a:ext cx="38045" cy="1338307"/>
            </a:xfrm>
            <a:custGeom>
              <a:avLst/>
              <a:gdLst>
                <a:gd name="connsiteX0" fmla="*/ 285750 w 285750"/>
                <a:gd name="connsiteY0" fmla="*/ 519112 h 519112"/>
                <a:gd name="connsiteX1" fmla="*/ 183356 w 285750"/>
                <a:gd name="connsiteY1" fmla="*/ 259556 h 519112"/>
                <a:gd name="connsiteX2" fmla="*/ 0 w 285750"/>
                <a:gd name="connsiteY2" fmla="*/ 0 h 519112"/>
                <a:gd name="connsiteX0" fmla="*/ 285750 w 285750"/>
                <a:gd name="connsiteY0" fmla="*/ 519112 h 519112"/>
                <a:gd name="connsiteX1" fmla="*/ 190671 w 285750"/>
                <a:gd name="connsiteY1" fmla="*/ 231279 h 519112"/>
                <a:gd name="connsiteX2" fmla="*/ 0 w 285750"/>
                <a:gd name="connsiteY2" fmla="*/ 0 h 519112"/>
                <a:gd name="connsiteX0" fmla="*/ 285750 w 285750"/>
                <a:gd name="connsiteY0" fmla="*/ 519112 h 519112"/>
                <a:gd name="connsiteX1" fmla="*/ 227249 w 285750"/>
                <a:gd name="connsiteY1" fmla="*/ 297259 h 519112"/>
                <a:gd name="connsiteX2" fmla="*/ 0 w 285750"/>
                <a:gd name="connsiteY2" fmla="*/ 0 h 519112"/>
                <a:gd name="connsiteX0" fmla="*/ 296723 w 296723"/>
                <a:gd name="connsiteY0" fmla="*/ 566240 h 566240"/>
                <a:gd name="connsiteX1" fmla="*/ 238222 w 296723"/>
                <a:gd name="connsiteY1" fmla="*/ 34438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303593 w 303593"/>
                <a:gd name="connsiteY0" fmla="*/ 575160 h 575160"/>
                <a:gd name="connsiteX1" fmla="*/ 203028 w 303593"/>
                <a:gd name="connsiteY1" fmla="*/ 266119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03028 w 303593"/>
                <a:gd name="connsiteY1" fmla="*/ 266119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5176"/>
                <a:gd name="connsiteY0" fmla="*/ 575160 h 575160"/>
                <a:gd name="connsiteX1" fmla="*/ 244250 w 305176"/>
                <a:gd name="connsiteY1" fmla="*/ 248278 h 575160"/>
                <a:gd name="connsiteX2" fmla="*/ 0 w 305176"/>
                <a:gd name="connsiteY2" fmla="*/ 0 h 575160"/>
                <a:gd name="connsiteX0" fmla="*/ 303593 w 303668"/>
                <a:gd name="connsiteY0" fmla="*/ 575160 h 575160"/>
                <a:gd name="connsiteX1" fmla="*/ 244250 w 303668"/>
                <a:gd name="connsiteY1" fmla="*/ 248278 h 575160"/>
                <a:gd name="connsiteX2" fmla="*/ 0 w 303668"/>
                <a:gd name="connsiteY2" fmla="*/ 0 h 575160"/>
                <a:gd name="connsiteX0" fmla="*/ 303593 w 303668"/>
                <a:gd name="connsiteY0" fmla="*/ 575160 h 575160"/>
                <a:gd name="connsiteX1" fmla="*/ 244250 w 303668"/>
                <a:gd name="connsiteY1" fmla="*/ 240844 h 575160"/>
                <a:gd name="connsiteX2" fmla="*/ 0 w 303668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39097 w 303593"/>
                <a:gd name="connsiteY1" fmla="*/ 21408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39097 w 303593"/>
                <a:gd name="connsiteY1" fmla="*/ 21408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1673 w 303593"/>
                <a:gd name="connsiteY1" fmla="*/ 20962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1673 w 303593"/>
                <a:gd name="connsiteY1" fmla="*/ 20962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0 w 303593"/>
                <a:gd name="connsiteY1" fmla="*/ 0 h 575160"/>
                <a:gd name="connsiteX0" fmla="*/ 23154 w 23154"/>
                <a:gd name="connsiteY0" fmla="*/ 414814 h 414814"/>
                <a:gd name="connsiteX1" fmla="*/ 0 w 23154"/>
                <a:gd name="connsiteY1" fmla="*/ 0 h 414814"/>
                <a:gd name="connsiteX0" fmla="*/ 18008 w 18008"/>
                <a:gd name="connsiteY0" fmla="*/ 414814 h 414814"/>
                <a:gd name="connsiteX1" fmla="*/ 0 w 18008"/>
                <a:gd name="connsiteY1" fmla="*/ 0 h 414814"/>
                <a:gd name="connsiteX0" fmla="*/ 20581 w 20581"/>
                <a:gd name="connsiteY0" fmla="*/ 417783 h 417783"/>
                <a:gd name="connsiteX1" fmla="*/ 0 w 20581"/>
                <a:gd name="connsiteY1" fmla="*/ 0 h 417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81" h="417783">
                  <a:moveTo>
                    <a:pt x="20581" y="417783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01CA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フリーフォーム 27"/>
            <p:cNvSpPr/>
            <p:nvPr/>
          </p:nvSpPr>
          <p:spPr>
            <a:xfrm>
              <a:off x="9073406" y="4271989"/>
              <a:ext cx="1388418" cy="1371"/>
            </a:xfrm>
            <a:custGeom>
              <a:avLst/>
              <a:gdLst>
                <a:gd name="connsiteX0" fmla="*/ 0 w 244475"/>
                <a:gd name="connsiteY0" fmla="*/ 0 h 155575"/>
                <a:gd name="connsiteX1" fmla="*/ 123825 w 244475"/>
                <a:gd name="connsiteY1" fmla="*/ 47625 h 155575"/>
                <a:gd name="connsiteX2" fmla="*/ 244475 w 244475"/>
                <a:gd name="connsiteY2" fmla="*/ 155575 h 155575"/>
                <a:gd name="connsiteX0" fmla="*/ 0 w 244475"/>
                <a:gd name="connsiteY0" fmla="*/ 2070 h 157645"/>
                <a:gd name="connsiteX1" fmla="*/ 155003 w 244475"/>
                <a:gd name="connsiteY1" fmla="*/ 11595 h 157645"/>
                <a:gd name="connsiteX2" fmla="*/ 244475 w 244475"/>
                <a:gd name="connsiteY2" fmla="*/ 157645 h 157645"/>
                <a:gd name="connsiteX0" fmla="*/ 0 w 244475"/>
                <a:gd name="connsiteY0" fmla="*/ 2070 h 157645"/>
                <a:gd name="connsiteX1" fmla="*/ 155003 w 244475"/>
                <a:gd name="connsiteY1" fmla="*/ 11595 h 157645"/>
                <a:gd name="connsiteX2" fmla="*/ 244475 w 244475"/>
                <a:gd name="connsiteY2" fmla="*/ 157645 h 157645"/>
                <a:gd name="connsiteX0" fmla="*/ 0 w 244475"/>
                <a:gd name="connsiteY0" fmla="*/ 6287 h 161862"/>
                <a:gd name="connsiteX1" fmla="*/ 155003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0 h 155575"/>
                <a:gd name="connsiteX1" fmla="*/ 244475 w 244475"/>
                <a:gd name="connsiteY1" fmla="*/ 155575 h 155575"/>
                <a:gd name="connsiteX0" fmla="*/ 0 w 221693"/>
                <a:gd name="connsiteY0" fmla="*/ 1371 h 1371"/>
                <a:gd name="connsiteX1" fmla="*/ 221693 w 221693"/>
                <a:gd name="connsiteY1" fmla="*/ 0 h 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1693" h="1371">
                  <a:moveTo>
                    <a:pt x="0" y="1371"/>
                  </a:moveTo>
                  <a:lnTo>
                    <a:pt x="221693" y="0"/>
                  </a:lnTo>
                </a:path>
              </a:pathLst>
            </a:custGeom>
            <a:ln w="25400">
              <a:solidFill>
                <a:srgbClr val="01FAE3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/>
            <p:cNvSpPr/>
            <p:nvPr/>
          </p:nvSpPr>
          <p:spPr>
            <a:xfrm flipH="1">
              <a:off x="8419939" y="4273360"/>
              <a:ext cx="653467" cy="1099998"/>
            </a:xfrm>
            <a:custGeom>
              <a:avLst/>
              <a:gdLst>
                <a:gd name="connsiteX0" fmla="*/ 0 w 244475"/>
                <a:gd name="connsiteY0" fmla="*/ 0 h 155575"/>
                <a:gd name="connsiteX1" fmla="*/ 123825 w 244475"/>
                <a:gd name="connsiteY1" fmla="*/ 4762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60529 w 244475"/>
                <a:gd name="connsiteY1" fmla="*/ 66008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60529 w 244475"/>
                <a:gd name="connsiteY1" fmla="*/ 66008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87656 w 244475"/>
                <a:gd name="connsiteY1" fmla="*/ 6968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87656 w 244475"/>
                <a:gd name="connsiteY1" fmla="*/ 6968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2307 w 244475"/>
                <a:gd name="connsiteY1" fmla="*/ 8893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82838 w 238007"/>
                <a:gd name="connsiteY1" fmla="*/ 12309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7364 w 238007"/>
                <a:gd name="connsiteY1" fmla="*/ 12304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238007 w 238007"/>
                <a:gd name="connsiteY1" fmla="*/ 153822 h 153822"/>
                <a:gd name="connsiteX0" fmla="*/ 0 w 220245"/>
                <a:gd name="connsiteY0" fmla="*/ 0 h 151852"/>
                <a:gd name="connsiteX1" fmla="*/ 220245 w 220245"/>
                <a:gd name="connsiteY1" fmla="*/ 151852 h 151852"/>
                <a:gd name="connsiteX0" fmla="*/ 0 w 223474"/>
                <a:gd name="connsiteY0" fmla="*/ 0 h 151852"/>
                <a:gd name="connsiteX1" fmla="*/ 223474 w 223474"/>
                <a:gd name="connsiteY1" fmla="*/ 151852 h 151852"/>
                <a:gd name="connsiteX0" fmla="*/ 0 w 221859"/>
                <a:gd name="connsiteY0" fmla="*/ 0 h 151852"/>
                <a:gd name="connsiteX1" fmla="*/ 221859 w 221859"/>
                <a:gd name="connsiteY1" fmla="*/ 151852 h 15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1859" h="151852">
                  <a:moveTo>
                    <a:pt x="0" y="0"/>
                  </a:moveTo>
                  <a:lnTo>
                    <a:pt x="221859" y="151852"/>
                  </a:lnTo>
                </a:path>
              </a:pathLst>
            </a:custGeom>
            <a:ln w="25400">
              <a:solidFill>
                <a:srgbClr val="FFF802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33239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色域マッピングの難しさ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7"/>
            <a:ext cx="6984974" cy="3743868"/>
          </a:xfrm>
        </p:spPr>
        <p:txBody>
          <a:bodyPr>
            <a:normAutofit fontScale="92500"/>
          </a:bodyPr>
          <a:lstStyle/>
          <a:p>
            <a:r>
              <a:rPr lang="ja-JP" altLang="en-US" dirty="0"/>
              <a:t>白色点から原色点への方向が異なる</a:t>
            </a:r>
            <a:endParaRPr lang="en-US" altLang="ja-JP" dirty="0"/>
          </a:p>
          <a:p>
            <a:pPr lvl="1"/>
            <a:r>
              <a:rPr lang="ja-JP" altLang="en-US" dirty="0"/>
              <a:t>単純に彩度を上げる方向に拡張しても</a:t>
            </a:r>
            <a:br>
              <a:rPr lang="en-US" altLang="ja-JP" dirty="0"/>
            </a:br>
            <a:r>
              <a:rPr lang="ja-JP" altLang="en-US" dirty="0"/>
              <a:t>あまり理想的な広色域化ができない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5050"/>
                </a:solidFill>
              </a:rPr>
              <a:t>BT.2020 </a:t>
            </a:r>
            <a:r>
              <a:rPr lang="ja-JP" altLang="en-US" dirty="0">
                <a:solidFill>
                  <a:srgbClr val="FF5050"/>
                </a:solidFill>
              </a:rPr>
              <a:t>の原点方向に非線形に拡張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色相の移動が発生してしまうので注意</a:t>
            </a:r>
            <a:endParaRPr lang="en-US" altLang="ja-JP" dirty="0">
              <a:solidFill>
                <a:srgbClr val="FF5050"/>
              </a:solidFill>
            </a:endParaRPr>
          </a:p>
          <a:p>
            <a:pPr lvl="2"/>
            <a:r>
              <a:rPr lang="ja-JP" altLang="en-US" dirty="0">
                <a:solidFill>
                  <a:srgbClr val="FF5050"/>
                </a:solidFill>
              </a:rPr>
              <a:t>彩度の低い色には影響しないように注意</a:t>
            </a:r>
            <a:endParaRPr lang="en-US" altLang="ja-JP" dirty="0">
              <a:solidFill>
                <a:srgbClr val="FF5050"/>
              </a:solidFill>
            </a:endParaRPr>
          </a:p>
          <a:p>
            <a:pPr lvl="5"/>
            <a:endParaRPr lang="en-US" altLang="ja-JP" dirty="0"/>
          </a:p>
          <a:p>
            <a:r>
              <a:rPr lang="ja-JP" altLang="en-US" dirty="0"/>
              <a:t>しかしそもそも</a:t>
            </a:r>
            <a:r>
              <a:rPr lang="en-US" altLang="ja-JP" dirty="0"/>
              <a:t>…</a:t>
            </a:r>
          </a:p>
          <a:p>
            <a:pPr lvl="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97</a:t>
            </a:fld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5382961" y="5869803"/>
            <a:ext cx="575945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/>
              <a:t>https://commons.wikimedia.org/wiki/File:CIExy1931_Rec_2020_and_Rec_709.svg</a:t>
            </a:r>
          </a:p>
        </p:txBody>
      </p:sp>
      <p:grpSp>
        <p:nvGrpSpPr>
          <p:cNvPr id="25" name="グループ化 24"/>
          <p:cNvGrpSpPr>
            <a:grpSpLocks noChangeAspect="1"/>
          </p:cNvGrpSpPr>
          <p:nvPr/>
        </p:nvGrpSpPr>
        <p:grpSpPr>
          <a:xfrm>
            <a:off x="7494574" y="1781223"/>
            <a:ext cx="3658187" cy="4148377"/>
            <a:chOff x="7489229" y="1786901"/>
            <a:chExt cx="3653182" cy="4142700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89229" y="1786901"/>
              <a:ext cx="3653182" cy="414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フリーフォーム 26"/>
            <p:cNvSpPr/>
            <p:nvPr/>
          </p:nvSpPr>
          <p:spPr>
            <a:xfrm>
              <a:off x="8512200" y="2430919"/>
              <a:ext cx="561203" cy="1842441"/>
            </a:xfrm>
            <a:custGeom>
              <a:avLst/>
              <a:gdLst>
                <a:gd name="connsiteX0" fmla="*/ 285750 w 285750"/>
                <a:gd name="connsiteY0" fmla="*/ 519112 h 519112"/>
                <a:gd name="connsiteX1" fmla="*/ 183356 w 285750"/>
                <a:gd name="connsiteY1" fmla="*/ 259556 h 519112"/>
                <a:gd name="connsiteX2" fmla="*/ 0 w 285750"/>
                <a:gd name="connsiteY2" fmla="*/ 0 h 519112"/>
                <a:gd name="connsiteX0" fmla="*/ 285750 w 285750"/>
                <a:gd name="connsiteY0" fmla="*/ 519112 h 519112"/>
                <a:gd name="connsiteX1" fmla="*/ 190671 w 285750"/>
                <a:gd name="connsiteY1" fmla="*/ 231279 h 519112"/>
                <a:gd name="connsiteX2" fmla="*/ 0 w 285750"/>
                <a:gd name="connsiteY2" fmla="*/ 0 h 519112"/>
                <a:gd name="connsiteX0" fmla="*/ 285750 w 285750"/>
                <a:gd name="connsiteY0" fmla="*/ 519112 h 519112"/>
                <a:gd name="connsiteX1" fmla="*/ 227249 w 285750"/>
                <a:gd name="connsiteY1" fmla="*/ 297259 h 519112"/>
                <a:gd name="connsiteX2" fmla="*/ 0 w 285750"/>
                <a:gd name="connsiteY2" fmla="*/ 0 h 519112"/>
                <a:gd name="connsiteX0" fmla="*/ 296723 w 296723"/>
                <a:gd name="connsiteY0" fmla="*/ 566240 h 566240"/>
                <a:gd name="connsiteX1" fmla="*/ 238222 w 296723"/>
                <a:gd name="connsiteY1" fmla="*/ 34438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230907 w 296723"/>
                <a:gd name="connsiteY1" fmla="*/ 311397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296723 w 296723"/>
                <a:gd name="connsiteY0" fmla="*/ 566240 h 566240"/>
                <a:gd name="connsiteX1" fmla="*/ 196158 w 296723"/>
                <a:gd name="connsiteY1" fmla="*/ 257199 h 566240"/>
                <a:gd name="connsiteX2" fmla="*/ 0 w 296723"/>
                <a:gd name="connsiteY2" fmla="*/ 0 h 566240"/>
                <a:gd name="connsiteX0" fmla="*/ 303593 w 303593"/>
                <a:gd name="connsiteY0" fmla="*/ 575160 h 575160"/>
                <a:gd name="connsiteX1" fmla="*/ 203028 w 303593"/>
                <a:gd name="connsiteY1" fmla="*/ 266119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03028 w 303593"/>
                <a:gd name="connsiteY1" fmla="*/ 266119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8278 h 575160"/>
                <a:gd name="connsiteX2" fmla="*/ 0 w 303593"/>
                <a:gd name="connsiteY2" fmla="*/ 0 h 575160"/>
                <a:gd name="connsiteX0" fmla="*/ 303593 w 305176"/>
                <a:gd name="connsiteY0" fmla="*/ 575160 h 575160"/>
                <a:gd name="connsiteX1" fmla="*/ 244250 w 305176"/>
                <a:gd name="connsiteY1" fmla="*/ 248278 h 575160"/>
                <a:gd name="connsiteX2" fmla="*/ 0 w 305176"/>
                <a:gd name="connsiteY2" fmla="*/ 0 h 575160"/>
                <a:gd name="connsiteX0" fmla="*/ 303593 w 303668"/>
                <a:gd name="connsiteY0" fmla="*/ 575160 h 575160"/>
                <a:gd name="connsiteX1" fmla="*/ 244250 w 303668"/>
                <a:gd name="connsiteY1" fmla="*/ 248278 h 575160"/>
                <a:gd name="connsiteX2" fmla="*/ 0 w 303668"/>
                <a:gd name="connsiteY2" fmla="*/ 0 h 575160"/>
                <a:gd name="connsiteX0" fmla="*/ 303593 w 303668"/>
                <a:gd name="connsiteY0" fmla="*/ 575160 h 575160"/>
                <a:gd name="connsiteX1" fmla="*/ 244250 w 303668"/>
                <a:gd name="connsiteY1" fmla="*/ 240844 h 575160"/>
                <a:gd name="connsiteX2" fmla="*/ 0 w 303668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4250 w 303593"/>
                <a:gd name="connsiteY1" fmla="*/ 240844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39097 w 303593"/>
                <a:gd name="connsiteY1" fmla="*/ 21408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39097 w 303593"/>
                <a:gd name="connsiteY1" fmla="*/ 21408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1673 w 303593"/>
                <a:gd name="connsiteY1" fmla="*/ 20962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41673 w 303593"/>
                <a:gd name="connsiteY1" fmla="*/ 209623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218486 w 303593"/>
                <a:gd name="connsiteY1" fmla="*/ 167995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84994 w 303593"/>
                <a:gd name="connsiteY1" fmla="*/ 133800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6959 w 303593"/>
                <a:gd name="connsiteY1" fmla="*/ 11744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  <a:gd name="connsiteX0" fmla="*/ 303593 w 303593"/>
                <a:gd name="connsiteY0" fmla="*/ 575160 h 575160"/>
                <a:gd name="connsiteX1" fmla="*/ 161806 w 303593"/>
                <a:gd name="connsiteY1" fmla="*/ 121906 h 575160"/>
                <a:gd name="connsiteX2" fmla="*/ 0 w 303593"/>
                <a:gd name="connsiteY2" fmla="*/ 0 h 57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3593" h="575160">
                  <a:moveTo>
                    <a:pt x="303593" y="575160"/>
                  </a:moveTo>
                  <a:cubicBezTo>
                    <a:pt x="287595" y="268518"/>
                    <a:pt x="234031" y="199813"/>
                    <a:pt x="161806" y="121906"/>
                  </a:cubicBezTo>
                  <a:cubicBezTo>
                    <a:pt x="125648" y="85517"/>
                    <a:pt x="82734" y="53710"/>
                    <a:pt x="0" y="0"/>
                  </a:cubicBezTo>
                </a:path>
              </a:pathLst>
            </a:custGeom>
            <a:ln w="25400">
              <a:solidFill>
                <a:srgbClr val="FF01CA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フリーフォーム 27"/>
            <p:cNvSpPr/>
            <p:nvPr/>
          </p:nvSpPr>
          <p:spPr>
            <a:xfrm>
              <a:off x="9073406" y="4267073"/>
              <a:ext cx="1531096" cy="161863"/>
            </a:xfrm>
            <a:custGeom>
              <a:avLst/>
              <a:gdLst>
                <a:gd name="connsiteX0" fmla="*/ 0 w 244475"/>
                <a:gd name="connsiteY0" fmla="*/ 0 h 155575"/>
                <a:gd name="connsiteX1" fmla="*/ 123825 w 244475"/>
                <a:gd name="connsiteY1" fmla="*/ 47625 h 155575"/>
                <a:gd name="connsiteX2" fmla="*/ 244475 w 244475"/>
                <a:gd name="connsiteY2" fmla="*/ 155575 h 155575"/>
                <a:gd name="connsiteX0" fmla="*/ 0 w 244475"/>
                <a:gd name="connsiteY0" fmla="*/ 2070 h 157645"/>
                <a:gd name="connsiteX1" fmla="*/ 155003 w 244475"/>
                <a:gd name="connsiteY1" fmla="*/ 11595 h 157645"/>
                <a:gd name="connsiteX2" fmla="*/ 244475 w 244475"/>
                <a:gd name="connsiteY2" fmla="*/ 157645 h 157645"/>
                <a:gd name="connsiteX0" fmla="*/ 0 w 244475"/>
                <a:gd name="connsiteY0" fmla="*/ 2070 h 157645"/>
                <a:gd name="connsiteX1" fmla="*/ 155003 w 244475"/>
                <a:gd name="connsiteY1" fmla="*/ 11595 h 157645"/>
                <a:gd name="connsiteX2" fmla="*/ 244475 w 244475"/>
                <a:gd name="connsiteY2" fmla="*/ 157645 h 157645"/>
                <a:gd name="connsiteX0" fmla="*/ 0 w 244475"/>
                <a:gd name="connsiteY0" fmla="*/ 6287 h 161862"/>
                <a:gd name="connsiteX1" fmla="*/ 155003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  <a:gd name="connsiteX0" fmla="*/ 0 w 244475"/>
                <a:gd name="connsiteY0" fmla="*/ 6287 h 161862"/>
                <a:gd name="connsiteX1" fmla="*/ 161087 w 244475"/>
                <a:gd name="connsiteY1" fmla="*/ 15812 h 161862"/>
                <a:gd name="connsiteX2" fmla="*/ 244475 w 244475"/>
                <a:gd name="connsiteY2" fmla="*/ 161862 h 16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475" h="161862">
                  <a:moveTo>
                    <a:pt x="0" y="6287"/>
                  </a:moveTo>
                  <a:cubicBezTo>
                    <a:pt x="45341" y="2847"/>
                    <a:pt x="120341" y="-10117"/>
                    <a:pt x="161087" y="15812"/>
                  </a:cubicBezTo>
                  <a:cubicBezTo>
                    <a:pt x="190426" y="36979"/>
                    <a:pt x="223534" y="73227"/>
                    <a:pt x="244475" y="161862"/>
                  </a:cubicBezTo>
                </a:path>
              </a:pathLst>
            </a:custGeom>
            <a:ln w="25400">
              <a:solidFill>
                <a:srgbClr val="01FAE3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/>
            <p:cNvSpPr/>
            <p:nvPr/>
          </p:nvSpPr>
          <p:spPr>
            <a:xfrm flipH="1">
              <a:off x="8372376" y="4273360"/>
              <a:ext cx="701029" cy="1114268"/>
            </a:xfrm>
            <a:custGeom>
              <a:avLst/>
              <a:gdLst>
                <a:gd name="connsiteX0" fmla="*/ 0 w 244475"/>
                <a:gd name="connsiteY0" fmla="*/ 0 h 155575"/>
                <a:gd name="connsiteX1" fmla="*/ 123825 w 244475"/>
                <a:gd name="connsiteY1" fmla="*/ 4762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60529 w 244475"/>
                <a:gd name="connsiteY1" fmla="*/ 66008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60529 w 244475"/>
                <a:gd name="connsiteY1" fmla="*/ 66008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87656 w 244475"/>
                <a:gd name="connsiteY1" fmla="*/ 6968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87656 w 244475"/>
                <a:gd name="connsiteY1" fmla="*/ 6968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69036 w 244475"/>
                <a:gd name="connsiteY1" fmla="*/ 122383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9853 w 244475"/>
                <a:gd name="connsiteY1" fmla="*/ 9419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8775 w 244475"/>
                <a:gd name="connsiteY1" fmla="*/ 92880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22307 w 244475"/>
                <a:gd name="connsiteY1" fmla="*/ 88935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44475"/>
                <a:gd name="connsiteY0" fmla="*/ 0 h 155575"/>
                <a:gd name="connsiteX1" fmla="*/ 140632 w 244475"/>
                <a:gd name="connsiteY1" fmla="*/ 102961 h 155575"/>
                <a:gd name="connsiteX2" fmla="*/ 244475 w 244475"/>
                <a:gd name="connsiteY2" fmla="*/ 155575 h 155575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40632 w 238007"/>
                <a:gd name="connsiteY1" fmla="*/ 10296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1354 w 238007"/>
                <a:gd name="connsiteY1" fmla="*/ 12137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69737 w 238007"/>
                <a:gd name="connsiteY1" fmla="*/ 120055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82838 w 238007"/>
                <a:gd name="connsiteY1" fmla="*/ 12309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159 w 238007"/>
                <a:gd name="connsiteY1" fmla="*/ 12424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90324 w 238007"/>
                <a:gd name="connsiteY1" fmla="*/ 132230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5352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6288 w 238007"/>
                <a:gd name="connsiteY1" fmla="*/ 123479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7364 w 238007"/>
                <a:gd name="connsiteY1" fmla="*/ 123041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  <a:gd name="connsiteX0" fmla="*/ 0 w 238007"/>
                <a:gd name="connsiteY0" fmla="*/ 0 h 153822"/>
                <a:gd name="connsiteX1" fmla="*/ 178979 w 238007"/>
                <a:gd name="connsiteY1" fmla="*/ 122384 h 153822"/>
                <a:gd name="connsiteX2" fmla="*/ 238007 w 238007"/>
                <a:gd name="connsiteY2" fmla="*/ 153822 h 15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07" h="153822">
                  <a:moveTo>
                    <a:pt x="0" y="0"/>
                  </a:moveTo>
                  <a:cubicBezTo>
                    <a:pt x="119093" y="86427"/>
                    <a:pt x="153189" y="106865"/>
                    <a:pt x="178979" y="122384"/>
                  </a:cubicBezTo>
                  <a:cubicBezTo>
                    <a:pt x="194835" y="132502"/>
                    <a:pt x="209454" y="140511"/>
                    <a:pt x="238007" y="153822"/>
                  </a:cubicBezTo>
                </a:path>
              </a:pathLst>
            </a:custGeom>
            <a:ln w="25400">
              <a:solidFill>
                <a:srgbClr val="FFF802"/>
              </a:solidFill>
              <a:tailEnd type="triangle" w="med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29163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HDR </a:t>
            </a:r>
            <a:r>
              <a:rPr kumimoji="1" lang="ja-JP" altLang="en-US" dirty="0"/>
              <a:t>テレビは </a:t>
            </a:r>
            <a:r>
              <a:rPr kumimoji="1" lang="en-US" altLang="ja-JP" dirty="0"/>
              <a:t>BT.2020 </a:t>
            </a:r>
            <a:r>
              <a:rPr lang="ja-JP" altLang="en-US" dirty="0"/>
              <a:t>を表示できるのか？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263" y="1368425"/>
            <a:ext cx="10369550" cy="223170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>
                <a:solidFill>
                  <a:srgbClr val="FF5050"/>
                </a:solidFill>
              </a:rPr>
              <a:t>BT.2020 </a:t>
            </a:r>
            <a:r>
              <a:rPr lang="ja-JP" altLang="en-US" dirty="0">
                <a:solidFill>
                  <a:srgbClr val="FF5050"/>
                </a:solidFill>
              </a:rPr>
              <a:t>の原色は純色</a:t>
            </a:r>
            <a:r>
              <a:rPr lang="en-US" altLang="ja-JP" dirty="0">
                <a:solidFill>
                  <a:srgbClr val="FF5050"/>
                </a:solidFill>
              </a:rPr>
              <a:t>(</a:t>
            </a:r>
            <a:r>
              <a:rPr lang="ja-JP" altLang="en-US" dirty="0">
                <a:solidFill>
                  <a:srgbClr val="FF5050"/>
                </a:solidFill>
              </a:rPr>
              <a:t>単波長色</a:t>
            </a:r>
            <a:r>
              <a:rPr lang="en-US" altLang="ja-JP" dirty="0">
                <a:solidFill>
                  <a:srgbClr val="FF5050"/>
                </a:solidFill>
              </a:rPr>
              <a:t>)</a:t>
            </a:r>
          </a:p>
          <a:p>
            <a:pPr lvl="1"/>
            <a:r>
              <a:rPr lang="en-US" altLang="ja-JP" dirty="0"/>
              <a:t>630nm, 532nm, 467nm</a:t>
            </a:r>
          </a:p>
          <a:p>
            <a:pPr lvl="1"/>
            <a:r>
              <a:rPr lang="ja-JP" altLang="en-US" dirty="0"/>
              <a:t>つまりレーザーのような光源でしか表現できない色域</a:t>
            </a:r>
            <a:endParaRPr lang="en-US" altLang="ja-JP" dirty="0"/>
          </a:p>
          <a:p>
            <a:pPr lvl="5"/>
            <a:endParaRPr kumimoji="1" lang="en-US" altLang="ja-JP" dirty="0"/>
          </a:p>
          <a:p>
            <a:r>
              <a:rPr kumimoji="1" lang="ja-JP" altLang="en-US" dirty="0">
                <a:solidFill>
                  <a:srgbClr val="FF5050"/>
                </a:solidFill>
              </a:rPr>
              <a:t>一般的な </a:t>
            </a:r>
            <a:r>
              <a:rPr kumimoji="1" lang="en-US" altLang="ja-JP" dirty="0">
                <a:solidFill>
                  <a:srgbClr val="FF5050"/>
                </a:solidFill>
              </a:rPr>
              <a:t>HDR </a:t>
            </a:r>
            <a:r>
              <a:rPr kumimoji="1" lang="ja-JP" altLang="en-US" dirty="0">
                <a:solidFill>
                  <a:srgbClr val="FF5050"/>
                </a:solidFill>
              </a:rPr>
              <a:t>テレビの色域は当面は </a:t>
            </a:r>
            <a:r>
              <a:rPr kumimoji="1" lang="en-US" altLang="ja-JP" dirty="0">
                <a:solidFill>
                  <a:srgbClr val="FF5050"/>
                </a:solidFill>
              </a:rPr>
              <a:t>DCI-P3 </a:t>
            </a:r>
            <a:r>
              <a:rPr kumimoji="1" lang="ja-JP" altLang="en-US" dirty="0">
                <a:solidFill>
                  <a:srgbClr val="FF5050"/>
                </a:solidFill>
              </a:rPr>
              <a:t>程度</a:t>
            </a:r>
            <a:endParaRPr kumimoji="1" lang="en-US" altLang="ja-JP" dirty="0">
              <a:solidFill>
                <a:srgbClr val="FF5050"/>
              </a:solidFill>
            </a:endParaRPr>
          </a:p>
          <a:p>
            <a:pPr lvl="1"/>
            <a:r>
              <a:rPr lang="ja-JP" altLang="en-US" dirty="0"/>
              <a:t>デジタルシネマ規格の色域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98</a:t>
            </a:fld>
            <a:endParaRPr lang="en-US" altLang="ja-JP"/>
          </a:p>
        </p:txBody>
      </p:sp>
      <p:pic>
        <p:nvPicPr>
          <p:cNvPr id="7" name="コンテンツ プレースホルダ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5333" y="3225003"/>
            <a:ext cx="22859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5400997" y="5817291"/>
            <a:ext cx="575945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/>
              <a:t>https://commons.wikimedia.org/wiki/File:CIExy1931_Rec_2020_and_Rec_709.svg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400997" y="6059513"/>
            <a:ext cx="40326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https://commons.wikipedia.org/wiki/File:DCI-P3_D65.svg</a:t>
            </a:r>
            <a:endParaRPr lang="ja-JP" altLang="en-US" sz="12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061" y="3225003"/>
            <a:ext cx="228597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326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BT.709 / BT.2020</a:t>
            </a:r>
            <a:r>
              <a:rPr lang="ja-JP" altLang="en-US" dirty="0"/>
              <a:t>と </a:t>
            </a:r>
            <a:r>
              <a:rPr lang="en-US" altLang="ja-JP" dirty="0"/>
              <a:t>DCI-P3 </a:t>
            </a:r>
            <a:r>
              <a:rPr kumimoji="1" lang="ja-JP" altLang="en-US" dirty="0"/>
              <a:t>の色域</a:t>
            </a: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19" y="1079848"/>
            <a:ext cx="4254448" cy="4824535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789AA-3D43-4764-BE68-9923F5C500BE}" type="slidenum">
              <a:rPr lang="en-US" altLang="ja-JP" smtClean="0"/>
              <a:pPr>
                <a:defRPr/>
              </a:pPr>
              <a:t>99</a:t>
            </a:fld>
            <a:endParaRPr lang="en-US" altLang="ja-JP"/>
          </a:p>
        </p:txBody>
      </p:sp>
      <p:sp>
        <p:nvSpPr>
          <p:cNvPr id="7" name="正方形/長方形 6"/>
          <p:cNvSpPr/>
          <p:nvPr/>
        </p:nvSpPr>
        <p:spPr>
          <a:xfrm>
            <a:off x="576263" y="5869802"/>
            <a:ext cx="57594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/>
              <a:t>https://commons.wikimedia.org/wiki/File:CIExy1931_Rec_2020_and_Rec_709.svg</a:t>
            </a:r>
            <a:endParaRPr lang="en-US" altLang="ja-JP" sz="1200" dirty="0"/>
          </a:p>
          <a:p>
            <a:endParaRPr lang="en-US" altLang="ja-JP" sz="1200" dirty="0"/>
          </a:p>
        </p:txBody>
      </p:sp>
      <p:sp>
        <p:nvSpPr>
          <p:cNvPr id="8" name="正方形/長方形 7"/>
          <p:cNvSpPr/>
          <p:nvPr/>
        </p:nvSpPr>
        <p:spPr>
          <a:xfrm>
            <a:off x="6409109" y="5869802"/>
            <a:ext cx="40326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https://commons.wikipedia.org/wiki/File:DCI-P3_D65.svg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28" y="1081663"/>
            <a:ext cx="4254448" cy="4824535"/>
          </a:xfrm>
          <a:prstGeom prst="rect">
            <a:avLst/>
          </a:prstGeom>
        </p:spPr>
      </p:pic>
      <p:sp>
        <p:nvSpPr>
          <p:cNvPr id="9" name="フローチャート: 抜出し 4"/>
          <p:cNvSpPr>
            <a:spLocks noChangeAspect="1"/>
          </p:cNvSpPr>
          <p:nvPr/>
        </p:nvSpPr>
        <p:spPr>
          <a:xfrm>
            <a:off x="7338105" y="2729681"/>
            <a:ext cx="2233006" cy="2479834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37072"/>
              <a:gd name="connsiteY0" fmla="*/ 11140 h 11140"/>
              <a:gd name="connsiteX1" fmla="*/ 32072 w 37072"/>
              <a:gd name="connsiteY1" fmla="*/ 0 h 11140"/>
              <a:gd name="connsiteX2" fmla="*/ 37072 w 37072"/>
              <a:gd name="connsiteY2" fmla="*/ 10000 h 11140"/>
              <a:gd name="connsiteX3" fmla="*/ 0 w 37072"/>
              <a:gd name="connsiteY3" fmla="*/ 11140 h 11140"/>
              <a:gd name="connsiteX0" fmla="*/ 0 w 32072"/>
              <a:gd name="connsiteY0" fmla="*/ 11140 h 17733"/>
              <a:gd name="connsiteX1" fmla="*/ 32072 w 32072"/>
              <a:gd name="connsiteY1" fmla="*/ 0 h 17733"/>
              <a:gd name="connsiteX2" fmla="*/ 25775 w 32072"/>
              <a:gd name="connsiteY2" fmla="*/ 17733 h 17733"/>
              <a:gd name="connsiteX3" fmla="*/ 0 w 32072"/>
              <a:gd name="connsiteY3" fmla="*/ 11140 h 17733"/>
              <a:gd name="connsiteX0" fmla="*/ 0 w 25775"/>
              <a:gd name="connsiteY0" fmla="*/ 16482 h 23075"/>
              <a:gd name="connsiteX1" fmla="*/ 15527 w 25775"/>
              <a:gd name="connsiteY1" fmla="*/ 0 h 23075"/>
              <a:gd name="connsiteX2" fmla="*/ 25775 w 25775"/>
              <a:gd name="connsiteY2" fmla="*/ 23075 h 23075"/>
              <a:gd name="connsiteX3" fmla="*/ 0 w 25775"/>
              <a:gd name="connsiteY3" fmla="*/ 16482 h 23075"/>
              <a:gd name="connsiteX0" fmla="*/ 0 w 17657"/>
              <a:gd name="connsiteY0" fmla="*/ 22729 h 23075"/>
              <a:gd name="connsiteX1" fmla="*/ 7409 w 17657"/>
              <a:gd name="connsiteY1" fmla="*/ 0 h 23075"/>
              <a:gd name="connsiteX2" fmla="*/ 17657 w 17657"/>
              <a:gd name="connsiteY2" fmla="*/ 23075 h 23075"/>
              <a:gd name="connsiteX3" fmla="*/ 0 w 17657"/>
              <a:gd name="connsiteY3" fmla="*/ 22729 h 23075"/>
              <a:gd name="connsiteX0" fmla="*/ 0 w 25570"/>
              <a:gd name="connsiteY0" fmla="*/ 22729 h 22729"/>
              <a:gd name="connsiteX1" fmla="*/ 7409 w 25570"/>
              <a:gd name="connsiteY1" fmla="*/ 0 h 22729"/>
              <a:gd name="connsiteX2" fmla="*/ 25570 w 25570"/>
              <a:gd name="connsiteY2" fmla="*/ 11733 h 22729"/>
              <a:gd name="connsiteX3" fmla="*/ 0 w 25570"/>
              <a:gd name="connsiteY3" fmla="*/ 22729 h 22729"/>
              <a:gd name="connsiteX0" fmla="*/ 0 w 25878"/>
              <a:gd name="connsiteY0" fmla="*/ 22976 h 22976"/>
              <a:gd name="connsiteX1" fmla="*/ 7717 w 25878"/>
              <a:gd name="connsiteY1" fmla="*/ 0 h 22976"/>
              <a:gd name="connsiteX2" fmla="*/ 25878 w 25878"/>
              <a:gd name="connsiteY2" fmla="*/ 11733 h 22976"/>
              <a:gd name="connsiteX3" fmla="*/ 0 w 25878"/>
              <a:gd name="connsiteY3" fmla="*/ 22976 h 22976"/>
              <a:gd name="connsiteX0" fmla="*/ 0 w 26084"/>
              <a:gd name="connsiteY0" fmla="*/ 23223 h 23223"/>
              <a:gd name="connsiteX1" fmla="*/ 7923 w 26084"/>
              <a:gd name="connsiteY1" fmla="*/ 0 h 23223"/>
              <a:gd name="connsiteX2" fmla="*/ 26084 w 26084"/>
              <a:gd name="connsiteY2" fmla="*/ 11733 h 23223"/>
              <a:gd name="connsiteX3" fmla="*/ 0 w 26084"/>
              <a:gd name="connsiteY3" fmla="*/ 23223 h 23223"/>
              <a:gd name="connsiteX0" fmla="*/ 0 w 26305"/>
              <a:gd name="connsiteY0" fmla="*/ 23355 h 23355"/>
              <a:gd name="connsiteX1" fmla="*/ 8144 w 26305"/>
              <a:gd name="connsiteY1" fmla="*/ 0 h 23355"/>
              <a:gd name="connsiteX2" fmla="*/ 26305 w 26305"/>
              <a:gd name="connsiteY2" fmla="*/ 11733 h 23355"/>
              <a:gd name="connsiteX3" fmla="*/ 0 w 26305"/>
              <a:gd name="connsiteY3" fmla="*/ 23355 h 23355"/>
              <a:gd name="connsiteX0" fmla="*/ 0 w 26195"/>
              <a:gd name="connsiteY0" fmla="*/ 23267 h 23267"/>
              <a:gd name="connsiteX1" fmla="*/ 8034 w 26195"/>
              <a:gd name="connsiteY1" fmla="*/ 0 h 23267"/>
              <a:gd name="connsiteX2" fmla="*/ 26195 w 26195"/>
              <a:gd name="connsiteY2" fmla="*/ 11733 h 23267"/>
              <a:gd name="connsiteX3" fmla="*/ 0 w 26195"/>
              <a:gd name="connsiteY3" fmla="*/ 23267 h 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95" h="23267">
                <a:moveTo>
                  <a:pt x="0" y="23267"/>
                </a:moveTo>
                <a:lnTo>
                  <a:pt x="8034" y="0"/>
                </a:lnTo>
                <a:lnTo>
                  <a:pt x="26195" y="11733"/>
                </a:lnTo>
                <a:lnTo>
                  <a:pt x="0" y="23267"/>
                </a:lnTo>
                <a:close/>
              </a:path>
            </a:pathLst>
          </a:custGeom>
          <a:noFill/>
          <a:ln>
            <a:solidFill>
              <a:schemeClr val="bg1">
                <a:lumMod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200194"/>
      </p:ext>
    </p:extLst>
  </p:cSld>
  <p:clrMapOvr>
    <a:masterClrMapping/>
  </p:clrMapOvr>
</p:sld>
</file>

<file path=ppt/theme/theme1.xml><?xml version="1.0" encoding="utf-8"?>
<a:theme xmlns:a="http://schemas.openxmlformats.org/drawingml/2006/main" name="04_Lenses_S2015_Kawase_EN">
  <a:themeElements>
    <a:clrScheme name="ユーザー定義 2">
      <a:dk1>
        <a:srgbClr val="5F5F5F"/>
      </a:dk1>
      <a:lt1>
        <a:srgbClr val="DDDDDD"/>
      </a:lt1>
      <a:dk2>
        <a:srgbClr val="5F5F5F"/>
      </a:dk2>
      <a:lt2>
        <a:srgbClr val="D2D2D2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32175</TotalTime>
  <Words>7454</Words>
  <Application>Microsoft Office PowerPoint</Application>
  <PresentationFormat>ユーザー設定</PresentationFormat>
  <Paragraphs>1272</Paragraphs>
  <Slides>152</Slides>
  <Notes>23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152</vt:i4>
      </vt:variant>
    </vt:vector>
  </HeadingPairs>
  <TitlesOfParts>
    <vt:vector size="159" baseType="lpstr">
      <vt:lpstr>ＭＳ Ｐゴシック</vt:lpstr>
      <vt:lpstr>ＭＳ Ｐ明朝</vt:lpstr>
      <vt:lpstr>メイリオ</vt:lpstr>
      <vt:lpstr>Arial</vt:lpstr>
      <vt:lpstr>Calibri</vt:lpstr>
      <vt:lpstr>Cambria Math</vt:lpstr>
      <vt:lpstr>04_Lenses_S2015_Kawase_EN</vt:lpstr>
      <vt:lpstr>シリコンスタジオによる HDR出力対応の理論と実践  CEDEC 2016 2016年8月</vt:lpstr>
      <vt:lpstr>この資料のスクリーンショットは 本来の 1/10 の明るさです！</vt:lpstr>
      <vt:lpstr>本日の内容</vt:lpstr>
      <vt:lpstr>HDR 対応テレビとは？</vt:lpstr>
      <vt:lpstr>HDR 対応テレビ</vt:lpstr>
      <vt:lpstr>誤解を恐れず概念を簡単に言うと</vt:lpstr>
      <vt:lpstr>従来よりも高いダイナミックレンジ</vt:lpstr>
      <vt:lpstr>従来よりも高いダイナミックレンジ</vt:lpstr>
      <vt:lpstr>1.0 を超える値の出力が可能</vt:lpstr>
      <vt:lpstr>HDR 出力デモ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HDR 出力への対応</vt:lpstr>
      <vt:lpstr>具体的に何を変える必要があるのか？</vt:lpstr>
      <vt:lpstr>色空間の対応 ガンマカーブの変更</vt:lpstr>
      <vt:lpstr>EOTF (Electro-Optical Transfer Function)</vt:lpstr>
      <vt:lpstr>HDR 方式</vt:lpstr>
      <vt:lpstr>どのような変換か？</vt:lpstr>
      <vt:lpstr>PowerPoint プレゼンテーション</vt:lpstr>
      <vt:lpstr>OETF の内容</vt:lpstr>
      <vt:lpstr>PowerPoint プレゼンテーション</vt:lpstr>
      <vt:lpstr>色空間の対応 システムガンマの扱い</vt:lpstr>
      <vt:lpstr>システムガンマ(トータルガンマ)</vt:lpstr>
      <vt:lpstr>ガンマの比較</vt:lpstr>
      <vt:lpstr>HDR におけるシステムガンマの扱い</vt:lpstr>
      <vt:lpstr>OOTF (Opto-Optical Transfer Function)</vt:lpstr>
      <vt:lpstr>OOTF (Opto-Optical Transfer Function)</vt:lpstr>
      <vt:lpstr>HLG ではシステムガンマの考慮が必要</vt:lpstr>
      <vt:lpstr>PowerPoint プレゼンテーション</vt:lpstr>
      <vt:lpstr>システムガンマの補正</vt:lpstr>
      <vt:lpstr>仕様は完全には確定していない</vt:lpstr>
      <vt:lpstr>色空間の対応 色域の変更</vt:lpstr>
      <vt:lpstr>色域の違いへの対応</vt:lpstr>
      <vt:lpstr>OETF 変換の前に色空間を変換</vt:lpstr>
      <vt:lpstr>BT.709 から BT.2020 への変換行列</vt:lpstr>
      <vt:lpstr>最低限の広色域対応はこれで終了</vt:lpstr>
      <vt:lpstr>HDR 出力への対応 出力信号規格への対応</vt:lpstr>
      <vt:lpstr>HDR 規格に基づいた信号への対応</vt:lpstr>
      <vt:lpstr>HDR 規格に基づいた信号への対応</vt:lpstr>
      <vt:lpstr>HDR 規格(リアルタイム用途で利用可)</vt:lpstr>
      <vt:lpstr>HDR 規格信号の出力</vt:lpstr>
      <vt:lpstr>HDR 規格信号への対応(典型的なケース)</vt:lpstr>
      <vt:lpstr>HDR レンダリングフロー(簡易な例)</vt:lpstr>
      <vt:lpstr>UI レンダリングの色空間</vt:lpstr>
      <vt:lpstr>HDR レンダリングフロー(OETF 前に UI 描画)</vt:lpstr>
      <vt:lpstr>Dolby Vision の場合</vt:lpstr>
      <vt:lpstr>HDR 規格信号の出力対応メモ</vt:lpstr>
      <vt:lpstr>HDR 規格信号の出力対応メモ</vt:lpstr>
      <vt:lpstr>魅力的な映像のための対応</vt:lpstr>
      <vt:lpstr>HDR 出力規格への対応だけで充分か？</vt:lpstr>
      <vt:lpstr>魅力的な映像のための対応 トーンマップの変更</vt:lpstr>
      <vt:lpstr>HDR でトーンマップは必要か？</vt:lpstr>
      <vt:lpstr>線形 HDR をそのまま表示できる？</vt:lpstr>
      <vt:lpstr>「線形 HDR をそのまま表示」は理想論</vt:lpstr>
      <vt:lpstr>メタデータを利用した ディスプレイ側の非線形飽和処理はどうか？</vt:lpstr>
      <vt:lpstr>ディスプレイ側の非線形飽和処理は？</vt:lpstr>
      <vt:lpstr>アーティスティックな効果</vt:lpstr>
      <vt:lpstr>HDR でトーンマップは必要か？</vt:lpstr>
      <vt:lpstr>HDR レンダリングフロー(トーンマップ無し)</vt:lpstr>
      <vt:lpstr>HDR レンダリングフロー(トーンマップ追加)</vt:lpstr>
      <vt:lpstr>HDR 出力のためのトーンマップ</vt:lpstr>
      <vt:lpstr>ディスプレイ最大輝度の取得</vt:lpstr>
      <vt:lpstr>HDR 出力のためのトーンマップ</vt:lpstr>
      <vt:lpstr>HDR 出力のためのトーンマップ</vt:lpstr>
      <vt:lpstr>HDR 出力のためのトーンマップ</vt:lpstr>
      <vt:lpstr>HDR 出力のためのトーンマップ</vt:lpstr>
      <vt:lpstr>HDR 出力のためのトーンマップ</vt:lpstr>
      <vt:lpstr>HDR 出力のためのトーンマップ</vt:lpstr>
      <vt:lpstr>HDR 出力のためのトーンマップ</vt:lpstr>
      <vt:lpstr>シリコンスタジオデモの HDR 対応</vt:lpstr>
      <vt:lpstr>白飛びしていない部分の明るさと絵作りが HDR と SDR で一致していることに注意</vt:lpstr>
      <vt:lpstr>白飛びしていない部分の明るさと絵作りが HDR と SDR で一致していることに注意</vt:lpstr>
      <vt:lpstr>露出調整における注意</vt:lpstr>
      <vt:lpstr>魅力的な映像のための対応 基準白レベルの調整</vt:lpstr>
      <vt:lpstr>HDR 出力は規格通りに行うべきなのか？</vt:lpstr>
      <vt:lpstr>HDR 出力は規格通りに行うべきなのか？</vt:lpstr>
      <vt:lpstr>SDR 出力に合わせた調整が必要？</vt:lpstr>
      <vt:lpstr>SDR 出力に合わせた白レベルの調整</vt:lpstr>
      <vt:lpstr>SDR 出力に合わせた調整の注意</vt:lpstr>
      <vt:lpstr>PowerPoint プレゼンテーション</vt:lpstr>
      <vt:lpstr>魅力的な映像のための対応 広色域レンダリング</vt:lpstr>
      <vt:lpstr>広色域の世界</vt:lpstr>
      <vt:lpstr>非均等色空間</vt:lpstr>
      <vt:lpstr>CIE 1931 xy と CIE 1976 u’v’ 色度図上の D65 光源下ポインターカラー</vt:lpstr>
      <vt:lpstr>広色域レンダリングへの対応段階</vt:lpstr>
      <vt:lpstr>広色域レンダリングへの対応段階</vt:lpstr>
      <vt:lpstr>広色域レンダリングへの対応</vt:lpstr>
      <vt:lpstr>色域マッピング(Gamut Mapping)</vt:lpstr>
      <vt:lpstr>色域マッピングの難しさ</vt:lpstr>
      <vt:lpstr>色域マッピングの難しさ</vt:lpstr>
      <vt:lpstr>色域マッピングの難しさ</vt:lpstr>
      <vt:lpstr>HDR テレビは BT.2020 を表示できるのか？</vt:lpstr>
      <vt:lpstr>BT.709 / BT.2020と DCI-P3 の色域</vt:lpstr>
      <vt:lpstr>表示不可能な色域の飽和</vt:lpstr>
      <vt:lpstr>DCI-P3 程度に飽和</vt:lpstr>
      <vt:lpstr>BT.2020 と DCI-P3 の色域マッピングの比較</vt:lpstr>
      <vt:lpstr>その他</vt:lpstr>
      <vt:lpstr>その他の小ネタ</vt:lpstr>
      <vt:lpstr>その他 HDR 対応における留意点</vt:lpstr>
      <vt:lpstr>グレア／レンズフレア</vt:lpstr>
      <vt:lpstr>ポストプロセス系アンチエイリアス</vt:lpstr>
      <vt:lpstr>ディザの有用性</vt:lpstr>
      <vt:lpstr>画面モードとバックバッファ</vt:lpstr>
      <vt:lpstr>その他 HDR 出力の確認方法</vt:lpstr>
      <vt:lpstr>シミュレーションモードの必要性</vt:lpstr>
      <vt:lpstr>シミュレーションモードの必要性</vt:lpstr>
      <vt:lpstr>PowerPoint プレゼンテーション</vt:lpstr>
      <vt:lpstr>PowerPoint プレゼンテーション</vt:lpstr>
      <vt:lpstr>明るい SDR モニタでの HDR 表現</vt:lpstr>
      <vt:lpstr>その他 HDR / SDR 比較画像の撮影</vt:lpstr>
      <vt:lpstr>HDR / SDR 比較スクリーンショット</vt:lpstr>
      <vt:lpstr>比較スクリーンショットの作り方</vt:lpstr>
      <vt:lpstr>メーカによって比較方法もバラバラ</vt:lpstr>
      <vt:lpstr>比較スクリーンショットの理想</vt:lpstr>
      <vt:lpstr>輝度を 1/3 にしたシミュレーション</vt:lpstr>
      <vt:lpstr>輝度を 1/3 にしたシミュレーション</vt:lpstr>
      <vt:lpstr>PowerPoint プレゼンテーション</vt:lpstr>
      <vt:lpstr>輝度を 1/3 にしたシミュレーション</vt:lpstr>
      <vt:lpstr>HLG でエンコードしてみる</vt:lpstr>
      <vt:lpstr>色域は BT.709 のまま HLG OETF を適用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HLG でエンコード</vt:lpstr>
      <vt:lpstr>PowerPoint プレゼンテーション</vt:lpstr>
      <vt:lpstr>結果の評価</vt:lpstr>
      <vt:lpstr>その他 今後の課題</vt:lpstr>
      <vt:lpstr>トーンマップの改善の余地</vt:lpstr>
      <vt:lpstr>トーンマップの改善の余地</vt:lpstr>
      <vt:lpstr>暗部のSカーブ特性</vt:lpstr>
      <vt:lpstr>暗部のSカーブ特性</vt:lpstr>
      <vt:lpstr>色域マッピングの改善の余地</vt:lpstr>
      <vt:lpstr>SDR と HDR の互換性</vt:lpstr>
      <vt:lpstr>SDR と HDR の互換性</vt:lpstr>
      <vt:lpstr>SDR と HDR の互換性</vt:lpstr>
      <vt:lpstr>SDR と HDR の互換性</vt:lpstr>
      <vt:lpstr>SDR と HDR の互換性</vt:lpstr>
      <vt:lpstr>まとめ</vt:lpstr>
      <vt:lpstr>まとめ</vt:lpstr>
      <vt:lpstr>まとめ</vt:lpstr>
      <vt:lpstr>最後に…</vt:lpstr>
      <vt:lpstr>PowerPoint プレゼンテーション</vt:lpstr>
      <vt:lpstr>PowerPoint プレゼンテーション</vt:lpstr>
      <vt:lpstr>References</vt:lpstr>
      <vt:lpstr>References</vt:lpstr>
    </vt:vector>
  </TitlesOfParts>
  <Company>masa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Lens</dc:title>
  <dc:creator>masa</dc:creator>
  <cp:lastModifiedBy>Masaki Kawase</cp:lastModifiedBy>
  <cp:revision>1065</cp:revision>
  <dcterms:created xsi:type="dcterms:W3CDTF">2015-05-27T00:22:32Z</dcterms:created>
  <dcterms:modified xsi:type="dcterms:W3CDTF">2016-09-05T01:25:00Z</dcterms:modified>
</cp:coreProperties>
</file>