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8"/>
  </p:notesMasterIdLst>
  <p:handoutMasterIdLst>
    <p:handoutMasterId r:id="rId149"/>
  </p:handoutMasterIdLst>
  <p:sldIdLst>
    <p:sldId id="256" r:id="rId2"/>
    <p:sldId id="480" r:id="rId3"/>
    <p:sldId id="379" r:id="rId4"/>
    <p:sldId id="482" r:id="rId5"/>
    <p:sldId id="481" r:id="rId6"/>
    <p:sldId id="382" r:id="rId7"/>
    <p:sldId id="383" r:id="rId8"/>
    <p:sldId id="384" r:id="rId9"/>
    <p:sldId id="385" r:id="rId10"/>
    <p:sldId id="387" r:id="rId11"/>
    <p:sldId id="388" r:id="rId12"/>
    <p:sldId id="441" r:id="rId13"/>
    <p:sldId id="283" r:id="rId14"/>
    <p:sldId id="364" r:id="rId15"/>
    <p:sldId id="536" r:id="rId16"/>
    <p:sldId id="535" r:id="rId17"/>
    <p:sldId id="534" r:id="rId18"/>
    <p:sldId id="533" r:id="rId19"/>
    <p:sldId id="532" r:id="rId20"/>
    <p:sldId id="537" r:id="rId21"/>
    <p:sldId id="296" r:id="rId22"/>
    <p:sldId id="297" r:id="rId23"/>
    <p:sldId id="295" r:id="rId24"/>
    <p:sldId id="298" r:id="rId25"/>
    <p:sldId id="368" r:id="rId26"/>
    <p:sldId id="357" r:id="rId27"/>
    <p:sldId id="287" r:id="rId28"/>
    <p:sldId id="483" r:id="rId29"/>
    <p:sldId id="286" r:id="rId30"/>
    <p:sldId id="354" r:id="rId31"/>
    <p:sldId id="474" r:id="rId32"/>
    <p:sldId id="294" r:id="rId33"/>
    <p:sldId id="372" r:id="rId34"/>
    <p:sldId id="301" r:id="rId35"/>
    <p:sldId id="303" r:id="rId36"/>
    <p:sldId id="302" r:id="rId37"/>
    <p:sldId id="305" r:id="rId38"/>
    <p:sldId id="308" r:id="rId39"/>
    <p:sldId id="309" r:id="rId40"/>
    <p:sldId id="355" r:id="rId41"/>
    <p:sldId id="346" r:id="rId42"/>
    <p:sldId id="469" r:id="rId43"/>
    <p:sldId id="293" r:id="rId44"/>
    <p:sldId id="352" r:id="rId45"/>
    <p:sldId id="347" r:id="rId46"/>
    <p:sldId id="311" r:id="rId47"/>
    <p:sldId id="313" r:id="rId48"/>
    <p:sldId id="348" r:id="rId49"/>
    <p:sldId id="484" r:id="rId50"/>
    <p:sldId id="319" r:id="rId51"/>
    <p:sldId id="444" r:id="rId52"/>
    <p:sldId id="458" r:id="rId53"/>
    <p:sldId id="455" r:id="rId54"/>
    <p:sldId id="454" r:id="rId55"/>
    <p:sldId id="456" r:id="rId56"/>
    <p:sldId id="457" r:id="rId57"/>
    <p:sldId id="477" r:id="rId58"/>
    <p:sldId id="317" r:id="rId59"/>
    <p:sldId id="321" r:id="rId60"/>
    <p:sldId id="542" r:id="rId61"/>
    <p:sldId id="543" r:id="rId62"/>
    <p:sldId id="320" r:id="rId63"/>
    <p:sldId id="462" r:id="rId64"/>
    <p:sldId id="544" r:id="rId65"/>
    <p:sldId id="545" r:id="rId66"/>
    <p:sldId id="546" r:id="rId67"/>
    <p:sldId id="324" r:id="rId68"/>
    <p:sldId id="327" r:id="rId69"/>
    <p:sldId id="328" r:id="rId70"/>
    <p:sldId id="359" r:id="rId71"/>
    <p:sldId id="360" r:id="rId72"/>
    <p:sldId id="323" r:id="rId73"/>
    <p:sldId id="450" r:id="rId74"/>
    <p:sldId id="451" r:id="rId75"/>
    <p:sldId id="452" r:id="rId76"/>
    <p:sldId id="351" r:id="rId77"/>
    <p:sldId id="332" r:id="rId78"/>
    <p:sldId id="334" r:id="rId79"/>
    <p:sldId id="330" r:id="rId80"/>
    <p:sldId id="453" r:id="rId81"/>
    <p:sldId id="473" r:id="rId82"/>
    <p:sldId id="336" r:id="rId83"/>
    <p:sldId id="463" r:id="rId84"/>
    <p:sldId id="338" r:id="rId85"/>
    <p:sldId id="337" r:id="rId86"/>
    <p:sldId id="339" r:id="rId87"/>
    <p:sldId id="467" r:id="rId88"/>
    <p:sldId id="468" r:id="rId89"/>
    <p:sldId id="442" r:id="rId90"/>
    <p:sldId id="485" r:id="rId91"/>
    <p:sldId id="486" r:id="rId92"/>
    <p:sldId id="487" r:id="rId93"/>
    <p:sldId id="488" r:id="rId94"/>
    <p:sldId id="489" r:id="rId95"/>
    <p:sldId id="490" r:id="rId96"/>
    <p:sldId id="491" r:id="rId97"/>
    <p:sldId id="492" r:id="rId98"/>
    <p:sldId id="493" r:id="rId99"/>
    <p:sldId id="494" r:id="rId100"/>
    <p:sldId id="495" r:id="rId101"/>
    <p:sldId id="496" r:id="rId102"/>
    <p:sldId id="497" r:id="rId103"/>
    <p:sldId id="498" r:id="rId104"/>
    <p:sldId id="499" r:id="rId105"/>
    <p:sldId id="500" r:id="rId106"/>
    <p:sldId id="501" r:id="rId107"/>
    <p:sldId id="502" r:id="rId108"/>
    <p:sldId id="503" r:id="rId109"/>
    <p:sldId id="504" r:id="rId110"/>
    <p:sldId id="505" r:id="rId111"/>
    <p:sldId id="506" r:id="rId112"/>
    <p:sldId id="507" r:id="rId113"/>
    <p:sldId id="508" r:id="rId114"/>
    <p:sldId id="509" r:id="rId115"/>
    <p:sldId id="510" r:id="rId116"/>
    <p:sldId id="511" r:id="rId117"/>
    <p:sldId id="512" r:id="rId118"/>
    <p:sldId id="513" r:id="rId119"/>
    <p:sldId id="514" r:id="rId120"/>
    <p:sldId id="515" r:id="rId121"/>
    <p:sldId id="516" r:id="rId122"/>
    <p:sldId id="517" r:id="rId123"/>
    <p:sldId id="518" r:id="rId124"/>
    <p:sldId id="519" r:id="rId125"/>
    <p:sldId id="520" r:id="rId126"/>
    <p:sldId id="521" r:id="rId127"/>
    <p:sldId id="522" r:id="rId128"/>
    <p:sldId id="523" r:id="rId129"/>
    <p:sldId id="524" r:id="rId130"/>
    <p:sldId id="525" r:id="rId131"/>
    <p:sldId id="526" r:id="rId132"/>
    <p:sldId id="527" r:id="rId133"/>
    <p:sldId id="528" r:id="rId134"/>
    <p:sldId id="538" r:id="rId135"/>
    <p:sldId id="539" r:id="rId136"/>
    <p:sldId id="540" r:id="rId137"/>
    <p:sldId id="541" r:id="rId138"/>
    <p:sldId id="530" r:id="rId139"/>
    <p:sldId id="529" r:id="rId140"/>
    <p:sldId id="531" r:id="rId141"/>
    <p:sldId id="479" r:id="rId142"/>
    <p:sldId id="438" r:id="rId143"/>
    <p:sldId id="439" r:id="rId144"/>
    <p:sldId id="547" r:id="rId145"/>
    <p:sldId id="307" r:id="rId146"/>
    <p:sldId id="435" r:id="rId147"/>
  </p:sldIdLst>
  <p:sldSz cx="9144000" cy="5143500" type="screen16x9"/>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1818"/>
    <a:srgbClr val="8064A2"/>
    <a:srgbClr val="C0504D"/>
    <a:srgbClr val="9BBB59"/>
    <a:srgbClr val="000000"/>
    <a:srgbClr val="F79646"/>
    <a:srgbClr val="1666B6"/>
    <a:srgbClr val="31700E"/>
    <a:srgbClr val="78270E"/>
    <a:srgbClr val="653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255" autoAdjust="0"/>
  </p:normalViewPr>
  <p:slideViewPr>
    <p:cSldViewPr>
      <p:cViewPr varScale="1">
        <p:scale>
          <a:sx n="148" d="100"/>
          <a:sy n="148" d="100"/>
        </p:scale>
        <p:origin x="126" y="456"/>
      </p:cViewPr>
      <p:guideLst>
        <p:guide orient="horz" pos="1620"/>
        <p:guide pos="2880"/>
      </p:guideLst>
    </p:cSldViewPr>
  </p:slideViewPr>
  <p:outlineViewPr>
    <p:cViewPr>
      <p:scale>
        <a:sx n="33" d="100"/>
        <a:sy n="33" d="100"/>
      </p:scale>
      <p:origin x="0" y="39318"/>
    </p:cViewPr>
  </p:outlineViewPr>
  <p:notesTextViewPr>
    <p:cViewPr>
      <p:scale>
        <a:sx n="1" d="1"/>
        <a:sy n="1" d="1"/>
      </p:scale>
      <p:origin x="0" y="0"/>
    </p:cViewPr>
  </p:notesTextViewPr>
  <p:notesViewPr>
    <p:cSldViewPr>
      <p:cViewPr varScale="1">
        <p:scale>
          <a:sx n="101" d="100"/>
          <a:sy n="101" d="100"/>
        </p:scale>
        <p:origin x="-349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handoutMaster" Target="handoutMasters/handout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5DAE50-1D14-4FFD-A4F9-688F39AA4C6B}" type="datetimeFigureOut">
              <a:rPr kumimoji="1" lang="ja-JP" altLang="en-US" smtClean="0"/>
              <a:t>2015/9/8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D782576-6EF5-4128-BA7E-DF9C8C16945A}" type="slidenum">
              <a:rPr kumimoji="1" lang="ja-JP" altLang="en-US" smtClean="0"/>
              <a:t>‹#›</a:t>
            </a:fld>
            <a:endParaRPr kumimoji="1" lang="ja-JP" altLang="en-US"/>
          </a:p>
        </p:txBody>
      </p:sp>
    </p:spTree>
    <p:extLst>
      <p:ext uri="{BB962C8B-B14F-4D97-AF65-F5344CB8AC3E}">
        <p14:creationId xmlns:p14="http://schemas.microsoft.com/office/powerpoint/2010/main" val="2758073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44CC42-1FA4-4711-B8F2-84C9E9B331FD}" type="datetimeFigureOut">
              <a:rPr kumimoji="1" lang="ja-JP" altLang="en-US" smtClean="0"/>
              <a:t>2015/9/8</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0E8612-B196-471B-946C-15F158E3C7DE}" type="slidenum">
              <a:rPr kumimoji="1" lang="ja-JP" altLang="en-US" smtClean="0"/>
              <a:t>‹#›</a:t>
            </a:fld>
            <a:endParaRPr kumimoji="1" lang="ja-JP" altLang="en-US"/>
          </a:p>
        </p:txBody>
      </p:sp>
    </p:spTree>
    <p:extLst>
      <p:ext uri="{BB962C8B-B14F-4D97-AF65-F5344CB8AC3E}">
        <p14:creationId xmlns:p14="http://schemas.microsoft.com/office/powerpoint/2010/main" val="13812508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1</a:t>
            </a:fld>
            <a:endParaRPr kumimoji="1" lang="ja-JP" altLang="en-US"/>
          </a:p>
        </p:txBody>
      </p:sp>
    </p:spTree>
    <p:extLst>
      <p:ext uri="{BB962C8B-B14F-4D97-AF65-F5344CB8AC3E}">
        <p14:creationId xmlns:p14="http://schemas.microsoft.com/office/powerpoint/2010/main" val="1188295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59</a:t>
            </a:fld>
            <a:endParaRPr kumimoji="1" lang="ja-JP" altLang="en-US"/>
          </a:p>
        </p:txBody>
      </p:sp>
    </p:spTree>
    <p:extLst>
      <p:ext uri="{BB962C8B-B14F-4D97-AF65-F5344CB8AC3E}">
        <p14:creationId xmlns:p14="http://schemas.microsoft.com/office/powerpoint/2010/main" val="2726068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68</a:t>
            </a:fld>
            <a:endParaRPr kumimoji="1" lang="ja-JP" altLang="en-US"/>
          </a:p>
        </p:txBody>
      </p:sp>
    </p:spTree>
    <p:extLst>
      <p:ext uri="{BB962C8B-B14F-4D97-AF65-F5344CB8AC3E}">
        <p14:creationId xmlns:p14="http://schemas.microsoft.com/office/powerpoint/2010/main" val="3098600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69</a:t>
            </a:fld>
            <a:endParaRPr kumimoji="1" lang="ja-JP" altLang="en-US"/>
          </a:p>
        </p:txBody>
      </p:sp>
    </p:spTree>
    <p:extLst>
      <p:ext uri="{BB962C8B-B14F-4D97-AF65-F5344CB8AC3E}">
        <p14:creationId xmlns:p14="http://schemas.microsoft.com/office/powerpoint/2010/main" val="3098600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76</a:t>
            </a:fld>
            <a:endParaRPr kumimoji="1" lang="ja-JP" altLang="en-US"/>
          </a:p>
        </p:txBody>
      </p:sp>
    </p:spTree>
    <p:extLst>
      <p:ext uri="{BB962C8B-B14F-4D97-AF65-F5344CB8AC3E}">
        <p14:creationId xmlns:p14="http://schemas.microsoft.com/office/powerpoint/2010/main" val="921140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87</a:t>
            </a:fld>
            <a:endParaRPr kumimoji="1" lang="ja-JP" altLang="en-US"/>
          </a:p>
        </p:txBody>
      </p:sp>
    </p:spTree>
    <p:extLst>
      <p:ext uri="{BB962C8B-B14F-4D97-AF65-F5344CB8AC3E}">
        <p14:creationId xmlns:p14="http://schemas.microsoft.com/office/powerpoint/2010/main" val="1416493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2998F40-A31A-4E87-8069-9C8A82C5BD9F}" type="slidenum">
              <a:rPr kumimoji="1" lang="ja-JP" altLang="en-US" smtClean="0"/>
              <a:t>90</a:t>
            </a:fld>
            <a:endParaRPr kumimoji="1" lang="ja-JP" altLang="en-US"/>
          </a:p>
        </p:txBody>
      </p:sp>
    </p:spTree>
    <p:extLst>
      <p:ext uri="{BB962C8B-B14F-4D97-AF65-F5344CB8AC3E}">
        <p14:creationId xmlns:p14="http://schemas.microsoft.com/office/powerpoint/2010/main" val="2085388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141</a:t>
            </a:fld>
            <a:endParaRPr kumimoji="1" lang="ja-JP" altLang="en-US"/>
          </a:p>
        </p:txBody>
      </p:sp>
    </p:spTree>
    <p:extLst>
      <p:ext uri="{BB962C8B-B14F-4D97-AF65-F5344CB8AC3E}">
        <p14:creationId xmlns:p14="http://schemas.microsoft.com/office/powerpoint/2010/main" val="3105361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142</a:t>
            </a:fld>
            <a:endParaRPr kumimoji="1" lang="ja-JP" altLang="en-US"/>
          </a:p>
        </p:txBody>
      </p:sp>
    </p:spTree>
    <p:extLst>
      <p:ext uri="{BB962C8B-B14F-4D97-AF65-F5344CB8AC3E}">
        <p14:creationId xmlns:p14="http://schemas.microsoft.com/office/powerpoint/2010/main" val="1362404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144</a:t>
            </a:fld>
            <a:endParaRPr kumimoji="1" lang="ja-JP" altLang="en-US"/>
          </a:p>
        </p:txBody>
      </p:sp>
    </p:spTree>
    <p:extLst>
      <p:ext uri="{BB962C8B-B14F-4D97-AF65-F5344CB8AC3E}">
        <p14:creationId xmlns:p14="http://schemas.microsoft.com/office/powerpoint/2010/main" val="890177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2</a:t>
            </a:fld>
            <a:endParaRPr kumimoji="1" lang="ja-JP" altLang="en-US"/>
          </a:p>
        </p:txBody>
      </p:sp>
    </p:spTree>
    <p:extLst>
      <p:ext uri="{BB962C8B-B14F-4D97-AF65-F5344CB8AC3E}">
        <p14:creationId xmlns:p14="http://schemas.microsoft.com/office/powerpoint/2010/main" val="3575053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8</a:t>
            </a:fld>
            <a:endParaRPr kumimoji="1" lang="ja-JP" altLang="en-US"/>
          </a:p>
        </p:txBody>
      </p:sp>
    </p:spTree>
    <p:extLst>
      <p:ext uri="{BB962C8B-B14F-4D97-AF65-F5344CB8AC3E}">
        <p14:creationId xmlns:p14="http://schemas.microsoft.com/office/powerpoint/2010/main" val="1436976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13</a:t>
            </a:fld>
            <a:endParaRPr kumimoji="1" lang="ja-JP" altLang="en-US"/>
          </a:p>
        </p:txBody>
      </p:sp>
    </p:spTree>
    <p:extLst>
      <p:ext uri="{BB962C8B-B14F-4D97-AF65-F5344CB8AC3E}">
        <p14:creationId xmlns:p14="http://schemas.microsoft.com/office/powerpoint/2010/main" val="3105361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21</a:t>
            </a:fld>
            <a:endParaRPr kumimoji="1" lang="ja-JP" altLang="en-US"/>
          </a:p>
        </p:txBody>
      </p:sp>
    </p:spTree>
    <p:extLst>
      <p:ext uri="{BB962C8B-B14F-4D97-AF65-F5344CB8AC3E}">
        <p14:creationId xmlns:p14="http://schemas.microsoft.com/office/powerpoint/2010/main" val="1002265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28</a:t>
            </a:fld>
            <a:endParaRPr kumimoji="1" lang="ja-JP" altLang="en-US"/>
          </a:p>
        </p:txBody>
      </p:sp>
    </p:spTree>
    <p:extLst>
      <p:ext uri="{BB962C8B-B14F-4D97-AF65-F5344CB8AC3E}">
        <p14:creationId xmlns:p14="http://schemas.microsoft.com/office/powerpoint/2010/main" val="2831572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33</a:t>
            </a:fld>
            <a:endParaRPr kumimoji="1" lang="ja-JP" altLang="en-US"/>
          </a:p>
        </p:txBody>
      </p:sp>
    </p:spTree>
    <p:extLst>
      <p:ext uri="{BB962C8B-B14F-4D97-AF65-F5344CB8AC3E}">
        <p14:creationId xmlns:p14="http://schemas.microsoft.com/office/powerpoint/2010/main" val="2491022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35</a:t>
            </a:fld>
            <a:endParaRPr kumimoji="1" lang="ja-JP" altLang="en-US"/>
          </a:p>
        </p:txBody>
      </p:sp>
    </p:spTree>
    <p:extLst>
      <p:ext uri="{BB962C8B-B14F-4D97-AF65-F5344CB8AC3E}">
        <p14:creationId xmlns:p14="http://schemas.microsoft.com/office/powerpoint/2010/main" val="3624202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90E8612-B196-471B-946C-15F158E3C7DE}" type="slidenum">
              <a:rPr kumimoji="1" lang="ja-JP" altLang="en-US" smtClean="0"/>
              <a:t>43</a:t>
            </a:fld>
            <a:endParaRPr kumimoji="1" lang="ja-JP" altLang="en-US"/>
          </a:p>
        </p:txBody>
      </p:sp>
    </p:spTree>
    <p:extLst>
      <p:ext uri="{BB962C8B-B14F-4D97-AF65-F5344CB8AC3E}">
        <p14:creationId xmlns:p14="http://schemas.microsoft.com/office/powerpoint/2010/main" val="2695831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20"/>
            <a:ext cx="7772400" cy="1102519"/>
          </a:xfrm>
        </p:spPr>
        <p:txBody>
          <a:bodyPr/>
          <a:lstStyle>
            <a:lvl1pPr>
              <a:defRPr baseline="0">
                <a:latin typeface="Segoe UI" panose="020B0502040204020203" pitchFamily="34" charset="0"/>
                <a:ea typeface="メイリオ" panose="020B0604030504040204" pitchFamily="50" charset="-128"/>
              </a:defRPr>
            </a:lvl1pPr>
          </a:lstStyle>
          <a:p>
            <a:r>
              <a:rPr kumimoji="1" lang="ja-JP" altLang="en-US" dirty="0" smtClean="0"/>
              <a:t>マスター タイトルの書式設定</a:t>
            </a:r>
            <a:endParaRPr kumimoji="1" lang="ja-JP" altLang="en-US" dirty="0"/>
          </a:p>
        </p:txBody>
      </p:sp>
      <p:sp>
        <p:nvSpPr>
          <p:cNvPr id="3" name="サブタイトル 2"/>
          <p:cNvSpPr>
            <a:spLocks noGrp="1"/>
          </p:cNvSpPr>
          <p:nvPr>
            <p:ph type="subTitle" idx="1"/>
          </p:nvPr>
        </p:nvSpPr>
        <p:spPr>
          <a:xfrm>
            <a:off x="1371600" y="2914650"/>
            <a:ext cx="6400800" cy="1314450"/>
          </a:xfrm>
        </p:spPr>
        <p:txBody>
          <a:bodyPr>
            <a:normAutofit/>
          </a:bodyPr>
          <a:lstStyle>
            <a:lvl1pPr marL="0" indent="0" algn="ctr">
              <a:buNone/>
              <a:defRPr sz="2400">
                <a:solidFill>
                  <a:schemeClr val="tx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smtClean="0"/>
              <a:t>マスター サブタイトルの書式設定</a:t>
            </a:r>
            <a:endParaRPr kumimoji="1" lang="ja-JP" altLang="en-US" dirty="0"/>
          </a:p>
        </p:txBody>
      </p:sp>
      <p:sp>
        <p:nvSpPr>
          <p:cNvPr id="4" name="日付プレースホルダー 3"/>
          <p:cNvSpPr>
            <a:spLocks noGrp="1"/>
          </p:cNvSpPr>
          <p:nvPr>
            <p:ph type="dt" sz="half" idx="10"/>
          </p:nvPr>
        </p:nvSpPr>
        <p:spPr/>
        <p:txBody>
          <a:bodyPr/>
          <a:lstStyle/>
          <a:p>
            <a:fld id="{D859DA84-4AF3-4967-AE74-CE356114E98A}" type="datetimeFigureOut">
              <a:rPr kumimoji="1" lang="ja-JP" altLang="en-US" smtClean="0"/>
              <a:t>2015/9/8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930FE7D-3DBA-478C-B750-83D9ACEA642E}" type="slidenum">
              <a:rPr kumimoji="1" lang="ja-JP" altLang="en-US" smtClean="0"/>
              <a:t>‹#›</a:t>
            </a:fld>
            <a:endParaRPr kumimoji="1" lang="ja-JP" altLang="en-US" dirty="0"/>
          </a:p>
        </p:txBody>
      </p:sp>
      <p:cxnSp>
        <p:nvCxnSpPr>
          <p:cNvPr id="7" name="直線コネクタ 6"/>
          <p:cNvCxnSpPr/>
          <p:nvPr userDrawn="1"/>
        </p:nvCxnSpPr>
        <p:spPr>
          <a:xfrm>
            <a:off x="467544" y="2571750"/>
            <a:ext cx="8208912"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18144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859DA84-4AF3-4967-AE74-CE356114E98A}" type="datetimeFigureOut">
              <a:rPr kumimoji="1" lang="ja-JP" altLang="en-US" smtClean="0"/>
              <a:t>2015/9/8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930FE7D-3DBA-478C-B750-83D9ACEA642E}" type="slidenum">
              <a:rPr kumimoji="1" lang="ja-JP" altLang="en-US" smtClean="0"/>
              <a:t>‹#›</a:t>
            </a:fld>
            <a:endParaRPr kumimoji="1" lang="ja-JP" altLang="en-US"/>
          </a:p>
        </p:txBody>
      </p:sp>
    </p:spTree>
    <p:extLst>
      <p:ext uri="{BB962C8B-B14F-4D97-AF65-F5344CB8AC3E}">
        <p14:creationId xmlns:p14="http://schemas.microsoft.com/office/powerpoint/2010/main" val="410978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980"/>
            <a:ext cx="2057400" cy="4388644"/>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05980"/>
            <a:ext cx="6019800" cy="4388644"/>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859DA84-4AF3-4967-AE74-CE356114E98A}" type="datetimeFigureOut">
              <a:rPr kumimoji="1" lang="ja-JP" altLang="en-US" smtClean="0"/>
              <a:t>2015/9/8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930FE7D-3DBA-478C-B750-83D9ACEA642E}" type="slidenum">
              <a:rPr kumimoji="1" lang="ja-JP" altLang="en-US" smtClean="0"/>
              <a:t>‹#›</a:t>
            </a:fld>
            <a:endParaRPr kumimoji="1" lang="ja-JP" altLang="en-US"/>
          </a:p>
        </p:txBody>
      </p:sp>
    </p:spTree>
    <p:extLst>
      <p:ext uri="{BB962C8B-B14F-4D97-AF65-F5344CB8AC3E}">
        <p14:creationId xmlns:p14="http://schemas.microsoft.com/office/powerpoint/2010/main" val="41782973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7494"/>
            <a:ext cx="8229600" cy="493563"/>
          </a:xfrm>
        </p:spPr>
        <p:txBody>
          <a:bodyPr/>
          <a:lstStyle>
            <a:lvl1pPr>
              <a:defRPr b="0" baseline="0">
                <a:solidFill>
                  <a:schemeClr val="tx1">
                    <a:lumMod val="75000"/>
                  </a:schemeClr>
                </a:solidFill>
                <a:latin typeface="Segoe UI" panose="020B0502040204020203" pitchFamily="34" charset="0"/>
                <a:ea typeface="メイリオ" panose="020B0604030504040204" pitchFamily="50" charset="-128"/>
              </a:defRPr>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normAutofit/>
          </a:bodyPr>
          <a:lstStyle>
            <a:lvl1pPr marL="266700" indent="-266700">
              <a:lnSpc>
                <a:spcPct val="120000"/>
              </a:lnSpc>
              <a:buSzPct val="60000"/>
              <a:buFont typeface="Wingdings" panose="05000000000000000000" pitchFamily="2" charset="2"/>
              <a:buChar char="n"/>
              <a:defRPr sz="2200">
                <a:solidFill>
                  <a:schemeClr val="tx1">
                    <a:lumMod val="75000"/>
                  </a:schemeClr>
                </a:solidFill>
              </a:defRPr>
            </a:lvl1pPr>
            <a:lvl2pPr marL="449263" indent="-266700">
              <a:lnSpc>
                <a:spcPct val="120000"/>
              </a:lnSpc>
              <a:defRPr sz="1800">
                <a:solidFill>
                  <a:schemeClr val="tx1">
                    <a:lumMod val="75000"/>
                  </a:schemeClr>
                </a:solidFill>
              </a:defRPr>
            </a:lvl2pPr>
            <a:lvl3pPr marL="808038" indent="-266700">
              <a:lnSpc>
                <a:spcPct val="120000"/>
              </a:lnSpc>
              <a:defRPr sz="1600">
                <a:solidFill>
                  <a:schemeClr val="tx1">
                    <a:lumMod val="75000"/>
                  </a:schemeClr>
                </a:solidFill>
              </a:defRPr>
            </a:lvl3pPr>
            <a:lvl4pPr>
              <a:lnSpc>
                <a:spcPct val="120000"/>
              </a:lnSpc>
              <a:defRPr sz="1400">
                <a:solidFill>
                  <a:schemeClr val="tx1">
                    <a:lumMod val="75000"/>
                  </a:schemeClr>
                </a:solidFill>
              </a:defRPr>
            </a:lvl4pPr>
            <a:lvl5pPr>
              <a:lnSpc>
                <a:spcPct val="120000"/>
              </a:lnSpc>
              <a:defRPr sz="1400">
                <a:solidFill>
                  <a:schemeClr val="tx1">
                    <a:lumMod val="75000"/>
                  </a:schemeClr>
                </a:solidFill>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D859DA84-4AF3-4967-AE74-CE356114E98A}" type="datetimeFigureOut">
              <a:rPr kumimoji="1" lang="ja-JP" altLang="en-US" smtClean="0"/>
              <a:t>2015/9/8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553200" y="4767264"/>
            <a:ext cx="2133600" cy="273844"/>
          </a:xfrm>
        </p:spPr>
        <p:txBody>
          <a:bodyPr/>
          <a:lstStyle/>
          <a:p>
            <a:fld id="{1930FE7D-3DBA-478C-B750-83D9ACEA642E}" type="slidenum">
              <a:rPr kumimoji="1" lang="ja-JP" altLang="en-US" smtClean="0"/>
              <a:t>‹#›</a:t>
            </a:fld>
            <a:endParaRPr kumimoji="1" lang="ja-JP" altLang="en-US"/>
          </a:p>
        </p:txBody>
      </p:sp>
      <p:cxnSp>
        <p:nvCxnSpPr>
          <p:cNvPr id="16" name="直線コネクタ 15"/>
          <p:cNvCxnSpPr/>
          <p:nvPr userDrawn="1"/>
        </p:nvCxnSpPr>
        <p:spPr>
          <a:xfrm>
            <a:off x="467544" y="801045"/>
            <a:ext cx="8208912"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7374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7772400" cy="1021556"/>
          </a:xfrm>
        </p:spPr>
        <p:txBody>
          <a:bodyPr anchor="t"/>
          <a:lstStyle>
            <a:lvl1pPr algn="l">
              <a:defRPr sz="4000" b="1" cap="all"/>
            </a:lvl1p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dirty="0" smtClean="0"/>
              <a:t>マスター テキストの書式設定</a:t>
            </a:r>
          </a:p>
        </p:txBody>
      </p:sp>
      <p:sp>
        <p:nvSpPr>
          <p:cNvPr id="4" name="日付プレースホルダー 3"/>
          <p:cNvSpPr>
            <a:spLocks noGrp="1"/>
          </p:cNvSpPr>
          <p:nvPr>
            <p:ph type="dt" sz="half" idx="10"/>
          </p:nvPr>
        </p:nvSpPr>
        <p:spPr/>
        <p:txBody>
          <a:bodyPr/>
          <a:lstStyle/>
          <a:p>
            <a:fld id="{D859DA84-4AF3-4967-AE74-CE356114E98A}" type="datetimeFigureOut">
              <a:rPr kumimoji="1" lang="ja-JP" altLang="en-US" smtClean="0"/>
              <a:t>2015/9/8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930FE7D-3DBA-478C-B750-83D9ACEA642E}" type="slidenum">
              <a:rPr kumimoji="1" lang="ja-JP" altLang="en-US" smtClean="0"/>
              <a:t>‹#›</a:t>
            </a:fld>
            <a:endParaRPr kumimoji="1" lang="ja-JP" altLang="en-US"/>
          </a:p>
        </p:txBody>
      </p:sp>
    </p:spTree>
    <p:extLst>
      <p:ext uri="{BB962C8B-B14F-4D97-AF65-F5344CB8AC3E}">
        <p14:creationId xmlns:p14="http://schemas.microsoft.com/office/powerpoint/2010/main" val="773004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859DA84-4AF3-4967-AE74-CE356114E98A}" type="datetimeFigureOut">
              <a:rPr kumimoji="1" lang="ja-JP" altLang="en-US" smtClean="0"/>
              <a:t>2015/9/8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930FE7D-3DBA-478C-B750-83D9ACEA642E}" type="slidenum">
              <a:rPr kumimoji="1" lang="ja-JP" altLang="en-US" smtClean="0"/>
              <a:t>‹#›</a:t>
            </a:fld>
            <a:endParaRPr kumimoji="1" lang="ja-JP" altLang="en-US"/>
          </a:p>
        </p:txBody>
      </p:sp>
    </p:spTree>
    <p:extLst>
      <p:ext uri="{BB962C8B-B14F-4D97-AF65-F5344CB8AC3E}">
        <p14:creationId xmlns:p14="http://schemas.microsoft.com/office/powerpoint/2010/main" val="2292043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859DA84-4AF3-4967-AE74-CE356114E98A}" type="datetimeFigureOut">
              <a:rPr kumimoji="1" lang="ja-JP" altLang="en-US" smtClean="0"/>
              <a:t>2015/9/8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930FE7D-3DBA-478C-B750-83D9ACEA642E}" type="slidenum">
              <a:rPr kumimoji="1" lang="ja-JP" altLang="en-US" smtClean="0"/>
              <a:t>‹#›</a:t>
            </a:fld>
            <a:endParaRPr kumimoji="1" lang="ja-JP" altLang="en-US"/>
          </a:p>
        </p:txBody>
      </p:sp>
    </p:spTree>
    <p:extLst>
      <p:ext uri="{BB962C8B-B14F-4D97-AF65-F5344CB8AC3E}">
        <p14:creationId xmlns:p14="http://schemas.microsoft.com/office/powerpoint/2010/main" val="140464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859DA84-4AF3-4967-AE74-CE356114E98A}" type="datetimeFigureOut">
              <a:rPr kumimoji="1" lang="ja-JP" altLang="en-US" smtClean="0"/>
              <a:t>2015/9/8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930FE7D-3DBA-478C-B750-83D9ACEA642E}" type="slidenum">
              <a:rPr kumimoji="1" lang="ja-JP" altLang="en-US" smtClean="0"/>
              <a:t>‹#›</a:t>
            </a:fld>
            <a:endParaRPr kumimoji="1" lang="ja-JP" altLang="en-US"/>
          </a:p>
        </p:txBody>
      </p:sp>
    </p:spTree>
    <p:extLst>
      <p:ext uri="{BB962C8B-B14F-4D97-AF65-F5344CB8AC3E}">
        <p14:creationId xmlns:p14="http://schemas.microsoft.com/office/powerpoint/2010/main" val="80791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859DA84-4AF3-4967-AE74-CE356114E98A}" type="datetimeFigureOut">
              <a:rPr kumimoji="1" lang="ja-JP" altLang="en-US" smtClean="0"/>
              <a:t>2015/9/8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930FE7D-3DBA-478C-B750-83D9ACEA642E}" type="slidenum">
              <a:rPr kumimoji="1" lang="ja-JP" altLang="en-US" smtClean="0"/>
              <a:t>‹#›</a:t>
            </a:fld>
            <a:endParaRPr kumimoji="1" lang="ja-JP" altLang="en-US"/>
          </a:p>
        </p:txBody>
      </p:sp>
    </p:spTree>
    <p:extLst>
      <p:ext uri="{BB962C8B-B14F-4D97-AF65-F5344CB8AC3E}">
        <p14:creationId xmlns:p14="http://schemas.microsoft.com/office/powerpoint/2010/main" val="192360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04787"/>
            <a:ext cx="3008313" cy="8715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859DA84-4AF3-4967-AE74-CE356114E98A}" type="datetimeFigureOut">
              <a:rPr kumimoji="1" lang="ja-JP" altLang="en-US" smtClean="0"/>
              <a:t>2015/9/8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930FE7D-3DBA-478C-B750-83D9ACEA642E}" type="slidenum">
              <a:rPr kumimoji="1" lang="ja-JP" altLang="en-US" smtClean="0"/>
              <a:t>‹#›</a:t>
            </a:fld>
            <a:endParaRPr kumimoji="1" lang="ja-JP" altLang="en-US"/>
          </a:p>
        </p:txBody>
      </p:sp>
    </p:spTree>
    <p:extLst>
      <p:ext uri="{BB962C8B-B14F-4D97-AF65-F5344CB8AC3E}">
        <p14:creationId xmlns:p14="http://schemas.microsoft.com/office/powerpoint/2010/main" val="1387371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1"/>
            <a:ext cx="5486400" cy="425054"/>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859DA84-4AF3-4967-AE74-CE356114E98A}" type="datetimeFigureOut">
              <a:rPr kumimoji="1" lang="ja-JP" altLang="en-US" smtClean="0"/>
              <a:t>2015/9/8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930FE7D-3DBA-478C-B750-83D9ACEA642E}" type="slidenum">
              <a:rPr kumimoji="1" lang="ja-JP" altLang="en-US" smtClean="0"/>
              <a:t>‹#›</a:t>
            </a:fld>
            <a:endParaRPr kumimoji="1" lang="ja-JP" altLang="en-US"/>
          </a:p>
        </p:txBody>
      </p:sp>
    </p:spTree>
    <p:extLst>
      <p:ext uri="{BB962C8B-B14F-4D97-AF65-F5344CB8AC3E}">
        <p14:creationId xmlns:p14="http://schemas.microsoft.com/office/powerpoint/2010/main" val="1205496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alpha val="90000"/>
              </a:schemeClr>
            </a:gs>
            <a:gs pos="100000">
              <a:schemeClr val="bg1">
                <a:alpha val="95000"/>
              </a:schemeClr>
            </a:gs>
          </a:gsLst>
          <a:lin ang="5400000" scaled="0"/>
        </a:gradFill>
        <a:effectLst/>
      </p:bgPr>
    </p:bg>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baseline="0">
                <a:solidFill>
                  <a:schemeClr val="tx1">
                    <a:tint val="75000"/>
                  </a:schemeClr>
                </a:solidFill>
                <a:latin typeface="Segoe UI" panose="020B0502040204020203" pitchFamily="34" charset="0"/>
                <a:ea typeface="源ノ角ゴシック JP Medium" pitchFamily="34" charset="-128"/>
              </a:defRPr>
            </a:lvl1pPr>
          </a:lstStyle>
          <a:p>
            <a:fld id="{1930FE7D-3DBA-478C-B750-83D9ACEA642E}" type="slidenum">
              <a:rPr lang="ja-JP" altLang="en-US" smtClean="0"/>
              <a:pPr/>
              <a:t>‹#›</a:t>
            </a:fld>
            <a:endParaRPr lang="ja-JP" altLang="en-US"/>
          </a:p>
        </p:txBody>
      </p:sp>
      <p:sp>
        <p:nvSpPr>
          <p:cNvPr id="4" name="日付プレースホルダー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baseline="0">
                <a:solidFill>
                  <a:schemeClr val="tx1">
                    <a:tint val="75000"/>
                  </a:schemeClr>
                </a:solidFill>
                <a:latin typeface="Segoe UI" panose="020B0502040204020203" pitchFamily="34" charset="0"/>
                <a:ea typeface="源ノ角ゴシック JP Medium" pitchFamily="34" charset="-128"/>
              </a:defRPr>
            </a:lvl1pPr>
          </a:lstStyle>
          <a:p>
            <a:fld id="{D859DA84-4AF3-4967-AE74-CE356114E98A}" type="datetimeFigureOut">
              <a:rPr lang="ja-JP" altLang="en-US" smtClean="0"/>
              <a:pPr/>
              <a:t>2015/9/8</a:t>
            </a:fld>
            <a:endParaRPr lang="ja-JP" altLang="en-US"/>
          </a:p>
        </p:txBody>
      </p:sp>
      <p:sp>
        <p:nvSpPr>
          <p:cNvPr id="5" name="フッター プレースホルダー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baseline="0">
                <a:solidFill>
                  <a:schemeClr val="tx1">
                    <a:tint val="75000"/>
                  </a:schemeClr>
                </a:solidFill>
                <a:latin typeface="Segoe UI" panose="020B0502040204020203" pitchFamily="34" charset="0"/>
                <a:ea typeface="源ノ角ゴシック JP Medium" pitchFamily="34" charset="-128"/>
              </a:defRPr>
            </a:lvl1pPr>
          </a:lstStyle>
          <a:p>
            <a:endParaRPr lang="ja-JP" altLang="en-US"/>
          </a:p>
        </p:txBody>
      </p:sp>
      <p:sp>
        <p:nvSpPr>
          <p:cNvPr id="28" name="正方形/長方形 27"/>
          <p:cNvSpPr/>
          <p:nvPr/>
        </p:nvSpPr>
        <p:spPr>
          <a:xfrm>
            <a:off x="-36512" y="4731000"/>
            <a:ext cx="9289032" cy="418848"/>
          </a:xfrm>
          <a:prstGeom prst="rect">
            <a:avLst/>
          </a:prstGeom>
          <a:gradFill flip="none" rotWithShape="1">
            <a:gsLst>
              <a:gs pos="0">
                <a:schemeClr val="bg1">
                  <a:lumMod val="85000"/>
                  <a:lumOff val="15000"/>
                </a:schemeClr>
              </a:gs>
              <a:gs pos="100000">
                <a:schemeClr val="bg1">
                  <a:lumMod val="95000"/>
                  <a:lumOff val="5000"/>
                </a:schemeClr>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プレースホルダー 1"/>
          <p:cNvSpPr>
            <a:spLocks noGrp="1"/>
          </p:cNvSpPr>
          <p:nvPr>
            <p:ph type="title"/>
          </p:nvPr>
        </p:nvSpPr>
        <p:spPr>
          <a:xfrm>
            <a:off x="467544" y="267494"/>
            <a:ext cx="8229600" cy="493563"/>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15566"/>
            <a:ext cx="8229600" cy="3744416"/>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pic>
        <p:nvPicPr>
          <p:cNvPr id="3083" name="Picture 11" descr="C:\Users\re-yasuda\Desktop\cedec.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63524" y="4826482"/>
            <a:ext cx="1152128" cy="25099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コネクタ 7"/>
          <p:cNvCxnSpPr/>
          <p:nvPr/>
        </p:nvCxnSpPr>
        <p:spPr>
          <a:xfrm>
            <a:off x="-108520" y="4731000"/>
            <a:ext cx="9361040" cy="0"/>
          </a:xfrm>
          <a:prstGeom prst="line">
            <a:avLst/>
          </a:prstGeom>
          <a:ln w="9525">
            <a:solidFill>
              <a:srgbClr val="C75F09"/>
            </a:solidFill>
          </a:ln>
        </p:spPr>
        <p:style>
          <a:lnRef idx="1">
            <a:schemeClr val="accent1"/>
          </a:lnRef>
          <a:fillRef idx="0">
            <a:schemeClr val="accent1"/>
          </a:fillRef>
          <a:effectRef idx="0">
            <a:schemeClr val="accent1"/>
          </a:effectRef>
          <a:fontRef idx="minor">
            <a:schemeClr val="tx1"/>
          </a:fontRef>
        </p:style>
      </p:cxnSp>
      <p:pic>
        <p:nvPicPr>
          <p:cNvPr id="2050" name="Picture 2" descr="C:\Users\re-yasuda\Desktop\sskklogo.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5515" y="4666332"/>
            <a:ext cx="1944739" cy="527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88520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p:titleStyle>
    <p:bodyStyle>
      <a:lvl1pPr marL="266700" indent="-266700" algn="l" defTabSz="914400" rtl="0" eaLnBrk="1" latinLnBrk="0" hangingPunct="1">
        <a:spcBef>
          <a:spcPct val="20000"/>
        </a:spcBef>
        <a:buFont typeface="Arial" panose="020B0604020202020204" pitchFamily="34" charset="0"/>
        <a:buChar char="•"/>
        <a:defRPr kumimoji="1" sz="2200" kern="1200" baseline="0">
          <a:solidFill>
            <a:schemeClr val="tx1">
              <a:lumMod val="65000"/>
            </a:schemeClr>
          </a:solidFill>
          <a:latin typeface="Segoe UI" panose="020B0502040204020203" pitchFamily="34" charset="0"/>
          <a:ea typeface="メイリオ" panose="020B0604030504040204" pitchFamily="50" charset="-128"/>
          <a:cs typeface="+mn-cs"/>
        </a:defRPr>
      </a:lvl1pPr>
      <a:lvl2pPr marL="449263" indent="-266700" algn="l" defTabSz="914400" rtl="0" eaLnBrk="1" latinLnBrk="0" hangingPunct="1">
        <a:spcBef>
          <a:spcPct val="20000"/>
        </a:spcBef>
        <a:buFont typeface="Arial" panose="020B0604020202020204" pitchFamily="34" charset="0"/>
        <a:buChar char="–"/>
        <a:defRPr kumimoji="1" sz="1800" kern="1200" baseline="0">
          <a:solidFill>
            <a:schemeClr val="tx1">
              <a:lumMod val="65000"/>
            </a:schemeClr>
          </a:solidFill>
          <a:latin typeface="Segoe UI" panose="020B0502040204020203" pitchFamily="34" charset="0"/>
          <a:ea typeface="メイリオ" panose="020B0604030504040204" pitchFamily="50" charset="-128"/>
          <a:cs typeface="+mn-cs"/>
        </a:defRPr>
      </a:lvl2pPr>
      <a:lvl3pPr marL="808038" indent="-266700" algn="l" defTabSz="914400" rtl="0" eaLnBrk="1" latinLnBrk="0" hangingPunct="1">
        <a:spcBef>
          <a:spcPct val="20000"/>
        </a:spcBef>
        <a:buFont typeface="Arial" panose="020B0604020202020204" pitchFamily="34" charset="0"/>
        <a:buChar char="•"/>
        <a:defRPr kumimoji="1" sz="1600" kern="1200" baseline="0">
          <a:solidFill>
            <a:schemeClr val="tx1">
              <a:lumMod val="65000"/>
            </a:schemeClr>
          </a:solidFill>
          <a:latin typeface="Segoe UI" panose="020B0502040204020203" pitchFamily="34" charset="0"/>
          <a:ea typeface="メイリオ" panose="020B0604030504040204" pitchFamily="50" charset="-128"/>
          <a:cs typeface="+mn-cs"/>
        </a:defRPr>
      </a:lvl3pPr>
      <a:lvl4pPr marL="1165225" indent="-266700" algn="l" defTabSz="914400" rtl="0" eaLnBrk="1" latinLnBrk="0" hangingPunct="1">
        <a:spcBef>
          <a:spcPct val="20000"/>
        </a:spcBef>
        <a:buFont typeface="Arial" panose="020B0604020202020204" pitchFamily="34" charset="0"/>
        <a:buChar char="–"/>
        <a:defRPr kumimoji="1" sz="1400" kern="1200" baseline="0">
          <a:solidFill>
            <a:schemeClr val="tx1">
              <a:lumMod val="65000"/>
            </a:schemeClr>
          </a:solidFill>
          <a:latin typeface="Segoe UI" panose="020B0502040204020203" pitchFamily="34" charset="0"/>
          <a:ea typeface="メイリオ" panose="020B0604030504040204" pitchFamily="50" charset="-128"/>
          <a:cs typeface="+mn-cs"/>
        </a:defRPr>
      </a:lvl4pPr>
      <a:lvl5pPr marL="1524000" indent="-266700" algn="l" defTabSz="914400" rtl="0" eaLnBrk="1" latinLnBrk="0" hangingPunct="1">
        <a:spcBef>
          <a:spcPct val="20000"/>
        </a:spcBef>
        <a:buFont typeface="Arial" panose="020B0604020202020204" pitchFamily="34" charset="0"/>
        <a:buChar char="»"/>
        <a:defRPr kumimoji="1" sz="1400" kern="1200" baseline="0">
          <a:solidFill>
            <a:schemeClr val="tx1">
              <a:lumMod val="65000"/>
            </a:schemeClr>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siliconstudio.co.jp/nex-gen/"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www.youtube.com/watch?v=sYX9I3ONHc4"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1.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0.png"/><Relationship Id="rId1" Type="http://schemas.openxmlformats.org/officeDocument/2006/relationships/slideLayout" Target="../slideLayouts/slideLayout2.xml"/><Relationship Id="rId6" Type="http://schemas.openxmlformats.org/officeDocument/2006/relationships/image" Target="../media/image340.png"/><Relationship Id="rId5" Type="http://schemas.openxmlformats.org/officeDocument/2006/relationships/image" Target="../media/image330.png"/><Relationship Id="rId4" Type="http://schemas.openxmlformats.org/officeDocument/2006/relationships/image" Target="../media/image320.png"/></Relationships>
</file>

<file path=ppt/slides/_rels/slide59.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0.png"/><Relationship Id="rId4" Type="http://schemas.openxmlformats.org/officeDocument/2006/relationships/image" Target="../media/image36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8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vimeo.com/7809605" TargetMode="External"/><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fsv1\共有フォルダ\部門\リサーチ＆デベロプメント\開発案件共有フォルダ\Other\新エンジン関連\CGWORLD\2014年人材募集用仮素材\採用\ibl0.jpg"/>
          <p:cNvPicPr>
            <a:picLocks noChangeAspect="1" noChangeArrowheads="1"/>
          </p:cNvPicPr>
          <p:nvPr/>
        </p:nvPicPr>
        <p:blipFill rotWithShape="1">
          <a:blip r:embed="rId3">
            <a:extLst>
              <a:ext uri="{28A0092B-C50C-407E-A947-70E740481C1C}">
                <a14:useLocalDpi xmlns:a14="http://schemas.microsoft.com/office/drawing/2010/main" val="0"/>
              </a:ext>
            </a:extLst>
          </a:blip>
          <a:srcRect l="-14979" r="14979" b="4346"/>
          <a:stretch/>
        </p:blipFill>
        <p:spPr bwMode="auto">
          <a:xfrm flipH="1">
            <a:off x="-108000" y="-60875"/>
            <a:ext cx="9143172" cy="4786305"/>
          </a:xfrm>
          <a:prstGeom prst="rect">
            <a:avLst/>
          </a:prstGeom>
          <a:gradFill>
            <a:gsLst>
              <a:gs pos="67000">
                <a:schemeClr val="bg1"/>
              </a:gs>
              <a:gs pos="100000">
                <a:schemeClr val="accent1">
                  <a:shade val="100000"/>
                  <a:satMod val="115000"/>
                </a:schemeClr>
              </a:gs>
            </a:gsLst>
            <a:lin ang="10800000" scaled="1"/>
          </a:gradFill>
        </p:spPr>
      </p:pic>
      <p:sp>
        <p:nvSpPr>
          <p:cNvPr id="7" name="正方形/長方形 6"/>
          <p:cNvSpPr/>
          <p:nvPr/>
        </p:nvSpPr>
        <p:spPr>
          <a:xfrm>
            <a:off x="0" y="-60875"/>
            <a:ext cx="9186761" cy="4786305"/>
          </a:xfrm>
          <a:prstGeom prst="rect">
            <a:avLst/>
          </a:prstGeom>
          <a:gradFill flip="none" rotWithShape="1">
            <a:gsLst>
              <a:gs pos="25000">
                <a:srgbClr val="0D0D0D"/>
              </a:gs>
              <a:gs pos="0">
                <a:schemeClr val="bg1">
                  <a:lumMod val="95000"/>
                  <a:lumOff val="5000"/>
                </a:schemeClr>
              </a:gs>
              <a:gs pos="43000">
                <a:schemeClr val="bg1">
                  <a:lumMod val="95000"/>
                  <a:lumOff val="5000"/>
                  <a:alpha val="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4803264" y="2182542"/>
            <a:ext cx="4027984" cy="820068"/>
          </a:xfrm>
        </p:spPr>
        <p:txBody>
          <a:bodyPr>
            <a:normAutofit/>
          </a:bodyPr>
          <a:lstStyle/>
          <a:p>
            <a:pPr algn="r">
              <a:lnSpc>
                <a:spcPct val="120000"/>
              </a:lnSpc>
            </a:pPr>
            <a:r>
              <a:rPr lang="ja-JP" altLang="en-US" sz="1100" dirty="0" smtClean="0">
                <a:solidFill>
                  <a:srgbClr val="C75F09"/>
                </a:solidFill>
                <a:latin typeface="HGP明朝E" panose="02020900000000000000" pitchFamily="18" charset="-128"/>
                <a:ea typeface="HGP明朝E" panose="02020900000000000000" pitchFamily="18" charset="-128"/>
              </a:rPr>
              <a:t>シリコンスタジオ最新テクノロジーデモ</a:t>
            </a:r>
            <a:r>
              <a:rPr lang="en-US" altLang="ja-JP" sz="1100" dirty="0" smtClean="0">
                <a:solidFill>
                  <a:srgbClr val="C75F09"/>
                </a:solidFill>
                <a:latin typeface="HGP明朝E" panose="02020900000000000000" pitchFamily="18" charset="-128"/>
                <a:ea typeface="HGP明朝E" panose="02020900000000000000" pitchFamily="18" charset="-128"/>
              </a:rPr>
              <a:t/>
            </a:r>
            <a:br>
              <a:rPr lang="en-US" altLang="ja-JP" sz="1100" dirty="0" smtClean="0">
                <a:solidFill>
                  <a:srgbClr val="C75F09"/>
                </a:solidFill>
                <a:latin typeface="HGP明朝E" panose="02020900000000000000" pitchFamily="18" charset="-128"/>
                <a:ea typeface="HGP明朝E" panose="02020900000000000000" pitchFamily="18" charset="-128"/>
              </a:rPr>
            </a:br>
            <a:r>
              <a:rPr lang="ja-JP" altLang="en-US" sz="2800" b="0" dirty="0" smtClean="0">
                <a:solidFill>
                  <a:schemeClr val="tx1"/>
                </a:solidFill>
                <a:latin typeface="HGP明朝E" panose="02020900000000000000" pitchFamily="18" charset="-128"/>
                <a:ea typeface="HGP明朝E" panose="02020900000000000000" pitchFamily="18" charset="-128"/>
              </a:rPr>
              <a:t>レンダリング技術解説</a:t>
            </a:r>
            <a:endParaRPr kumimoji="1" lang="ja-JP" altLang="en-US" sz="2800" b="0" dirty="0">
              <a:solidFill>
                <a:schemeClr val="tx1"/>
              </a:solidFill>
              <a:latin typeface="HGP明朝E" panose="02020900000000000000" pitchFamily="18" charset="-128"/>
              <a:ea typeface="HGP明朝E" panose="02020900000000000000" pitchFamily="18" charset="-128"/>
            </a:endParaRPr>
          </a:p>
        </p:txBody>
      </p:sp>
      <p:sp>
        <p:nvSpPr>
          <p:cNvPr id="4" name="AutoShape 2" descr="https://pj.siliconstudio.co.jp/confluence/download/attachments/14352573/image2014-7-10%209%3A36%3A21.png?version=1&amp;modificationDate=1404952581000&amp;api=v2"/>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1" name="Picture 10" descr="\\fsv1\共有フォルダ\全社員共通\各種テンプレート\ロゴ\png format\SSKK Logo Sig_Standard A_H_Gray.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7308304" y="1874690"/>
            <a:ext cx="1413506" cy="286767"/>
          </a:xfrm>
          <a:prstGeom prst="rect">
            <a:avLst/>
          </a:prstGeom>
          <a:noFill/>
          <a:extLst>
            <a:ext uri="{909E8E84-426E-40DD-AFC4-6F175D3DCCD1}">
              <a14:hiddenFill xmlns:a14="http://schemas.microsoft.com/office/drawing/2010/main">
                <a:solidFill>
                  <a:srgbClr val="FFFFFF"/>
                </a:solidFill>
              </a14:hiddenFill>
            </a:ext>
          </a:extLst>
        </p:spPr>
      </p:pic>
      <p:sp>
        <p:nvSpPr>
          <p:cNvPr id="12" name="サブタイトル 2"/>
          <p:cNvSpPr txBox="1">
            <a:spLocks/>
          </p:cNvSpPr>
          <p:nvPr/>
        </p:nvSpPr>
        <p:spPr>
          <a:xfrm>
            <a:off x="7035512" y="3032493"/>
            <a:ext cx="1762785" cy="1572774"/>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anose="020B0604020202020204" pitchFamily="34" charset="0"/>
              <a:buNone/>
              <a:defRPr kumimoji="1" sz="2400" kern="1200" baseline="0">
                <a:solidFill>
                  <a:schemeClr val="tx1">
                    <a:lumMod val="75000"/>
                  </a:schemeClr>
                </a:solidFill>
                <a:latin typeface="Segoe UI" panose="020B0502040204020203" pitchFamily="34" charset="0"/>
                <a:ea typeface="源ノ角ゴシック JP Light" pitchFamily="34" charset="-128"/>
                <a:cs typeface="+mn-cs"/>
              </a:defRPr>
            </a:lvl1pPr>
            <a:lvl2pPr marL="457200" indent="0" algn="ctr" defTabSz="914400" rtl="0" eaLnBrk="1" latinLnBrk="0" hangingPunct="1">
              <a:spcBef>
                <a:spcPct val="20000"/>
              </a:spcBef>
              <a:buFont typeface="Arial" panose="020B0604020202020204" pitchFamily="34" charset="0"/>
              <a:buNone/>
              <a:defRPr kumimoji="1" sz="1800" kern="1200" baseline="0">
                <a:solidFill>
                  <a:schemeClr val="tx1">
                    <a:tint val="75000"/>
                  </a:schemeClr>
                </a:solidFill>
                <a:latin typeface="Segoe UI" panose="020B0502040204020203" pitchFamily="34" charset="0"/>
                <a:ea typeface="源ノ角ゴシック JP Light" pitchFamily="34" charset="-128"/>
                <a:cs typeface="+mn-cs"/>
              </a:defRPr>
            </a:lvl2pPr>
            <a:lvl3pPr marL="914400" indent="0" algn="ctr" defTabSz="914400" rtl="0" eaLnBrk="1" latinLnBrk="0" hangingPunct="1">
              <a:spcBef>
                <a:spcPct val="20000"/>
              </a:spcBef>
              <a:buFont typeface="Arial" panose="020B0604020202020204" pitchFamily="34" charset="0"/>
              <a:buNone/>
              <a:defRPr kumimoji="1" sz="1600" kern="1200" baseline="0">
                <a:solidFill>
                  <a:schemeClr val="tx1">
                    <a:tint val="75000"/>
                  </a:schemeClr>
                </a:solidFill>
                <a:latin typeface="Segoe UI" panose="020B0502040204020203" pitchFamily="34" charset="0"/>
                <a:ea typeface="源ノ角ゴシック JP Light" pitchFamily="34" charset="-128"/>
                <a:cs typeface="+mn-cs"/>
              </a:defRPr>
            </a:lvl3pPr>
            <a:lvl4pPr marL="1371600" indent="0" algn="ctr" defTabSz="914400" rtl="0" eaLnBrk="1" latinLnBrk="0" hangingPunct="1">
              <a:spcBef>
                <a:spcPct val="20000"/>
              </a:spcBef>
              <a:buFont typeface="Arial" panose="020B0604020202020204" pitchFamily="34" charset="0"/>
              <a:buNone/>
              <a:defRPr kumimoji="1" sz="1400" kern="1200" baseline="0">
                <a:solidFill>
                  <a:schemeClr val="tx1">
                    <a:tint val="75000"/>
                  </a:schemeClr>
                </a:solidFill>
                <a:latin typeface="Segoe UI" panose="020B0502040204020203" pitchFamily="34" charset="0"/>
                <a:ea typeface="源ノ角ゴシック JP Light" pitchFamily="34" charset="-128"/>
                <a:cs typeface="+mn-cs"/>
              </a:defRPr>
            </a:lvl4pPr>
            <a:lvl5pPr marL="1828800" indent="0" algn="ctr" defTabSz="914400" rtl="0" eaLnBrk="1" latinLnBrk="0" hangingPunct="1">
              <a:spcBef>
                <a:spcPct val="20000"/>
              </a:spcBef>
              <a:buFont typeface="Arial" panose="020B0604020202020204" pitchFamily="34" charset="0"/>
              <a:buNone/>
              <a:defRPr kumimoji="1" sz="1400" kern="1200" baseline="0">
                <a:solidFill>
                  <a:schemeClr val="tx1">
                    <a:tint val="75000"/>
                  </a:schemeClr>
                </a:solidFill>
                <a:latin typeface="Segoe UI" panose="020B0502040204020203" pitchFamily="34" charset="0"/>
                <a:ea typeface="源ノ角ゴシック JP Light" pitchFamily="34" charset="-128"/>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r"/>
            <a:r>
              <a:rPr lang="ja-JP" altLang="en-US" sz="2000" dirty="0" smtClean="0">
                <a:ea typeface="メイリオ" panose="020B0604030504040204" pitchFamily="50" charset="-128"/>
              </a:rPr>
              <a:t>安田 廉</a:t>
            </a:r>
            <a:endParaRPr lang="en-US" altLang="ja-JP" sz="2000" dirty="0" smtClean="0">
              <a:ea typeface="メイリオ" panose="020B0604030504040204" pitchFamily="50" charset="-128"/>
            </a:endParaRPr>
          </a:p>
          <a:p>
            <a:pPr algn="r"/>
            <a:r>
              <a:rPr lang="en-US" altLang="ja-JP" sz="900" dirty="0" smtClean="0">
                <a:ea typeface="メイリオ" panose="020B0604030504040204" pitchFamily="50" charset="-128"/>
              </a:rPr>
              <a:t>re-yasuda@siliconstudio.co.jp</a:t>
            </a:r>
          </a:p>
          <a:p>
            <a:pPr algn="r"/>
            <a:endParaRPr lang="en-US" altLang="ja-JP" sz="1050" dirty="0" smtClean="0">
              <a:ea typeface="メイリオ" panose="020B0604030504040204" pitchFamily="50" charset="-128"/>
            </a:endParaRPr>
          </a:p>
          <a:p>
            <a:pPr algn="r"/>
            <a:r>
              <a:rPr lang="ja-JP" altLang="en-US" sz="2000" dirty="0" smtClean="0">
                <a:ea typeface="メイリオ" panose="020B0604030504040204" pitchFamily="50" charset="-128"/>
              </a:rPr>
              <a:t>田村 尚希</a:t>
            </a:r>
            <a:endParaRPr lang="en-US" altLang="ja-JP" sz="2000" dirty="0" smtClean="0">
              <a:ea typeface="メイリオ" panose="020B0604030504040204" pitchFamily="50" charset="-128"/>
            </a:endParaRPr>
          </a:p>
          <a:p>
            <a:pPr algn="r"/>
            <a:r>
              <a:rPr lang="en-US" altLang="ja-JP" sz="900" dirty="0" smtClean="0">
                <a:ea typeface="メイリオ" panose="020B0604030504040204" pitchFamily="50" charset="-128"/>
              </a:rPr>
              <a:t>nk-tamura@siliconstudio.co.jp</a:t>
            </a:r>
          </a:p>
          <a:p>
            <a:pPr algn="r"/>
            <a:endParaRPr lang="en-US" altLang="ja-JP" sz="900" dirty="0" smtClean="0">
              <a:ea typeface="メイリオ" panose="020B0604030504040204" pitchFamily="50" charset="-128"/>
            </a:endParaRPr>
          </a:p>
          <a:p>
            <a:pPr algn="r"/>
            <a:r>
              <a:rPr lang="ja-JP" altLang="en-US" sz="2000" dirty="0" smtClean="0">
                <a:ea typeface="メイリオ" panose="020B0604030504040204" pitchFamily="50" charset="-128"/>
              </a:rPr>
              <a:t>川瀬 正樹</a:t>
            </a:r>
            <a:endParaRPr lang="en-US" altLang="ja-JP" sz="2000" dirty="0" smtClean="0">
              <a:ea typeface="メイリオ" panose="020B0604030504040204" pitchFamily="50" charset="-128"/>
            </a:endParaRPr>
          </a:p>
          <a:p>
            <a:pPr algn="r"/>
            <a:r>
              <a:rPr lang="en-US" altLang="ja-JP" sz="900" dirty="0" smtClean="0">
                <a:ea typeface="メイリオ" panose="020B0604030504040204" pitchFamily="50" charset="-128"/>
              </a:rPr>
              <a:t>masa@siliconstudio.co.jp</a:t>
            </a:r>
          </a:p>
          <a:p>
            <a:pPr algn="r"/>
            <a:endParaRPr lang="ja-JP" altLang="en-US" sz="1100" dirty="0">
              <a:ea typeface="メイリオ" panose="020B0604030504040204" pitchFamily="50" charset="-128"/>
            </a:endParaRPr>
          </a:p>
        </p:txBody>
      </p:sp>
    </p:spTree>
    <p:extLst>
      <p:ext uri="{BB962C8B-B14F-4D97-AF65-F5344CB8AC3E}">
        <p14:creationId xmlns:p14="http://schemas.microsoft.com/office/powerpoint/2010/main" val="31133394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コンセプトアート</a:t>
            </a:r>
            <a:endParaRPr lang="ja-JP" altLang="en-US" dirty="0"/>
          </a:p>
        </p:txBody>
      </p:sp>
      <p:pic>
        <p:nvPicPr>
          <p:cNvPr id="11" name="Picture 2" descr="C:\Users\sei.imai\Desktop\conceptart_ueno_201308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950" y="1423688"/>
            <a:ext cx="4120498" cy="2318467"/>
          </a:xfrm>
          <a:prstGeom prst="rect">
            <a:avLst/>
          </a:prstGeom>
          <a:noFill/>
          <a:extLst>
            <a:ext uri="{909E8E84-426E-40DD-AFC4-6F175D3DCCD1}">
              <a14:hiddenFill xmlns:a14="http://schemas.microsoft.com/office/drawing/2010/main">
                <a:solidFill>
                  <a:srgbClr val="FFFFFF"/>
                </a:solidFill>
              </a14:hiddenFill>
            </a:ext>
          </a:extLst>
        </p:spPr>
      </p:pic>
      <p:sp>
        <p:nvSpPr>
          <p:cNvPr id="4" name="コンテンツ プレースホルダー 2"/>
          <p:cNvSpPr>
            <a:spLocks noGrp="1"/>
          </p:cNvSpPr>
          <p:nvPr>
            <p:ph idx="1"/>
          </p:nvPr>
        </p:nvSpPr>
        <p:spPr>
          <a:xfrm>
            <a:off x="1343200" y="4110704"/>
            <a:ext cx="6457601" cy="432048"/>
          </a:xfrm>
        </p:spPr>
        <p:txBody>
          <a:bodyPr>
            <a:normAutofit/>
          </a:bodyPr>
          <a:lstStyle/>
          <a:p>
            <a:pPr marL="0" indent="0" algn="ctr">
              <a:buNone/>
            </a:pPr>
            <a:r>
              <a:rPr lang="ja-JP" altLang="en-US" sz="1800" dirty="0" smtClean="0"/>
              <a:t>注</a:t>
            </a:r>
            <a:r>
              <a:rPr lang="en-US" altLang="ja-JP" sz="1800" dirty="0" smtClean="0"/>
              <a:t>) GDC2014</a:t>
            </a:r>
            <a:r>
              <a:rPr lang="ja-JP" altLang="en-US" sz="1800" dirty="0" smtClean="0"/>
              <a:t>と現在では背景モデルが大きく異なります</a:t>
            </a:r>
            <a:endParaRPr lang="en-US" altLang="ja-JP" sz="1800" dirty="0" smtClean="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281500" y="1423688"/>
            <a:ext cx="4727948" cy="2318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1806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物理ベース時代のエイリアス</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lang="ja-JP" altLang="en-US" dirty="0" smtClean="0"/>
              <a:t>極めて鋭いスペキュラーが発生し得る</a:t>
            </a:r>
            <a:endParaRPr lang="en-US" altLang="ja-JP" dirty="0" smtClean="0"/>
          </a:p>
          <a:p>
            <a:pPr lvl="1"/>
            <a:r>
              <a:rPr lang="ja-JP" altLang="en-US" dirty="0" smtClean="0"/>
              <a:t>空間周波数が際限なく高くなる</a:t>
            </a:r>
            <a:endParaRPr lang="en-US" altLang="ja-JP" dirty="0" smtClean="0"/>
          </a:p>
          <a:p>
            <a:pPr lvl="1"/>
            <a:r>
              <a:rPr lang="ja-JP" altLang="en-US" dirty="0" smtClean="0"/>
              <a:t>輝度が際限なく高くなる</a:t>
            </a:r>
            <a:endParaRPr lang="en-US" altLang="ja-JP" dirty="0" smtClean="0"/>
          </a:p>
          <a:p>
            <a:pPr lvl="2"/>
            <a:r>
              <a:rPr lang="en-US" altLang="ja-JP" dirty="0" smtClean="0"/>
              <a:t>HDR</a:t>
            </a:r>
            <a:r>
              <a:rPr lang="ja-JP" altLang="en-US" dirty="0" smtClean="0"/>
              <a:t> にも</a:t>
            </a:r>
            <a:r>
              <a:rPr lang="ja-JP" altLang="en-US" dirty="0"/>
              <a:t>程が</a:t>
            </a:r>
            <a:r>
              <a:rPr lang="ja-JP" altLang="en-US" dirty="0" smtClean="0"/>
              <a:t>ある</a:t>
            </a:r>
            <a:endParaRPr lang="en-US" altLang="ja-JP" dirty="0" smtClean="0"/>
          </a:p>
          <a:p>
            <a:pPr lvl="2"/>
            <a:endParaRPr lang="en-US" altLang="ja-JP" dirty="0"/>
          </a:p>
          <a:p>
            <a:r>
              <a:rPr kumimoji="1" lang="ja-JP" altLang="en-US" dirty="0" smtClean="0"/>
              <a:t>頂点数の増大との相乗効果</a:t>
            </a:r>
            <a:endParaRPr kumimoji="1" lang="en-US" altLang="ja-JP" dirty="0" smtClean="0"/>
          </a:p>
          <a:p>
            <a:pPr lvl="1"/>
            <a:r>
              <a:rPr lang="ja-JP" altLang="en-US" dirty="0" smtClean="0"/>
              <a:t>エッジの増加</a:t>
            </a:r>
            <a:endParaRPr lang="en-US" altLang="ja-JP" dirty="0" smtClean="0"/>
          </a:p>
          <a:p>
            <a:pPr lvl="2"/>
            <a:r>
              <a:rPr kumimoji="1" lang="en-US" altLang="ja-JP" dirty="0" smtClean="0"/>
              <a:t>1</a:t>
            </a:r>
            <a:r>
              <a:rPr kumimoji="1" lang="ja-JP" altLang="en-US" dirty="0" smtClean="0"/>
              <a:t>ピクセル内にエッジが</a:t>
            </a:r>
            <a:r>
              <a:rPr kumimoji="1" lang="en-US" altLang="ja-JP" dirty="0" smtClean="0"/>
              <a:t>10</a:t>
            </a:r>
            <a:r>
              <a:rPr kumimoji="1" lang="ja-JP" altLang="en-US" dirty="0" smtClean="0"/>
              <a:t>個くらい重なることも</a:t>
            </a:r>
            <a:endParaRPr kumimoji="1" lang="en-US" altLang="ja-JP" dirty="0" smtClean="0"/>
          </a:p>
          <a:p>
            <a:pPr lvl="1"/>
            <a:r>
              <a:rPr lang="ja-JP" altLang="en-US" dirty="0" smtClean="0"/>
              <a:t>ピクセル毎の法線がほとんど乱数のように異なる</a:t>
            </a:r>
            <a:endParaRPr lang="en-US" altLang="ja-JP" dirty="0" smtClean="0"/>
          </a:p>
          <a:p>
            <a:pPr lvl="2"/>
            <a:endParaRPr lang="en-US" altLang="ja-JP" dirty="0" smtClean="0"/>
          </a:p>
          <a:p>
            <a:r>
              <a:rPr lang="ja-JP" altLang="en-US" dirty="0" smtClean="0">
                <a:solidFill>
                  <a:schemeClr val="accent6">
                    <a:lumMod val="75000"/>
                  </a:schemeClr>
                </a:solidFill>
              </a:rPr>
              <a:t>極めて高輝度のノイズに近いスペキュラーエイリアスが生じる</a:t>
            </a:r>
            <a:endParaRPr kumimoji="1" lang="ja-JP" altLang="en-US" dirty="0">
              <a:solidFill>
                <a:schemeClr val="accent6">
                  <a:lumMod val="75000"/>
                </a:schemeClr>
              </a:solidFill>
            </a:endParaRPr>
          </a:p>
        </p:txBody>
      </p:sp>
    </p:spTree>
    <p:extLst>
      <p:ext uri="{BB962C8B-B14F-4D97-AF65-F5344CB8AC3E}">
        <p14:creationId xmlns:p14="http://schemas.microsoft.com/office/powerpoint/2010/main" val="146582098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こんなことになりました</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5" t="2851" r="854" b="935"/>
          <a:stretch/>
        </p:blipFill>
        <p:spPr bwMode="auto">
          <a:xfrm>
            <a:off x="1187624" y="843557"/>
            <a:ext cx="6840760" cy="3876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397472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こんなことになりました</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668" t="34515" r="759" b="9829"/>
          <a:stretch/>
        </p:blipFill>
        <p:spPr bwMode="auto">
          <a:xfrm>
            <a:off x="179512" y="51470"/>
            <a:ext cx="8830196"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861179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スーパーサンプリングの重要性</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高輝度高周波スペキュラーに対するアンチエイリアス</a:t>
            </a:r>
            <a:endParaRPr kumimoji="1" lang="en-US" altLang="ja-JP" dirty="0" smtClean="0"/>
          </a:p>
          <a:p>
            <a:pPr lvl="1"/>
            <a:r>
              <a:rPr lang="en-US" altLang="ja-JP" dirty="0" smtClean="0">
                <a:solidFill>
                  <a:schemeClr val="accent6">
                    <a:lumMod val="75000"/>
                  </a:schemeClr>
                </a:solidFill>
              </a:rPr>
              <a:t>MSAA </a:t>
            </a:r>
            <a:r>
              <a:rPr lang="ja-JP" altLang="en-US" dirty="0" smtClean="0">
                <a:solidFill>
                  <a:schemeClr val="accent6">
                    <a:lumMod val="75000"/>
                  </a:schemeClr>
                </a:solidFill>
              </a:rPr>
              <a:t>や </a:t>
            </a:r>
            <a:r>
              <a:rPr lang="en-US" altLang="ja-JP" dirty="0" smtClean="0">
                <a:solidFill>
                  <a:schemeClr val="accent6">
                    <a:lumMod val="75000"/>
                  </a:schemeClr>
                </a:solidFill>
              </a:rPr>
              <a:t>FXAA </a:t>
            </a:r>
            <a:r>
              <a:rPr lang="ja-JP" altLang="en-US" dirty="0" smtClean="0">
                <a:solidFill>
                  <a:schemeClr val="accent6">
                    <a:lumMod val="75000"/>
                  </a:schemeClr>
                </a:solidFill>
              </a:rPr>
              <a:t>は</a:t>
            </a:r>
            <a:r>
              <a:rPr lang="ja-JP" altLang="en-US" dirty="0">
                <a:solidFill>
                  <a:schemeClr val="accent6">
                    <a:lumMod val="75000"/>
                  </a:schemeClr>
                </a:solidFill>
              </a:rPr>
              <a:t>ほぼ効果</a:t>
            </a:r>
            <a:r>
              <a:rPr lang="ja-JP" altLang="en-US" dirty="0" smtClean="0">
                <a:solidFill>
                  <a:schemeClr val="accent6">
                    <a:lumMod val="75000"/>
                  </a:schemeClr>
                </a:solidFill>
              </a:rPr>
              <a:t>なし</a:t>
            </a:r>
            <a:endParaRPr lang="en-US" altLang="ja-JP" dirty="0" smtClean="0">
              <a:solidFill>
                <a:schemeClr val="accent6">
                  <a:lumMod val="75000"/>
                </a:schemeClr>
              </a:solidFill>
            </a:endParaRPr>
          </a:p>
          <a:p>
            <a:pPr lvl="2"/>
            <a:r>
              <a:rPr lang="ja-JP" altLang="en-US" dirty="0" smtClean="0"/>
              <a:t>ディファードなので </a:t>
            </a:r>
            <a:r>
              <a:rPr lang="en-US" altLang="ja-JP" dirty="0" smtClean="0"/>
              <a:t>MSAA </a:t>
            </a:r>
            <a:r>
              <a:rPr lang="ja-JP" altLang="en-US" dirty="0" smtClean="0"/>
              <a:t>とは相性が悪い</a:t>
            </a:r>
            <a:endParaRPr lang="en-US" altLang="ja-JP" dirty="0" smtClean="0"/>
          </a:p>
          <a:p>
            <a:pPr lvl="1"/>
            <a:r>
              <a:rPr lang="en-US" altLang="ja-JP" dirty="0" err="1" smtClean="0"/>
              <a:t>Toksvig</a:t>
            </a:r>
            <a:r>
              <a:rPr lang="ja-JP" altLang="en-US" dirty="0" smtClean="0"/>
              <a:t> で多少は改善可能</a:t>
            </a:r>
            <a:endParaRPr lang="en-US" altLang="ja-JP" dirty="0" smtClean="0"/>
          </a:p>
          <a:p>
            <a:pPr lvl="2"/>
            <a:r>
              <a:rPr lang="ja-JP" altLang="en-US" dirty="0" smtClean="0"/>
              <a:t>エッジ部分はまだまだ厳しい</a:t>
            </a:r>
            <a:endParaRPr lang="en-US" altLang="ja-JP" dirty="0" smtClean="0"/>
          </a:p>
          <a:p>
            <a:pPr lvl="2"/>
            <a:endParaRPr kumimoji="1" lang="en-US" altLang="ja-JP" dirty="0" smtClean="0">
              <a:solidFill>
                <a:srgbClr val="FF0000"/>
              </a:solidFill>
            </a:endParaRPr>
          </a:p>
          <a:p>
            <a:r>
              <a:rPr kumimoji="1" lang="ja-JP" altLang="en-US" dirty="0" smtClean="0">
                <a:solidFill>
                  <a:schemeClr val="accent6">
                    <a:lumMod val="75000"/>
                  </a:schemeClr>
                </a:solidFill>
              </a:rPr>
              <a:t>サンプル数を物理的に増やさないとどうにもならない</a:t>
            </a:r>
            <a:endParaRPr kumimoji="1" lang="en-US" altLang="ja-JP" dirty="0" smtClean="0">
              <a:solidFill>
                <a:schemeClr val="accent6">
                  <a:lumMod val="75000"/>
                </a:schemeClr>
              </a:solidFill>
            </a:endParaRPr>
          </a:p>
        </p:txBody>
      </p:sp>
    </p:spTree>
    <p:extLst>
      <p:ext uri="{BB962C8B-B14F-4D97-AF65-F5344CB8AC3E}">
        <p14:creationId xmlns:p14="http://schemas.microsoft.com/office/powerpoint/2010/main" val="64559456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ブルートフォース・スーパーサンプリング</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t>真面目にサンプル数を増やす</a:t>
            </a:r>
            <a:endParaRPr kumimoji="1" lang="en-US" altLang="ja-JP" dirty="0" smtClean="0"/>
          </a:p>
          <a:p>
            <a:pPr lvl="1"/>
            <a:endParaRPr kumimoji="1" lang="en-US" altLang="ja-JP" dirty="0" smtClean="0"/>
          </a:p>
          <a:p>
            <a:r>
              <a:rPr lang="en-US" altLang="ja-JP" dirty="0" smtClean="0"/>
              <a:t>GDC</a:t>
            </a:r>
            <a:r>
              <a:rPr lang="ja-JP" altLang="en-US" dirty="0" smtClean="0"/>
              <a:t>デモ</a:t>
            </a:r>
            <a:r>
              <a:rPr lang="ja-JP" altLang="en-US" dirty="0"/>
              <a:t>で</a:t>
            </a:r>
            <a:r>
              <a:rPr lang="ja-JP" altLang="en-US" dirty="0" smtClean="0"/>
              <a:t>はフルシーン・アンチエイリアス（</a:t>
            </a:r>
            <a:r>
              <a:rPr lang="en-US" altLang="ja-JP" dirty="0" smtClean="0"/>
              <a:t>FSAA</a:t>
            </a:r>
            <a:r>
              <a:rPr lang="ja-JP" altLang="en-US" dirty="0" smtClean="0"/>
              <a:t>）を</a:t>
            </a:r>
            <a:r>
              <a:rPr lang="ja-JP" altLang="en-US" dirty="0"/>
              <a:t>適用</a:t>
            </a:r>
            <a:endParaRPr lang="en-US" altLang="ja-JP" dirty="0"/>
          </a:p>
          <a:p>
            <a:pPr lvl="1"/>
            <a:r>
              <a:rPr lang="ja-JP" altLang="en-US" dirty="0">
                <a:solidFill>
                  <a:schemeClr val="accent6">
                    <a:lumMod val="75000"/>
                  </a:schemeClr>
                </a:solidFill>
              </a:rPr>
              <a:t>内部では</a:t>
            </a:r>
            <a:r>
              <a:rPr lang="en-US" altLang="ja-JP" dirty="0" smtClean="0">
                <a:solidFill>
                  <a:schemeClr val="accent6">
                    <a:lumMod val="75000"/>
                  </a:schemeClr>
                </a:solidFill>
              </a:rPr>
              <a:t>3k</a:t>
            </a:r>
            <a:r>
              <a:rPr lang="ja-JP" altLang="en-US" dirty="0" smtClean="0">
                <a:solidFill>
                  <a:schemeClr val="accent6">
                    <a:lumMod val="75000"/>
                  </a:schemeClr>
                </a:solidFill>
              </a:rPr>
              <a:t>～</a:t>
            </a:r>
            <a:r>
              <a:rPr lang="en-US" altLang="ja-JP" dirty="0" smtClean="0">
                <a:solidFill>
                  <a:schemeClr val="accent6">
                    <a:lumMod val="75000"/>
                  </a:schemeClr>
                </a:solidFill>
              </a:rPr>
              <a:t>4k</a:t>
            </a:r>
            <a:r>
              <a:rPr lang="ja-JP" altLang="en-US" dirty="0" smtClean="0">
                <a:solidFill>
                  <a:schemeClr val="accent6">
                    <a:lumMod val="75000"/>
                  </a:schemeClr>
                </a:solidFill>
              </a:rPr>
              <a:t>レンダリング</a:t>
            </a:r>
            <a:r>
              <a:rPr lang="ja-JP" altLang="en-US" dirty="0">
                <a:solidFill>
                  <a:schemeClr val="accent6">
                    <a:lumMod val="75000"/>
                  </a:schemeClr>
                </a:solidFill>
              </a:rPr>
              <a:t>をおこなって</a:t>
            </a:r>
            <a:r>
              <a:rPr lang="ja-JP" altLang="en-US" dirty="0" smtClean="0">
                <a:solidFill>
                  <a:schemeClr val="accent6">
                    <a:lumMod val="75000"/>
                  </a:schemeClr>
                </a:solidFill>
              </a:rPr>
              <a:t>いた！</a:t>
            </a:r>
            <a:endParaRPr lang="en-US" altLang="ja-JP" dirty="0" smtClean="0">
              <a:solidFill>
                <a:schemeClr val="accent6">
                  <a:lumMod val="75000"/>
                </a:schemeClr>
              </a:solidFill>
            </a:endParaRPr>
          </a:p>
          <a:p>
            <a:pPr lvl="1"/>
            <a:endParaRPr lang="en-US" altLang="ja-JP" dirty="0" smtClean="0">
              <a:solidFill>
                <a:schemeClr val="accent6">
                  <a:lumMod val="75000"/>
                </a:schemeClr>
              </a:solidFill>
            </a:endParaRPr>
          </a:p>
          <a:p>
            <a:pPr lvl="1"/>
            <a:r>
              <a:rPr lang="ja-JP" altLang="en-US" dirty="0" smtClean="0"/>
              <a:t>効果は限定的で、見苦しいエイリアスがかなり残っていた</a:t>
            </a:r>
            <a:endParaRPr lang="en-US" altLang="ja-JP" dirty="0" smtClean="0"/>
          </a:p>
          <a:p>
            <a:pPr lvl="2"/>
            <a:r>
              <a:rPr lang="ja-JP" altLang="en-US" dirty="0"/>
              <a:t>そもそも数サンプル程度ではまったく</a:t>
            </a:r>
            <a:r>
              <a:rPr lang="ja-JP" altLang="en-US" dirty="0" smtClean="0"/>
              <a:t>足りない</a:t>
            </a:r>
            <a:endParaRPr lang="en-US" altLang="ja-JP" dirty="0" smtClean="0"/>
          </a:p>
          <a:p>
            <a:pPr lvl="2"/>
            <a:endParaRPr lang="en-US" altLang="ja-JP" dirty="0"/>
          </a:p>
          <a:p>
            <a:r>
              <a:rPr lang="ja-JP" altLang="en-US" dirty="0" smtClean="0"/>
              <a:t>非常にコストパフォーマンス</a:t>
            </a:r>
            <a:r>
              <a:rPr lang="ja-JP" altLang="en-US" dirty="0"/>
              <a:t>が</a:t>
            </a:r>
            <a:r>
              <a:rPr lang="ja-JP" altLang="en-US" dirty="0" smtClean="0"/>
              <a:t>悪い</a:t>
            </a:r>
            <a:endParaRPr lang="en-US" altLang="ja-JP" dirty="0"/>
          </a:p>
          <a:p>
            <a:pPr lvl="1"/>
            <a:r>
              <a:rPr kumimoji="1" lang="ja-JP" altLang="en-US" dirty="0" smtClean="0"/>
              <a:t>サンプル数に比例して負荷が高くなる</a:t>
            </a:r>
            <a:endParaRPr kumimoji="1" lang="en-US" altLang="ja-JP" dirty="0" smtClean="0"/>
          </a:p>
        </p:txBody>
      </p:sp>
    </p:spTree>
    <p:extLst>
      <p:ext uri="{BB962C8B-B14F-4D97-AF65-F5344CB8AC3E}">
        <p14:creationId xmlns:p14="http://schemas.microsoft.com/office/powerpoint/2010/main" val="349956301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テンポラル・スーパーサンプリング</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描画量を増やさずにサンプル数を増やす工夫</a:t>
            </a:r>
            <a:endParaRPr lang="en-US" altLang="ja-JP" dirty="0" smtClean="0"/>
          </a:p>
          <a:p>
            <a:pPr lvl="1"/>
            <a:endParaRPr lang="en-US" altLang="ja-JP" dirty="0" smtClean="0"/>
          </a:p>
          <a:p>
            <a:r>
              <a:rPr lang="ja-JP" altLang="en-US" dirty="0" smtClean="0"/>
              <a:t>時間</a:t>
            </a:r>
            <a:r>
              <a:rPr lang="ja-JP" altLang="en-US" dirty="0"/>
              <a:t>方向への積分</a:t>
            </a:r>
            <a:r>
              <a:rPr lang="ja-JP" altLang="en-US" dirty="0" smtClean="0"/>
              <a:t>でサンプル</a:t>
            </a:r>
            <a:r>
              <a:rPr lang="ja-JP" altLang="en-US" dirty="0"/>
              <a:t>を増やす</a:t>
            </a:r>
            <a:endParaRPr lang="en-US" altLang="ja-JP" dirty="0"/>
          </a:p>
          <a:p>
            <a:pPr lvl="1"/>
            <a:r>
              <a:rPr lang="ja-JP" altLang="en-US" dirty="0"/>
              <a:t>複数フレームの画像を</a:t>
            </a:r>
            <a:r>
              <a:rPr lang="ja-JP" altLang="en-US" dirty="0" smtClean="0"/>
              <a:t>合成</a:t>
            </a:r>
          </a:p>
          <a:p>
            <a:pPr lvl="2"/>
            <a:r>
              <a:rPr lang="ja-JP" altLang="en-US" dirty="0" smtClean="0"/>
              <a:t>現在のピクセルの過去フレームにおける位置のカラーをブレンド</a:t>
            </a:r>
            <a:endParaRPr lang="en-US" altLang="ja-JP" dirty="0" smtClean="0"/>
          </a:p>
          <a:p>
            <a:pPr lvl="1"/>
            <a:r>
              <a:rPr lang="ja-JP" altLang="en-US" dirty="0" smtClean="0">
                <a:solidFill>
                  <a:schemeClr val="accent6">
                    <a:lumMod val="75000"/>
                  </a:schemeClr>
                </a:solidFill>
              </a:rPr>
              <a:t>ピクセルは通常サブピクセル単位で移動</a:t>
            </a:r>
            <a:endParaRPr lang="en-US" altLang="ja-JP" dirty="0" smtClean="0">
              <a:solidFill>
                <a:schemeClr val="accent6">
                  <a:lumMod val="75000"/>
                </a:schemeClr>
              </a:solidFill>
            </a:endParaRPr>
          </a:p>
          <a:p>
            <a:pPr lvl="2"/>
            <a:r>
              <a:rPr lang="ja-JP" altLang="en-US" dirty="0" smtClean="0">
                <a:solidFill>
                  <a:schemeClr val="accent6">
                    <a:lumMod val="75000"/>
                  </a:schemeClr>
                </a:solidFill>
              </a:rPr>
              <a:t>自動的にフレーム毎のズレが積分される</a:t>
            </a:r>
            <a:endParaRPr lang="en-US" altLang="ja-JP" dirty="0" smtClean="0">
              <a:solidFill>
                <a:schemeClr val="accent6">
                  <a:lumMod val="75000"/>
                </a:schemeClr>
              </a:solidFill>
            </a:endParaRPr>
          </a:p>
          <a:p>
            <a:pPr lvl="3"/>
            <a:r>
              <a:rPr lang="ja-JP" altLang="en-US" dirty="0" smtClean="0"/>
              <a:t>確率的にサンプリング数が増える</a:t>
            </a:r>
            <a:endParaRPr lang="en-US" altLang="ja-JP" dirty="0" smtClean="0"/>
          </a:p>
          <a:p>
            <a:pPr lvl="2"/>
            <a:r>
              <a:rPr lang="ja-JP" altLang="en-US" dirty="0" smtClean="0">
                <a:solidFill>
                  <a:schemeClr val="accent6">
                    <a:lumMod val="75000"/>
                  </a:schemeClr>
                </a:solidFill>
              </a:rPr>
              <a:t>ピクセルの位置がフレーム間で全く動いていない場合は一切効果なし</a:t>
            </a:r>
            <a:endParaRPr lang="en-US" altLang="ja-JP" dirty="0">
              <a:solidFill>
                <a:schemeClr val="accent6">
                  <a:lumMod val="75000"/>
                </a:schemeClr>
              </a:solidFill>
            </a:endParaRPr>
          </a:p>
        </p:txBody>
      </p:sp>
    </p:spTree>
    <p:extLst>
      <p:ext uri="{BB962C8B-B14F-4D97-AF65-F5344CB8AC3E}">
        <p14:creationId xmlns:p14="http://schemas.microsoft.com/office/powerpoint/2010/main" val="380400785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テンポラル・アンチエイリアスの実装</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en-US" altLang="ja-JP" dirty="0" smtClean="0"/>
              <a:t>Unreal </a:t>
            </a:r>
            <a:r>
              <a:rPr lang="en-US" altLang="ja-JP" dirty="0"/>
              <a:t>Engine 4 </a:t>
            </a:r>
            <a:r>
              <a:rPr lang="ja-JP" altLang="en-US" dirty="0" smtClean="0"/>
              <a:t>をベースに拡張</a:t>
            </a:r>
            <a:endParaRPr lang="en-US" altLang="ja-JP" dirty="0"/>
          </a:p>
          <a:p>
            <a:pPr lvl="1"/>
            <a:r>
              <a:rPr lang="en-US" altLang="ja-JP" dirty="0" smtClean="0"/>
              <a:t>[Karis14] SIGGRAPH </a:t>
            </a:r>
            <a:r>
              <a:rPr lang="en-US" altLang="ja-JP" dirty="0"/>
              <a:t>2014</a:t>
            </a:r>
          </a:p>
          <a:p>
            <a:pPr lvl="1"/>
            <a:r>
              <a:rPr lang="ja-JP" altLang="en-US" dirty="0" smtClean="0">
                <a:solidFill>
                  <a:schemeClr val="accent6">
                    <a:lumMod val="75000"/>
                  </a:schemeClr>
                </a:solidFill>
              </a:rPr>
              <a:t>テンポラルエイリアスへの効果は非常</a:t>
            </a:r>
            <a:r>
              <a:rPr lang="ja-JP" altLang="en-US" dirty="0">
                <a:solidFill>
                  <a:schemeClr val="accent6">
                    <a:lumMod val="75000"/>
                  </a:schemeClr>
                </a:solidFill>
              </a:rPr>
              <a:t>に</a:t>
            </a:r>
            <a:r>
              <a:rPr lang="ja-JP" altLang="en-US" dirty="0" smtClean="0">
                <a:solidFill>
                  <a:schemeClr val="accent6">
                    <a:lumMod val="75000"/>
                  </a:schemeClr>
                </a:solidFill>
              </a:rPr>
              <a:t>高い</a:t>
            </a:r>
            <a:endParaRPr lang="en-US" altLang="ja-JP" dirty="0">
              <a:solidFill>
                <a:schemeClr val="accent6">
                  <a:lumMod val="75000"/>
                </a:schemeClr>
              </a:solidFill>
            </a:endParaRPr>
          </a:p>
          <a:p>
            <a:pPr lvl="2"/>
            <a:endParaRPr lang="en-US" altLang="ja-JP" dirty="0" smtClean="0"/>
          </a:p>
          <a:p>
            <a:r>
              <a:rPr lang="ja-JP" altLang="en-US" dirty="0" smtClean="0"/>
              <a:t>効果の大きさ故のデメリットも</a:t>
            </a:r>
            <a:endParaRPr lang="en-US" altLang="ja-JP" dirty="0" smtClean="0"/>
          </a:p>
          <a:p>
            <a:pPr lvl="1"/>
            <a:r>
              <a:rPr lang="ja-JP" altLang="en-US" dirty="0" smtClean="0">
                <a:solidFill>
                  <a:srgbClr val="C75F09"/>
                </a:solidFill>
              </a:rPr>
              <a:t>高周波の高輝度成分はほぼスポイルされる</a:t>
            </a:r>
            <a:endParaRPr lang="en-US" altLang="ja-JP" dirty="0" smtClean="0">
              <a:solidFill>
                <a:srgbClr val="C75F09"/>
              </a:solidFill>
            </a:endParaRPr>
          </a:p>
          <a:p>
            <a:pPr lvl="2"/>
            <a:r>
              <a:rPr lang="ja-JP" altLang="en-US" dirty="0" smtClean="0"/>
              <a:t>スペキュラーエイリアスはスペキュラー自体が無くなる</a:t>
            </a:r>
            <a:endParaRPr lang="en-US" altLang="ja-JP" dirty="0" smtClean="0"/>
          </a:p>
          <a:p>
            <a:pPr lvl="2"/>
            <a:r>
              <a:rPr lang="ja-JP" altLang="en-US" dirty="0" smtClean="0"/>
              <a:t>本来の物理的な輝度を維持できない</a:t>
            </a:r>
            <a:endParaRPr lang="en-US" altLang="ja-JP" dirty="0" smtClean="0"/>
          </a:p>
          <a:p>
            <a:pPr lvl="2"/>
            <a:r>
              <a:rPr lang="en-US" altLang="ja-JP" dirty="0" smtClean="0"/>
              <a:t>DOF</a:t>
            </a:r>
            <a:r>
              <a:rPr lang="ja-JP" altLang="en-US" dirty="0" smtClean="0"/>
              <a:t>やモーションブラーへの影響が大きい</a:t>
            </a:r>
            <a:endParaRPr lang="en-US" altLang="ja-JP" dirty="0" smtClean="0"/>
          </a:p>
          <a:p>
            <a:pPr lvl="1"/>
            <a:r>
              <a:rPr lang="ja-JP" altLang="en-US" dirty="0" smtClean="0">
                <a:solidFill>
                  <a:schemeClr val="accent6">
                    <a:lumMod val="75000"/>
                  </a:schemeClr>
                </a:solidFill>
              </a:rPr>
              <a:t>映像のディティール</a:t>
            </a:r>
            <a:r>
              <a:rPr lang="ja-JP" altLang="en-US" dirty="0">
                <a:solidFill>
                  <a:schemeClr val="accent6">
                    <a:lumMod val="75000"/>
                  </a:schemeClr>
                </a:solidFill>
              </a:rPr>
              <a:t>感</a:t>
            </a:r>
            <a:r>
              <a:rPr lang="ja-JP" altLang="en-US" dirty="0" smtClean="0">
                <a:solidFill>
                  <a:schemeClr val="accent6">
                    <a:lumMod val="75000"/>
                  </a:schemeClr>
                </a:solidFill>
              </a:rPr>
              <a:t>が失われやすい</a:t>
            </a:r>
            <a:endParaRPr lang="en-US" altLang="ja-JP" dirty="0" smtClean="0">
              <a:solidFill>
                <a:schemeClr val="accent6">
                  <a:lumMod val="75000"/>
                </a:schemeClr>
              </a:solidFill>
            </a:endParaRPr>
          </a:p>
          <a:p>
            <a:pPr lvl="2"/>
            <a:endParaRPr lang="en-US" altLang="ja-JP" dirty="0" smtClean="0"/>
          </a:p>
          <a:p>
            <a:r>
              <a:rPr lang="ja-JP" altLang="en-US" dirty="0" smtClean="0"/>
              <a:t>総合的にはエイリアス除去のメリットの方が大きかった</a:t>
            </a:r>
            <a:endParaRPr lang="en-US" altLang="ja-JP" dirty="0" smtClean="0"/>
          </a:p>
          <a:p>
            <a:pPr lvl="1"/>
            <a:r>
              <a:rPr lang="ja-JP" altLang="en-US" dirty="0" smtClean="0">
                <a:solidFill>
                  <a:schemeClr val="accent6">
                    <a:lumMod val="75000"/>
                  </a:schemeClr>
                </a:solidFill>
              </a:rPr>
              <a:t>物理ベースレンダリングのスペキュラーエイリアスは異常</a:t>
            </a:r>
            <a:endParaRPr lang="en-US" altLang="ja-JP" dirty="0" smtClean="0">
              <a:solidFill>
                <a:schemeClr val="accent6">
                  <a:lumMod val="75000"/>
                </a:schemeClr>
              </a:solidFill>
            </a:endParaRPr>
          </a:p>
        </p:txBody>
      </p:sp>
    </p:spTree>
    <p:extLst>
      <p:ext uri="{BB962C8B-B14F-4D97-AF65-F5344CB8AC3E}">
        <p14:creationId xmlns:p14="http://schemas.microsoft.com/office/powerpoint/2010/main" val="97093373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アンチエイリアスなし</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5" t="2851" r="854" b="935"/>
          <a:stretch/>
        </p:blipFill>
        <p:spPr bwMode="auto">
          <a:xfrm>
            <a:off x="1187624" y="843557"/>
            <a:ext cx="6840760" cy="3876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594839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アンチエイリアスあり</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2" t="2836" r="924" b="1060"/>
          <a:stretch/>
        </p:blipFill>
        <p:spPr bwMode="auto">
          <a:xfrm>
            <a:off x="1187624" y="843558"/>
            <a:ext cx="6840760" cy="3867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214940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アンチエイリアスなし／あり</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517" t="26604" r="22657" b="28684"/>
          <a:stretch/>
        </p:blipFill>
        <p:spPr bwMode="auto">
          <a:xfrm>
            <a:off x="4666929" y="843558"/>
            <a:ext cx="3818046" cy="3818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670" t="26601" r="22530" b="28724"/>
          <a:stretch/>
        </p:blipFill>
        <p:spPr bwMode="auto">
          <a:xfrm>
            <a:off x="657807" y="843558"/>
            <a:ext cx="3818046" cy="3818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129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技術デモ</a:t>
            </a:r>
            <a:endParaRPr lang="ja-JP" altLang="en-US" dirty="0"/>
          </a:p>
        </p:txBody>
      </p:sp>
      <p:sp>
        <p:nvSpPr>
          <p:cNvPr id="4" name="コンテンツ プレースホルダー 2"/>
          <p:cNvSpPr>
            <a:spLocks noGrp="1"/>
          </p:cNvSpPr>
          <p:nvPr>
            <p:ph idx="1"/>
          </p:nvPr>
        </p:nvSpPr>
        <p:spPr>
          <a:xfrm>
            <a:off x="457200" y="915566"/>
            <a:ext cx="8229600" cy="3744416"/>
          </a:xfrm>
        </p:spPr>
        <p:txBody>
          <a:bodyPr>
            <a:normAutofit/>
          </a:bodyPr>
          <a:lstStyle/>
          <a:p>
            <a:r>
              <a:rPr lang="ja-JP" altLang="en-US" dirty="0" smtClean="0"/>
              <a:t>どういう所が大変だったのか</a:t>
            </a:r>
            <a:r>
              <a:rPr lang="en-US" altLang="ja-JP" dirty="0" smtClean="0"/>
              <a:t>?</a:t>
            </a:r>
          </a:p>
          <a:p>
            <a:pPr lvl="1"/>
            <a:r>
              <a:rPr lang="ja-JP" altLang="en-US" dirty="0"/>
              <a:t>多く</a:t>
            </a:r>
            <a:r>
              <a:rPr lang="ja-JP" altLang="en-US" dirty="0" smtClean="0"/>
              <a:t>の技術要素をカバーする必要があった</a:t>
            </a:r>
            <a:endParaRPr lang="en-US" altLang="ja-JP" dirty="0"/>
          </a:p>
          <a:p>
            <a:pPr lvl="1"/>
            <a:r>
              <a:rPr lang="ja-JP" altLang="en-US" dirty="0" smtClean="0"/>
              <a:t>技術もアートも高いレベルが必要</a:t>
            </a:r>
            <a:endParaRPr lang="en-US" altLang="ja-JP" dirty="0"/>
          </a:p>
          <a:p>
            <a:pPr lvl="1"/>
            <a:r>
              <a:rPr lang="ja-JP" altLang="en-US" dirty="0" smtClean="0"/>
              <a:t>両者を高い水準で融合する必要がある</a:t>
            </a:r>
            <a:endParaRPr lang="en-US" altLang="ja-JP" dirty="0"/>
          </a:p>
          <a:p>
            <a:pPr marL="0" indent="0">
              <a:buNone/>
            </a:pPr>
            <a:endParaRPr lang="en-US" altLang="ja-JP" sz="900" dirty="0" smtClean="0"/>
          </a:p>
          <a:p>
            <a:pPr marL="0" indent="0">
              <a:buNone/>
            </a:pPr>
            <a:r>
              <a:rPr lang="ja-JP" altLang="en-US" dirty="0" smtClean="0"/>
              <a:t>⇒一定の成果はあった</a:t>
            </a:r>
            <a:endParaRPr lang="en-US" altLang="ja-JP" dirty="0" smtClean="0"/>
          </a:p>
          <a:p>
            <a:pPr marL="0" indent="0">
              <a:buNone/>
            </a:pPr>
            <a:r>
              <a:rPr lang="ja-JP" altLang="en-US" dirty="0" smtClean="0"/>
              <a:t>⇒技術面で重要なポイントを、この後説明したいと思います</a:t>
            </a:r>
            <a:endParaRPr lang="en-US" altLang="ja-JP" dirty="0" smtClean="0"/>
          </a:p>
        </p:txBody>
      </p:sp>
    </p:spTree>
    <p:extLst>
      <p:ext uri="{BB962C8B-B14F-4D97-AF65-F5344CB8AC3E}">
        <p14:creationId xmlns:p14="http://schemas.microsoft.com/office/powerpoint/2010/main" val="399424296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もう少し詳細な </a:t>
            </a:r>
            <a:r>
              <a:rPr kumimoji="1" lang="en-US" altLang="ja-JP" dirty="0" smtClean="0"/>
              <a:t>tips</a:t>
            </a:r>
            <a:r>
              <a:rPr kumimoji="1" lang="ja-JP" altLang="en-US" dirty="0" smtClean="0"/>
              <a:t> 等</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履歴バッファの合成</a:t>
            </a:r>
            <a:endParaRPr lang="en-US" altLang="ja-JP" dirty="0" smtClean="0"/>
          </a:p>
          <a:p>
            <a:pPr lvl="1"/>
            <a:r>
              <a:rPr lang="ja-JP" altLang="en-US" dirty="0" smtClean="0"/>
              <a:t>モーションブラー用のベロシティマップで過去位置を求める</a:t>
            </a:r>
            <a:endParaRPr lang="en-US" altLang="ja-JP" dirty="0" smtClean="0"/>
          </a:p>
          <a:p>
            <a:pPr lvl="2"/>
            <a:endParaRPr lang="en-US" altLang="ja-JP" dirty="0" smtClean="0"/>
          </a:p>
          <a:p>
            <a:pPr lvl="1"/>
            <a:r>
              <a:rPr lang="ja-JP" altLang="en-US" dirty="0" smtClean="0"/>
              <a:t>深度等を</a:t>
            </a:r>
            <a:r>
              <a:rPr lang="ja-JP" altLang="en-US" dirty="0"/>
              <a:t>比較して物理的に同じ場所とみなせる場合だけブレンド</a:t>
            </a:r>
            <a:endParaRPr lang="en-US" altLang="ja-JP" dirty="0"/>
          </a:p>
          <a:p>
            <a:pPr lvl="2"/>
            <a:r>
              <a:rPr lang="ja-JP" altLang="en-US" dirty="0" smtClean="0">
                <a:solidFill>
                  <a:schemeClr val="accent6">
                    <a:lumMod val="75000"/>
                  </a:schemeClr>
                </a:solidFill>
              </a:rPr>
              <a:t>単純に過去位置のピクセルとブレンドすると残像が発生</a:t>
            </a:r>
            <a:endParaRPr lang="en-US" altLang="ja-JP" dirty="0" smtClean="0">
              <a:solidFill>
                <a:schemeClr val="accent6">
                  <a:lumMod val="75000"/>
                </a:schemeClr>
              </a:solidFill>
            </a:endParaRPr>
          </a:p>
          <a:p>
            <a:pPr lvl="1"/>
            <a:r>
              <a:rPr lang="ja-JP" altLang="en-US" dirty="0" smtClean="0"/>
              <a:t>あまりに距離が離れたピクセルは合成しない</a:t>
            </a:r>
            <a:endParaRPr lang="en-US" altLang="ja-JP" dirty="0" smtClean="0"/>
          </a:p>
          <a:p>
            <a:pPr lvl="2"/>
            <a:endParaRPr lang="en-US" altLang="ja-JP" dirty="0"/>
          </a:p>
          <a:p>
            <a:r>
              <a:rPr lang="ja-JP" altLang="en-US" dirty="0" smtClean="0"/>
              <a:t>残像は消しきれなかった</a:t>
            </a:r>
            <a:endParaRPr lang="en-US" altLang="ja-JP" dirty="0" smtClean="0"/>
          </a:p>
        </p:txBody>
      </p:sp>
    </p:spTree>
    <p:extLst>
      <p:ext uri="{BB962C8B-B14F-4D97-AF65-F5344CB8AC3E}">
        <p14:creationId xmlns:p14="http://schemas.microsoft.com/office/powerpoint/2010/main" val="3779735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エッジ部分</a:t>
            </a:r>
            <a:r>
              <a:rPr lang="ja-JP" altLang="en-US" dirty="0" smtClean="0"/>
              <a:t>の高輝度スペキュラー問題</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所詮</a:t>
            </a:r>
            <a:r>
              <a:rPr lang="en-US" altLang="ja-JP" dirty="0" smtClean="0"/>
              <a:t>10</a:t>
            </a:r>
            <a:r>
              <a:rPr lang="ja-JP" altLang="en-US" dirty="0" smtClean="0"/>
              <a:t>や</a:t>
            </a:r>
            <a:r>
              <a:rPr lang="en-US" altLang="ja-JP" dirty="0" smtClean="0"/>
              <a:t>20</a:t>
            </a:r>
            <a:r>
              <a:rPr lang="ja-JP" altLang="en-US" dirty="0" smtClean="0"/>
              <a:t>程度のサンプル数では全く解決できない</a:t>
            </a:r>
            <a:endParaRPr lang="en-US" altLang="ja-JP" dirty="0" smtClean="0"/>
          </a:p>
          <a:p>
            <a:pPr lvl="1"/>
            <a:r>
              <a:rPr lang="ja-JP" altLang="en-US" dirty="0" smtClean="0"/>
              <a:t>露出調整後のピクセルが仮に</a:t>
            </a:r>
            <a:r>
              <a:rPr lang="en-US" altLang="ja-JP" dirty="0" smtClean="0"/>
              <a:t>100</a:t>
            </a:r>
            <a:r>
              <a:rPr lang="ja-JP" altLang="en-US" dirty="0"/>
              <a:t>くらい</a:t>
            </a:r>
            <a:r>
              <a:rPr lang="ja-JP" altLang="en-US" dirty="0" smtClean="0"/>
              <a:t>の輝度</a:t>
            </a:r>
            <a:r>
              <a:rPr lang="ja-JP" altLang="en-US" dirty="0"/>
              <a:t>になると</a:t>
            </a:r>
            <a:endParaRPr lang="en-US" altLang="ja-JP" dirty="0" smtClean="0"/>
          </a:p>
          <a:p>
            <a:pPr lvl="2"/>
            <a:r>
              <a:rPr lang="en-US" altLang="ja-JP" dirty="0" smtClean="0"/>
              <a:t>100</a:t>
            </a:r>
            <a:r>
              <a:rPr lang="ja-JP" altLang="en-US" dirty="0" smtClean="0"/>
              <a:t>サンプル近くまで効果なし</a:t>
            </a:r>
            <a:endParaRPr lang="en-US" altLang="ja-JP" dirty="0" smtClean="0"/>
          </a:p>
          <a:p>
            <a:pPr lvl="2"/>
            <a:r>
              <a:rPr lang="ja-JP" altLang="en-US" dirty="0" smtClean="0">
                <a:solidFill>
                  <a:schemeClr val="accent6">
                    <a:lumMod val="75000"/>
                  </a:schemeClr>
                </a:solidFill>
              </a:rPr>
              <a:t>水平／垂直に近いエッジ以外はどれだけサンプル数を増やしても白か黒に</a:t>
            </a:r>
            <a:r>
              <a:rPr lang="en-US" altLang="ja-JP" dirty="0" smtClean="0">
                <a:solidFill>
                  <a:schemeClr val="accent6">
                    <a:lumMod val="75000"/>
                  </a:schemeClr>
                </a:solidFill>
              </a:rPr>
              <a:t>…</a:t>
            </a:r>
          </a:p>
        </p:txBody>
      </p:sp>
    </p:spTree>
    <p:extLst>
      <p:ext uri="{BB962C8B-B14F-4D97-AF65-F5344CB8AC3E}">
        <p14:creationId xmlns:p14="http://schemas.microsoft.com/office/powerpoint/2010/main" val="3135762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エッジ部分</a:t>
            </a:r>
            <a:r>
              <a:rPr lang="ja-JP" altLang="en-US" dirty="0" smtClean="0"/>
              <a:t>の高輝度スペキュラー問題</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解決策</a:t>
            </a:r>
            <a:endParaRPr lang="en-US" altLang="ja-JP" dirty="0" smtClean="0"/>
          </a:p>
          <a:p>
            <a:pPr lvl="1"/>
            <a:r>
              <a:rPr lang="ja-JP" altLang="en-US" dirty="0"/>
              <a:t>ローパスフィルタなどの</a:t>
            </a:r>
            <a:r>
              <a:rPr lang="ja-JP" altLang="en-US" dirty="0" smtClean="0"/>
              <a:t>処置</a:t>
            </a:r>
            <a:endParaRPr lang="en-US" altLang="ja-JP" dirty="0" smtClean="0"/>
          </a:p>
          <a:p>
            <a:pPr lvl="2"/>
            <a:r>
              <a:rPr lang="ja-JP" altLang="en-US" dirty="0">
                <a:solidFill>
                  <a:srgbClr val="C75F09"/>
                </a:solidFill>
              </a:rPr>
              <a:t>やはり</a:t>
            </a:r>
            <a:r>
              <a:rPr lang="ja-JP" altLang="en-US" dirty="0" smtClean="0">
                <a:solidFill>
                  <a:srgbClr val="C75F09"/>
                </a:solidFill>
              </a:rPr>
              <a:t>ディティールは失われやすい</a:t>
            </a:r>
            <a:endParaRPr lang="en-US" altLang="ja-JP" dirty="0">
              <a:solidFill>
                <a:srgbClr val="C75F09"/>
              </a:solidFill>
            </a:endParaRPr>
          </a:p>
          <a:p>
            <a:pPr lvl="1"/>
            <a:r>
              <a:rPr lang="ja-JP" altLang="en-US" dirty="0" smtClean="0"/>
              <a:t>トーンマップ後の色空間で合成して最後に線形空間に戻す</a:t>
            </a:r>
            <a:endParaRPr lang="en-US" altLang="ja-JP" dirty="0" smtClean="0"/>
          </a:p>
          <a:p>
            <a:pPr lvl="2"/>
            <a:r>
              <a:rPr lang="ja-JP" altLang="en-US" dirty="0" smtClean="0">
                <a:solidFill>
                  <a:schemeClr val="accent6">
                    <a:lumMod val="75000"/>
                  </a:schemeClr>
                </a:solidFill>
              </a:rPr>
              <a:t>トーンマップの段階でクランプされないように注意</a:t>
            </a:r>
            <a:endParaRPr lang="en-US" altLang="ja-JP" dirty="0" smtClean="0">
              <a:solidFill>
                <a:schemeClr val="accent6">
                  <a:lumMod val="75000"/>
                </a:schemeClr>
              </a:solidFill>
            </a:endParaRPr>
          </a:p>
          <a:p>
            <a:pPr lvl="3"/>
            <a:r>
              <a:rPr lang="ja-JP" altLang="en-US" dirty="0" smtClean="0"/>
              <a:t>線形空間に完全に戻せる変換を使うこと</a:t>
            </a:r>
            <a:endParaRPr lang="en-US" altLang="ja-JP" dirty="0" smtClean="0"/>
          </a:p>
          <a:p>
            <a:pPr lvl="2"/>
            <a:r>
              <a:rPr lang="ja-JP" altLang="en-US" dirty="0" smtClean="0">
                <a:solidFill>
                  <a:srgbClr val="C75F09"/>
                </a:solidFill>
              </a:rPr>
              <a:t>モニタ用ガンマ補正は適用しないように注意</a:t>
            </a:r>
            <a:endParaRPr lang="en-US" altLang="ja-JP" dirty="0" smtClean="0">
              <a:solidFill>
                <a:srgbClr val="C75F09"/>
              </a:solidFill>
            </a:endParaRPr>
          </a:p>
          <a:p>
            <a:pPr lvl="3"/>
            <a:r>
              <a:rPr lang="ja-JP" altLang="en-US" dirty="0"/>
              <a:t>ガンマ</a:t>
            </a:r>
            <a:r>
              <a:rPr lang="ja-JP" altLang="en-US" dirty="0" smtClean="0"/>
              <a:t>補正はあくまでモニタ出力ガンマに対応するための補正</a:t>
            </a:r>
            <a:endParaRPr lang="en-US" altLang="ja-JP" dirty="0" smtClean="0"/>
          </a:p>
          <a:p>
            <a:pPr lvl="3"/>
            <a:r>
              <a:rPr lang="ja-JP" altLang="en-US" dirty="0" smtClean="0"/>
              <a:t>ただし</a:t>
            </a:r>
            <a:r>
              <a:rPr lang="ja-JP" altLang="en-US" dirty="0" smtClean="0">
                <a:solidFill>
                  <a:srgbClr val="C75F09"/>
                </a:solidFill>
              </a:rPr>
              <a:t>カラーグレーディングの一環としてのガンマカーブ調整</a:t>
            </a:r>
            <a:r>
              <a:rPr lang="ja-JP" altLang="en-US" dirty="0" smtClean="0"/>
              <a:t>は適用するのが正しい</a:t>
            </a:r>
            <a:endParaRPr lang="en-US" altLang="ja-JP" dirty="0" smtClean="0"/>
          </a:p>
          <a:p>
            <a:pPr lvl="2"/>
            <a:r>
              <a:rPr lang="ja-JP" altLang="en-US" dirty="0" smtClean="0">
                <a:solidFill>
                  <a:schemeClr val="accent6">
                    <a:lumMod val="75000"/>
                  </a:schemeClr>
                </a:solidFill>
              </a:rPr>
              <a:t>周波数</a:t>
            </a:r>
            <a:r>
              <a:rPr lang="ja-JP" altLang="en-US" dirty="0">
                <a:solidFill>
                  <a:schemeClr val="accent6">
                    <a:lumMod val="75000"/>
                  </a:schemeClr>
                </a:solidFill>
              </a:rPr>
              <a:t>の</a:t>
            </a:r>
            <a:r>
              <a:rPr lang="ja-JP" altLang="en-US" dirty="0" smtClean="0">
                <a:solidFill>
                  <a:schemeClr val="accent6">
                    <a:lumMod val="75000"/>
                  </a:schemeClr>
                </a:solidFill>
              </a:rPr>
              <a:t>高い高輝度成分は本来より暗くなるので注意</a:t>
            </a:r>
            <a:endParaRPr lang="en-US" altLang="ja-JP" dirty="0" smtClean="0">
              <a:solidFill>
                <a:schemeClr val="accent6">
                  <a:lumMod val="75000"/>
                </a:schemeClr>
              </a:solidFill>
            </a:endParaRPr>
          </a:p>
        </p:txBody>
      </p:sp>
    </p:spTree>
    <p:extLst>
      <p:ext uri="{BB962C8B-B14F-4D97-AF65-F5344CB8AC3E}">
        <p14:creationId xmlns:p14="http://schemas.microsoft.com/office/powerpoint/2010/main" val="356555263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静止ピクセルの改善</a:t>
            </a:r>
            <a:endParaRPr kumimoji="1" lang="ja-JP" altLang="en-US" dirty="0"/>
          </a:p>
        </p:txBody>
      </p:sp>
      <p:sp>
        <p:nvSpPr>
          <p:cNvPr id="3" name="コンテンツ プレースホルダー 2"/>
          <p:cNvSpPr>
            <a:spLocks noGrp="1"/>
          </p:cNvSpPr>
          <p:nvPr>
            <p:ph idx="1"/>
          </p:nvPr>
        </p:nvSpPr>
        <p:spPr/>
        <p:txBody>
          <a:bodyPr/>
          <a:lstStyle/>
          <a:p>
            <a:r>
              <a:rPr lang="ja-JP" altLang="en-US" dirty="0"/>
              <a:t>静止</a:t>
            </a:r>
            <a:r>
              <a:rPr lang="ja-JP" altLang="en-US" dirty="0" smtClean="0"/>
              <a:t>ピクセルもスーパーサンプリングしたい</a:t>
            </a:r>
            <a:endParaRPr lang="en-US" altLang="ja-JP" dirty="0" smtClean="0"/>
          </a:p>
          <a:p>
            <a:pPr lvl="1"/>
            <a:r>
              <a:rPr lang="ja-JP" altLang="en-US" dirty="0" smtClean="0"/>
              <a:t>ここまでの方法だけでは動かないピクセルには全く効果なし</a:t>
            </a:r>
            <a:endParaRPr lang="en-US" altLang="ja-JP" dirty="0" smtClean="0"/>
          </a:p>
          <a:p>
            <a:pPr lvl="1"/>
            <a:r>
              <a:rPr lang="ja-JP" altLang="en-US" dirty="0" smtClean="0">
                <a:solidFill>
                  <a:schemeClr val="accent6">
                    <a:lumMod val="75000"/>
                  </a:schemeClr>
                </a:solidFill>
              </a:rPr>
              <a:t>画面が止まるとエイリアスが復活する</a:t>
            </a:r>
            <a:endParaRPr lang="en-US" altLang="ja-JP" dirty="0" smtClean="0">
              <a:solidFill>
                <a:schemeClr val="accent6">
                  <a:lumMod val="75000"/>
                </a:schemeClr>
              </a:solidFill>
            </a:endParaRPr>
          </a:p>
        </p:txBody>
      </p:sp>
      <p:pic>
        <p:nvPicPr>
          <p:cNvPr id="3074" name="Picture 2" descr="\\kawase\Masa Shared\MIZUCHI\Moving.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2184621"/>
            <a:ext cx="4007918" cy="217095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kawase\Masa Shared\MIZUCHI\Staying.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3" y="2184621"/>
            <a:ext cx="4007919" cy="217095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686672" y="4403308"/>
            <a:ext cx="1569660" cy="276999"/>
          </a:xfrm>
          <a:prstGeom prst="rect">
            <a:avLst/>
          </a:prstGeom>
          <a:noFill/>
        </p:spPr>
        <p:txBody>
          <a:bodyPr wrap="none" rtlCol="0">
            <a:spAutoFit/>
          </a:bodyPr>
          <a:lstStyle/>
          <a:p>
            <a:pPr algn="ctr"/>
            <a:r>
              <a:rPr lang="ja-JP" altLang="en-US" sz="1200" dirty="0">
                <a:solidFill>
                  <a:schemeClr val="tx1">
                    <a:lumMod val="75000"/>
                  </a:schemeClr>
                </a:solidFill>
                <a:latin typeface="Segoe UI" panose="020B0502040204020203" pitchFamily="34" charset="0"/>
                <a:ea typeface="メイリオ" panose="020B0604030504040204" pitchFamily="50" charset="-128"/>
              </a:rPr>
              <a:t>動いているピクセル</a:t>
            </a:r>
          </a:p>
        </p:txBody>
      </p:sp>
      <p:sp>
        <p:nvSpPr>
          <p:cNvPr id="7" name="テキスト ボックス 6"/>
          <p:cNvSpPr txBox="1"/>
          <p:nvPr/>
        </p:nvSpPr>
        <p:spPr>
          <a:xfrm>
            <a:off x="5786192" y="4403308"/>
            <a:ext cx="1723549" cy="276999"/>
          </a:xfrm>
          <a:prstGeom prst="rect">
            <a:avLst/>
          </a:prstGeom>
          <a:noFill/>
        </p:spPr>
        <p:txBody>
          <a:bodyPr wrap="none" rtlCol="0">
            <a:spAutoFit/>
          </a:bodyPr>
          <a:lstStyle/>
          <a:p>
            <a:pPr algn="ctr"/>
            <a:r>
              <a:rPr lang="ja-JP" altLang="en-US" sz="1200" dirty="0" smtClean="0">
                <a:solidFill>
                  <a:schemeClr val="tx1">
                    <a:lumMod val="75000"/>
                  </a:schemeClr>
                </a:solidFill>
                <a:latin typeface="Segoe UI" panose="020B0502040204020203" pitchFamily="34" charset="0"/>
                <a:ea typeface="メイリオ" panose="020B0604030504040204" pitchFamily="50" charset="-128"/>
              </a:rPr>
              <a:t>静止しているピクセル</a:t>
            </a:r>
            <a:endParaRPr lang="ja-JP" altLang="en-US" sz="1200" dirty="0">
              <a:solidFill>
                <a:schemeClr val="tx1">
                  <a:lumMod val="75000"/>
                </a:schemeClr>
              </a:solidFill>
              <a:latin typeface="Segoe UI" panose="020B0502040204020203" pitchFamily="34" charset="0"/>
              <a:ea typeface="メイリオ" panose="020B0604030504040204" pitchFamily="50" charset="-128"/>
            </a:endParaRPr>
          </a:p>
        </p:txBody>
      </p:sp>
    </p:spTree>
    <p:extLst>
      <p:ext uri="{BB962C8B-B14F-4D97-AF65-F5344CB8AC3E}">
        <p14:creationId xmlns:p14="http://schemas.microsoft.com/office/powerpoint/2010/main" val="178635855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動いているピクセル／静止ピクセル</a:t>
            </a:r>
            <a:endParaRPr kumimoji="1" lang="ja-JP" altLang="en-US" dirty="0"/>
          </a:p>
        </p:txBody>
      </p:sp>
      <p:sp>
        <p:nvSpPr>
          <p:cNvPr id="3" name="コンテンツ プレースホルダー 2"/>
          <p:cNvSpPr>
            <a:spLocks noGrp="1"/>
          </p:cNvSpPr>
          <p:nvPr>
            <p:ph idx="1"/>
          </p:nvPr>
        </p:nvSpPr>
        <p:spPr/>
        <p:txBody>
          <a:bodyPr>
            <a:normAutofit/>
          </a:bodyPr>
          <a:lstStyle/>
          <a:p>
            <a:endParaRPr lang="en-US" altLang="ja-JP" dirty="0"/>
          </a:p>
        </p:txBody>
      </p:sp>
      <p:pic>
        <p:nvPicPr>
          <p:cNvPr id="3075" name="Picture 3" descr="\\kawase\Masa Shared\MIZUCHI\Staying.bmp"/>
          <p:cNvPicPr>
            <a:picLocks noChangeAspect="1" noChangeArrowheads="1"/>
          </p:cNvPicPr>
          <p:nvPr/>
        </p:nvPicPr>
        <p:blipFill rotWithShape="1">
          <a:blip r:embed="rId2">
            <a:extLst>
              <a:ext uri="{28A0092B-C50C-407E-A947-70E740481C1C}">
                <a14:useLocalDpi xmlns:a14="http://schemas.microsoft.com/office/drawing/2010/main" val="0"/>
              </a:ext>
            </a:extLst>
          </a:blip>
          <a:srcRect l="34827" t="31161" r="43237" b="28344"/>
          <a:stretch/>
        </p:blipFill>
        <p:spPr bwMode="auto">
          <a:xfrm>
            <a:off x="611560" y="843559"/>
            <a:ext cx="3816425" cy="381642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awase\Masa Shared\MIZUCHI\Moving.bmp"/>
          <p:cNvPicPr>
            <a:picLocks noChangeAspect="1" noChangeArrowheads="1"/>
          </p:cNvPicPr>
          <p:nvPr/>
        </p:nvPicPr>
        <p:blipFill rotWithShape="1">
          <a:blip r:embed="rId3">
            <a:extLst>
              <a:ext uri="{28A0092B-C50C-407E-A947-70E740481C1C}">
                <a14:useLocalDpi xmlns:a14="http://schemas.microsoft.com/office/drawing/2010/main" val="0"/>
              </a:ext>
            </a:extLst>
          </a:blip>
          <a:srcRect l="34798" t="31411" r="43267" b="28094"/>
          <a:stretch/>
        </p:blipFill>
        <p:spPr bwMode="auto">
          <a:xfrm>
            <a:off x="4644008" y="843560"/>
            <a:ext cx="3816423" cy="3816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2019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テンポラル・ジッタリング</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基本的な考え方</a:t>
            </a:r>
            <a:endParaRPr lang="en-US" altLang="ja-JP" dirty="0" smtClean="0"/>
          </a:p>
          <a:p>
            <a:pPr lvl="1"/>
            <a:r>
              <a:rPr lang="ja-JP" altLang="en-US" dirty="0" smtClean="0"/>
              <a:t>サブピクセルサンプリングを増やすために視錐体をジッタリング</a:t>
            </a:r>
            <a:endParaRPr lang="en-US" altLang="ja-JP" dirty="0" smtClean="0"/>
          </a:p>
          <a:p>
            <a:pPr lvl="2"/>
            <a:r>
              <a:rPr lang="ja-JP" altLang="en-US" dirty="0" smtClean="0"/>
              <a:t>昔から知られるレガシーな手法</a:t>
            </a:r>
            <a:endParaRPr lang="en-US" altLang="ja-JP" dirty="0" smtClean="0"/>
          </a:p>
          <a:p>
            <a:pPr lvl="1"/>
            <a:r>
              <a:rPr lang="en-US" altLang="ja-JP" dirty="0" smtClean="0">
                <a:solidFill>
                  <a:schemeClr val="accent6">
                    <a:lumMod val="75000"/>
                  </a:schemeClr>
                </a:solidFill>
              </a:rPr>
              <a:t>1</a:t>
            </a:r>
            <a:r>
              <a:rPr lang="ja-JP" altLang="en-US" dirty="0" smtClean="0">
                <a:solidFill>
                  <a:schemeClr val="accent6">
                    <a:lumMod val="75000"/>
                  </a:schemeClr>
                </a:solidFill>
              </a:rPr>
              <a:t>フレーム内ではなくフレーム毎にジッタリング</a:t>
            </a:r>
            <a:endParaRPr lang="en-US" altLang="ja-JP" dirty="0" smtClean="0">
              <a:solidFill>
                <a:schemeClr val="accent6">
                  <a:lumMod val="75000"/>
                </a:schemeClr>
              </a:solidFill>
            </a:endParaRPr>
          </a:p>
          <a:p>
            <a:pPr lvl="2"/>
            <a:r>
              <a:rPr lang="ja-JP" altLang="en-US" dirty="0" smtClean="0">
                <a:solidFill>
                  <a:schemeClr val="accent6">
                    <a:lumMod val="75000"/>
                  </a:schemeClr>
                </a:solidFill>
              </a:rPr>
              <a:t>複数フレームが徐々に合成されてサンプルが増える</a:t>
            </a:r>
            <a:endParaRPr lang="en-US" altLang="ja-JP" dirty="0" smtClean="0">
              <a:solidFill>
                <a:schemeClr val="accent6">
                  <a:lumMod val="75000"/>
                </a:schemeClr>
              </a:solidFill>
            </a:endParaRPr>
          </a:p>
          <a:p>
            <a:pPr lvl="2"/>
            <a:endParaRPr lang="en-US" altLang="ja-JP" dirty="0" smtClean="0">
              <a:solidFill>
                <a:schemeClr val="accent6">
                  <a:lumMod val="75000"/>
                </a:schemeClr>
              </a:solidFill>
            </a:endParaRPr>
          </a:p>
          <a:p>
            <a:r>
              <a:rPr lang="ja-JP" altLang="en-US" dirty="0" smtClean="0"/>
              <a:t>最終的にデモには使用しなかった</a:t>
            </a:r>
            <a:endParaRPr lang="en-US" altLang="ja-JP" dirty="0"/>
          </a:p>
          <a:p>
            <a:pPr lvl="1"/>
            <a:r>
              <a:rPr lang="ja-JP" altLang="en-US" dirty="0"/>
              <a:t>後述</a:t>
            </a:r>
            <a:endParaRPr lang="en-US" altLang="ja-JP" dirty="0"/>
          </a:p>
        </p:txBody>
      </p:sp>
    </p:spTree>
    <p:extLst>
      <p:ext uri="{BB962C8B-B14F-4D97-AF65-F5344CB8AC3E}">
        <p14:creationId xmlns:p14="http://schemas.microsoft.com/office/powerpoint/2010/main" val="188790234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サンプリング点</a:t>
            </a:r>
            <a:r>
              <a:rPr kumimoji="1" lang="ja-JP" altLang="en-US" dirty="0" smtClean="0"/>
              <a:t>の注意</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理想的なサンプリング点</a:t>
            </a:r>
            <a:endParaRPr kumimoji="1" lang="en-US" altLang="ja-JP" dirty="0" smtClean="0"/>
          </a:p>
          <a:p>
            <a:pPr lvl="1"/>
            <a:r>
              <a:rPr kumimoji="1" lang="ja-JP" altLang="en-US" dirty="0" smtClean="0"/>
              <a:t>できるだけまばらに点在する</a:t>
            </a:r>
            <a:endParaRPr kumimoji="1" lang="en-US" altLang="ja-JP" dirty="0" smtClean="0"/>
          </a:p>
          <a:p>
            <a:pPr lvl="2"/>
            <a:r>
              <a:rPr kumimoji="1" lang="ja-JP" altLang="en-US" dirty="0" smtClean="0"/>
              <a:t>偏ったサンプルにならないように</a:t>
            </a:r>
            <a:endParaRPr kumimoji="1" lang="en-US" altLang="ja-JP" dirty="0" smtClean="0"/>
          </a:p>
          <a:p>
            <a:pPr lvl="2"/>
            <a:r>
              <a:rPr lang="ja-JP" altLang="en-US" dirty="0" smtClean="0">
                <a:solidFill>
                  <a:schemeClr val="accent6">
                    <a:lumMod val="75000"/>
                  </a:schemeClr>
                </a:solidFill>
              </a:rPr>
              <a:t>乱数は偏りが大きいため有限サンプル数では望ましくない</a:t>
            </a:r>
            <a:endParaRPr lang="en-US" altLang="ja-JP" dirty="0" smtClean="0">
              <a:solidFill>
                <a:schemeClr val="accent6">
                  <a:lumMod val="75000"/>
                </a:schemeClr>
              </a:solidFill>
            </a:endParaRPr>
          </a:p>
          <a:p>
            <a:pPr lvl="1"/>
            <a:r>
              <a:rPr lang="ja-JP" altLang="en-US" dirty="0" smtClean="0"/>
              <a:t>どの方向のエッジが横切ってもまばらにサンプリング</a:t>
            </a:r>
            <a:endParaRPr lang="en-US" altLang="ja-JP" dirty="0" smtClean="0"/>
          </a:p>
          <a:p>
            <a:pPr lvl="2"/>
            <a:r>
              <a:rPr lang="ja-JP" altLang="en-US" dirty="0" smtClean="0">
                <a:solidFill>
                  <a:schemeClr val="accent6">
                    <a:lumMod val="75000"/>
                  </a:schemeClr>
                </a:solidFill>
              </a:rPr>
              <a:t>グリッド状だと特定方向のエッジだけサンプリングが偏る</a:t>
            </a:r>
            <a:endParaRPr lang="en-US" altLang="ja-JP" dirty="0" smtClean="0">
              <a:solidFill>
                <a:schemeClr val="accent6">
                  <a:lumMod val="75000"/>
                </a:schemeClr>
              </a:solidFill>
            </a:endParaRPr>
          </a:p>
          <a:p>
            <a:pPr lvl="1"/>
            <a:r>
              <a:rPr lang="ja-JP" altLang="en-US" dirty="0" smtClean="0"/>
              <a:t>ある程度以上のサンプリング数</a:t>
            </a:r>
            <a:endParaRPr lang="en-US" altLang="ja-JP" dirty="0" smtClean="0"/>
          </a:p>
          <a:p>
            <a:pPr lvl="2"/>
            <a:r>
              <a:rPr lang="ja-JP" altLang="en-US" dirty="0" smtClean="0"/>
              <a:t>エイリアスを充分除去できるように</a:t>
            </a:r>
            <a:endParaRPr lang="en-US" altLang="ja-JP" dirty="0" smtClean="0"/>
          </a:p>
          <a:p>
            <a:pPr lvl="2"/>
            <a:r>
              <a:rPr lang="ja-JP" altLang="en-US" dirty="0">
                <a:solidFill>
                  <a:schemeClr val="accent6">
                    <a:lumMod val="75000"/>
                  </a:schemeClr>
                </a:solidFill>
              </a:rPr>
              <a:t>ただし増やし過ぎるとテンポラルではフリッカリング</a:t>
            </a:r>
            <a:r>
              <a:rPr lang="ja-JP" altLang="en-US" dirty="0" smtClean="0">
                <a:solidFill>
                  <a:schemeClr val="accent6">
                    <a:lumMod val="75000"/>
                  </a:schemeClr>
                </a:solidFill>
              </a:rPr>
              <a:t>の原因に</a:t>
            </a:r>
            <a:endParaRPr lang="en-US" altLang="ja-JP" dirty="0" smtClean="0">
              <a:solidFill>
                <a:schemeClr val="accent6">
                  <a:lumMod val="75000"/>
                </a:schemeClr>
              </a:solidFill>
            </a:endParaRPr>
          </a:p>
        </p:txBody>
      </p:sp>
    </p:spTree>
    <p:extLst>
      <p:ext uri="{BB962C8B-B14F-4D97-AF65-F5344CB8AC3E}">
        <p14:creationId xmlns:p14="http://schemas.microsoft.com/office/powerpoint/2010/main" val="379929115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16</a:t>
            </a:r>
            <a:r>
              <a:rPr lang="ja-JP" altLang="en-US" dirty="0" smtClean="0"/>
              <a:t>サンプリングの例</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Ordered-Grid</a:t>
            </a:r>
          </a:p>
          <a:p>
            <a:r>
              <a:rPr lang="ja-JP" altLang="en-US" dirty="0" smtClean="0"/>
              <a:t>水平／垂直に近いエッジに弱い</a:t>
            </a:r>
            <a:endParaRPr lang="en-US" altLang="ja-JP" dirty="0" smtClean="0"/>
          </a:p>
          <a:p>
            <a:pPr lvl="1"/>
            <a:r>
              <a:rPr kumimoji="1" lang="ja-JP" altLang="en-US" dirty="0" smtClean="0"/>
              <a:t>サンプルに偏りが発生する</a:t>
            </a:r>
            <a:endParaRPr kumimoji="1" lang="en-US" altLang="ja-JP" dirty="0" smtClean="0"/>
          </a:p>
        </p:txBody>
      </p:sp>
      <p:grpSp>
        <p:nvGrpSpPr>
          <p:cNvPr id="44" name="グループ化 43"/>
          <p:cNvGrpSpPr/>
          <p:nvPr/>
        </p:nvGrpSpPr>
        <p:grpSpPr>
          <a:xfrm>
            <a:off x="5004048" y="1059582"/>
            <a:ext cx="3457874" cy="3456384"/>
            <a:chOff x="3491880" y="987574"/>
            <a:chExt cx="3457874" cy="3456384"/>
          </a:xfrm>
        </p:grpSpPr>
        <p:grpSp>
          <p:nvGrpSpPr>
            <p:cNvPr id="25" name="グループ化 24"/>
            <p:cNvGrpSpPr>
              <a:grpSpLocks noChangeAspect="1"/>
            </p:cNvGrpSpPr>
            <p:nvPr/>
          </p:nvGrpSpPr>
          <p:grpSpPr>
            <a:xfrm>
              <a:off x="3491880" y="987574"/>
              <a:ext cx="3456000" cy="3456384"/>
              <a:chOff x="3491880" y="987574"/>
              <a:chExt cx="3240360" cy="3456384"/>
            </a:xfrm>
          </p:grpSpPr>
          <p:cxnSp>
            <p:nvCxnSpPr>
              <p:cNvPr id="8" name="直線コネクタ 7"/>
              <p:cNvCxnSpPr/>
              <p:nvPr/>
            </p:nvCxnSpPr>
            <p:spPr>
              <a:xfrm>
                <a:off x="3491880" y="120359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 name="直線コネクタ 8"/>
              <p:cNvCxnSpPr/>
              <p:nvPr/>
            </p:nvCxnSpPr>
            <p:spPr>
              <a:xfrm>
                <a:off x="3491880" y="1419622"/>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10" name="直線コネクタ 9"/>
              <p:cNvCxnSpPr/>
              <p:nvPr/>
            </p:nvCxnSpPr>
            <p:spPr>
              <a:xfrm>
                <a:off x="3491880" y="1635646"/>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11" name="直線コネクタ 10"/>
              <p:cNvCxnSpPr/>
              <p:nvPr/>
            </p:nvCxnSpPr>
            <p:spPr>
              <a:xfrm>
                <a:off x="3491880" y="1851670"/>
                <a:ext cx="3240360"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2" name="直線コネクタ 11"/>
              <p:cNvCxnSpPr/>
              <p:nvPr/>
            </p:nvCxnSpPr>
            <p:spPr>
              <a:xfrm>
                <a:off x="3491880" y="206769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13" name="直線コネクタ 12"/>
              <p:cNvCxnSpPr/>
              <p:nvPr/>
            </p:nvCxnSpPr>
            <p:spPr>
              <a:xfrm>
                <a:off x="3491880" y="228371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14" name="直線コネクタ 13"/>
              <p:cNvCxnSpPr/>
              <p:nvPr/>
            </p:nvCxnSpPr>
            <p:spPr>
              <a:xfrm>
                <a:off x="3491880" y="2499742"/>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15" name="直線コネクタ 14"/>
              <p:cNvCxnSpPr/>
              <p:nvPr/>
            </p:nvCxnSpPr>
            <p:spPr>
              <a:xfrm>
                <a:off x="3491880" y="2715766"/>
                <a:ext cx="3240360" cy="0"/>
              </a:xfrm>
              <a:prstGeom prst="line">
                <a:avLst/>
              </a:prstGeom>
              <a:ln w="2540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6" name="直線コネクタ 15"/>
              <p:cNvCxnSpPr/>
              <p:nvPr/>
            </p:nvCxnSpPr>
            <p:spPr>
              <a:xfrm>
                <a:off x="3491880" y="2931790"/>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17" name="直線コネクタ 16"/>
              <p:cNvCxnSpPr/>
              <p:nvPr/>
            </p:nvCxnSpPr>
            <p:spPr>
              <a:xfrm>
                <a:off x="3491880" y="314781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18" name="直線コネクタ 17"/>
              <p:cNvCxnSpPr/>
              <p:nvPr/>
            </p:nvCxnSpPr>
            <p:spPr>
              <a:xfrm>
                <a:off x="3491880" y="336383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19" name="直線コネクタ 18"/>
              <p:cNvCxnSpPr/>
              <p:nvPr/>
            </p:nvCxnSpPr>
            <p:spPr>
              <a:xfrm>
                <a:off x="3491880" y="3579862"/>
                <a:ext cx="3240360"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0" name="直線コネクタ 19"/>
              <p:cNvCxnSpPr/>
              <p:nvPr/>
            </p:nvCxnSpPr>
            <p:spPr>
              <a:xfrm>
                <a:off x="3491880" y="3795886"/>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21" name="直線コネクタ 20"/>
              <p:cNvCxnSpPr/>
              <p:nvPr/>
            </p:nvCxnSpPr>
            <p:spPr>
              <a:xfrm>
                <a:off x="3491880" y="4011910"/>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22" name="直線コネクタ 21"/>
              <p:cNvCxnSpPr/>
              <p:nvPr/>
            </p:nvCxnSpPr>
            <p:spPr>
              <a:xfrm>
                <a:off x="3491880" y="422793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23" name="直線コネクタ 22"/>
              <p:cNvCxnSpPr/>
              <p:nvPr/>
            </p:nvCxnSpPr>
            <p:spPr>
              <a:xfrm>
                <a:off x="3491880" y="4443958"/>
                <a:ext cx="32403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4" name="直線コネクタ 23"/>
              <p:cNvCxnSpPr/>
              <p:nvPr/>
            </p:nvCxnSpPr>
            <p:spPr>
              <a:xfrm>
                <a:off x="3491880" y="987574"/>
                <a:ext cx="32403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grpSp>
        <p:grpSp>
          <p:nvGrpSpPr>
            <p:cNvPr id="26" name="グループ化 25"/>
            <p:cNvGrpSpPr>
              <a:grpSpLocks noChangeAspect="1"/>
            </p:cNvGrpSpPr>
            <p:nvPr/>
          </p:nvGrpSpPr>
          <p:grpSpPr>
            <a:xfrm rot="5400000">
              <a:off x="3493562" y="987382"/>
              <a:ext cx="3456000" cy="3456384"/>
              <a:chOff x="3491880" y="987574"/>
              <a:chExt cx="3240360" cy="3456384"/>
            </a:xfrm>
          </p:grpSpPr>
          <p:cxnSp>
            <p:nvCxnSpPr>
              <p:cNvPr id="27" name="直線コネクタ 26"/>
              <p:cNvCxnSpPr/>
              <p:nvPr/>
            </p:nvCxnSpPr>
            <p:spPr>
              <a:xfrm>
                <a:off x="3491880" y="120359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28" name="直線コネクタ 27"/>
              <p:cNvCxnSpPr/>
              <p:nvPr/>
            </p:nvCxnSpPr>
            <p:spPr>
              <a:xfrm>
                <a:off x="3491880" y="1419622"/>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29" name="直線コネクタ 28"/>
              <p:cNvCxnSpPr/>
              <p:nvPr/>
            </p:nvCxnSpPr>
            <p:spPr>
              <a:xfrm>
                <a:off x="3491880" y="1635646"/>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30" name="直線コネクタ 29"/>
              <p:cNvCxnSpPr/>
              <p:nvPr/>
            </p:nvCxnSpPr>
            <p:spPr>
              <a:xfrm>
                <a:off x="3491880" y="1851670"/>
                <a:ext cx="3240360"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31" name="直線コネクタ 30"/>
              <p:cNvCxnSpPr/>
              <p:nvPr/>
            </p:nvCxnSpPr>
            <p:spPr>
              <a:xfrm>
                <a:off x="3491880" y="206769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32" name="直線コネクタ 31"/>
              <p:cNvCxnSpPr/>
              <p:nvPr/>
            </p:nvCxnSpPr>
            <p:spPr>
              <a:xfrm>
                <a:off x="3491880" y="228371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33" name="直線コネクタ 32"/>
              <p:cNvCxnSpPr/>
              <p:nvPr/>
            </p:nvCxnSpPr>
            <p:spPr>
              <a:xfrm>
                <a:off x="3491880" y="2499742"/>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34" name="直線コネクタ 33"/>
              <p:cNvCxnSpPr/>
              <p:nvPr/>
            </p:nvCxnSpPr>
            <p:spPr>
              <a:xfrm>
                <a:off x="3491880" y="2715766"/>
                <a:ext cx="3240360" cy="0"/>
              </a:xfrm>
              <a:prstGeom prst="line">
                <a:avLst/>
              </a:prstGeom>
              <a:ln w="2540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35" name="直線コネクタ 34"/>
              <p:cNvCxnSpPr/>
              <p:nvPr/>
            </p:nvCxnSpPr>
            <p:spPr>
              <a:xfrm>
                <a:off x="3491880" y="2931790"/>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36" name="直線コネクタ 35"/>
              <p:cNvCxnSpPr/>
              <p:nvPr/>
            </p:nvCxnSpPr>
            <p:spPr>
              <a:xfrm>
                <a:off x="3491880" y="314781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37" name="直線コネクタ 36"/>
              <p:cNvCxnSpPr/>
              <p:nvPr/>
            </p:nvCxnSpPr>
            <p:spPr>
              <a:xfrm>
                <a:off x="3491880" y="336383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38" name="直線コネクタ 37"/>
              <p:cNvCxnSpPr/>
              <p:nvPr/>
            </p:nvCxnSpPr>
            <p:spPr>
              <a:xfrm>
                <a:off x="3491880" y="3579862"/>
                <a:ext cx="3240360"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39" name="直線コネクタ 38"/>
              <p:cNvCxnSpPr/>
              <p:nvPr/>
            </p:nvCxnSpPr>
            <p:spPr>
              <a:xfrm>
                <a:off x="3491880" y="3795886"/>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40" name="直線コネクタ 39"/>
              <p:cNvCxnSpPr/>
              <p:nvPr/>
            </p:nvCxnSpPr>
            <p:spPr>
              <a:xfrm>
                <a:off x="3491880" y="4011910"/>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41" name="直線コネクタ 40"/>
              <p:cNvCxnSpPr/>
              <p:nvPr/>
            </p:nvCxnSpPr>
            <p:spPr>
              <a:xfrm>
                <a:off x="3491880" y="422793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42" name="直線コネクタ 41"/>
              <p:cNvCxnSpPr/>
              <p:nvPr/>
            </p:nvCxnSpPr>
            <p:spPr>
              <a:xfrm>
                <a:off x="3491880" y="4443958"/>
                <a:ext cx="32403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43" name="直線コネクタ 42"/>
              <p:cNvCxnSpPr/>
              <p:nvPr/>
            </p:nvCxnSpPr>
            <p:spPr>
              <a:xfrm>
                <a:off x="3491880" y="987574"/>
                <a:ext cx="32403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grpSp>
      </p:grpSp>
      <p:grpSp>
        <p:nvGrpSpPr>
          <p:cNvPr id="70" name="グループ化 69"/>
          <p:cNvGrpSpPr/>
          <p:nvPr/>
        </p:nvGrpSpPr>
        <p:grpSpPr>
          <a:xfrm>
            <a:off x="5329575" y="1383618"/>
            <a:ext cx="1080119" cy="1080120"/>
            <a:chOff x="3890906" y="1455626"/>
            <a:chExt cx="1080119" cy="1080120"/>
          </a:xfrm>
        </p:grpSpPr>
        <p:sp>
          <p:nvSpPr>
            <p:cNvPr id="57" name="円/楕円 56"/>
            <p:cNvSpPr/>
            <p:nvPr/>
          </p:nvSpPr>
          <p:spPr>
            <a:xfrm>
              <a:off x="3890906" y="145562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67" name="円/楕円 66"/>
            <p:cNvSpPr/>
            <p:nvPr/>
          </p:nvSpPr>
          <p:spPr>
            <a:xfrm>
              <a:off x="4755001" y="145562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68" name="円/楕円 67"/>
            <p:cNvSpPr/>
            <p:nvPr/>
          </p:nvSpPr>
          <p:spPr>
            <a:xfrm>
              <a:off x="3890906" y="231972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69" name="円/楕円 68"/>
            <p:cNvSpPr/>
            <p:nvPr/>
          </p:nvSpPr>
          <p:spPr>
            <a:xfrm>
              <a:off x="4755001" y="231972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grpSp>
      <p:grpSp>
        <p:nvGrpSpPr>
          <p:cNvPr id="71" name="グループ化 70"/>
          <p:cNvGrpSpPr/>
          <p:nvPr/>
        </p:nvGrpSpPr>
        <p:grpSpPr>
          <a:xfrm>
            <a:off x="7057766" y="1383618"/>
            <a:ext cx="1080119" cy="1080120"/>
            <a:chOff x="3890906" y="1455626"/>
            <a:chExt cx="1080119" cy="1080120"/>
          </a:xfrm>
        </p:grpSpPr>
        <p:sp>
          <p:nvSpPr>
            <p:cNvPr id="72" name="円/楕円 71"/>
            <p:cNvSpPr/>
            <p:nvPr/>
          </p:nvSpPr>
          <p:spPr>
            <a:xfrm>
              <a:off x="3890906" y="145562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73" name="円/楕円 72"/>
            <p:cNvSpPr/>
            <p:nvPr/>
          </p:nvSpPr>
          <p:spPr>
            <a:xfrm>
              <a:off x="4755001" y="145562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74" name="円/楕円 73"/>
            <p:cNvSpPr/>
            <p:nvPr/>
          </p:nvSpPr>
          <p:spPr>
            <a:xfrm>
              <a:off x="3890906" y="231972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75" name="円/楕円 74"/>
            <p:cNvSpPr/>
            <p:nvPr/>
          </p:nvSpPr>
          <p:spPr>
            <a:xfrm>
              <a:off x="4755001" y="231972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grpSp>
      <p:grpSp>
        <p:nvGrpSpPr>
          <p:cNvPr id="76" name="グループ化 75"/>
          <p:cNvGrpSpPr/>
          <p:nvPr/>
        </p:nvGrpSpPr>
        <p:grpSpPr>
          <a:xfrm>
            <a:off x="5329575" y="3111810"/>
            <a:ext cx="1080119" cy="1080120"/>
            <a:chOff x="3890906" y="1455626"/>
            <a:chExt cx="1080119" cy="1080120"/>
          </a:xfrm>
        </p:grpSpPr>
        <p:sp>
          <p:nvSpPr>
            <p:cNvPr id="77" name="円/楕円 76"/>
            <p:cNvSpPr/>
            <p:nvPr/>
          </p:nvSpPr>
          <p:spPr>
            <a:xfrm>
              <a:off x="3890906" y="145562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78" name="円/楕円 77"/>
            <p:cNvSpPr/>
            <p:nvPr/>
          </p:nvSpPr>
          <p:spPr>
            <a:xfrm>
              <a:off x="4755001" y="145562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79" name="円/楕円 78"/>
            <p:cNvSpPr/>
            <p:nvPr/>
          </p:nvSpPr>
          <p:spPr>
            <a:xfrm>
              <a:off x="3890906" y="231972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80" name="円/楕円 79"/>
            <p:cNvSpPr/>
            <p:nvPr/>
          </p:nvSpPr>
          <p:spPr>
            <a:xfrm>
              <a:off x="4755001" y="231972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grpSp>
      <p:grpSp>
        <p:nvGrpSpPr>
          <p:cNvPr id="81" name="グループ化 80"/>
          <p:cNvGrpSpPr/>
          <p:nvPr/>
        </p:nvGrpSpPr>
        <p:grpSpPr>
          <a:xfrm>
            <a:off x="7057766" y="3111810"/>
            <a:ext cx="1080119" cy="1080120"/>
            <a:chOff x="3890906" y="1455626"/>
            <a:chExt cx="1080119" cy="1080120"/>
          </a:xfrm>
        </p:grpSpPr>
        <p:sp>
          <p:nvSpPr>
            <p:cNvPr id="82" name="円/楕円 81"/>
            <p:cNvSpPr/>
            <p:nvPr/>
          </p:nvSpPr>
          <p:spPr>
            <a:xfrm>
              <a:off x="3890906" y="145562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83" name="円/楕円 82"/>
            <p:cNvSpPr/>
            <p:nvPr/>
          </p:nvSpPr>
          <p:spPr>
            <a:xfrm>
              <a:off x="4755001" y="145562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84" name="円/楕円 83"/>
            <p:cNvSpPr/>
            <p:nvPr/>
          </p:nvSpPr>
          <p:spPr>
            <a:xfrm>
              <a:off x="3890906" y="231972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85" name="円/楕円 84"/>
            <p:cNvSpPr/>
            <p:nvPr/>
          </p:nvSpPr>
          <p:spPr>
            <a:xfrm>
              <a:off x="4755001" y="231972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grpSp>
      <p:cxnSp>
        <p:nvCxnSpPr>
          <p:cNvPr id="88" name="直線コネクタ 87"/>
          <p:cNvCxnSpPr/>
          <p:nvPr/>
        </p:nvCxnSpPr>
        <p:spPr>
          <a:xfrm flipH="1">
            <a:off x="5383207" y="1059966"/>
            <a:ext cx="108757" cy="345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71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16</a:t>
            </a:r>
            <a:r>
              <a:rPr lang="ja-JP" altLang="en-US" dirty="0"/>
              <a:t>サンプリングの例</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Rotated-Grid</a:t>
            </a:r>
          </a:p>
          <a:p>
            <a:pPr lvl="1"/>
            <a:r>
              <a:rPr lang="en-US" altLang="ja-JP" dirty="0" smtClean="0"/>
              <a:t>N-Rooks</a:t>
            </a:r>
            <a:r>
              <a:rPr lang="ja-JP" altLang="en-US" dirty="0"/>
              <a:t> </a:t>
            </a:r>
            <a:r>
              <a:rPr lang="ja-JP" altLang="en-US" dirty="0" smtClean="0"/>
              <a:t>条件</a:t>
            </a:r>
            <a:endParaRPr lang="en-US" altLang="ja-JP" dirty="0" smtClean="0"/>
          </a:p>
          <a:p>
            <a:r>
              <a:rPr lang="ja-JP" altLang="en-US" dirty="0" smtClean="0"/>
              <a:t>水平／垂直に近いエッジに強い</a:t>
            </a:r>
            <a:endParaRPr lang="en-US" altLang="ja-JP" dirty="0" smtClean="0"/>
          </a:p>
          <a:p>
            <a:pPr lvl="1"/>
            <a:r>
              <a:rPr lang="ja-JP" altLang="en-US" dirty="0" smtClean="0"/>
              <a:t>特定方向のエッジに弱い</a:t>
            </a:r>
            <a:endParaRPr lang="en-US" altLang="ja-JP" dirty="0" smtClean="0"/>
          </a:p>
        </p:txBody>
      </p:sp>
      <p:grpSp>
        <p:nvGrpSpPr>
          <p:cNvPr id="46" name="グループ化 45"/>
          <p:cNvGrpSpPr/>
          <p:nvPr/>
        </p:nvGrpSpPr>
        <p:grpSpPr>
          <a:xfrm>
            <a:off x="5004048" y="1059582"/>
            <a:ext cx="3457874" cy="3457728"/>
            <a:chOff x="5004048" y="1129862"/>
            <a:chExt cx="3457874" cy="3457728"/>
          </a:xfrm>
        </p:grpSpPr>
        <p:grpSp>
          <p:nvGrpSpPr>
            <p:cNvPr id="50" name="グループ化 49"/>
            <p:cNvGrpSpPr/>
            <p:nvPr/>
          </p:nvGrpSpPr>
          <p:grpSpPr>
            <a:xfrm>
              <a:off x="5432923" y="1129862"/>
              <a:ext cx="1296895" cy="1296144"/>
              <a:chOff x="3998918" y="1131590"/>
              <a:chExt cx="1296895" cy="1296144"/>
            </a:xfrm>
          </p:grpSpPr>
          <p:sp>
            <p:nvSpPr>
              <p:cNvPr id="5" name="円/楕円 4"/>
              <p:cNvSpPr/>
              <p:nvPr/>
            </p:nvSpPr>
            <p:spPr>
              <a:xfrm>
                <a:off x="4214547" y="113159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45" name="円/楕円 44"/>
              <p:cNvSpPr/>
              <p:nvPr/>
            </p:nvSpPr>
            <p:spPr>
              <a:xfrm>
                <a:off x="5079789" y="134761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48" name="円/楕円 47"/>
              <p:cNvSpPr/>
              <p:nvPr/>
            </p:nvSpPr>
            <p:spPr>
              <a:xfrm>
                <a:off x="3998918" y="199568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49" name="円/楕円 48"/>
              <p:cNvSpPr/>
              <p:nvPr/>
            </p:nvSpPr>
            <p:spPr>
              <a:xfrm>
                <a:off x="4863013" y="221171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grpSp>
        <p:grpSp>
          <p:nvGrpSpPr>
            <p:cNvPr id="51" name="グループ化 50"/>
            <p:cNvGrpSpPr/>
            <p:nvPr/>
          </p:nvGrpSpPr>
          <p:grpSpPr>
            <a:xfrm>
              <a:off x="7162637" y="1561910"/>
              <a:ext cx="1296895" cy="1296144"/>
              <a:chOff x="3998918" y="1131590"/>
              <a:chExt cx="1296895" cy="1296144"/>
            </a:xfrm>
          </p:grpSpPr>
          <p:sp>
            <p:nvSpPr>
              <p:cNvPr id="52" name="円/楕円 51"/>
              <p:cNvSpPr/>
              <p:nvPr/>
            </p:nvSpPr>
            <p:spPr>
              <a:xfrm>
                <a:off x="4214547" y="113159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53" name="円/楕円 52"/>
              <p:cNvSpPr/>
              <p:nvPr/>
            </p:nvSpPr>
            <p:spPr>
              <a:xfrm>
                <a:off x="5079789" y="134761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54" name="円/楕円 53"/>
              <p:cNvSpPr/>
              <p:nvPr/>
            </p:nvSpPr>
            <p:spPr>
              <a:xfrm>
                <a:off x="3998918" y="199568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55" name="円/楕円 54"/>
              <p:cNvSpPr/>
              <p:nvPr/>
            </p:nvSpPr>
            <p:spPr>
              <a:xfrm>
                <a:off x="4863013" y="221171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grpSp>
        <p:grpSp>
          <p:nvGrpSpPr>
            <p:cNvPr id="56" name="グループ化 55"/>
            <p:cNvGrpSpPr/>
            <p:nvPr/>
          </p:nvGrpSpPr>
          <p:grpSpPr>
            <a:xfrm>
              <a:off x="5004768" y="2858054"/>
              <a:ext cx="1296895" cy="1296144"/>
              <a:chOff x="3998918" y="1131590"/>
              <a:chExt cx="1296895" cy="1296144"/>
            </a:xfrm>
          </p:grpSpPr>
          <p:sp>
            <p:nvSpPr>
              <p:cNvPr id="57" name="円/楕円 56"/>
              <p:cNvSpPr/>
              <p:nvPr/>
            </p:nvSpPr>
            <p:spPr>
              <a:xfrm>
                <a:off x="4214547" y="113159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58" name="円/楕円 57"/>
              <p:cNvSpPr/>
              <p:nvPr/>
            </p:nvSpPr>
            <p:spPr>
              <a:xfrm>
                <a:off x="5079789" y="134761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59" name="円/楕円 58"/>
              <p:cNvSpPr/>
              <p:nvPr/>
            </p:nvSpPr>
            <p:spPr>
              <a:xfrm>
                <a:off x="3998918" y="199568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60" name="円/楕円 59"/>
              <p:cNvSpPr/>
              <p:nvPr/>
            </p:nvSpPr>
            <p:spPr>
              <a:xfrm>
                <a:off x="4863013" y="221171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grpSp>
        <p:grpSp>
          <p:nvGrpSpPr>
            <p:cNvPr id="61" name="グループ化 60"/>
            <p:cNvGrpSpPr/>
            <p:nvPr/>
          </p:nvGrpSpPr>
          <p:grpSpPr>
            <a:xfrm>
              <a:off x="6729818" y="3290294"/>
              <a:ext cx="1296895" cy="1296144"/>
              <a:chOff x="3998918" y="1131590"/>
              <a:chExt cx="1296895" cy="1296144"/>
            </a:xfrm>
          </p:grpSpPr>
          <p:sp>
            <p:nvSpPr>
              <p:cNvPr id="62" name="円/楕円 61"/>
              <p:cNvSpPr/>
              <p:nvPr/>
            </p:nvSpPr>
            <p:spPr>
              <a:xfrm>
                <a:off x="4214547" y="113159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63" name="円/楕円 62"/>
              <p:cNvSpPr/>
              <p:nvPr/>
            </p:nvSpPr>
            <p:spPr>
              <a:xfrm>
                <a:off x="5079789" y="134761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64" name="円/楕円 63"/>
              <p:cNvSpPr/>
              <p:nvPr/>
            </p:nvSpPr>
            <p:spPr>
              <a:xfrm>
                <a:off x="3998918" y="199568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65" name="円/楕円 64"/>
              <p:cNvSpPr/>
              <p:nvPr/>
            </p:nvSpPr>
            <p:spPr>
              <a:xfrm>
                <a:off x="4863013" y="221171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grpSp>
        <p:grpSp>
          <p:nvGrpSpPr>
            <p:cNvPr id="67" name="グループ化 66"/>
            <p:cNvGrpSpPr/>
            <p:nvPr/>
          </p:nvGrpSpPr>
          <p:grpSpPr>
            <a:xfrm>
              <a:off x="5004048" y="1131206"/>
              <a:ext cx="3457874" cy="3456384"/>
              <a:chOff x="3491880" y="987574"/>
              <a:chExt cx="3457874" cy="3456384"/>
            </a:xfrm>
          </p:grpSpPr>
          <p:grpSp>
            <p:nvGrpSpPr>
              <p:cNvPr id="68" name="グループ化 67"/>
              <p:cNvGrpSpPr>
                <a:grpSpLocks noChangeAspect="1"/>
              </p:cNvGrpSpPr>
              <p:nvPr/>
            </p:nvGrpSpPr>
            <p:grpSpPr>
              <a:xfrm>
                <a:off x="3491880" y="987574"/>
                <a:ext cx="3456000" cy="3456384"/>
                <a:chOff x="3491880" y="987574"/>
                <a:chExt cx="3240360" cy="3456384"/>
              </a:xfrm>
            </p:grpSpPr>
            <p:cxnSp>
              <p:nvCxnSpPr>
                <p:cNvPr id="87" name="直線コネクタ 86"/>
                <p:cNvCxnSpPr/>
                <p:nvPr/>
              </p:nvCxnSpPr>
              <p:spPr>
                <a:xfrm>
                  <a:off x="3491880" y="120359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8" name="直線コネクタ 87"/>
                <p:cNvCxnSpPr/>
                <p:nvPr/>
              </p:nvCxnSpPr>
              <p:spPr>
                <a:xfrm>
                  <a:off x="3491880" y="1419622"/>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9" name="直線コネクタ 88"/>
                <p:cNvCxnSpPr/>
                <p:nvPr/>
              </p:nvCxnSpPr>
              <p:spPr>
                <a:xfrm>
                  <a:off x="3491880" y="1635646"/>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0" name="直線コネクタ 89"/>
                <p:cNvCxnSpPr/>
                <p:nvPr/>
              </p:nvCxnSpPr>
              <p:spPr>
                <a:xfrm>
                  <a:off x="3491880" y="1851670"/>
                  <a:ext cx="3240360"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91" name="直線コネクタ 90"/>
                <p:cNvCxnSpPr/>
                <p:nvPr/>
              </p:nvCxnSpPr>
              <p:spPr>
                <a:xfrm>
                  <a:off x="3491880" y="206769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2" name="直線コネクタ 91"/>
                <p:cNvCxnSpPr/>
                <p:nvPr/>
              </p:nvCxnSpPr>
              <p:spPr>
                <a:xfrm>
                  <a:off x="3491880" y="228371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3" name="直線コネクタ 92"/>
                <p:cNvCxnSpPr/>
                <p:nvPr/>
              </p:nvCxnSpPr>
              <p:spPr>
                <a:xfrm>
                  <a:off x="3491880" y="2499742"/>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4" name="直線コネクタ 93"/>
                <p:cNvCxnSpPr/>
                <p:nvPr/>
              </p:nvCxnSpPr>
              <p:spPr>
                <a:xfrm>
                  <a:off x="3491880" y="2715766"/>
                  <a:ext cx="3240360" cy="0"/>
                </a:xfrm>
                <a:prstGeom prst="line">
                  <a:avLst/>
                </a:prstGeom>
                <a:ln w="2540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95" name="直線コネクタ 94"/>
                <p:cNvCxnSpPr/>
                <p:nvPr/>
              </p:nvCxnSpPr>
              <p:spPr>
                <a:xfrm>
                  <a:off x="3491880" y="2931790"/>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6" name="直線コネクタ 95"/>
                <p:cNvCxnSpPr/>
                <p:nvPr/>
              </p:nvCxnSpPr>
              <p:spPr>
                <a:xfrm>
                  <a:off x="3491880" y="314781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7" name="直線コネクタ 96"/>
                <p:cNvCxnSpPr/>
                <p:nvPr/>
              </p:nvCxnSpPr>
              <p:spPr>
                <a:xfrm>
                  <a:off x="3491880" y="336383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8" name="直線コネクタ 97"/>
                <p:cNvCxnSpPr/>
                <p:nvPr/>
              </p:nvCxnSpPr>
              <p:spPr>
                <a:xfrm>
                  <a:off x="3491880" y="3579862"/>
                  <a:ext cx="3240360"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99" name="直線コネクタ 98"/>
                <p:cNvCxnSpPr/>
                <p:nvPr/>
              </p:nvCxnSpPr>
              <p:spPr>
                <a:xfrm>
                  <a:off x="3491880" y="3795886"/>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100" name="直線コネクタ 99"/>
                <p:cNvCxnSpPr/>
                <p:nvPr/>
              </p:nvCxnSpPr>
              <p:spPr>
                <a:xfrm>
                  <a:off x="3491880" y="4011910"/>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101" name="直線コネクタ 100"/>
                <p:cNvCxnSpPr/>
                <p:nvPr/>
              </p:nvCxnSpPr>
              <p:spPr>
                <a:xfrm>
                  <a:off x="3491880" y="422793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102" name="直線コネクタ 101"/>
                <p:cNvCxnSpPr/>
                <p:nvPr/>
              </p:nvCxnSpPr>
              <p:spPr>
                <a:xfrm>
                  <a:off x="3491880" y="4443958"/>
                  <a:ext cx="32403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03" name="直線コネクタ 102"/>
                <p:cNvCxnSpPr/>
                <p:nvPr/>
              </p:nvCxnSpPr>
              <p:spPr>
                <a:xfrm>
                  <a:off x="3491880" y="987574"/>
                  <a:ext cx="32403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grpSp>
          <p:grpSp>
            <p:nvGrpSpPr>
              <p:cNvPr id="69" name="グループ化 68"/>
              <p:cNvGrpSpPr>
                <a:grpSpLocks noChangeAspect="1"/>
              </p:cNvGrpSpPr>
              <p:nvPr/>
            </p:nvGrpSpPr>
            <p:grpSpPr>
              <a:xfrm rot="5400000">
                <a:off x="3493562" y="987382"/>
                <a:ext cx="3456000" cy="3456384"/>
                <a:chOff x="3491880" y="987574"/>
                <a:chExt cx="3240360" cy="3456384"/>
              </a:xfrm>
            </p:grpSpPr>
            <p:cxnSp>
              <p:nvCxnSpPr>
                <p:cNvPr id="70" name="直線コネクタ 69"/>
                <p:cNvCxnSpPr/>
                <p:nvPr/>
              </p:nvCxnSpPr>
              <p:spPr>
                <a:xfrm>
                  <a:off x="3491880" y="120359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1" name="直線コネクタ 70"/>
                <p:cNvCxnSpPr/>
                <p:nvPr/>
              </p:nvCxnSpPr>
              <p:spPr>
                <a:xfrm>
                  <a:off x="3491880" y="1419622"/>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2" name="直線コネクタ 71"/>
                <p:cNvCxnSpPr/>
                <p:nvPr/>
              </p:nvCxnSpPr>
              <p:spPr>
                <a:xfrm>
                  <a:off x="3491880" y="1635646"/>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3" name="直線コネクタ 72"/>
                <p:cNvCxnSpPr/>
                <p:nvPr/>
              </p:nvCxnSpPr>
              <p:spPr>
                <a:xfrm>
                  <a:off x="3491880" y="1851670"/>
                  <a:ext cx="3240360"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74" name="直線コネクタ 73"/>
                <p:cNvCxnSpPr/>
                <p:nvPr/>
              </p:nvCxnSpPr>
              <p:spPr>
                <a:xfrm>
                  <a:off x="3491880" y="206769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5" name="直線コネクタ 74"/>
                <p:cNvCxnSpPr/>
                <p:nvPr/>
              </p:nvCxnSpPr>
              <p:spPr>
                <a:xfrm>
                  <a:off x="3491880" y="228371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6" name="直線コネクタ 75"/>
                <p:cNvCxnSpPr/>
                <p:nvPr/>
              </p:nvCxnSpPr>
              <p:spPr>
                <a:xfrm>
                  <a:off x="3491880" y="2499742"/>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7" name="直線コネクタ 76"/>
                <p:cNvCxnSpPr/>
                <p:nvPr/>
              </p:nvCxnSpPr>
              <p:spPr>
                <a:xfrm>
                  <a:off x="3491880" y="2715766"/>
                  <a:ext cx="3240360" cy="0"/>
                </a:xfrm>
                <a:prstGeom prst="line">
                  <a:avLst/>
                </a:prstGeom>
                <a:ln w="2540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78" name="直線コネクタ 77"/>
                <p:cNvCxnSpPr/>
                <p:nvPr/>
              </p:nvCxnSpPr>
              <p:spPr>
                <a:xfrm>
                  <a:off x="3491880" y="2931790"/>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9" name="直線コネクタ 78"/>
                <p:cNvCxnSpPr/>
                <p:nvPr/>
              </p:nvCxnSpPr>
              <p:spPr>
                <a:xfrm>
                  <a:off x="3491880" y="314781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0" name="直線コネクタ 79"/>
                <p:cNvCxnSpPr/>
                <p:nvPr/>
              </p:nvCxnSpPr>
              <p:spPr>
                <a:xfrm>
                  <a:off x="3491880" y="336383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1" name="直線コネクタ 80"/>
                <p:cNvCxnSpPr/>
                <p:nvPr/>
              </p:nvCxnSpPr>
              <p:spPr>
                <a:xfrm>
                  <a:off x="3491880" y="3579862"/>
                  <a:ext cx="3240360"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82" name="直線コネクタ 81"/>
                <p:cNvCxnSpPr/>
                <p:nvPr/>
              </p:nvCxnSpPr>
              <p:spPr>
                <a:xfrm>
                  <a:off x="3491880" y="3795886"/>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3" name="直線コネクタ 82"/>
                <p:cNvCxnSpPr/>
                <p:nvPr/>
              </p:nvCxnSpPr>
              <p:spPr>
                <a:xfrm>
                  <a:off x="3491880" y="4011910"/>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4" name="直線コネクタ 83"/>
                <p:cNvCxnSpPr/>
                <p:nvPr/>
              </p:nvCxnSpPr>
              <p:spPr>
                <a:xfrm>
                  <a:off x="3491880" y="422793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5" name="直線コネクタ 84"/>
                <p:cNvCxnSpPr/>
                <p:nvPr/>
              </p:nvCxnSpPr>
              <p:spPr>
                <a:xfrm>
                  <a:off x="3491880" y="4443958"/>
                  <a:ext cx="32403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86" name="直線コネクタ 85"/>
                <p:cNvCxnSpPr/>
                <p:nvPr/>
              </p:nvCxnSpPr>
              <p:spPr>
                <a:xfrm>
                  <a:off x="3491880" y="987574"/>
                  <a:ext cx="32403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grpSp>
        </p:grpSp>
      </p:grpSp>
      <p:cxnSp>
        <p:nvCxnSpPr>
          <p:cNvPr id="104" name="直線コネクタ 103"/>
          <p:cNvCxnSpPr/>
          <p:nvPr/>
        </p:nvCxnSpPr>
        <p:spPr>
          <a:xfrm flipH="1">
            <a:off x="6242640" y="915566"/>
            <a:ext cx="108756" cy="374441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flipH="1">
            <a:off x="4927558" y="987574"/>
            <a:ext cx="859782" cy="3600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391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16</a:t>
            </a:r>
            <a:r>
              <a:rPr lang="ja-JP" altLang="en-US" dirty="0"/>
              <a:t>サンプリングの例</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Rotated-Grid </a:t>
            </a:r>
            <a:r>
              <a:rPr lang="ja-JP" altLang="en-US" dirty="0" smtClean="0"/>
              <a:t>を改善</a:t>
            </a:r>
            <a:endParaRPr lang="en-US" altLang="ja-JP" dirty="0" smtClean="0"/>
          </a:p>
          <a:p>
            <a:pPr lvl="1"/>
            <a:r>
              <a:rPr lang="en-US" altLang="ja-JP" dirty="0" smtClean="0"/>
              <a:t>N-Rooks</a:t>
            </a:r>
            <a:r>
              <a:rPr lang="ja-JP" altLang="en-US" dirty="0"/>
              <a:t> </a:t>
            </a:r>
            <a:r>
              <a:rPr lang="ja-JP" altLang="en-US" dirty="0" smtClean="0"/>
              <a:t>条件</a:t>
            </a:r>
            <a:endParaRPr lang="en-US" altLang="ja-JP" dirty="0" smtClean="0"/>
          </a:p>
          <a:p>
            <a:r>
              <a:rPr lang="ja-JP" altLang="en-US" dirty="0" smtClean="0"/>
              <a:t>どの方向にもおおよそ強い</a:t>
            </a:r>
            <a:endParaRPr lang="en-US" altLang="ja-JP" dirty="0" smtClean="0"/>
          </a:p>
          <a:p>
            <a:pPr lvl="1"/>
            <a:r>
              <a:rPr lang="ja-JP" altLang="en-US" dirty="0" smtClean="0"/>
              <a:t>水平／垂直に近いエッジに強い</a:t>
            </a:r>
            <a:endParaRPr lang="en-US" altLang="ja-JP" dirty="0" smtClean="0"/>
          </a:p>
          <a:p>
            <a:pPr lvl="1"/>
            <a:r>
              <a:rPr lang="ja-JP" altLang="en-US" dirty="0" smtClean="0"/>
              <a:t>極端に弱い方向がない</a:t>
            </a:r>
            <a:endParaRPr lang="en-US" altLang="ja-JP" dirty="0" smtClean="0"/>
          </a:p>
        </p:txBody>
      </p:sp>
      <p:cxnSp>
        <p:nvCxnSpPr>
          <p:cNvPr id="104" name="直線コネクタ 103"/>
          <p:cNvCxnSpPr/>
          <p:nvPr/>
        </p:nvCxnSpPr>
        <p:spPr>
          <a:xfrm flipH="1">
            <a:off x="6242640" y="915566"/>
            <a:ext cx="108756" cy="374441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7" name="グループ化 6"/>
          <p:cNvGrpSpPr/>
          <p:nvPr/>
        </p:nvGrpSpPr>
        <p:grpSpPr>
          <a:xfrm>
            <a:off x="5004048" y="1059582"/>
            <a:ext cx="3457874" cy="3456384"/>
            <a:chOff x="5004048" y="1131206"/>
            <a:chExt cx="3457874" cy="3456384"/>
          </a:xfrm>
        </p:grpSpPr>
        <p:grpSp>
          <p:nvGrpSpPr>
            <p:cNvPr id="67" name="グループ化 66"/>
            <p:cNvGrpSpPr/>
            <p:nvPr/>
          </p:nvGrpSpPr>
          <p:grpSpPr>
            <a:xfrm>
              <a:off x="5004048" y="1131206"/>
              <a:ext cx="3457874" cy="3456384"/>
              <a:chOff x="3491880" y="987574"/>
              <a:chExt cx="3457874" cy="3456384"/>
            </a:xfrm>
          </p:grpSpPr>
          <p:grpSp>
            <p:nvGrpSpPr>
              <p:cNvPr id="68" name="グループ化 67"/>
              <p:cNvGrpSpPr>
                <a:grpSpLocks noChangeAspect="1"/>
              </p:cNvGrpSpPr>
              <p:nvPr/>
            </p:nvGrpSpPr>
            <p:grpSpPr>
              <a:xfrm>
                <a:off x="3491880" y="987574"/>
                <a:ext cx="3456000" cy="3456384"/>
                <a:chOff x="3491880" y="987574"/>
                <a:chExt cx="3240360" cy="3456384"/>
              </a:xfrm>
            </p:grpSpPr>
            <p:cxnSp>
              <p:nvCxnSpPr>
                <p:cNvPr id="87" name="直線コネクタ 86"/>
                <p:cNvCxnSpPr/>
                <p:nvPr/>
              </p:nvCxnSpPr>
              <p:spPr>
                <a:xfrm>
                  <a:off x="3491880" y="120359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8" name="直線コネクタ 87"/>
                <p:cNvCxnSpPr/>
                <p:nvPr/>
              </p:nvCxnSpPr>
              <p:spPr>
                <a:xfrm>
                  <a:off x="3491880" y="1419622"/>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9" name="直線コネクタ 88"/>
                <p:cNvCxnSpPr/>
                <p:nvPr/>
              </p:nvCxnSpPr>
              <p:spPr>
                <a:xfrm>
                  <a:off x="3491880" y="1635646"/>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0" name="直線コネクタ 89"/>
                <p:cNvCxnSpPr/>
                <p:nvPr/>
              </p:nvCxnSpPr>
              <p:spPr>
                <a:xfrm>
                  <a:off x="3491880" y="1851670"/>
                  <a:ext cx="3240360"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91" name="直線コネクタ 90"/>
                <p:cNvCxnSpPr/>
                <p:nvPr/>
              </p:nvCxnSpPr>
              <p:spPr>
                <a:xfrm>
                  <a:off x="3491880" y="206769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2" name="直線コネクタ 91"/>
                <p:cNvCxnSpPr/>
                <p:nvPr/>
              </p:nvCxnSpPr>
              <p:spPr>
                <a:xfrm>
                  <a:off x="3491880" y="228371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3" name="直線コネクタ 92"/>
                <p:cNvCxnSpPr/>
                <p:nvPr/>
              </p:nvCxnSpPr>
              <p:spPr>
                <a:xfrm>
                  <a:off x="3491880" y="2499742"/>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4" name="直線コネクタ 93"/>
                <p:cNvCxnSpPr/>
                <p:nvPr/>
              </p:nvCxnSpPr>
              <p:spPr>
                <a:xfrm>
                  <a:off x="3491880" y="2715766"/>
                  <a:ext cx="3240360" cy="0"/>
                </a:xfrm>
                <a:prstGeom prst="line">
                  <a:avLst/>
                </a:prstGeom>
                <a:ln w="2540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95" name="直線コネクタ 94"/>
                <p:cNvCxnSpPr/>
                <p:nvPr/>
              </p:nvCxnSpPr>
              <p:spPr>
                <a:xfrm>
                  <a:off x="3491880" y="2931790"/>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6" name="直線コネクタ 95"/>
                <p:cNvCxnSpPr/>
                <p:nvPr/>
              </p:nvCxnSpPr>
              <p:spPr>
                <a:xfrm>
                  <a:off x="3491880" y="314781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7" name="直線コネクタ 96"/>
                <p:cNvCxnSpPr/>
                <p:nvPr/>
              </p:nvCxnSpPr>
              <p:spPr>
                <a:xfrm>
                  <a:off x="3491880" y="336383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8" name="直線コネクタ 97"/>
                <p:cNvCxnSpPr/>
                <p:nvPr/>
              </p:nvCxnSpPr>
              <p:spPr>
                <a:xfrm>
                  <a:off x="3491880" y="3579862"/>
                  <a:ext cx="3240360"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99" name="直線コネクタ 98"/>
                <p:cNvCxnSpPr/>
                <p:nvPr/>
              </p:nvCxnSpPr>
              <p:spPr>
                <a:xfrm>
                  <a:off x="3491880" y="3795886"/>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100" name="直線コネクタ 99"/>
                <p:cNvCxnSpPr/>
                <p:nvPr/>
              </p:nvCxnSpPr>
              <p:spPr>
                <a:xfrm>
                  <a:off x="3491880" y="4011910"/>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101" name="直線コネクタ 100"/>
                <p:cNvCxnSpPr/>
                <p:nvPr/>
              </p:nvCxnSpPr>
              <p:spPr>
                <a:xfrm>
                  <a:off x="3491880" y="422793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102" name="直線コネクタ 101"/>
                <p:cNvCxnSpPr/>
                <p:nvPr/>
              </p:nvCxnSpPr>
              <p:spPr>
                <a:xfrm>
                  <a:off x="3491880" y="4443958"/>
                  <a:ext cx="32403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03" name="直線コネクタ 102"/>
                <p:cNvCxnSpPr/>
                <p:nvPr/>
              </p:nvCxnSpPr>
              <p:spPr>
                <a:xfrm>
                  <a:off x="3491880" y="987574"/>
                  <a:ext cx="32403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grpSp>
          <p:grpSp>
            <p:nvGrpSpPr>
              <p:cNvPr id="69" name="グループ化 68"/>
              <p:cNvGrpSpPr>
                <a:grpSpLocks noChangeAspect="1"/>
              </p:cNvGrpSpPr>
              <p:nvPr/>
            </p:nvGrpSpPr>
            <p:grpSpPr>
              <a:xfrm rot="5400000">
                <a:off x="3493562" y="987382"/>
                <a:ext cx="3456000" cy="3456384"/>
                <a:chOff x="3491880" y="987574"/>
                <a:chExt cx="3240360" cy="3456384"/>
              </a:xfrm>
            </p:grpSpPr>
            <p:cxnSp>
              <p:nvCxnSpPr>
                <p:cNvPr id="70" name="直線コネクタ 69"/>
                <p:cNvCxnSpPr/>
                <p:nvPr/>
              </p:nvCxnSpPr>
              <p:spPr>
                <a:xfrm>
                  <a:off x="3491880" y="120359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1" name="直線コネクタ 70"/>
                <p:cNvCxnSpPr/>
                <p:nvPr/>
              </p:nvCxnSpPr>
              <p:spPr>
                <a:xfrm>
                  <a:off x="3491880" y="1419622"/>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2" name="直線コネクタ 71"/>
                <p:cNvCxnSpPr/>
                <p:nvPr/>
              </p:nvCxnSpPr>
              <p:spPr>
                <a:xfrm>
                  <a:off x="3491880" y="1635646"/>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3" name="直線コネクタ 72"/>
                <p:cNvCxnSpPr/>
                <p:nvPr/>
              </p:nvCxnSpPr>
              <p:spPr>
                <a:xfrm>
                  <a:off x="3491880" y="1851670"/>
                  <a:ext cx="3240360"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74" name="直線コネクタ 73"/>
                <p:cNvCxnSpPr/>
                <p:nvPr/>
              </p:nvCxnSpPr>
              <p:spPr>
                <a:xfrm>
                  <a:off x="3491880" y="206769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5" name="直線コネクタ 74"/>
                <p:cNvCxnSpPr/>
                <p:nvPr/>
              </p:nvCxnSpPr>
              <p:spPr>
                <a:xfrm>
                  <a:off x="3491880" y="228371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6" name="直線コネクタ 75"/>
                <p:cNvCxnSpPr/>
                <p:nvPr/>
              </p:nvCxnSpPr>
              <p:spPr>
                <a:xfrm>
                  <a:off x="3491880" y="2499742"/>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7" name="直線コネクタ 76"/>
                <p:cNvCxnSpPr/>
                <p:nvPr/>
              </p:nvCxnSpPr>
              <p:spPr>
                <a:xfrm>
                  <a:off x="3491880" y="2715766"/>
                  <a:ext cx="3240360" cy="0"/>
                </a:xfrm>
                <a:prstGeom prst="line">
                  <a:avLst/>
                </a:prstGeom>
                <a:ln w="2540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78" name="直線コネクタ 77"/>
                <p:cNvCxnSpPr/>
                <p:nvPr/>
              </p:nvCxnSpPr>
              <p:spPr>
                <a:xfrm>
                  <a:off x="3491880" y="2931790"/>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9" name="直線コネクタ 78"/>
                <p:cNvCxnSpPr/>
                <p:nvPr/>
              </p:nvCxnSpPr>
              <p:spPr>
                <a:xfrm>
                  <a:off x="3491880" y="314781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0" name="直線コネクタ 79"/>
                <p:cNvCxnSpPr/>
                <p:nvPr/>
              </p:nvCxnSpPr>
              <p:spPr>
                <a:xfrm>
                  <a:off x="3491880" y="336383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1" name="直線コネクタ 80"/>
                <p:cNvCxnSpPr/>
                <p:nvPr/>
              </p:nvCxnSpPr>
              <p:spPr>
                <a:xfrm>
                  <a:off x="3491880" y="3579862"/>
                  <a:ext cx="3240360"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82" name="直線コネクタ 81"/>
                <p:cNvCxnSpPr/>
                <p:nvPr/>
              </p:nvCxnSpPr>
              <p:spPr>
                <a:xfrm>
                  <a:off x="3491880" y="3795886"/>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3" name="直線コネクタ 82"/>
                <p:cNvCxnSpPr/>
                <p:nvPr/>
              </p:nvCxnSpPr>
              <p:spPr>
                <a:xfrm>
                  <a:off x="3491880" y="4011910"/>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4" name="直線コネクタ 83"/>
                <p:cNvCxnSpPr/>
                <p:nvPr/>
              </p:nvCxnSpPr>
              <p:spPr>
                <a:xfrm>
                  <a:off x="3491880" y="422793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5" name="直線コネクタ 84"/>
                <p:cNvCxnSpPr/>
                <p:nvPr/>
              </p:nvCxnSpPr>
              <p:spPr>
                <a:xfrm>
                  <a:off x="3491880" y="4443958"/>
                  <a:ext cx="32403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86" name="直線コネクタ 85"/>
                <p:cNvCxnSpPr/>
                <p:nvPr/>
              </p:nvCxnSpPr>
              <p:spPr>
                <a:xfrm>
                  <a:off x="3491880" y="987574"/>
                  <a:ext cx="32403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grpSp>
        </p:grpSp>
        <p:grpSp>
          <p:nvGrpSpPr>
            <p:cNvPr id="6" name="グループ化 5"/>
            <p:cNvGrpSpPr/>
            <p:nvPr/>
          </p:nvGrpSpPr>
          <p:grpSpPr>
            <a:xfrm>
              <a:off x="5005538" y="1131206"/>
              <a:ext cx="3454510" cy="3456384"/>
              <a:chOff x="5005538" y="1131206"/>
              <a:chExt cx="3454510" cy="3456384"/>
            </a:xfrm>
          </p:grpSpPr>
          <p:sp>
            <p:nvSpPr>
              <p:cNvPr id="59" name="円/楕円 58"/>
              <p:cNvSpPr/>
              <p:nvPr/>
            </p:nvSpPr>
            <p:spPr>
              <a:xfrm>
                <a:off x="5653610" y="113120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66" name="円/楕円 65"/>
              <p:cNvSpPr/>
              <p:nvPr/>
            </p:nvSpPr>
            <p:spPr>
              <a:xfrm>
                <a:off x="7381802" y="134723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106" name="円/楕円 105"/>
              <p:cNvSpPr/>
              <p:nvPr/>
            </p:nvSpPr>
            <p:spPr>
              <a:xfrm>
                <a:off x="6517706" y="156325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107" name="円/楕円 106"/>
              <p:cNvSpPr/>
              <p:nvPr/>
            </p:nvSpPr>
            <p:spPr>
              <a:xfrm>
                <a:off x="8244024" y="177927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108" name="円/楕円 107"/>
              <p:cNvSpPr/>
              <p:nvPr/>
            </p:nvSpPr>
            <p:spPr>
              <a:xfrm>
                <a:off x="5221562" y="199530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109" name="円/楕円 108"/>
              <p:cNvSpPr/>
              <p:nvPr/>
            </p:nvSpPr>
            <p:spPr>
              <a:xfrm>
                <a:off x="6949754" y="221132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110" name="円/楕円 109"/>
              <p:cNvSpPr/>
              <p:nvPr/>
            </p:nvSpPr>
            <p:spPr>
              <a:xfrm>
                <a:off x="6085658" y="243132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111" name="円/楕円 110"/>
              <p:cNvSpPr/>
              <p:nvPr/>
            </p:nvSpPr>
            <p:spPr>
              <a:xfrm>
                <a:off x="5437586" y="285959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112" name="円/楕円 111"/>
              <p:cNvSpPr/>
              <p:nvPr/>
            </p:nvSpPr>
            <p:spPr>
              <a:xfrm>
                <a:off x="7813850" y="264735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113" name="円/楕円 112"/>
              <p:cNvSpPr/>
              <p:nvPr/>
            </p:nvSpPr>
            <p:spPr>
              <a:xfrm>
                <a:off x="7165778" y="307542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114" name="円/楕円 113"/>
              <p:cNvSpPr/>
              <p:nvPr/>
            </p:nvSpPr>
            <p:spPr>
              <a:xfrm>
                <a:off x="6301682" y="329144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115" name="円/楕円 114"/>
              <p:cNvSpPr/>
              <p:nvPr/>
            </p:nvSpPr>
            <p:spPr>
              <a:xfrm>
                <a:off x="8028000" y="350747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116" name="円/楕円 115"/>
              <p:cNvSpPr/>
              <p:nvPr/>
            </p:nvSpPr>
            <p:spPr>
              <a:xfrm>
                <a:off x="5005538" y="372349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117" name="円/楕円 116"/>
              <p:cNvSpPr/>
              <p:nvPr/>
            </p:nvSpPr>
            <p:spPr>
              <a:xfrm>
                <a:off x="5869634" y="415554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118" name="円/楕円 117"/>
              <p:cNvSpPr/>
              <p:nvPr/>
            </p:nvSpPr>
            <p:spPr>
              <a:xfrm>
                <a:off x="6733730" y="393951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sp>
            <p:nvSpPr>
              <p:cNvPr id="119" name="円/楕円 118"/>
              <p:cNvSpPr/>
              <p:nvPr/>
            </p:nvSpPr>
            <p:spPr>
              <a:xfrm>
                <a:off x="7381802" y="437156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endParaRPr kumimoji="1" lang="ja-JP" altLang="en-US" sz="1400" b="1" dirty="0">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1534723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アジェンダ</a:t>
            </a:r>
            <a:endParaRPr lang="ja-JP" altLang="en-US" dirty="0"/>
          </a:p>
        </p:txBody>
      </p:sp>
      <p:sp>
        <p:nvSpPr>
          <p:cNvPr id="3" name="コンテンツ プレースホルダー 2"/>
          <p:cNvSpPr>
            <a:spLocks noGrp="1"/>
          </p:cNvSpPr>
          <p:nvPr>
            <p:ph idx="1"/>
          </p:nvPr>
        </p:nvSpPr>
        <p:spPr/>
        <p:txBody>
          <a:bodyPr>
            <a:normAutofit/>
          </a:bodyPr>
          <a:lstStyle/>
          <a:p>
            <a:r>
              <a:rPr lang="ja-JP" altLang="en-US" sz="2400" dirty="0" smtClean="0"/>
              <a:t>第一章</a:t>
            </a:r>
            <a:r>
              <a:rPr lang="en-US" altLang="ja-JP" sz="2400" dirty="0" smtClean="0"/>
              <a:t>: </a:t>
            </a:r>
            <a:r>
              <a:rPr lang="ja-JP" altLang="en-US" sz="2400" dirty="0" smtClean="0"/>
              <a:t>デモの概要説明</a:t>
            </a:r>
            <a:r>
              <a:rPr lang="en-US" altLang="ja-JP" sz="2400" dirty="0" smtClean="0"/>
              <a:t> </a:t>
            </a:r>
          </a:p>
          <a:p>
            <a:r>
              <a:rPr lang="ja-JP" altLang="en-US" sz="2400" dirty="0" smtClean="0"/>
              <a:t>第二章</a:t>
            </a:r>
            <a:r>
              <a:rPr lang="en-US" altLang="ja-JP" sz="2400" dirty="0" smtClean="0"/>
              <a:t>:</a:t>
            </a:r>
            <a:r>
              <a:rPr lang="ja-JP" altLang="en-US" sz="2400" dirty="0" smtClean="0"/>
              <a:t> 技術説明</a:t>
            </a:r>
            <a:endParaRPr lang="en-US" altLang="ja-JP" sz="2400" dirty="0" smtClean="0"/>
          </a:p>
          <a:p>
            <a:pPr lvl="1"/>
            <a:r>
              <a:rPr lang="en-US" altLang="ja-JP" sz="2000" dirty="0" smtClean="0">
                <a:solidFill>
                  <a:schemeClr val="accent6">
                    <a:lumMod val="75000"/>
                  </a:schemeClr>
                </a:solidFill>
              </a:rPr>
              <a:t>Lighting/Shading</a:t>
            </a:r>
          </a:p>
          <a:p>
            <a:pPr lvl="1"/>
            <a:r>
              <a:rPr lang="ja-JP" altLang="en-US" sz="2000" dirty="0" smtClean="0"/>
              <a:t>ポストエフェクト</a:t>
            </a:r>
            <a:endParaRPr lang="en-US" altLang="ja-JP" sz="2000" dirty="0" smtClean="0"/>
          </a:p>
          <a:p>
            <a:r>
              <a:rPr lang="ja-JP" altLang="en-US" sz="2400" dirty="0" smtClean="0"/>
              <a:t>第三章</a:t>
            </a:r>
            <a:r>
              <a:rPr lang="en-US" altLang="ja-JP" sz="2400" dirty="0" smtClean="0"/>
              <a:t>: </a:t>
            </a:r>
            <a:r>
              <a:rPr lang="ja-JP" altLang="en-US" sz="2400" dirty="0" smtClean="0"/>
              <a:t>まとめ</a:t>
            </a:r>
            <a:endParaRPr lang="en-US" altLang="ja-JP" sz="2000" dirty="0" smtClean="0"/>
          </a:p>
          <a:p>
            <a:endParaRPr lang="en-US" altLang="ja-JP" sz="2000" dirty="0" smtClean="0"/>
          </a:p>
        </p:txBody>
      </p:sp>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5095580" y="874535"/>
            <a:ext cx="3438572" cy="1881824"/>
          </a:xfrm>
          <a:prstGeom prst="rect">
            <a:avLst/>
          </a:prstGeom>
          <a:gradFill>
            <a:gsLst>
              <a:gs pos="67000">
                <a:schemeClr val="bg1"/>
              </a:gs>
              <a:gs pos="100000">
                <a:schemeClr val="accent1">
                  <a:shade val="100000"/>
                  <a:satMod val="115000"/>
                </a:schemeClr>
              </a:gs>
            </a:gsLst>
            <a:lin ang="10800000" scaled="1"/>
          </a:gradFill>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95228" y="2780878"/>
            <a:ext cx="3438572" cy="188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19595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サンプリング点</a:t>
            </a:r>
            <a:r>
              <a:rPr kumimoji="1" lang="ja-JP" altLang="en-US" dirty="0" smtClean="0"/>
              <a:t>の注意</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サンプリングの順序の考察</a:t>
            </a:r>
            <a:endParaRPr lang="en-US" altLang="ja-JP" dirty="0" smtClean="0"/>
          </a:p>
          <a:p>
            <a:pPr lvl="1"/>
            <a:r>
              <a:rPr lang="ja-JP" altLang="en-US" dirty="0" smtClean="0"/>
              <a:t>複数フレームに跨って合成されることを考慮</a:t>
            </a:r>
            <a:endParaRPr lang="en-US" altLang="ja-JP" dirty="0" smtClean="0"/>
          </a:p>
          <a:p>
            <a:pPr lvl="1"/>
            <a:r>
              <a:rPr lang="ja-JP" altLang="en-US" dirty="0" smtClean="0">
                <a:solidFill>
                  <a:schemeClr val="accent6">
                    <a:lumMod val="75000"/>
                  </a:schemeClr>
                </a:solidFill>
              </a:rPr>
              <a:t>任意のポイントから任意の数を合成しても偏りが少ないように</a:t>
            </a:r>
            <a:endParaRPr lang="en-US" altLang="ja-JP" dirty="0" smtClean="0">
              <a:solidFill>
                <a:schemeClr val="accent6">
                  <a:lumMod val="75000"/>
                </a:schemeClr>
              </a:solidFill>
            </a:endParaRPr>
          </a:p>
          <a:p>
            <a:pPr lvl="2"/>
            <a:r>
              <a:rPr lang="ja-JP" altLang="en-US" dirty="0" smtClean="0"/>
              <a:t>例えば上から順にサンプリングすると上下方向に偏りが生じる</a:t>
            </a:r>
            <a:endParaRPr lang="en-US" altLang="ja-JP" dirty="0" smtClean="0"/>
          </a:p>
          <a:p>
            <a:pPr lvl="2"/>
            <a:r>
              <a:rPr lang="ja-JP" altLang="en-US" dirty="0" smtClean="0"/>
              <a:t>複数フレームで徐々に合成されるため偏りが可視化される</a:t>
            </a:r>
            <a:endParaRPr lang="en-US" altLang="ja-JP" dirty="0" smtClean="0"/>
          </a:p>
          <a:p>
            <a:pPr lvl="2"/>
            <a:endParaRPr lang="en-US" altLang="ja-JP" dirty="0" smtClean="0"/>
          </a:p>
          <a:p>
            <a:pPr lvl="1"/>
            <a:r>
              <a:rPr lang="en-US" altLang="ja-JP" dirty="0" smtClean="0">
                <a:solidFill>
                  <a:schemeClr val="accent6">
                    <a:lumMod val="75000"/>
                  </a:schemeClr>
                </a:solidFill>
              </a:rPr>
              <a:t>1</a:t>
            </a:r>
            <a:r>
              <a:rPr lang="ja-JP" altLang="en-US" dirty="0" smtClean="0">
                <a:solidFill>
                  <a:schemeClr val="accent6">
                    <a:lumMod val="75000"/>
                  </a:schemeClr>
                </a:solidFill>
              </a:rPr>
              <a:t>フレーム内のジッタリングならこのような問題は起こらない</a:t>
            </a:r>
            <a:endParaRPr lang="en-US" altLang="ja-JP" dirty="0" smtClean="0">
              <a:solidFill>
                <a:schemeClr val="accent6">
                  <a:lumMod val="75000"/>
                </a:schemeClr>
              </a:solidFill>
            </a:endParaRPr>
          </a:p>
          <a:p>
            <a:pPr lvl="2"/>
            <a:r>
              <a:rPr lang="ja-JP" altLang="en-US" dirty="0" smtClean="0"/>
              <a:t>テンポラル処理の特性</a:t>
            </a:r>
            <a:endParaRPr lang="en-US" altLang="ja-JP" dirty="0" smtClean="0"/>
          </a:p>
        </p:txBody>
      </p:sp>
    </p:spTree>
    <p:extLst>
      <p:ext uri="{BB962C8B-B14F-4D97-AF65-F5344CB8AC3E}">
        <p14:creationId xmlns:p14="http://schemas.microsoft.com/office/powerpoint/2010/main" val="235455060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採用したサンプリングパターン</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実際には</a:t>
            </a:r>
            <a:r>
              <a:rPr lang="en-US" altLang="ja-JP" dirty="0" smtClean="0"/>
              <a:t>16</a:t>
            </a:r>
            <a:r>
              <a:rPr lang="ja-JP" altLang="en-US" dirty="0" smtClean="0"/>
              <a:t>サンプルでは不足</a:t>
            </a:r>
            <a:endParaRPr lang="en-US" altLang="ja-JP" dirty="0" smtClean="0"/>
          </a:p>
          <a:p>
            <a:pPr lvl="1"/>
            <a:r>
              <a:rPr lang="ja-JP" altLang="en-US" dirty="0" smtClean="0"/>
              <a:t>エッジ部のスペキュラーなど</a:t>
            </a:r>
            <a:endParaRPr lang="en-US" altLang="ja-JP" dirty="0" smtClean="0"/>
          </a:p>
          <a:p>
            <a:pPr lvl="1"/>
            <a:r>
              <a:rPr lang="ja-JP" altLang="en-US" dirty="0" smtClean="0"/>
              <a:t>あまり</a:t>
            </a:r>
            <a:r>
              <a:rPr lang="ja-JP" altLang="en-US" dirty="0"/>
              <a:t>増やしても</a:t>
            </a:r>
            <a:r>
              <a:rPr lang="ja-JP" altLang="en-US" dirty="0" smtClean="0"/>
              <a:t>フリッカリングが</a:t>
            </a:r>
            <a:r>
              <a:rPr lang="en-US" altLang="ja-JP" dirty="0" smtClean="0"/>
              <a:t>…</a:t>
            </a:r>
          </a:p>
          <a:p>
            <a:pPr lvl="2"/>
            <a:r>
              <a:rPr lang="ja-JP" altLang="en-US" dirty="0" smtClean="0"/>
              <a:t>あまり強くブレンドできないため</a:t>
            </a:r>
            <a:endParaRPr lang="en-US" altLang="ja-JP" dirty="0" smtClean="0"/>
          </a:p>
          <a:p>
            <a:pPr lvl="1"/>
            <a:endParaRPr lang="en-US" altLang="ja-JP" dirty="0"/>
          </a:p>
          <a:p>
            <a:r>
              <a:rPr lang="ja-JP" altLang="en-US" dirty="0" smtClean="0"/>
              <a:t>サブグリッドレベルでずらす</a:t>
            </a:r>
            <a:endParaRPr lang="en-US" altLang="ja-JP" dirty="0" smtClean="0"/>
          </a:p>
          <a:p>
            <a:pPr lvl="1"/>
            <a:r>
              <a:rPr lang="en-US" altLang="ja-JP" dirty="0" smtClean="0"/>
              <a:t>16</a:t>
            </a:r>
            <a:r>
              <a:rPr lang="ja-JP" altLang="en-US" dirty="0" smtClean="0"/>
              <a:t>サンプル毎にパターンを変える</a:t>
            </a:r>
            <a:endParaRPr lang="en-US" altLang="ja-JP" dirty="0" smtClean="0"/>
          </a:p>
        </p:txBody>
      </p:sp>
      <p:grpSp>
        <p:nvGrpSpPr>
          <p:cNvPr id="42" name="グループ化 41"/>
          <p:cNvGrpSpPr/>
          <p:nvPr/>
        </p:nvGrpSpPr>
        <p:grpSpPr>
          <a:xfrm>
            <a:off x="5004048" y="1131206"/>
            <a:ext cx="3457874" cy="3456384"/>
            <a:chOff x="3491880" y="987574"/>
            <a:chExt cx="3457874" cy="3456384"/>
          </a:xfrm>
        </p:grpSpPr>
        <p:grpSp>
          <p:nvGrpSpPr>
            <p:cNvPr id="60" name="グループ化 59"/>
            <p:cNvGrpSpPr>
              <a:grpSpLocks noChangeAspect="1"/>
            </p:cNvGrpSpPr>
            <p:nvPr/>
          </p:nvGrpSpPr>
          <p:grpSpPr>
            <a:xfrm>
              <a:off x="3491880" y="987574"/>
              <a:ext cx="3456000" cy="3456384"/>
              <a:chOff x="3491880" y="987574"/>
              <a:chExt cx="3240360" cy="3456384"/>
            </a:xfrm>
          </p:grpSpPr>
          <p:cxnSp>
            <p:nvCxnSpPr>
              <p:cNvPr id="79" name="直線コネクタ 78"/>
              <p:cNvCxnSpPr/>
              <p:nvPr/>
            </p:nvCxnSpPr>
            <p:spPr>
              <a:xfrm>
                <a:off x="3491880" y="120359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0" name="直線コネクタ 79"/>
              <p:cNvCxnSpPr/>
              <p:nvPr/>
            </p:nvCxnSpPr>
            <p:spPr>
              <a:xfrm>
                <a:off x="3491880" y="1419622"/>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1" name="直線コネクタ 80"/>
              <p:cNvCxnSpPr/>
              <p:nvPr/>
            </p:nvCxnSpPr>
            <p:spPr>
              <a:xfrm>
                <a:off x="3491880" y="1635646"/>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2" name="直線コネクタ 81"/>
              <p:cNvCxnSpPr/>
              <p:nvPr/>
            </p:nvCxnSpPr>
            <p:spPr>
              <a:xfrm>
                <a:off x="3491880" y="1851670"/>
                <a:ext cx="3240360"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83" name="直線コネクタ 82"/>
              <p:cNvCxnSpPr/>
              <p:nvPr/>
            </p:nvCxnSpPr>
            <p:spPr>
              <a:xfrm>
                <a:off x="3491880" y="206769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4" name="直線コネクタ 83"/>
              <p:cNvCxnSpPr/>
              <p:nvPr/>
            </p:nvCxnSpPr>
            <p:spPr>
              <a:xfrm>
                <a:off x="3491880" y="228371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5" name="直線コネクタ 84"/>
              <p:cNvCxnSpPr/>
              <p:nvPr/>
            </p:nvCxnSpPr>
            <p:spPr>
              <a:xfrm>
                <a:off x="3491880" y="2499742"/>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6" name="直線コネクタ 85"/>
              <p:cNvCxnSpPr/>
              <p:nvPr/>
            </p:nvCxnSpPr>
            <p:spPr>
              <a:xfrm>
                <a:off x="3491880" y="2715766"/>
                <a:ext cx="3240360" cy="0"/>
              </a:xfrm>
              <a:prstGeom prst="line">
                <a:avLst/>
              </a:prstGeom>
              <a:ln w="2540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87" name="直線コネクタ 86"/>
              <p:cNvCxnSpPr/>
              <p:nvPr/>
            </p:nvCxnSpPr>
            <p:spPr>
              <a:xfrm>
                <a:off x="3491880" y="2931790"/>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8" name="直線コネクタ 87"/>
              <p:cNvCxnSpPr/>
              <p:nvPr/>
            </p:nvCxnSpPr>
            <p:spPr>
              <a:xfrm>
                <a:off x="3491880" y="314781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89" name="直線コネクタ 88"/>
              <p:cNvCxnSpPr/>
              <p:nvPr/>
            </p:nvCxnSpPr>
            <p:spPr>
              <a:xfrm>
                <a:off x="3491880" y="336383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0" name="直線コネクタ 89"/>
              <p:cNvCxnSpPr/>
              <p:nvPr/>
            </p:nvCxnSpPr>
            <p:spPr>
              <a:xfrm>
                <a:off x="3491880" y="3579862"/>
                <a:ext cx="3240360"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91" name="直線コネクタ 90"/>
              <p:cNvCxnSpPr/>
              <p:nvPr/>
            </p:nvCxnSpPr>
            <p:spPr>
              <a:xfrm>
                <a:off x="3491880" y="3795886"/>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2" name="直線コネクタ 91"/>
              <p:cNvCxnSpPr/>
              <p:nvPr/>
            </p:nvCxnSpPr>
            <p:spPr>
              <a:xfrm>
                <a:off x="3491880" y="4011910"/>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3" name="直線コネクタ 92"/>
              <p:cNvCxnSpPr/>
              <p:nvPr/>
            </p:nvCxnSpPr>
            <p:spPr>
              <a:xfrm>
                <a:off x="3491880" y="422793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94" name="直線コネクタ 93"/>
              <p:cNvCxnSpPr/>
              <p:nvPr/>
            </p:nvCxnSpPr>
            <p:spPr>
              <a:xfrm>
                <a:off x="3491880" y="4443958"/>
                <a:ext cx="32403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95" name="直線コネクタ 94"/>
              <p:cNvCxnSpPr/>
              <p:nvPr/>
            </p:nvCxnSpPr>
            <p:spPr>
              <a:xfrm>
                <a:off x="3491880" y="987574"/>
                <a:ext cx="32403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grpSp>
        <p:grpSp>
          <p:nvGrpSpPr>
            <p:cNvPr id="61" name="グループ化 60"/>
            <p:cNvGrpSpPr>
              <a:grpSpLocks noChangeAspect="1"/>
            </p:cNvGrpSpPr>
            <p:nvPr/>
          </p:nvGrpSpPr>
          <p:grpSpPr>
            <a:xfrm rot="5400000">
              <a:off x="3493562" y="987382"/>
              <a:ext cx="3456000" cy="3456384"/>
              <a:chOff x="3491880" y="987574"/>
              <a:chExt cx="3240360" cy="3456384"/>
            </a:xfrm>
          </p:grpSpPr>
          <p:cxnSp>
            <p:nvCxnSpPr>
              <p:cNvPr id="62" name="直線コネクタ 61"/>
              <p:cNvCxnSpPr/>
              <p:nvPr/>
            </p:nvCxnSpPr>
            <p:spPr>
              <a:xfrm>
                <a:off x="3491880" y="120359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63" name="直線コネクタ 62"/>
              <p:cNvCxnSpPr/>
              <p:nvPr/>
            </p:nvCxnSpPr>
            <p:spPr>
              <a:xfrm>
                <a:off x="3491880" y="1419622"/>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64" name="直線コネクタ 63"/>
              <p:cNvCxnSpPr/>
              <p:nvPr/>
            </p:nvCxnSpPr>
            <p:spPr>
              <a:xfrm>
                <a:off x="3491880" y="1635646"/>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65" name="直線コネクタ 64"/>
              <p:cNvCxnSpPr/>
              <p:nvPr/>
            </p:nvCxnSpPr>
            <p:spPr>
              <a:xfrm>
                <a:off x="3491880" y="1851670"/>
                <a:ext cx="3240360"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66" name="直線コネクタ 65"/>
              <p:cNvCxnSpPr/>
              <p:nvPr/>
            </p:nvCxnSpPr>
            <p:spPr>
              <a:xfrm>
                <a:off x="3491880" y="206769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67" name="直線コネクタ 66"/>
              <p:cNvCxnSpPr/>
              <p:nvPr/>
            </p:nvCxnSpPr>
            <p:spPr>
              <a:xfrm>
                <a:off x="3491880" y="228371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68" name="直線コネクタ 67"/>
              <p:cNvCxnSpPr/>
              <p:nvPr/>
            </p:nvCxnSpPr>
            <p:spPr>
              <a:xfrm>
                <a:off x="3491880" y="2499742"/>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69" name="直線コネクタ 68"/>
              <p:cNvCxnSpPr/>
              <p:nvPr/>
            </p:nvCxnSpPr>
            <p:spPr>
              <a:xfrm>
                <a:off x="3491880" y="2715766"/>
                <a:ext cx="3240360" cy="0"/>
              </a:xfrm>
              <a:prstGeom prst="line">
                <a:avLst/>
              </a:prstGeom>
              <a:ln w="2540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70" name="直線コネクタ 69"/>
              <p:cNvCxnSpPr/>
              <p:nvPr/>
            </p:nvCxnSpPr>
            <p:spPr>
              <a:xfrm>
                <a:off x="3491880" y="2931790"/>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1" name="直線コネクタ 70"/>
              <p:cNvCxnSpPr/>
              <p:nvPr/>
            </p:nvCxnSpPr>
            <p:spPr>
              <a:xfrm>
                <a:off x="3491880" y="314781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2" name="直線コネクタ 71"/>
              <p:cNvCxnSpPr/>
              <p:nvPr/>
            </p:nvCxnSpPr>
            <p:spPr>
              <a:xfrm>
                <a:off x="3491880" y="3363838"/>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3" name="直線コネクタ 72"/>
              <p:cNvCxnSpPr/>
              <p:nvPr/>
            </p:nvCxnSpPr>
            <p:spPr>
              <a:xfrm>
                <a:off x="3491880" y="3579862"/>
                <a:ext cx="3240360" cy="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74" name="直線コネクタ 73"/>
              <p:cNvCxnSpPr/>
              <p:nvPr/>
            </p:nvCxnSpPr>
            <p:spPr>
              <a:xfrm>
                <a:off x="3491880" y="3795886"/>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5" name="直線コネクタ 74"/>
              <p:cNvCxnSpPr/>
              <p:nvPr/>
            </p:nvCxnSpPr>
            <p:spPr>
              <a:xfrm>
                <a:off x="3491880" y="4011910"/>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6" name="直線コネクタ 75"/>
              <p:cNvCxnSpPr/>
              <p:nvPr/>
            </p:nvCxnSpPr>
            <p:spPr>
              <a:xfrm>
                <a:off x="3491880" y="4227934"/>
                <a:ext cx="3240360" cy="0"/>
              </a:xfrm>
              <a:prstGeom prst="line">
                <a:avLst/>
              </a:prstGeom>
              <a:ln>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cxnSp>
            <p:nvCxnSpPr>
              <p:cNvPr id="77" name="直線コネクタ 76"/>
              <p:cNvCxnSpPr/>
              <p:nvPr/>
            </p:nvCxnSpPr>
            <p:spPr>
              <a:xfrm>
                <a:off x="3491880" y="4443958"/>
                <a:ext cx="32403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78" name="直線コネクタ 77"/>
              <p:cNvCxnSpPr/>
              <p:nvPr/>
            </p:nvCxnSpPr>
            <p:spPr>
              <a:xfrm>
                <a:off x="3491880" y="987574"/>
                <a:ext cx="32403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grpSp>
      </p:grpSp>
      <p:grpSp>
        <p:nvGrpSpPr>
          <p:cNvPr id="43" name="グループ化 42"/>
          <p:cNvGrpSpPr/>
          <p:nvPr/>
        </p:nvGrpSpPr>
        <p:grpSpPr>
          <a:xfrm>
            <a:off x="5005538" y="1131206"/>
            <a:ext cx="3454510" cy="3456384"/>
            <a:chOff x="5005538" y="1131206"/>
            <a:chExt cx="3454510" cy="3456384"/>
          </a:xfrm>
        </p:grpSpPr>
        <p:sp>
          <p:nvSpPr>
            <p:cNvPr id="44" name="円/楕円 43"/>
            <p:cNvSpPr/>
            <p:nvPr/>
          </p:nvSpPr>
          <p:spPr>
            <a:xfrm>
              <a:off x="5653610" y="113120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kumimoji="1" lang="en-US" altLang="ja-JP" sz="1400" b="1" dirty="0" smtClean="0">
                  <a:solidFill>
                    <a:schemeClr val="accent1">
                      <a:lumMod val="50000"/>
                    </a:schemeClr>
                  </a:solidFill>
                  <a:effectLst>
                    <a:outerShdw blurRad="38100" dist="38100" dir="2700000" algn="tl">
                      <a:srgbClr val="000000">
                        <a:alpha val="43137"/>
                      </a:srgbClr>
                    </a:outerShdw>
                  </a:effectLst>
                </a:rPr>
                <a:t>0</a:t>
              </a:r>
              <a:endParaRPr kumimoji="1" lang="ja-JP" altLang="en-US" sz="1400" b="1" dirty="0">
                <a:solidFill>
                  <a:schemeClr val="accent1">
                    <a:lumMod val="50000"/>
                  </a:schemeClr>
                </a:solidFill>
                <a:effectLst>
                  <a:outerShdw blurRad="38100" dist="38100" dir="2700000" algn="tl">
                    <a:srgbClr val="000000">
                      <a:alpha val="43137"/>
                    </a:srgbClr>
                  </a:outerShdw>
                </a:effectLst>
              </a:endParaRPr>
            </a:p>
          </p:txBody>
        </p:sp>
        <p:sp>
          <p:nvSpPr>
            <p:cNvPr id="45" name="円/楕円 44"/>
            <p:cNvSpPr/>
            <p:nvPr/>
          </p:nvSpPr>
          <p:spPr>
            <a:xfrm>
              <a:off x="7381802" y="134723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kumimoji="1" lang="en-US" altLang="ja-JP" sz="1400" b="1" dirty="0" smtClean="0">
                  <a:solidFill>
                    <a:schemeClr val="accent1">
                      <a:lumMod val="50000"/>
                    </a:schemeClr>
                  </a:solidFill>
                  <a:effectLst>
                    <a:outerShdw blurRad="38100" dist="38100" dir="2700000" algn="tl">
                      <a:srgbClr val="000000">
                        <a:alpha val="43137"/>
                      </a:srgbClr>
                    </a:outerShdw>
                  </a:effectLst>
                </a:rPr>
                <a:t>5</a:t>
              </a:r>
              <a:endParaRPr kumimoji="1" lang="ja-JP" altLang="en-US" sz="1400" b="1" dirty="0">
                <a:solidFill>
                  <a:schemeClr val="accent1">
                    <a:lumMod val="50000"/>
                  </a:schemeClr>
                </a:solidFill>
                <a:effectLst>
                  <a:outerShdw blurRad="38100" dist="38100" dir="2700000" algn="tl">
                    <a:srgbClr val="000000">
                      <a:alpha val="43137"/>
                    </a:srgbClr>
                  </a:outerShdw>
                </a:effectLst>
              </a:endParaRPr>
            </a:p>
          </p:txBody>
        </p:sp>
        <p:sp>
          <p:nvSpPr>
            <p:cNvPr id="46" name="円/楕円 45"/>
            <p:cNvSpPr/>
            <p:nvPr/>
          </p:nvSpPr>
          <p:spPr>
            <a:xfrm>
              <a:off x="6517706" y="156325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kumimoji="1" lang="en-US" altLang="ja-JP" sz="1400" b="1" dirty="0" smtClean="0">
                  <a:solidFill>
                    <a:schemeClr val="accent1">
                      <a:lumMod val="50000"/>
                    </a:schemeClr>
                  </a:solidFill>
                  <a:effectLst>
                    <a:outerShdw blurRad="38100" dist="38100" dir="2700000" algn="tl">
                      <a:srgbClr val="000000">
                        <a:alpha val="43137"/>
                      </a:srgbClr>
                    </a:outerShdw>
                  </a:effectLst>
                </a:rPr>
                <a:t>C</a:t>
              </a:r>
              <a:endParaRPr kumimoji="1" lang="ja-JP" altLang="en-US" sz="1400" b="1" dirty="0">
                <a:solidFill>
                  <a:schemeClr val="accent1">
                    <a:lumMod val="50000"/>
                  </a:schemeClr>
                </a:solidFill>
                <a:effectLst>
                  <a:outerShdw blurRad="38100" dist="38100" dir="2700000" algn="tl">
                    <a:srgbClr val="000000">
                      <a:alpha val="43137"/>
                    </a:srgbClr>
                  </a:outerShdw>
                </a:effectLst>
              </a:endParaRPr>
            </a:p>
          </p:txBody>
        </p:sp>
        <p:sp>
          <p:nvSpPr>
            <p:cNvPr id="47" name="円/楕円 46"/>
            <p:cNvSpPr/>
            <p:nvPr/>
          </p:nvSpPr>
          <p:spPr>
            <a:xfrm>
              <a:off x="8244024" y="177927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kumimoji="1" lang="en-US" altLang="ja-JP" sz="1400" b="1" dirty="0" smtClean="0">
                  <a:solidFill>
                    <a:schemeClr val="accent1">
                      <a:lumMod val="50000"/>
                    </a:schemeClr>
                  </a:solidFill>
                  <a:effectLst>
                    <a:outerShdw blurRad="38100" dist="38100" dir="2700000" algn="tl">
                      <a:srgbClr val="000000">
                        <a:alpha val="43137"/>
                      </a:srgbClr>
                    </a:outerShdw>
                  </a:effectLst>
                </a:rPr>
                <a:t>8</a:t>
              </a:r>
              <a:endParaRPr kumimoji="1" lang="ja-JP" altLang="en-US" sz="1400" b="1" dirty="0">
                <a:solidFill>
                  <a:schemeClr val="accent1">
                    <a:lumMod val="50000"/>
                  </a:schemeClr>
                </a:solidFill>
                <a:effectLst>
                  <a:outerShdw blurRad="38100" dist="38100" dir="2700000" algn="tl">
                    <a:srgbClr val="000000">
                      <a:alpha val="43137"/>
                    </a:srgbClr>
                  </a:outerShdw>
                </a:effectLst>
              </a:endParaRPr>
            </a:p>
          </p:txBody>
        </p:sp>
        <p:sp>
          <p:nvSpPr>
            <p:cNvPr id="48" name="円/楕円 47"/>
            <p:cNvSpPr/>
            <p:nvPr/>
          </p:nvSpPr>
          <p:spPr>
            <a:xfrm>
              <a:off x="5221562" y="199530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kumimoji="1" lang="en-US" altLang="ja-JP" sz="1400" b="1" dirty="0" smtClean="0">
                  <a:solidFill>
                    <a:schemeClr val="accent1">
                      <a:lumMod val="50000"/>
                    </a:schemeClr>
                  </a:solidFill>
                  <a:effectLst>
                    <a:outerShdw blurRad="38100" dist="38100" dir="2700000" algn="tl">
                      <a:srgbClr val="000000">
                        <a:alpha val="43137"/>
                      </a:srgbClr>
                    </a:outerShdw>
                  </a:effectLst>
                </a:rPr>
                <a:t>A</a:t>
              </a:r>
              <a:endParaRPr kumimoji="1" lang="ja-JP" altLang="en-US" sz="1400" b="1" dirty="0">
                <a:solidFill>
                  <a:schemeClr val="accent1">
                    <a:lumMod val="50000"/>
                  </a:schemeClr>
                </a:solidFill>
                <a:effectLst>
                  <a:outerShdw blurRad="38100" dist="38100" dir="2700000" algn="tl">
                    <a:srgbClr val="000000">
                      <a:alpha val="43137"/>
                    </a:srgbClr>
                  </a:outerShdw>
                </a:effectLst>
              </a:endParaRPr>
            </a:p>
          </p:txBody>
        </p:sp>
        <p:sp>
          <p:nvSpPr>
            <p:cNvPr id="49" name="円/楕円 48"/>
            <p:cNvSpPr/>
            <p:nvPr/>
          </p:nvSpPr>
          <p:spPr>
            <a:xfrm>
              <a:off x="6949754" y="221132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kumimoji="1" lang="en-US" altLang="ja-JP" sz="1400" b="1" dirty="0" smtClean="0">
                  <a:solidFill>
                    <a:schemeClr val="accent1">
                      <a:lumMod val="50000"/>
                    </a:schemeClr>
                  </a:solidFill>
                  <a:effectLst>
                    <a:outerShdw blurRad="38100" dist="38100" dir="2700000" algn="tl">
                      <a:srgbClr val="000000">
                        <a:alpha val="43137"/>
                      </a:srgbClr>
                    </a:outerShdw>
                  </a:effectLst>
                </a:rPr>
                <a:t>F</a:t>
              </a:r>
              <a:endParaRPr kumimoji="1" lang="ja-JP" altLang="en-US" sz="1400" b="1" dirty="0">
                <a:solidFill>
                  <a:schemeClr val="accent1">
                    <a:lumMod val="50000"/>
                  </a:schemeClr>
                </a:solidFill>
                <a:effectLst>
                  <a:outerShdw blurRad="38100" dist="38100" dir="2700000" algn="tl">
                    <a:srgbClr val="000000">
                      <a:alpha val="43137"/>
                    </a:srgbClr>
                  </a:outerShdw>
                </a:effectLst>
              </a:endParaRPr>
            </a:p>
          </p:txBody>
        </p:sp>
        <p:sp>
          <p:nvSpPr>
            <p:cNvPr id="50" name="円/楕円 49"/>
            <p:cNvSpPr/>
            <p:nvPr/>
          </p:nvSpPr>
          <p:spPr>
            <a:xfrm>
              <a:off x="6085658" y="243132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kumimoji="1" lang="en-US" altLang="ja-JP" sz="1400" b="1" dirty="0" smtClean="0">
                  <a:solidFill>
                    <a:schemeClr val="accent1">
                      <a:lumMod val="50000"/>
                    </a:schemeClr>
                  </a:solidFill>
                  <a:effectLst>
                    <a:outerShdw blurRad="38100" dist="38100" dir="2700000" algn="tl">
                      <a:srgbClr val="000000">
                        <a:alpha val="43137"/>
                      </a:srgbClr>
                    </a:outerShdw>
                  </a:effectLst>
                </a:rPr>
                <a:t>7</a:t>
              </a:r>
              <a:endParaRPr kumimoji="1" lang="ja-JP" altLang="en-US" sz="1400" b="1" dirty="0">
                <a:solidFill>
                  <a:schemeClr val="accent1">
                    <a:lumMod val="50000"/>
                  </a:schemeClr>
                </a:solidFill>
                <a:effectLst>
                  <a:outerShdw blurRad="38100" dist="38100" dir="2700000" algn="tl">
                    <a:srgbClr val="000000">
                      <a:alpha val="43137"/>
                    </a:srgbClr>
                  </a:outerShdw>
                </a:effectLst>
              </a:endParaRPr>
            </a:p>
          </p:txBody>
        </p:sp>
        <p:sp>
          <p:nvSpPr>
            <p:cNvPr id="51" name="円/楕円 50"/>
            <p:cNvSpPr/>
            <p:nvPr/>
          </p:nvSpPr>
          <p:spPr>
            <a:xfrm>
              <a:off x="5437586" y="285959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kumimoji="1" lang="en-US" altLang="ja-JP" sz="1400" b="1" dirty="0" smtClean="0">
                  <a:solidFill>
                    <a:schemeClr val="accent1">
                      <a:lumMod val="50000"/>
                    </a:schemeClr>
                  </a:solidFill>
                  <a:effectLst>
                    <a:outerShdw blurRad="38100" dist="38100" dir="2700000" algn="tl">
                      <a:srgbClr val="000000">
                        <a:alpha val="43137"/>
                      </a:srgbClr>
                    </a:outerShdw>
                  </a:effectLst>
                </a:rPr>
                <a:t>4</a:t>
              </a:r>
              <a:endParaRPr kumimoji="1" lang="ja-JP" altLang="en-US" sz="1400" b="1" dirty="0">
                <a:solidFill>
                  <a:schemeClr val="accent1">
                    <a:lumMod val="50000"/>
                  </a:schemeClr>
                </a:solidFill>
                <a:effectLst>
                  <a:outerShdw blurRad="38100" dist="38100" dir="2700000" algn="tl">
                    <a:srgbClr val="000000">
                      <a:alpha val="43137"/>
                    </a:srgbClr>
                  </a:outerShdw>
                </a:effectLst>
              </a:endParaRPr>
            </a:p>
          </p:txBody>
        </p:sp>
        <p:sp>
          <p:nvSpPr>
            <p:cNvPr id="52" name="円/楕円 51"/>
            <p:cNvSpPr/>
            <p:nvPr/>
          </p:nvSpPr>
          <p:spPr>
            <a:xfrm>
              <a:off x="7813850" y="264735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kumimoji="1" lang="en-US" altLang="ja-JP" sz="1400" b="1" dirty="0" smtClean="0">
                  <a:solidFill>
                    <a:schemeClr val="accent1">
                      <a:lumMod val="50000"/>
                    </a:schemeClr>
                  </a:solidFill>
                  <a:effectLst>
                    <a:outerShdw blurRad="38100" dist="38100" dir="2700000" algn="tl">
                      <a:srgbClr val="000000">
                        <a:alpha val="43137"/>
                      </a:srgbClr>
                    </a:outerShdw>
                  </a:effectLst>
                </a:rPr>
                <a:t>3</a:t>
              </a:r>
              <a:endParaRPr kumimoji="1" lang="ja-JP" altLang="en-US" sz="1400" b="1" dirty="0">
                <a:solidFill>
                  <a:schemeClr val="accent1">
                    <a:lumMod val="50000"/>
                  </a:schemeClr>
                </a:solidFill>
                <a:effectLst>
                  <a:outerShdw blurRad="38100" dist="38100" dir="2700000" algn="tl">
                    <a:srgbClr val="000000">
                      <a:alpha val="43137"/>
                    </a:srgbClr>
                  </a:outerShdw>
                </a:effectLst>
              </a:endParaRPr>
            </a:p>
          </p:txBody>
        </p:sp>
        <p:sp>
          <p:nvSpPr>
            <p:cNvPr id="53" name="円/楕円 52"/>
            <p:cNvSpPr/>
            <p:nvPr/>
          </p:nvSpPr>
          <p:spPr>
            <a:xfrm>
              <a:off x="7165778" y="307542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lang="en-US" altLang="ja-JP" sz="1400" b="1" dirty="0" smtClean="0">
                  <a:solidFill>
                    <a:schemeClr val="accent1">
                      <a:lumMod val="50000"/>
                    </a:schemeClr>
                  </a:solidFill>
                  <a:effectLst>
                    <a:outerShdw blurRad="38100" dist="38100" dir="2700000" algn="tl">
                      <a:srgbClr val="000000">
                        <a:alpha val="43137"/>
                      </a:srgbClr>
                    </a:outerShdw>
                  </a:effectLst>
                </a:rPr>
                <a:t>1</a:t>
              </a:r>
              <a:endParaRPr lang="ja-JP" altLang="en-US" sz="1400" b="1" dirty="0">
                <a:solidFill>
                  <a:schemeClr val="accent1">
                    <a:lumMod val="50000"/>
                  </a:schemeClr>
                </a:solidFill>
                <a:effectLst>
                  <a:outerShdw blurRad="38100" dist="38100" dir="2700000" algn="tl">
                    <a:srgbClr val="000000">
                      <a:alpha val="43137"/>
                    </a:srgbClr>
                  </a:outerShdw>
                </a:effectLst>
              </a:endParaRPr>
            </a:p>
          </p:txBody>
        </p:sp>
        <p:sp>
          <p:nvSpPr>
            <p:cNvPr id="54" name="円/楕円 53"/>
            <p:cNvSpPr/>
            <p:nvPr/>
          </p:nvSpPr>
          <p:spPr>
            <a:xfrm>
              <a:off x="6301682" y="329144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kumimoji="1" lang="en-US" altLang="ja-JP" sz="1400" b="1" dirty="0" smtClean="0">
                  <a:solidFill>
                    <a:schemeClr val="accent1">
                      <a:lumMod val="50000"/>
                    </a:schemeClr>
                  </a:solidFill>
                  <a:effectLst>
                    <a:outerShdw blurRad="38100" dist="38100" dir="2700000" algn="tl">
                      <a:srgbClr val="000000">
                        <a:alpha val="43137"/>
                      </a:srgbClr>
                    </a:outerShdw>
                  </a:effectLst>
                </a:rPr>
                <a:t>9</a:t>
              </a:r>
              <a:endParaRPr kumimoji="1" lang="ja-JP" altLang="en-US" sz="1400" b="1" dirty="0">
                <a:solidFill>
                  <a:schemeClr val="accent1">
                    <a:lumMod val="50000"/>
                  </a:schemeClr>
                </a:solidFill>
                <a:effectLst>
                  <a:outerShdw blurRad="38100" dist="38100" dir="2700000" algn="tl">
                    <a:srgbClr val="000000">
                      <a:alpha val="43137"/>
                    </a:srgbClr>
                  </a:outerShdw>
                </a:effectLst>
              </a:endParaRPr>
            </a:p>
          </p:txBody>
        </p:sp>
        <p:sp>
          <p:nvSpPr>
            <p:cNvPr id="55" name="円/楕円 54"/>
            <p:cNvSpPr/>
            <p:nvPr/>
          </p:nvSpPr>
          <p:spPr>
            <a:xfrm>
              <a:off x="8028000" y="350747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kumimoji="1" lang="en-US" altLang="ja-JP" sz="1400" b="1" dirty="0" smtClean="0">
                  <a:solidFill>
                    <a:schemeClr val="accent1">
                      <a:lumMod val="50000"/>
                    </a:schemeClr>
                  </a:solidFill>
                  <a:effectLst>
                    <a:outerShdw blurRad="38100" dist="38100" dir="2700000" algn="tl">
                      <a:srgbClr val="000000">
                        <a:alpha val="43137"/>
                      </a:srgbClr>
                    </a:outerShdw>
                  </a:effectLst>
                </a:rPr>
                <a:t>D</a:t>
              </a:r>
              <a:endParaRPr kumimoji="1" lang="ja-JP" altLang="en-US" sz="1400" b="1" dirty="0">
                <a:solidFill>
                  <a:schemeClr val="accent1">
                    <a:lumMod val="50000"/>
                  </a:schemeClr>
                </a:solidFill>
                <a:effectLst>
                  <a:outerShdw blurRad="38100" dist="38100" dir="2700000" algn="tl">
                    <a:srgbClr val="000000">
                      <a:alpha val="43137"/>
                    </a:srgbClr>
                  </a:outerShdw>
                </a:effectLst>
              </a:endParaRPr>
            </a:p>
          </p:txBody>
        </p:sp>
        <p:sp>
          <p:nvSpPr>
            <p:cNvPr id="56" name="円/楕円 55"/>
            <p:cNvSpPr/>
            <p:nvPr/>
          </p:nvSpPr>
          <p:spPr>
            <a:xfrm>
              <a:off x="5005538" y="372349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kumimoji="1" lang="en-US" altLang="ja-JP" sz="1400" b="1" dirty="0" smtClean="0">
                  <a:solidFill>
                    <a:schemeClr val="accent1">
                      <a:lumMod val="50000"/>
                    </a:schemeClr>
                  </a:solidFill>
                  <a:effectLst>
                    <a:outerShdw blurRad="38100" dist="38100" dir="2700000" algn="tl">
                      <a:srgbClr val="000000">
                        <a:alpha val="43137"/>
                      </a:srgbClr>
                    </a:outerShdw>
                  </a:effectLst>
                </a:rPr>
                <a:t>E</a:t>
              </a:r>
              <a:endParaRPr kumimoji="1" lang="ja-JP" altLang="en-US" sz="1400" b="1" dirty="0">
                <a:solidFill>
                  <a:schemeClr val="accent1">
                    <a:lumMod val="50000"/>
                  </a:schemeClr>
                </a:solidFill>
                <a:effectLst>
                  <a:outerShdw blurRad="38100" dist="38100" dir="2700000" algn="tl">
                    <a:srgbClr val="000000">
                      <a:alpha val="43137"/>
                    </a:srgbClr>
                  </a:outerShdw>
                </a:effectLst>
              </a:endParaRPr>
            </a:p>
          </p:txBody>
        </p:sp>
        <p:sp>
          <p:nvSpPr>
            <p:cNvPr id="57" name="円/楕円 56"/>
            <p:cNvSpPr/>
            <p:nvPr/>
          </p:nvSpPr>
          <p:spPr>
            <a:xfrm>
              <a:off x="5869634" y="415554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kumimoji="1" lang="en-US" altLang="ja-JP" sz="1400" b="1" dirty="0" smtClean="0">
                  <a:solidFill>
                    <a:schemeClr val="accent1">
                      <a:lumMod val="50000"/>
                    </a:schemeClr>
                  </a:solidFill>
                  <a:effectLst>
                    <a:outerShdw blurRad="38100" dist="38100" dir="2700000" algn="tl">
                      <a:srgbClr val="000000">
                        <a:alpha val="43137"/>
                      </a:srgbClr>
                    </a:outerShdw>
                  </a:effectLst>
                </a:rPr>
                <a:t>2</a:t>
              </a:r>
              <a:endParaRPr kumimoji="1" lang="ja-JP" altLang="en-US" sz="1400" b="1" dirty="0">
                <a:solidFill>
                  <a:schemeClr val="accent1">
                    <a:lumMod val="50000"/>
                  </a:schemeClr>
                </a:solidFill>
                <a:effectLst>
                  <a:outerShdw blurRad="38100" dist="38100" dir="2700000" algn="tl">
                    <a:srgbClr val="000000">
                      <a:alpha val="43137"/>
                    </a:srgbClr>
                  </a:outerShdw>
                </a:effectLst>
              </a:endParaRPr>
            </a:p>
          </p:txBody>
        </p:sp>
        <p:sp>
          <p:nvSpPr>
            <p:cNvPr id="58" name="円/楕円 57"/>
            <p:cNvSpPr/>
            <p:nvPr/>
          </p:nvSpPr>
          <p:spPr>
            <a:xfrm>
              <a:off x="6733730" y="393951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lang="en-US" altLang="ja-JP" sz="1400" b="1" dirty="0" smtClean="0">
                  <a:solidFill>
                    <a:schemeClr val="accent1">
                      <a:lumMod val="50000"/>
                    </a:schemeClr>
                  </a:solidFill>
                  <a:effectLst>
                    <a:outerShdw blurRad="38100" dist="38100" dir="2700000" algn="tl">
                      <a:srgbClr val="000000">
                        <a:alpha val="43137"/>
                      </a:srgbClr>
                    </a:outerShdw>
                  </a:effectLst>
                </a:rPr>
                <a:t>B</a:t>
              </a:r>
              <a:endParaRPr kumimoji="1" lang="ja-JP" altLang="en-US" sz="1400" b="1" dirty="0">
                <a:solidFill>
                  <a:schemeClr val="accent1">
                    <a:lumMod val="50000"/>
                  </a:schemeClr>
                </a:solidFill>
                <a:effectLst>
                  <a:outerShdw blurRad="38100" dist="38100" dir="2700000" algn="tl">
                    <a:srgbClr val="000000">
                      <a:alpha val="43137"/>
                    </a:srgbClr>
                  </a:outerShdw>
                </a:effectLst>
              </a:endParaRPr>
            </a:p>
          </p:txBody>
        </p:sp>
        <p:sp>
          <p:nvSpPr>
            <p:cNvPr id="59" name="円/楕円 58"/>
            <p:cNvSpPr/>
            <p:nvPr/>
          </p:nvSpPr>
          <p:spPr>
            <a:xfrm>
              <a:off x="7597826" y="437156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noAutofit/>
            </a:bodyPr>
            <a:lstStyle/>
            <a:p>
              <a:pPr algn="ctr"/>
              <a:r>
                <a:rPr kumimoji="1" lang="en-US" altLang="ja-JP" sz="1400" b="1" dirty="0" smtClean="0">
                  <a:solidFill>
                    <a:schemeClr val="accent1">
                      <a:lumMod val="50000"/>
                    </a:schemeClr>
                  </a:solidFill>
                  <a:effectLst>
                    <a:outerShdw blurRad="38100" dist="38100" dir="2700000" algn="tl">
                      <a:srgbClr val="000000">
                        <a:alpha val="43137"/>
                      </a:srgbClr>
                    </a:outerShdw>
                  </a:effectLst>
                </a:rPr>
                <a:t>6</a:t>
              </a:r>
              <a:endParaRPr kumimoji="1" lang="ja-JP" altLang="en-US" sz="1400" b="1" dirty="0">
                <a:solidFill>
                  <a:schemeClr val="accent1">
                    <a:lumMod val="50000"/>
                  </a:schemeClr>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97344482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頂点単位ジッタリング</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視錐体ジッタリング</a:t>
            </a:r>
            <a:endParaRPr lang="en-US" altLang="ja-JP" dirty="0" smtClean="0"/>
          </a:p>
          <a:p>
            <a:pPr lvl="1"/>
            <a:r>
              <a:rPr lang="ja-JP" altLang="en-US" dirty="0" smtClean="0"/>
              <a:t>微妙に動いているピクセルがガタつく</a:t>
            </a:r>
            <a:endParaRPr lang="en-US" altLang="ja-JP" dirty="0" smtClean="0"/>
          </a:p>
          <a:p>
            <a:pPr lvl="1"/>
            <a:r>
              <a:rPr lang="ja-JP" altLang="en-US" dirty="0" smtClean="0">
                <a:solidFill>
                  <a:schemeClr val="accent6">
                    <a:lumMod val="75000"/>
                  </a:schemeClr>
                </a:solidFill>
              </a:rPr>
              <a:t>動いているピクセルにはジッタリング不要</a:t>
            </a:r>
            <a:endParaRPr lang="en-US" altLang="ja-JP" dirty="0" smtClean="0">
              <a:solidFill>
                <a:schemeClr val="accent6">
                  <a:lumMod val="75000"/>
                </a:schemeClr>
              </a:solidFill>
            </a:endParaRPr>
          </a:p>
          <a:p>
            <a:pPr lvl="2"/>
            <a:r>
              <a:rPr lang="ja-JP" altLang="en-US" dirty="0" smtClean="0">
                <a:solidFill>
                  <a:schemeClr val="accent6">
                    <a:lumMod val="75000"/>
                  </a:schemeClr>
                </a:solidFill>
              </a:rPr>
              <a:t>すでにテンポラル・スーパーサンプリングが効いている</a:t>
            </a:r>
            <a:endParaRPr lang="en-US" altLang="ja-JP" dirty="0" smtClean="0">
              <a:solidFill>
                <a:schemeClr val="accent6">
                  <a:lumMod val="75000"/>
                </a:schemeClr>
              </a:solidFill>
            </a:endParaRPr>
          </a:p>
          <a:p>
            <a:pPr lvl="1"/>
            <a:endParaRPr lang="en-US" altLang="ja-JP" dirty="0"/>
          </a:p>
          <a:p>
            <a:r>
              <a:rPr lang="ja-JP" altLang="en-US" dirty="0" smtClean="0"/>
              <a:t>頂点単位ジッタリング</a:t>
            </a:r>
            <a:endParaRPr lang="en-US" altLang="ja-JP" dirty="0" smtClean="0"/>
          </a:p>
          <a:p>
            <a:pPr lvl="1"/>
            <a:r>
              <a:rPr lang="ja-JP" altLang="en-US" dirty="0" smtClean="0"/>
              <a:t>頂点単位にベロシティベクトルを計算</a:t>
            </a:r>
            <a:endParaRPr lang="en-US" altLang="ja-JP" dirty="0" smtClean="0"/>
          </a:p>
          <a:p>
            <a:pPr lvl="1"/>
            <a:r>
              <a:rPr lang="ja-JP" altLang="en-US" dirty="0" smtClean="0">
                <a:solidFill>
                  <a:schemeClr val="accent6">
                    <a:lumMod val="75000"/>
                  </a:schemeClr>
                </a:solidFill>
              </a:rPr>
              <a:t>静止</a:t>
            </a:r>
            <a:r>
              <a:rPr lang="ja-JP" altLang="en-US" dirty="0">
                <a:solidFill>
                  <a:schemeClr val="accent6">
                    <a:lumMod val="75000"/>
                  </a:schemeClr>
                </a:solidFill>
              </a:rPr>
              <a:t>して</a:t>
            </a:r>
            <a:r>
              <a:rPr lang="ja-JP" altLang="en-US" dirty="0" smtClean="0">
                <a:solidFill>
                  <a:schemeClr val="accent6">
                    <a:lumMod val="75000"/>
                  </a:schemeClr>
                </a:solidFill>
              </a:rPr>
              <a:t>いるとみなせるピクセルだけジッタリングを行う</a:t>
            </a:r>
            <a:endParaRPr lang="en-US" altLang="ja-JP" dirty="0" smtClean="0">
              <a:solidFill>
                <a:schemeClr val="accent6">
                  <a:lumMod val="75000"/>
                </a:schemeClr>
              </a:solidFill>
            </a:endParaRPr>
          </a:p>
        </p:txBody>
      </p:sp>
    </p:spTree>
    <p:extLst>
      <p:ext uri="{BB962C8B-B14F-4D97-AF65-F5344CB8AC3E}">
        <p14:creationId xmlns:p14="http://schemas.microsoft.com/office/powerpoint/2010/main" val="71011695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ジッタリングによるがたつき</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シーンによってはがたつきが</a:t>
            </a:r>
            <a:r>
              <a:rPr lang="ja-JP" altLang="en-US" dirty="0" smtClean="0"/>
              <a:t>目立つ</a:t>
            </a:r>
            <a:endParaRPr lang="en-US" altLang="ja-JP" dirty="0"/>
          </a:p>
          <a:p>
            <a:pPr lvl="1"/>
            <a:r>
              <a:rPr lang="ja-JP" altLang="en-US" dirty="0" smtClean="0"/>
              <a:t>被写界深度処理に悪影響がある</a:t>
            </a:r>
            <a:endParaRPr lang="en-US" altLang="ja-JP" dirty="0" smtClean="0"/>
          </a:p>
          <a:p>
            <a:pPr lvl="2"/>
            <a:r>
              <a:rPr lang="ja-JP" altLang="en-US" dirty="0" smtClean="0"/>
              <a:t>深度</a:t>
            </a:r>
            <a:r>
              <a:rPr lang="ja-JP" altLang="en-US" dirty="0"/>
              <a:t>による</a:t>
            </a:r>
            <a:r>
              <a:rPr lang="ja-JP" altLang="en-US" dirty="0" smtClean="0"/>
              <a:t>マスク処理を行うため</a:t>
            </a:r>
            <a:endParaRPr lang="en-US" altLang="ja-JP" dirty="0" smtClean="0"/>
          </a:p>
          <a:p>
            <a:pPr lvl="2"/>
            <a:r>
              <a:rPr lang="ja-JP" altLang="en-US" dirty="0" smtClean="0">
                <a:solidFill>
                  <a:schemeClr val="accent6">
                    <a:lumMod val="75000"/>
                  </a:schemeClr>
                </a:solidFill>
              </a:rPr>
              <a:t>少しでも深度にばらつきがあると強いフリッカリングとなる</a:t>
            </a:r>
            <a:endParaRPr lang="en-US" altLang="ja-JP" dirty="0" smtClean="0">
              <a:solidFill>
                <a:schemeClr val="accent6">
                  <a:lumMod val="75000"/>
                </a:schemeClr>
              </a:solidFill>
            </a:endParaRPr>
          </a:p>
          <a:p>
            <a:pPr lvl="2"/>
            <a:endParaRPr lang="en-US" altLang="ja-JP" dirty="0"/>
          </a:p>
          <a:p>
            <a:r>
              <a:rPr lang="ja-JP" altLang="en-US" dirty="0" smtClean="0"/>
              <a:t>調整しきれなかったためデモ中では無効に</a:t>
            </a:r>
            <a:endParaRPr lang="en-US" altLang="ja-JP" dirty="0" smtClean="0"/>
          </a:p>
          <a:p>
            <a:pPr lvl="1"/>
            <a:r>
              <a:rPr lang="ja-JP" altLang="en-US" dirty="0" smtClean="0">
                <a:solidFill>
                  <a:schemeClr val="accent6">
                    <a:lumMod val="75000"/>
                  </a:schemeClr>
                </a:solidFill>
              </a:rPr>
              <a:t>⇒静止するとエイリアスが現れる</a:t>
            </a:r>
          </a:p>
          <a:p>
            <a:pPr lvl="1"/>
            <a:r>
              <a:rPr lang="ja-JP" altLang="en-US" dirty="0" smtClean="0"/>
              <a:t>静止部分への効果は絶大なので改善したい</a:t>
            </a:r>
            <a:endParaRPr lang="en-US" altLang="ja-JP" dirty="0"/>
          </a:p>
        </p:txBody>
      </p:sp>
    </p:spTree>
    <p:extLst>
      <p:ext uri="{BB962C8B-B14F-4D97-AF65-F5344CB8AC3E}">
        <p14:creationId xmlns:p14="http://schemas.microsoft.com/office/powerpoint/2010/main" val="199104745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テンポラル・アンチエイリアスまとめ</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ja-JP" altLang="en-US" dirty="0" smtClean="0">
                <a:solidFill>
                  <a:schemeClr val="accent6">
                    <a:lumMod val="75000"/>
                  </a:schemeClr>
                </a:solidFill>
              </a:rPr>
              <a:t>物理ベースレンダリングはエイリアス地獄！</a:t>
            </a:r>
            <a:endParaRPr lang="en-US" altLang="ja-JP" dirty="0" smtClean="0">
              <a:solidFill>
                <a:schemeClr val="accent6">
                  <a:lumMod val="75000"/>
                </a:schemeClr>
              </a:solidFill>
            </a:endParaRPr>
          </a:p>
          <a:p>
            <a:endParaRPr lang="en-US" altLang="ja-JP" dirty="0" smtClean="0"/>
          </a:p>
          <a:p>
            <a:r>
              <a:rPr lang="ja-JP" altLang="en-US" dirty="0" smtClean="0"/>
              <a:t>非常に奥</a:t>
            </a:r>
            <a:r>
              <a:rPr lang="ja-JP" altLang="en-US" dirty="0"/>
              <a:t>が深い</a:t>
            </a:r>
            <a:endParaRPr lang="en-US" altLang="ja-JP" dirty="0"/>
          </a:p>
          <a:p>
            <a:pPr lvl="1"/>
            <a:r>
              <a:rPr lang="ja-JP" altLang="en-US" dirty="0" smtClean="0"/>
              <a:t>今回はアドホックな調整が多かった</a:t>
            </a:r>
            <a:endParaRPr lang="en-US" altLang="ja-JP" dirty="0" smtClean="0"/>
          </a:p>
          <a:p>
            <a:pPr lvl="1"/>
            <a:endParaRPr lang="en-US" altLang="ja-JP" dirty="0" smtClean="0"/>
          </a:p>
          <a:p>
            <a:r>
              <a:rPr lang="ja-JP" altLang="en-US" dirty="0" smtClean="0">
                <a:solidFill>
                  <a:schemeClr val="accent6">
                    <a:lumMod val="75000"/>
                  </a:schemeClr>
                </a:solidFill>
              </a:rPr>
              <a:t>まだまだまだ改善の余地あり</a:t>
            </a:r>
            <a:endParaRPr lang="en-US" altLang="ja-JP" dirty="0">
              <a:solidFill>
                <a:schemeClr val="accent6">
                  <a:lumMod val="75000"/>
                </a:schemeClr>
              </a:solidFill>
            </a:endParaRPr>
          </a:p>
          <a:p>
            <a:pPr lvl="1"/>
            <a:r>
              <a:rPr lang="ja-JP" altLang="en-US" dirty="0" smtClean="0"/>
              <a:t>残像の解消</a:t>
            </a:r>
            <a:endParaRPr lang="en-US" altLang="ja-JP" dirty="0" smtClean="0"/>
          </a:p>
          <a:p>
            <a:pPr lvl="1"/>
            <a:r>
              <a:rPr lang="ja-JP" altLang="en-US" dirty="0" smtClean="0"/>
              <a:t>ジッタリングをロバストに利用できるように</a:t>
            </a:r>
            <a:endParaRPr lang="en-US" altLang="ja-JP" dirty="0"/>
          </a:p>
          <a:p>
            <a:pPr lvl="1"/>
            <a:r>
              <a:rPr lang="ja-JP" altLang="en-US" dirty="0" smtClean="0"/>
              <a:t>ディティール表現ができる限り失われないように</a:t>
            </a:r>
            <a:endParaRPr lang="en-US" altLang="ja-JP" dirty="0" smtClean="0"/>
          </a:p>
          <a:p>
            <a:pPr lvl="1"/>
            <a:r>
              <a:rPr lang="en-US" altLang="ja-JP" dirty="0" smtClean="0"/>
              <a:t>Etc.</a:t>
            </a:r>
          </a:p>
        </p:txBody>
      </p:sp>
    </p:spTree>
    <p:extLst>
      <p:ext uri="{BB962C8B-B14F-4D97-AF65-F5344CB8AC3E}">
        <p14:creationId xmlns:p14="http://schemas.microsoft.com/office/powerpoint/2010/main" val="243780507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ja-JP" altLang="en-US" dirty="0" smtClean="0"/>
              <a:t>ボケ味</a:t>
            </a:r>
            <a:r>
              <a:rPr lang="ja-JP" altLang="en-US" dirty="0"/>
              <a:t>シミュレーション</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90572066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絞り／収差シミュレーション</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基本的</a:t>
            </a:r>
            <a:r>
              <a:rPr lang="ja-JP" altLang="en-US" dirty="0" smtClean="0"/>
              <a:t>な方法</a:t>
            </a:r>
            <a:endParaRPr lang="en-US" altLang="ja-JP" dirty="0" smtClean="0"/>
          </a:p>
          <a:p>
            <a:pPr lvl="1"/>
            <a:r>
              <a:rPr kumimoji="1" lang="ja-JP" altLang="en-US" dirty="0" smtClean="0"/>
              <a:t>光学に基づいたボケ味の表現</a:t>
            </a:r>
            <a:endParaRPr kumimoji="1" lang="en-US" altLang="ja-JP" dirty="0" smtClean="0"/>
          </a:p>
          <a:p>
            <a:pPr lvl="2"/>
            <a:r>
              <a:rPr lang="en-US" altLang="ja-JP" dirty="0" smtClean="0"/>
              <a:t>[</a:t>
            </a:r>
            <a:r>
              <a:rPr lang="en-US" altLang="ja-JP" dirty="0"/>
              <a:t>Kawase08] CEDEC </a:t>
            </a:r>
            <a:r>
              <a:rPr lang="en-US" altLang="ja-JP" dirty="0" smtClean="0"/>
              <a:t>2008</a:t>
            </a:r>
            <a:endParaRPr kumimoji="1" lang="en-US" altLang="ja-JP" dirty="0" smtClean="0"/>
          </a:p>
          <a:p>
            <a:pPr lvl="2"/>
            <a:r>
              <a:rPr kumimoji="1" lang="en-US" altLang="ja-JP" dirty="0" smtClean="0"/>
              <a:t>[</a:t>
            </a:r>
            <a:r>
              <a:rPr lang="en-US" altLang="ja-JP" dirty="0" smtClean="0"/>
              <a:t>Kawase12] CEDEC 2012</a:t>
            </a:r>
          </a:p>
          <a:p>
            <a:pPr lvl="3"/>
            <a:r>
              <a:rPr lang="ja-JP" altLang="en-US" dirty="0" smtClean="0"/>
              <a:t>フォーカス／前後ボケで最大</a:t>
            </a:r>
            <a:r>
              <a:rPr lang="en-US" altLang="ja-JP" dirty="0" smtClean="0"/>
              <a:t>15</a:t>
            </a:r>
            <a:r>
              <a:rPr lang="ja-JP" altLang="en-US" dirty="0" smtClean="0"/>
              <a:t>レイヤー</a:t>
            </a:r>
            <a:endParaRPr lang="en-US" altLang="ja-JP" dirty="0" smtClean="0"/>
          </a:p>
          <a:p>
            <a:pPr lvl="1"/>
            <a:r>
              <a:rPr lang="ja-JP" altLang="en-US" dirty="0" smtClean="0"/>
              <a:t>アンチ縮小バッファアーティファクト</a:t>
            </a:r>
            <a:endParaRPr lang="en-US" altLang="ja-JP" dirty="0" smtClean="0"/>
          </a:p>
          <a:p>
            <a:pPr lvl="2"/>
            <a:r>
              <a:rPr lang="en-US" altLang="ja-JP" dirty="0" smtClean="0"/>
              <a:t>[</a:t>
            </a:r>
            <a:r>
              <a:rPr lang="en-US" altLang="ja-JP" dirty="0"/>
              <a:t>Kawase09] CEDEC </a:t>
            </a:r>
            <a:r>
              <a:rPr lang="en-US" altLang="ja-JP" dirty="0" smtClean="0"/>
              <a:t>2009</a:t>
            </a:r>
            <a:endParaRPr kumimoji="1" lang="en-US" altLang="ja-JP" dirty="0"/>
          </a:p>
        </p:txBody>
      </p:sp>
    </p:spTree>
    <p:extLst>
      <p:ext uri="{BB962C8B-B14F-4D97-AF65-F5344CB8AC3E}">
        <p14:creationId xmlns:p14="http://schemas.microsoft.com/office/powerpoint/2010/main" val="60414253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絞り／収差シミュレーション</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最適化</a:t>
            </a:r>
            <a:endParaRPr lang="en-US" altLang="ja-JP" dirty="0" smtClean="0"/>
          </a:p>
          <a:p>
            <a:pPr lvl="1"/>
            <a:r>
              <a:rPr kumimoji="1" lang="ja-JP" altLang="en-US" dirty="0" smtClean="0"/>
              <a:t>エッジ部分を検出してボケに対して重要なピクセルをマーク</a:t>
            </a:r>
            <a:endParaRPr kumimoji="1" lang="en-US" altLang="ja-JP" dirty="0" smtClean="0"/>
          </a:p>
          <a:p>
            <a:pPr lvl="2"/>
            <a:r>
              <a:rPr kumimoji="1" lang="ja-JP" altLang="en-US" dirty="0" smtClean="0">
                <a:solidFill>
                  <a:schemeClr val="accent6">
                    <a:lumMod val="75000"/>
                  </a:schemeClr>
                </a:solidFill>
              </a:rPr>
              <a:t>重要ピクセルのみをスキャッターベースで</a:t>
            </a:r>
            <a:endParaRPr kumimoji="1" lang="en-US" altLang="ja-JP" dirty="0" smtClean="0">
              <a:solidFill>
                <a:schemeClr val="accent6">
                  <a:lumMod val="75000"/>
                </a:schemeClr>
              </a:solidFill>
            </a:endParaRPr>
          </a:p>
          <a:p>
            <a:pPr lvl="2"/>
            <a:r>
              <a:rPr lang="ja-JP" altLang="en-US" dirty="0" smtClean="0">
                <a:solidFill>
                  <a:schemeClr val="accent6">
                    <a:lumMod val="75000"/>
                  </a:schemeClr>
                </a:solidFill>
              </a:rPr>
              <a:t>重要</a:t>
            </a:r>
            <a:r>
              <a:rPr lang="ja-JP" altLang="en-US" dirty="0">
                <a:solidFill>
                  <a:schemeClr val="accent6">
                    <a:lumMod val="75000"/>
                  </a:schemeClr>
                </a:solidFill>
              </a:rPr>
              <a:t>で</a:t>
            </a:r>
            <a:r>
              <a:rPr lang="ja-JP" altLang="en-US" dirty="0" smtClean="0">
                <a:solidFill>
                  <a:schemeClr val="accent6">
                    <a:lumMod val="75000"/>
                  </a:schemeClr>
                </a:solidFill>
              </a:rPr>
              <a:t>ないピクセルはギャザーベースで</a:t>
            </a:r>
            <a:endParaRPr lang="en-US" altLang="ja-JP" dirty="0" smtClean="0">
              <a:solidFill>
                <a:schemeClr val="accent6">
                  <a:lumMod val="75000"/>
                </a:schemeClr>
              </a:solidFill>
            </a:endParaRPr>
          </a:p>
          <a:p>
            <a:pPr lvl="1"/>
            <a:r>
              <a:rPr lang="ja-JP" altLang="en-US" dirty="0" smtClean="0"/>
              <a:t>高速化により解像度を向上</a:t>
            </a:r>
            <a:endParaRPr lang="en-US" altLang="ja-JP" dirty="0" smtClean="0">
              <a:solidFill>
                <a:srgbClr val="FF0000"/>
              </a:solidFill>
            </a:endParaRPr>
          </a:p>
        </p:txBody>
      </p:sp>
    </p:spTree>
    <p:extLst>
      <p:ext uri="{BB962C8B-B14F-4D97-AF65-F5344CB8AC3E}">
        <p14:creationId xmlns:p14="http://schemas.microsoft.com/office/powerpoint/2010/main" val="217102771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ギャザーベース</a:t>
            </a:r>
            <a:endParaRPr kumimoji="1" lang="ja-JP" altLang="en-US" dirty="0"/>
          </a:p>
        </p:txBody>
      </p:sp>
      <p:sp>
        <p:nvSpPr>
          <p:cNvPr id="3" name="コンテンツ プレースホルダー 2"/>
          <p:cNvSpPr>
            <a:spLocks noGrp="1"/>
          </p:cNvSpPr>
          <p:nvPr>
            <p:ph idx="1"/>
          </p:nvPr>
        </p:nvSpPr>
        <p:spPr/>
        <p:txBody>
          <a:bodyPr>
            <a:normAutofit/>
          </a:bodyPr>
          <a:lstStyle/>
          <a:p>
            <a:endParaRPr lang="en-US" altLang="ja-JP" dirty="0" smtClean="0"/>
          </a:p>
        </p:txBody>
      </p:sp>
      <p:pic>
        <p:nvPicPr>
          <p:cNvPr id="7" name="Picture 3" descr="C:\Fraps\Screenshots\Gather_.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3871" y="830607"/>
            <a:ext cx="6912767"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26854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ギャザー</a:t>
            </a:r>
            <a:r>
              <a:rPr lang="en-US" altLang="ja-JP" dirty="0" smtClean="0"/>
              <a:t>×</a:t>
            </a:r>
            <a:r>
              <a:rPr lang="ja-JP" altLang="en-US" dirty="0" smtClean="0"/>
              <a:t>スキャッター</a:t>
            </a:r>
            <a:endParaRPr kumimoji="1" lang="ja-JP" altLang="en-US" dirty="0"/>
          </a:p>
        </p:txBody>
      </p:sp>
      <p:sp>
        <p:nvSpPr>
          <p:cNvPr id="3" name="コンテンツ プレースホルダー 2"/>
          <p:cNvSpPr>
            <a:spLocks noGrp="1"/>
          </p:cNvSpPr>
          <p:nvPr>
            <p:ph idx="1"/>
          </p:nvPr>
        </p:nvSpPr>
        <p:spPr/>
        <p:txBody>
          <a:bodyPr>
            <a:normAutofit/>
          </a:bodyPr>
          <a:lstStyle/>
          <a:p>
            <a:endParaRPr lang="en-US" altLang="ja-JP" dirty="0" smtClean="0"/>
          </a:p>
        </p:txBody>
      </p:sp>
      <p:pic>
        <p:nvPicPr>
          <p:cNvPr id="9" name="Picture 4" descr="C:\Fraps\Screenshots\GatherScatter_.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3870" y="830606"/>
            <a:ext cx="6912000" cy="38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218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9" name="Picture 9" descr="E:\Fraps\Screenshots\SSKK 2014-09-01 20-46-34-8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9" y="-610914"/>
            <a:ext cx="9210388" cy="504056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107505" y="4351412"/>
            <a:ext cx="9386494" cy="792088"/>
          </a:xfrm>
          <a:prstGeom prst="rect">
            <a:avLst/>
          </a:prstGeom>
          <a:gradFill flip="none" rotWithShape="1">
            <a:gsLst>
              <a:gs pos="100000">
                <a:schemeClr val="bg1">
                  <a:lumMod val="95000"/>
                  <a:lumOff val="5000"/>
                  <a:alpha val="9000"/>
                </a:schemeClr>
              </a:gs>
              <a:gs pos="57000">
                <a:srgbClr val="0D0D0D"/>
              </a:gs>
              <a:gs pos="0">
                <a:schemeClr val="bg1">
                  <a:lumMod val="95000"/>
                  <a:lumOff val="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p:cNvSpPr txBox="1">
            <a:spLocks/>
          </p:cNvSpPr>
          <p:nvPr/>
        </p:nvSpPr>
        <p:spPr>
          <a:xfrm>
            <a:off x="4788024" y="4429646"/>
            <a:ext cx="4027984" cy="646884"/>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pPr algn="r">
              <a:lnSpc>
                <a:spcPct val="120000"/>
              </a:lnSpc>
            </a:pPr>
            <a:r>
              <a:rPr lang="en-US" altLang="ja-JP" sz="12800" b="1" dirty="0" smtClean="0">
                <a:solidFill>
                  <a:schemeClr val="tx1"/>
                </a:solidFill>
                <a:ea typeface="HGP明朝E" panose="02020900000000000000" pitchFamily="18" charset="-128"/>
                <a:cs typeface="Segoe UI" panose="020B0502040204020203" pitchFamily="34" charset="0"/>
              </a:rPr>
              <a:t>Lighting, Shading</a:t>
            </a:r>
            <a:endParaRPr lang="ja-JP" altLang="en-US" sz="12800" b="1" dirty="0">
              <a:solidFill>
                <a:schemeClr val="tx1"/>
              </a:solidFill>
              <a:ea typeface="HGP明朝E" panose="02020900000000000000" pitchFamily="18" charset="-128"/>
              <a:cs typeface="Segoe UI" panose="020B0502040204020203" pitchFamily="34" charset="0"/>
            </a:endParaRPr>
          </a:p>
        </p:txBody>
      </p:sp>
    </p:spTree>
    <p:extLst>
      <p:ext uri="{BB962C8B-B14F-4D97-AF65-F5344CB8AC3E}">
        <p14:creationId xmlns:p14="http://schemas.microsoft.com/office/powerpoint/2010/main" val="130014999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ja-JP" altLang="en-US" dirty="0" smtClean="0"/>
              <a:t>カメラシミュレーション</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7819065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カメラパラメータの制御</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アーティストが設定できるパラメータの管理</a:t>
            </a:r>
            <a:endParaRPr lang="en-US" altLang="ja-JP" dirty="0" smtClean="0"/>
          </a:p>
          <a:p>
            <a:r>
              <a:rPr lang="ja-JP" altLang="en-US" dirty="0" smtClean="0"/>
              <a:t>ある程度カメラに似た仕組みを導入</a:t>
            </a:r>
            <a:endParaRPr lang="en-US" altLang="ja-JP" dirty="0" smtClean="0"/>
          </a:p>
          <a:p>
            <a:pPr lvl="1"/>
            <a:r>
              <a:rPr lang="ja-JP" altLang="en-US" dirty="0" smtClean="0"/>
              <a:t>レンズ固有のパラメータ</a:t>
            </a:r>
            <a:endParaRPr lang="en-US" altLang="ja-JP" dirty="0" smtClean="0"/>
          </a:p>
          <a:p>
            <a:pPr lvl="1"/>
            <a:r>
              <a:rPr lang="ja-JP" altLang="en-US" dirty="0"/>
              <a:t>動的</a:t>
            </a:r>
            <a:r>
              <a:rPr lang="ja-JP" altLang="en-US" dirty="0" smtClean="0"/>
              <a:t>な絞りパラメータ</a:t>
            </a:r>
            <a:endParaRPr lang="en-US" altLang="ja-JP" dirty="0" smtClean="0"/>
          </a:p>
          <a:p>
            <a:pPr lvl="1"/>
            <a:endParaRPr lang="en-US" altLang="ja-JP" dirty="0" smtClean="0"/>
          </a:p>
        </p:txBody>
      </p:sp>
    </p:spTree>
    <p:extLst>
      <p:ext uri="{BB962C8B-B14F-4D97-AF65-F5344CB8AC3E}">
        <p14:creationId xmlns:p14="http://schemas.microsoft.com/office/powerpoint/2010/main" val="292309614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カメラパラメータの制御</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ja-JP" altLang="en-US" dirty="0" smtClean="0"/>
              <a:t>レンズ</a:t>
            </a:r>
            <a:r>
              <a:rPr lang="ja-JP" altLang="en-US" dirty="0"/>
              <a:t>毎</a:t>
            </a:r>
            <a:r>
              <a:rPr lang="ja-JP" altLang="en-US" dirty="0" smtClean="0"/>
              <a:t>の設定</a:t>
            </a:r>
            <a:endParaRPr kumimoji="1" lang="en-US" altLang="ja-JP" dirty="0" smtClean="0"/>
          </a:p>
          <a:p>
            <a:pPr lvl="1"/>
            <a:r>
              <a:rPr kumimoji="1" lang="ja-JP" altLang="en-US" dirty="0" smtClean="0"/>
              <a:t>開放Ｆ値／</a:t>
            </a:r>
            <a:r>
              <a:rPr lang="ja-JP" altLang="en-US" dirty="0" smtClean="0"/>
              <a:t>画角による開放Ｆ値の変化</a:t>
            </a:r>
            <a:endParaRPr lang="en-US" altLang="ja-JP" dirty="0"/>
          </a:p>
          <a:p>
            <a:pPr lvl="1"/>
            <a:r>
              <a:rPr lang="ja-JP" altLang="en-US" dirty="0" smtClean="0"/>
              <a:t>フォーカスグレージング（フォーカス距離</a:t>
            </a:r>
            <a:r>
              <a:rPr lang="ja-JP" altLang="en-US" dirty="0"/>
              <a:t>に</a:t>
            </a:r>
            <a:r>
              <a:rPr lang="ja-JP" altLang="en-US" dirty="0" smtClean="0"/>
              <a:t>よる画角変化）</a:t>
            </a:r>
            <a:endParaRPr lang="en-US" altLang="ja-JP" dirty="0" smtClean="0"/>
          </a:p>
          <a:p>
            <a:pPr lvl="1"/>
            <a:r>
              <a:rPr lang="ja-JP" altLang="en-US" dirty="0" smtClean="0"/>
              <a:t>レンズ収差補正タイプ／収差の強さ</a:t>
            </a:r>
            <a:endParaRPr lang="en-US" altLang="ja-JP" dirty="0" smtClean="0"/>
          </a:p>
          <a:p>
            <a:pPr lvl="1"/>
            <a:r>
              <a:rPr lang="ja-JP" altLang="en-US" dirty="0" smtClean="0"/>
              <a:t>絞り羽根枚数</a:t>
            </a:r>
            <a:endParaRPr lang="en-US" altLang="ja-JP" dirty="0" smtClean="0"/>
          </a:p>
          <a:p>
            <a:pPr lvl="2"/>
            <a:endParaRPr lang="en-US" altLang="ja-JP" dirty="0"/>
          </a:p>
          <a:p>
            <a:r>
              <a:rPr lang="ja-JP" altLang="en-US" dirty="0" smtClean="0"/>
              <a:t>動的な調整</a:t>
            </a:r>
            <a:endParaRPr lang="en-US" altLang="ja-JP" dirty="0" smtClean="0"/>
          </a:p>
          <a:p>
            <a:pPr lvl="1"/>
            <a:r>
              <a:rPr lang="ja-JP" altLang="en-US" dirty="0" smtClean="0"/>
              <a:t>一眼レフのプログラムシフト的な動作</a:t>
            </a:r>
            <a:endParaRPr lang="en-US" altLang="ja-JP" dirty="0" smtClean="0"/>
          </a:p>
          <a:p>
            <a:pPr lvl="1"/>
            <a:r>
              <a:rPr lang="ja-JP" altLang="en-US" dirty="0" smtClean="0"/>
              <a:t>露出によって絞りとシャッタースピードを自動調整</a:t>
            </a:r>
            <a:endParaRPr lang="en-US" altLang="ja-JP" dirty="0" smtClean="0"/>
          </a:p>
          <a:p>
            <a:pPr lvl="2"/>
            <a:r>
              <a:rPr lang="ja-JP" altLang="en-US" dirty="0" smtClean="0"/>
              <a:t>絞り</a:t>
            </a:r>
            <a:r>
              <a:rPr lang="ja-JP" altLang="en-US" dirty="0"/>
              <a:t>と</a:t>
            </a:r>
            <a:r>
              <a:rPr lang="ja-JP" altLang="en-US" dirty="0" smtClean="0"/>
              <a:t>シャッタースピードの</a:t>
            </a:r>
            <a:r>
              <a:rPr lang="ja-JP" altLang="en-US" dirty="0"/>
              <a:t>バランスはアーティストが</a:t>
            </a:r>
            <a:r>
              <a:rPr lang="ja-JP" altLang="en-US" dirty="0" smtClean="0"/>
              <a:t>シフト値として調整</a:t>
            </a:r>
            <a:endParaRPr lang="en-US" altLang="ja-JP" dirty="0" smtClean="0"/>
          </a:p>
          <a:p>
            <a:pPr lvl="2"/>
            <a:r>
              <a:rPr lang="ja-JP" altLang="en-US" dirty="0" smtClean="0">
                <a:solidFill>
                  <a:schemeClr val="accent6">
                    <a:lumMod val="75000"/>
                  </a:schemeClr>
                </a:solidFill>
              </a:rPr>
              <a:t>シャッタースピードはモーションブラーには影響させていない</a:t>
            </a:r>
            <a:endParaRPr lang="en-US" altLang="ja-JP" dirty="0" smtClean="0">
              <a:solidFill>
                <a:schemeClr val="accent6">
                  <a:lumMod val="75000"/>
                </a:schemeClr>
              </a:solidFill>
            </a:endParaRPr>
          </a:p>
        </p:txBody>
      </p:sp>
    </p:spTree>
    <p:extLst>
      <p:ext uri="{BB962C8B-B14F-4D97-AF65-F5344CB8AC3E}">
        <p14:creationId xmlns:p14="http://schemas.microsoft.com/office/powerpoint/2010/main" val="234787926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カメラパラメータの制御</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これにより自然な表現が自動的に行われる</a:t>
            </a:r>
            <a:endParaRPr lang="en-US" altLang="ja-JP" dirty="0" smtClean="0"/>
          </a:p>
          <a:p>
            <a:pPr lvl="1"/>
            <a:r>
              <a:rPr lang="ja-JP" altLang="en-US" dirty="0" smtClean="0"/>
              <a:t>明るさや画角によって絞りが自動的に調整される</a:t>
            </a:r>
            <a:endParaRPr lang="en-US" altLang="ja-JP" dirty="0" smtClean="0"/>
          </a:p>
          <a:p>
            <a:pPr lvl="1"/>
            <a:r>
              <a:rPr lang="ja-JP" altLang="en-US" dirty="0"/>
              <a:t>絞りの状態でボケ味が自動的に変化する</a:t>
            </a:r>
            <a:endParaRPr lang="en-US" altLang="ja-JP" dirty="0"/>
          </a:p>
          <a:p>
            <a:pPr lvl="1"/>
            <a:r>
              <a:rPr lang="ja-JP" altLang="en-US" dirty="0" smtClean="0"/>
              <a:t>開放Ｆ値との関係で円形絞り</a:t>
            </a:r>
            <a:r>
              <a:rPr lang="ja-JP" altLang="en-US" dirty="0"/>
              <a:t>が自動的に変化</a:t>
            </a:r>
            <a:r>
              <a:rPr lang="ja-JP" altLang="en-US" dirty="0" smtClean="0"/>
              <a:t>する</a:t>
            </a:r>
            <a:endParaRPr lang="en-US" altLang="ja-JP" dirty="0" smtClean="0"/>
          </a:p>
          <a:p>
            <a:pPr lvl="1"/>
            <a:r>
              <a:rPr lang="ja-JP" altLang="en-US" dirty="0" smtClean="0"/>
              <a:t>絞りの状態で光条の強さや</a:t>
            </a:r>
            <a:r>
              <a:rPr lang="ja-JP" altLang="en-US" dirty="0"/>
              <a:t>長さが自動的に変化する</a:t>
            </a:r>
            <a:endParaRPr lang="en-US" altLang="ja-JP" dirty="0" smtClean="0"/>
          </a:p>
        </p:txBody>
      </p:sp>
    </p:spTree>
    <p:extLst>
      <p:ext uri="{BB962C8B-B14F-4D97-AF65-F5344CB8AC3E}">
        <p14:creationId xmlns:p14="http://schemas.microsoft.com/office/powerpoint/2010/main" val="383324827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露出と絞りの変化</a:t>
            </a:r>
            <a:r>
              <a:rPr lang="ja-JP" altLang="en-US" dirty="0"/>
              <a:t>（</a:t>
            </a:r>
            <a:r>
              <a:rPr lang="ja-JP" altLang="en-US" dirty="0" smtClean="0"/>
              <a:t>露出低）</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8" name="Picture 3" descr="C:\Fraps\Screenshots\SSKK 2014-09-01 21-15-59-15.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1" y="843558"/>
            <a:ext cx="6720251" cy="378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16661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露出と絞りの</a:t>
            </a:r>
            <a:r>
              <a:rPr lang="ja-JP" altLang="en-US" dirty="0" smtClean="0"/>
              <a:t>変化（露出高）</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6" name="Picture 4" descr="C:\Fraps\Screenshots\SSKK 2014-09-01 21-13-50-46.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843558"/>
            <a:ext cx="6720251" cy="378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8116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絞りと光条の変化（露出低）</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8" name="Picture 2" descr="C:\Fraps\Screenshots\SSKK 2014-09-01 21-29-33-82.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29" y="843558"/>
            <a:ext cx="6720251" cy="378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1476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絞りと光条の変化</a:t>
            </a:r>
            <a:r>
              <a:rPr lang="ja-JP" altLang="en-US" dirty="0" smtClean="0"/>
              <a:t>（露出高）</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8" name="Picture 5" descr="C:\Fraps\Screenshots\SSKK 2014-09-01 21-30-14-11.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0" y="843558"/>
            <a:ext cx="6720251" cy="378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41438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ja-JP" altLang="en-US" dirty="0"/>
              <a:t>ポストプロセス</a:t>
            </a:r>
            <a:r>
              <a:rPr lang="ja-JP" altLang="en-US" dirty="0" smtClean="0"/>
              <a:t>まとめ</a:t>
            </a:r>
            <a:endParaRPr kumimoji="1" lang="ja-JP" altLang="en-US" dirty="0"/>
          </a:p>
        </p:txBody>
      </p:sp>
      <p:sp>
        <p:nvSpPr>
          <p:cNvPr id="5" name="サブタイトル 4"/>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val="362058551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ポストプロセスまとめ</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映像のリアリティが増すと従来よりもさらに重要に</a:t>
            </a:r>
            <a:endParaRPr lang="en-US" altLang="ja-JP" dirty="0" smtClean="0"/>
          </a:p>
          <a:p>
            <a:pPr lvl="1"/>
            <a:r>
              <a:rPr lang="ja-JP" altLang="en-US" dirty="0"/>
              <a:t>物理ベースではアンチエイリアスが必須</a:t>
            </a:r>
            <a:endParaRPr lang="en-US" altLang="ja-JP" dirty="0"/>
          </a:p>
          <a:p>
            <a:pPr lvl="1"/>
            <a:r>
              <a:rPr lang="ja-JP" altLang="en-US" dirty="0" smtClean="0"/>
              <a:t>被</a:t>
            </a:r>
            <a:r>
              <a:rPr lang="ja-JP" altLang="en-US" dirty="0"/>
              <a:t>写界</a:t>
            </a:r>
            <a:r>
              <a:rPr lang="ja-JP" altLang="en-US" dirty="0" smtClean="0"/>
              <a:t>深度やモーションブラーが無いと不自然</a:t>
            </a:r>
            <a:endParaRPr lang="en-US" altLang="ja-JP" dirty="0" smtClean="0"/>
          </a:p>
          <a:p>
            <a:pPr lvl="1"/>
            <a:r>
              <a:rPr lang="ja-JP" altLang="en-US" dirty="0" smtClean="0"/>
              <a:t>カメラパラメータの</a:t>
            </a:r>
            <a:r>
              <a:rPr lang="ja-JP" altLang="en-US" dirty="0"/>
              <a:t>アニメーションによって自然な表現に</a:t>
            </a:r>
            <a:endParaRPr lang="en-US" altLang="ja-JP" dirty="0"/>
          </a:p>
          <a:p>
            <a:pPr lvl="2"/>
            <a:r>
              <a:rPr lang="ja-JP" altLang="en-US" dirty="0"/>
              <a:t>絞りの形状やブラーの強さが自動的に変化</a:t>
            </a:r>
            <a:r>
              <a:rPr lang="ja-JP" altLang="en-US" dirty="0" smtClean="0"/>
              <a:t>する</a:t>
            </a:r>
            <a:endParaRPr lang="en-US" altLang="ja-JP" dirty="0"/>
          </a:p>
        </p:txBody>
      </p:sp>
    </p:spTree>
    <p:extLst>
      <p:ext uri="{BB962C8B-B14F-4D97-AF65-F5344CB8AC3E}">
        <p14:creationId xmlns:p14="http://schemas.microsoft.com/office/powerpoint/2010/main" val="13762028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まずはこの絵ができるまで順に表示</a:t>
            </a:r>
            <a:endParaRPr kumimoji="1" lang="ja-JP" altLang="en-US" dirty="0"/>
          </a:p>
        </p:txBody>
      </p:sp>
      <p:pic>
        <p:nvPicPr>
          <p:cNvPr id="6" name="Picture 9" descr="E:\Fraps\Screenshots\SSKK 2014-09-01 20-46-34-8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873934"/>
            <a:ext cx="6840760" cy="3743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12324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アジェンダ</a:t>
            </a:r>
            <a:endParaRPr lang="ja-JP" altLang="en-US" dirty="0"/>
          </a:p>
        </p:txBody>
      </p:sp>
      <p:sp>
        <p:nvSpPr>
          <p:cNvPr id="3" name="コンテンツ プレースホルダー 2"/>
          <p:cNvSpPr>
            <a:spLocks noGrp="1"/>
          </p:cNvSpPr>
          <p:nvPr>
            <p:ph idx="1"/>
          </p:nvPr>
        </p:nvSpPr>
        <p:spPr/>
        <p:txBody>
          <a:bodyPr>
            <a:normAutofit/>
          </a:bodyPr>
          <a:lstStyle/>
          <a:p>
            <a:r>
              <a:rPr lang="ja-JP" altLang="en-US" sz="2400" dirty="0" smtClean="0"/>
              <a:t>第一章</a:t>
            </a:r>
            <a:r>
              <a:rPr lang="en-US" altLang="ja-JP" sz="2400" dirty="0" smtClean="0"/>
              <a:t>: </a:t>
            </a:r>
            <a:r>
              <a:rPr lang="ja-JP" altLang="en-US" sz="2400" dirty="0" smtClean="0"/>
              <a:t>デモの概要説明</a:t>
            </a:r>
            <a:r>
              <a:rPr lang="en-US" altLang="ja-JP" sz="2400" dirty="0" smtClean="0"/>
              <a:t> </a:t>
            </a:r>
          </a:p>
          <a:p>
            <a:r>
              <a:rPr lang="ja-JP" altLang="en-US" sz="2400" dirty="0" smtClean="0"/>
              <a:t>第二章</a:t>
            </a:r>
            <a:r>
              <a:rPr lang="en-US" altLang="ja-JP" sz="2400" dirty="0" smtClean="0"/>
              <a:t>:</a:t>
            </a:r>
            <a:r>
              <a:rPr lang="ja-JP" altLang="en-US" sz="2400" dirty="0" smtClean="0"/>
              <a:t> 技術説明</a:t>
            </a:r>
            <a:endParaRPr lang="en-US" altLang="ja-JP" sz="2400" dirty="0" smtClean="0"/>
          </a:p>
          <a:p>
            <a:pPr lvl="1"/>
            <a:r>
              <a:rPr lang="en-US" altLang="ja-JP" sz="2000" dirty="0"/>
              <a:t>Lighting/Shading</a:t>
            </a:r>
          </a:p>
          <a:p>
            <a:pPr lvl="1"/>
            <a:r>
              <a:rPr lang="ja-JP" altLang="en-US" sz="2000" dirty="0" smtClean="0"/>
              <a:t>ポストエフェクト</a:t>
            </a:r>
            <a:endParaRPr lang="en-US" altLang="ja-JP" sz="2000" dirty="0" smtClean="0"/>
          </a:p>
          <a:p>
            <a:r>
              <a:rPr lang="ja-JP" altLang="en-US" sz="2400" dirty="0" smtClean="0">
                <a:solidFill>
                  <a:schemeClr val="accent6">
                    <a:lumMod val="75000"/>
                  </a:schemeClr>
                </a:solidFill>
              </a:rPr>
              <a:t>第三章</a:t>
            </a:r>
            <a:r>
              <a:rPr lang="en-US" altLang="ja-JP" sz="2400" dirty="0" smtClean="0">
                <a:solidFill>
                  <a:schemeClr val="accent6">
                    <a:lumMod val="75000"/>
                  </a:schemeClr>
                </a:solidFill>
              </a:rPr>
              <a:t>: </a:t>
            </a:r>
            <a:r>
              <a:rPr lang="ja-JP" altLang="en-US" sz="2400" dirty="0" smtClean="0">
                <a:solidFill>
                  <a:schemeClr val="accent6">
                    <a:lumMod val="75000"/>
                  </a:schemeClr>
                </a:solidFill>
              </a:rPr>
              <a:t>まとめ</a:t>
            </a:r>
            <a:endParaRPr lang="en-US" altLang="ja-JP" sz="2000" dirty="0" smtClean="0">
              <a:solidFill>
                <a:schemeClr val="accent6">
                  <a:lumMod val="75000"/>
                </a:schemeClr>
              </a:solidFill>
            </a:endParaRPr>
          </a:p>
          <a:p>
            <a:endParaRPr lang="en-US" altLang="ja-JP" sz="2000" dirty="0" smtClean="0"/>
          </a:p>
        </p:txBody>
      </p:sp>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5095580" y="874535"/>
            <a:ext cx="3438572" cy="1881824"/>
          </a:xfrm>
          <a:prstGeom prst="rect">
            <a:avLst/>
          </a:prstGeom>
          <a:gradFill>
            <a:gsLst>
              <a:gs pos="67000">
                <a:schemeClr val="bg1"/>
              </a:gs>
              <a:gs pos="100000">
                <a:schemeClr val="accent1">
                  <a:shade val="100000"/>
                  <a:satMod val="115000"/>
                </a:schemeClr>
              </a:gs>
            </a:gsLst>
            <a:lin ang="10800000" scaled="1"/>
          </a:gradFill>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95228" y="2780878"/>
            <a:ext cx="3438572" cy="188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6822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1"/>
            <a:ext cx="9172862" cy="5272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p:cNvGrpSpPr/>
          <p:nvPr/>
        </p:nvGrpSpPr>
        <p:grpSpPr>
          <a:xfrm>
            <a:off x="570419" y="-4039"/>
            <a:ext cx="8032023" cy="4509736"/>
            <a:chOff x="19856" y="-489947"/>
            <a:chExt cx="9127277" cy="5124688"/>
          </a:xfrm>
        </p:grpSpPr>
        <p:pic>
          <p:nvPicPr>
            <p:cNvPr id="1026" name="Picture 2" descr="\\fsv1\共有フォルダ\部門\リサーチ＆デベロプメント\開発案件共有フォルダ\Other\新エンジン関連\素材\CEDECデモキャプチャ\ウェブ用確定\SSKK 2014-08-31 20-14-06-97.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56" y="-489947"/>
              <a:ext cx="4563638" cy="256704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sv1\共有フォルダ\部門\リサーチ＆デベロプメント\開発案件共有フォルダ\Other\新エンジン関連\素材\CEDECデモキャプチャ\ウェブ用確定\SSKK 2014-08-31 20-25-47-5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3495" y="-489947"/>
              <a:ext cx="4563638" cy="25670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sv1\共有フォルダ\部門\リサーチ＆デベロプメント\開発案件共有フォルダ\Other\新エンジン関連\素材\CEDECデモキャプチャ\ウェブ用確定\SSKK 2014-08-31 20-46-51-15.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56" y="2067694"/>
              <a:ext cx="4563638" cy="256704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sv1\共有フォルダ\部門\リサーチ＆デベロプメント\開発案件共有フォルダ\Other\新エンジン関連\素材\CEDECデモキャプチャ\ウェブ用確定\SSKK 2014-08-31 21-56-52-69.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3495" y="2067693"/>
              <a:ext cx="4563638" cy="25670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タイトル 1"/>
          <p:cNvSpPr txBox="1">
            <a:spLocks/>
          </p:cNvSpPr>
          <p:nvPr/>
        </p:nvSpPr>
        <p:spPr>
          <a:xfrm>
            <a:off x="0" y="4505697"/>
            <a:ext cx="8744000" cy="766847"/>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pPr algn="r">
              <a:lnSpc>
                <a:spcPct val="140000"/>
              </a:lnSpc>
            </a:pPr>
            <a:r>
              <a:rPr lang="ja-JP" altLang="en-US" b="1" dirty="0" smtClean="0">
                <a:solidFill>
                  <a:schemeClr val="tx1"/>
                </a:solidFill>
                <a:cs typeface="Segoe UI" panose="020B0502040204020203" pitchFamily="34" charset="0"/>
              </a:rPr>
              <a:t>本日のまとめ</a:t>
            </a:r>
            <a:endParaRPr lang="en-US" altLang="ja-JP" sz="1600" dirty="0" smtClean="0">
              <a:solidFill>
                <a:schemeClr val="tx1"/>
              </a:solidFill>
              <a:cs typeface="Segoe UI" panose="020B0502040204020203" pitchFamily="34" charset="0"/>
            </a:endParaRPr>
          </a:p>
        </p:txBody>
      </p:sp>
    </p:spTree>
    <p:extLst>
      <p:ext uri="{BB962C8B-B14F-4D97-AF65-F5344CB8AC3E}">
        <p14:creationId xmlns:p14="http://schemas.microsoft.com/office/powerpoint/2010/main" val="316951699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本日のまとめ</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ja-JP" altLang="en-US" dirty="0" smtClean="0"/>
              <a:t>目標</a:t>
            </a:r>
            <a:endParaRPr lang="en-US" altLang="ja-JP" dirty="0" smtClean="0"/>
          </a:p>
          <a:p>
            <a:pPr lvl="1"/>
            <a:r>
              <a:rPr lang="ja-JP" altLang="en-US" dirty="0" smtClean="0"/>
              <a:t>まるで実写の映像作品のようなデモ</a:t>
            </a:r>
            <a:endParaRPr lang="en-US" altLang="ja-JP" dirty="0" smtClean="0"/>
          </a:p>
          <a:p>
            <a:r>
              <a:rPr lang="ja-JP" altLang="en-US" dirty="0" smtClean="0"/>
              <a:t>リサーチ／開発</a:t>
            </a:r>
            <a:endParaRPr lang="en-US" altLang="ja-JP" dirty="0" smtClean="0"/>
          </a:p>
          <a:p>
            <a:r>
              <a:rPr lang="ja-JP" altLang="en-US" dirty="0" smtClean="0"/>
              <a:t>成果</a:t>
            </a:r>
            <a:endParaRPr lang="en-US" altLang="ja-JP" dirty="0"/>
          </a:p>
          <a:p>
            <a:pPr lvl="1"/>
            <a:r>
              <a:rPr lang="ja-JP" altLang="en-US" dirty="0" smtClean="0"/>
              <a:t>一定</a:t>
            </a:r>
            <a:r>
              <a:rPr lang="ja-JP" altLang="en-US" dirty="0"/>
              <a:t>レベルの成果を</a:t>
            </a:r>
            <a:r>
              <a:rPr lang="ja-JP" altLang="en-US" dirty="0" smtClean="0"/>
              <a:t>得た</a:t>
            </a:r>
            <a:endParaRPr lang="en-US" altLang="ja-JP" dirty="0"/>
          </a:p>
          <a:p>
            <a:pPr lvl="2"/>
            <a:r>
              <a:rPr lang="ja-JP" altLang="en-US" dirty="0"/>
              <a:t>少なくとも当初想定していた映像レベルは達成</a:t>
            </a:r>
            <a:endParaRPr lang="en-US" altLang="ja-JP" dirty="0"/>
          </a:p>
          <a:p>
            <a:pPr lvl="1"/>
            <a:r>
              <a:rPr lang="ja-JP" altLang="en-US" dirty="0" smtClean="0"/>
              <a:t>実装上のさまざまなノウハウを得た</a:t>
            </a:r>
            <a:endParaRPr lang="en-US" altLang="ja-JP" dirty="0" smtClean="0"/>
          </a:p>
          <a:p>
            <a:pPr lvl="2"/>
            <a:r>
              <a:rPr lang="ja-JP" altLang="en-US" dirty="0" smtClean="0"/>
              <a:t>実装にあたっての想定内／想定外のさまざま</a:t>
            </a:r>
            <a:r>
              <a:rPr lang="ja-JP" altLang="en-US" dirty="0"/>
              <a:t>な問題の</a:t>
            </a:r>
            <a:r>
              <a:rPr lang="ja-JP" altLang="en-US" dirty="0" smtClean="0"/>
              <a:t>発覚と解決方法</a:t>
            </a:r>
            <a:endParaRPr lang="en-US" altLang="ja-JP" dirty="0"/>
          </a:p>
          <a:p>
            <a:pPr lvl="2"/>
            <a:r>
              <a:rPr lang="ja-JP" altLang="en-US" dirty="0" smtClean="0"/>
              <a:t>本日紹介した他にもさまざまなノウハウの蓄積</a:t>
            </a:r>
            <a:endParaRPr lang="en-US" altLang="ja-JP" dirty="0" smtClean="0"/>
          </a:p>
          <a:p>
            <a:pPr lvl="1"/>
            <a:r>
              <a:rPr lang="ja-JP" altLang="en-US" dirty="0" smtClean="0"/>
              <a:t>とは言えまだまだ課題も多い</a:t>
            </a:r>
            <a:endParaRPr lang="en-US" altLang="ja-JP" dirty="0"/>
          </a:p>
        </p:txBody>
      </p:sp>
    </p:spTree>
    <p:extLst>
      <p:ext uri="{BB962C8B-B14F-4D97-AF65-F5344CB8AC3E}">
        <p14:creationId xmlns:p14="http://schemas.microsoft.com/office/powerpoint/2010/main" val="123172180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ご質問／ご感想は？</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t>今回の発表を面白いと感じてくださった方</a:t>
            </a:r>
            <a:endParaRPr kumimoji="1" lang="en-US" altLang="ja-JP" dirty="0" smtClean="0"/>
          </a:p>
          <a:p>
            <a:r>
              <a:rPr lang="en-US" altLang="ja-JP" dirty="0" smtClean="0"/>
              <a:t>PBR</a:t>
            </a:r>
            <a:r>
              <a:rPr lang="ja-JP" altLang="en-US" dirty="0" smtClean="0"/>
              <a:t>を実装</a:t>
            </a:r>
            <a:r>
              <a:rPr lang="ja-JP" altLang="en-US" dirty="0"/>
              <a:t>してみよう</a:t>
            </a:r>
            <a:r>
              <a:rPr lang="ja-JP" altLang="en-US" dirty="0" smtClean="0"/>
              <a:t>と思われている方</a:t>
            </a:r>
            <a:endParaRPr lang="en-US" altLang="ja-JP" dirty="0" smtClean="0"/>
          </a:p>
          <a:p>
            <a:pPr lvl="1"/>
            <a:r>
              <a:rPr lang="ja-JP" altLang="en-US" dirty="0" smtClean="0"/>
              <a:t>ノウハウを共有できることもあろうかと思います</a:t>
            </a:r>
            <a:endParaRPr lang="en-US" altLang="ja-JP" dirty="0"/>
          </a:p>
          <a:p>
            <a:endParaRPr kumimoji="1" lang="en-US" altLang="ja-JP" dirty="0" smtClean="0"/>
          </a:p>
          <a:p>
            <a:r>
              <a:rPr lang="ja-JP" altLang="en-US" dirty="0"/>
              <a:t>ご意見／ご感想／</a:t>
            </a:r>
            <a:r>
              <a:rPr lang="ja-JP" altLang="en-US" dirty="0" smtClean="0"/>
              <a:t>ご質問など何でも歓迎</a:t>
            </a:r>
            <a:endParaRPr lang="en-US" altLang="ja-JP" dirty="0" smtClean="0"/>
          </a:p>
          <a:p>
            <a:endParaRPr lang="en-US" altLang="ja-JP" dirty="0"/>
          </a:p>
          <a:p>
            <a:pPr marL="0" indent="0" algn="ctr">
              <a:buNone/>
            </a:pPr>
            <a:r>
              <a:rPr kumimoji="1" lang="ja-JP" altLang="en-US" sz="3200" dirty="0" smtClean="0"/>
              <a:t>お待ちしています！</a:t>
            </a:r>
            <a:endParaRPr kumimoji="1" lang="en-US" altLang="ja-JP" sz="3200" dirty="0" smtClean="0"/>
          </a:p>
          <a:p>
            <a:pPr marL="0" indent="0" algn="ctr">
              <a:buNone/>
            </a:pPr>
            <a:r>
              <a:rPr lang="en-US" altLang="ja-JP" sz="3200" dirty="0" smtClean="0"/>
              <a:t>re-yasuda@siliconstudio.co.jp</a:t>
            </a:r>
            <a:endParaRPr kumimoji="1" lang="ja-JP" altLang="en-US" sz="3200" dirty="0"/>
          </a:p>
        </p:txBody>
      </p:sp>
    </p:spTree>
    <p:extLst>
      <p:ext uri="{BB962C8B-B14F-4D97-AF65-F5344CB8AC3E}">
        <p14:creationId xmlns:p14="http://schemas.microsoft.com/office/powerpoint/2010/main" val="96227206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人材募集中です</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4" name="Picture 2" descr="\\fsv1\共有フォルダ\部門\リサーチ＆デベロプメント\開発案件共有フォルダ\Other\新エンジン関連\素材\GDCデモキャプチャ\GDC2014_Movie\Hir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hlinkClick r:id="rId4"/>
          </p:cNvPr>
          <p:cNvSpPr/>
          <p:nvPr/>
        </p:nvSpPr>
        <p:spPr>
          <a:xfrm>
            <a:off x="323528" y="2931790"/>
            <a:ext cx="597666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6070231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Shading/Lighting </a:t>
            </a:r>
            <a:r>
              <a:rPr kumimoji="1" lang="ja-JP" altLang="en-US" dirty="0" smtClean="0"/>
              <a:t>参考文献</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lang="en-US" altLang="ja-JP" sz="1100" dirty="0" smtClean="0"/>
              <a:t>[McAuley12</a:t>
            </a:r>
            <a:r>
              <a:rPr lang="en-US" altLang="ja-JP" sz="1100" dirty="0"/>
              <a:t>] </a:t>
            </a:r>
            <a:r>
              <a:rPr lang="en-US" altLang="ja-JP" sz="1100" dirty="0" smtClean="0"/>
              <a:t>Stephen </a:t>
            </a:r>
            <a:r>
              <a:rPr lang="en-US" altLang="ja-JP" sz="1100" dirty="0" err="1"/>
              <a:t>McAuley</a:t>
            </a:r>
            <a:r>
              <a:rPr lang="en-US" altLang="ja-JP" sz="1100" dirty="0" smtClean="0"/>
              <a:t>, “Calibrating </a:t>
            </a:r>
            <a:r>
              <a:rPr lang="en-US" altLang="ja-JP" sz="1100" dirty="0"/>
              <a:t>Lighting and Materials in Far Cry </a:t>
            </a:r>
            <a:r>
              <a:rPr lang="en-US" altLang="ja-JP" sz="1100" dirty="0" smtClean="0"/>
              <a:t>3”, </a:t>
            </a:r>
            <a:r>
              <a:rPr lang="en-US" altLang="ja-JP" sz="1100" dirty="0"/>
              <a:t>SIGGRAPH 2012 </a:t>
            </a:r>
            <a:r>
              <a:rPr lang="en-US" altLang="ja-JP" sz="1100" dirty="0" smtClean="0"/>
              <a:t>Course: Practical Physically Based Shading in Film and Game Production</a:t>
            </a:r>
            <a:endParaRPr lang="en-US" altLang="ja-JP" sz="1100" dirty="0"/>
          </a:p>
          <a:p>
            <a:r>
              <a:rPr lang="en-US" altLang="ja-JP" sz="1100" dirty="0"/>
              <a:t>[Meyer10] </a:t>
            </a:r>
            <a:r>
              <a:rPr lang="en-US" altLang="ja-JP" sz="1100" dirty="0" err="1"/>
              <a:t>Quirin</a:t>
            </a:r>
            <a:r>
              <a:rPr lang="en-US" altLang="ja-JP" sz="1100" dirty="0"/>
              <a:t> </a:t>
            </a:r>
            <a:r>
              <a:rPr lang="en-US" altLang="ja-JP" sz="1100" dirty="0" smtClean="0"/>
              <a:t>Meyer1, </a:t>
            </a:r>
            <a:r>
              <a:rPr lang="en-US" altLang="ja-JP" sz="1100" dirty="0" err="1"/>
              <a:t>Jochen</a:t>
            </a:r>
            <a:r>
              <a:rPr lang="en-US" altLang="ja-JP" sz="1100" dirty="0"/>
              <a:t> </a:t>
            </a:r>
            <a:r>
              <a:rPr lang="en-US" altLang="ja-JP" sz="1100" dirty="0" smtClean="0"/>
              <a:t>Süßmuth1, </a:t>
            </a:r>
            <a:r>
              <a:rPr lang="en-US" altLang="ja-JP" sz="1100" dirty="0" err="1"/>
              <a:t>Gerd</a:t>
            </a:r>
            <a:r>
              <a:rPr lang="en-US" altLang="ja-JP" sz="1100" dirty="0"/>
              <a:t> </a:t>
            </a:r>
            <a:r>
              <a:rPr lang="en-US" altLang="ja-JP" sz="1100" dirty="0" smtClean="0"/>
              <a:t>Sußner2, </a:t>
            </a:r>
            <a:r>
              <a:rPr lang="en-US" altLang="ja-JP" sz="1100" dirty="0"/>
              <a:t>Marc </a:t>
            </a:r>
            <a:r>
              <a:rPr lang="en-US" altLang="ja-JP" sz="1100" dirty="0" smtClean="0"/>
              <a:t>Stamminger1 and </a:t>
            </a:r>
            <a:r>
              <a:rPr lang="en-US" altLang="ja-JP" sz="1100" dirty="0" err="1"/>
              <a:t>Günther</a:t>
            </a:r>
            <a:r>
              <a:rPr lang="en-US" altLang="ja-JP" sz="1100" dirty="0"/>
              <a:t> </a:t>
            </a:r>
            <a:r>
              <a:rPr lang="en-US" altLang="ja-JP" sz="1100" dirty="0" smtClean="0"/>
              <a:t>Greiner1 “On </a:t>
            </a:r>
            <a:r>
              <a:rPr lang="en-US" altLang="ja-JP" sz="1100" dirty="0"/>
              <a:t>Floating-Point Normal Vectors” </a:t>
            </a:r>
            <a:r>
              <a:rPr lang="en-US" altLang="ja-JP" sz="1100" dirty="0" err="1"/>
              <a:t>Eurographics</a:t>
            </a:r>
            <a:r>
              <a:rPr lang="en-US" altLang="ja-JP" sz="1100" dirty="0"/>
              <a:t> Symposium on Rendering </a:t>
            </a:r>
            <a:r>
              <a:rPr lang="en-US" altLang="ja-JP" sz="1100" dirty="0" smtClean="0"/>
              <a:t>2010</a:t>
            </a:r>
          </a:p>
          <a:p>
            <a:r>
              <a:rPr lang="en-US" altLang="ja-JP" sz="1100" dirty="0" smtClean="0"/>
              <a:t>[Karis13] Brian Karis, “Real Shading in Unreal Engine 4</a:t>
            </a:r>
            <a:r>
              <a:rPr lang="en-US" altLang="ja-JP" sz="1100" dirty="0"/>
              <a:t>”, SIGGRAPH 2013 Course: Physically Based Shading in Theory and </a:t>
            </a:r>
            <a:r>
              <a:rPr lang="en-US" altLang="ja-JP" sz="1100" dirty="0" smtClean="0"/>
              <a:t>Practice</a:t>
            </a:r>
          </a:p>
          <a:p>
            <a:r>
              <a:rPr lang="en-US" altLang="ja-JP" sz="1100" dirty="0" smtClean="0"/>
              <a:t>[Neubelt13] </a:t>
            </a:r>
            <a:r>
              <a:rPr lang="en-US" altLang="ja-JP" sz="1100" dirty="0"/>
              <a:t>David </a:t>
            </a:r>
            <a:r>
              <a:rPr lang="en-US" altLang="ja-JP" sz="1100" dirty="0" err="1" smtClean="0"/>
              <a:t>Neubelt</a:t>
            </a:r>
            <a:r>
              <a:rPr lang="en-US" altLang="ja-JP" sz="1100" dirty="0" smtClean="0"/>
              <a:t>, Matt </a:t>
            </a:r>
            <a:r>
              <a:rPr lang="en-US" altLang="ja-JP" sz="1100" dirty="0" err="1" smtClean="0"/>
              <a:t>Pettineo</a:t>
            </a:r>
            <a:r>
              <a:rPr lang="en-US" altLang="ja-JP" sz="1100" dirty="0" smtClean="0"/>
              <a:t>, “Crafting </a:t>
            </a:r>
            <a:r>
              <a:rPr lang="en-US" altLang="ja-JP" sz="1100" dirty="0"/>
              <a:t>a Next-Gen Material Pipeline for The Order: </a:t>
            </a:r>
            <a:r>
              <a:rPr lang="en-US" altLang="ja-JP" sz="1100" dirty="0" smtClean="0"/>
              <a:t>1886”, </a:t>
            </a:r>
            <a:r>
              <a:rPr lang="en-US" altLang="ja-JP" sz="1100" dirty="0"/>
              <a:t>SIGGRAPH 2013 Course: Physically Based Shading in Theory and </a:t>
            </a:r>
            <a:r>
              <a:rPr lang="en-US" altLang="ja-JP" sz="1100" dirty="0" smtClean="0"/>
              <a:t>Practice</a:t>
            </a:r>
          </a:p>
          <a:p>
            <a:r>
              <a:rPr lang="en-US" altLang="ja-JP" sz="1100" dirty="0" smtClean="0"/>
              <a:t>[Valient14] Michal </a:t>
            </a:r>
            <a:r>
              <a:rPr lang="en-US" altLang="ja-JP" sz="1100" dirty="0" err="1" smtClean="0"/>
              <a:t>Valient</a:t>
            </a:r>
            <a:r>
              <a:rPr lang="en-US" altLang="ja-JP" sz="1100" dirty="0" smtClean="0"/>
              <a:t> “Taking </a:t>
            </a:r>
            <a:r>
              <a:rPr lang="en-US" altLang="ja-JP" sz="1100" dirty="0" err="1"/>
              <a:t>Killzone</a:t>
            </a:r>
            <a:r>
              <a:rPr lang="en-US" altLang="ja-JP" sz="1100" dirty="0"/>
              <a:t> Shadow Fall Image Quality into the Next </a:t>
            </a:r>
            <a:r>
              <a:rPr lang="en-US" altLang="ja-JP" sz="1100" dirty="0" smtClean="0"/>
              <a:t>Generation”, GDC 2014</a:t>
            </a:r>
          </a:p>
          <a:p>
            <a:r>
              <a:rPr lang="en-US" altLang="ja-JP" sz="1100" dirty="0"/>
              <a:t>[Robison09] </a:t>
            </a:r>
            <a:r>
              <a:rPr lang="en-US" altLang="ja-JP" sz="1100" dirty="0" smtClean="0"/>
              <a:t>Austin Robison, Peter </a:t>
            </a:r>
            <a:r>
              <a:rPr lang="en-US" altLang="ja-JP" sz="1100" dirty="0" err="1" smtClean="0"/>
              <a:t>Shirly</a:t>
            </a:r>
            <a:r>
              <a:rPr lang="en-US" altLang="ja-JP" sz="1100" dirty="0" smtClean="0"/>
              <a:t> , “Image </a:t>
            </a:r>
            <a:r>
              <a:rPr lang="en-US" altLang="ja-JP" sz="1100" dirty="0"/>
              <a:t>Space </a:t>
            </a:r>
            <a:r>
              <a:rPr lang="en-US" altLang="ja-JP" sz="1100" dirty="0" smtClean="0"/>
              <a:t>Gathering”, HPG 2009</a:t>
            </a:r>
          </a:p>
          <a:p>
            <a:r>
              <a:rPr lang="en-US" altLang="ja-JP" sz="1100" dirty="0"/>
              <a:t>[Gotanda2013] Yoshiharu Gotanda, “Physically Based Reflectance Model Design for Next Generation”, CEDEC 2013</a:t>
            </a:r>
          </a:p>
          <a:p>
            <a:r>
              <a:rPr lang="en-US" altLang="ja-JP" sz="1100" dirty="0"/>
              <a:t>[</a:t>
            </a:r>
            <a:r>
              <a:rPr lang="en-US" altLang="ja-JP" sz="1100" dirty="0" smtClean="0"/>
              <a:t>Gotanda2011] </a:t>
            </a:r>
            <a:r>
              <a:rPr lang="en-US" altLang="ja-JP" sz="1100" dirty="0"/>
              <a:t>Yoshiharu Gotanda, “Real-time Physically Based Rendering - Implementation”, CEDEC </a:t>
            </a:r>
            <a:r>
              <a:rPr lang="en-US" altLang="ja-JP" sz="1100" dirty="0" smtClean="0"/>
              <a:t>2011</a:t>
            </a:r>
            <a:endParaRPr lang="en-US" altLang="ja-JP" sz="1100" dirty="0"/>
          </a:p>
          <a:p>
            <a:r>
              <a:rPr kumimoji="1" lang="en-US" altLang="ja-JP" sz="1100" dirty="0" smtClean="0"/>
              <a:t>[</a:t>
            </a:r>
            <a:r>
              <a:rPr lang="en-US" altLang="ja-JP" sz="1100" dirty="0" smtClean="0"/>
              <a:t>Uludag14] </a:t>
            </a:r>
            <a:r>
              <a:rPr lang="en-US" altLang="ja-JP" sz="1100" dirty="0" err="1"/>
              <a:t>Yasin</a:t>
            </a:r>
            <a:r>
              <a:rPr lang="en-US" altLang="ja-JP" sz="1100" dirty="0"/>
              <a:t> </a:t>
            </a:r>
            <a:r>
              <a:rPr lang="en-US" altLang="ja-JP" sz="1100" dirty="0" err="1" smtClean="0"/>
              <a:t>Uludag</a:t>
            </a:r>
            <a:r>
              <a:rPr lang="en-US" altLang="ja-JP" sz="1100" dirty="0" smtClean="0"/>
              <a:t>, “Hi-Z </a:t>
            </a:r>
            <a:r>
              <a:rPr lang="en-US" altLang="ja-JP" sz="1100" dirty="0"/>
              <a:t>Screen-Space Cone-Traced </a:t>
            </a:r>
            <a:r>
              <a:rPr lang="en-US" altLang="ja-JP" sz="1100" dirty="0" smtClean="0"/>
              <a:t>Reflections” GPU Pro 5</a:t>
            </a:r>
          </a:p>
          <a:p>
            <a:r>
              <a:rPr kumimoji="1" lang="en-US" altLang="ja-JP" sz="1100" dirty="0" smtClean="0"/>
              <a:t>[Sousa13] Tiago Sousa</a:t>
            </a:r>
            <a:r>
              <a:rPr lang="en-US" altLang="ja-JP" sz="1100" dirty="0"/>
              <a:t>, </a:t>
            </a:r>
            <a:r>
              <a:rPr lang="en-US" altLang="ja-JP" sz="1100" dirty="0" smtClean="0"/>
              <a:t>“Graphics Gems from </a:t>
            </a:r>
            <a:r>
              <a:rPr lang="en-US" altLang="ja-JP" sz="1100" dirty="0" err="1" smtClean="0"/>
              <a:t>CryENGINE</a:t>
            </a:r>
            <a:r>
              <a:rPr lang="en-US" altLang="ja-JP" sz="1100" dirty="0" smtClean="0"/>
              <a:t> 3”,  </a:t>
            </a:r>
            <a:r>
              <a:rPr lang="en-US" altLang="ja-JP" sz="1100" dirty="0" err="1" smtClean="0"/>
              <a:t>Siggraph</a:t>
            </a:r>
            <a:r>
              <a:rPr lang="en-US" altLang="ja-JP" sz="1100" dirty="0" smtClean="0"/>
              <a:t> 2013 Advances in Real-Time Rendering in Games Course</a:t>
            </a:r>
          </a:p>
          <a:p>
            <a:r>
              <a:rPr lang="en-US" altLang="ja-JP" sz="1100" dirty="0" smtClean="0"/>
              <a:t>[Lagarde12</a:t>
            </a:r>
            <a:r>
              <a:rPr lang="en-US" altLang="ja-JP" sz="1100" dirty="0"/>
              <a:t>] </a:t>
            </a:r>
            <a:r>
              <a:rPr lang="en-US" altLang="ja-JP" sz="1100" dirty="0" err="1"/>
              <a:t>Sébastien</a:t>
            </a:r>
            <a:r>
              <a:rPr lang="en-US" altLang="ja-JP" sz="1100" dirty="0"/>
              <a:t> </a:t>
            </a:r>
            <a:r>
              <a:rPr lang="en-US" altLang="ja-JP" sz="1100" dirty="0" err="1" smtClean="0"/>
              <a:t>Lagarde</a:t>
            </a:r>
            <a:r>
              <a:rPr lang="en-US" altLang="ja-JP" sz="1100" dirty="0" smtClean="0"/>
              <a:t> “Lighting approaches and parallax-corrected </a:t>
            </a:r>
            <a:r>
              <a:rPr lang="en-US" altLang="ja-JP" sz="1100" dirty="0" err="1" smtClean="0"/>
              <a:t>cubemap</a:t>
            </a:r>
            <a:r>
              <a:rPr lang="en-US" altLang="ja-JP" sz="1100" dirty="0" smtClean="0"/>
              <a:t>” http://seblagarde.wordpress.com/2012/09/29/image-based-lighting-approaches-and-parallax-corrected-cubemap/</a:t>
            </a:r>
          </a:p>
          <a:p>
            <a:r>
              <a:rPr lang="en-US" altLang="ja-JP" sz="1100" dirty="0" smtClean="0"/>
              <a:t>[ </a:t>
            </a:r>
            <a:r>
              <a:rPr lang="en-US" altLang="ja-JP" sz="1100" dirty="0"/>
              <a:t>Toksvig04 ] Michael </a:t>
            </a:r>
            <a:r>
              <a:rPr lang="en-US" altLang="ja-JP" sz="1100" dirty="0" err="1"/>
              <a:t>Toksvig</a:t>
            </a:r>
            <a:r>
              <a:rPr lang="en-US" altLang="ja-JP" sz="1100" dirty="0"/>
              <a:t>, "</a:t>
            </a:r>
            <a:r>
              <a:rPr lang="en-US" altLang="ja-JP" sz="1100" dirty="0" err="1"/>
              <a:t>Mipmapping</a:t>
            </a:r>
            <a:r>
              <a:rPr lang="en-US" altLang="ja-JP" sz="1100" dirty="0"/>
              <a:t> Normal Maps", </a:t>
            </a:r>
            <a:r>
              <a:rPr lang="en-US" altLang="ja-JP" sz="1100" dirty="0" err="1"/>
              <a:t>nVIDIA</a:t>
            </a:r>
            <a:r>
              <a:rPr lang="en-US" altLang="ja-JP" sz="1100" dirty="0"/>
              <a:t> Technical Brief  </a:t>
            </a:r>
            <a:endParaRPr kumimoji="1" lang="ja-JP" altLang="en-US" sz="1100" dirty="0"/>
          </a:p>
        </p:txBody>
      </p:sp>
    </p:spTree>
    <p:extLst>
      <p:ext uri="{BB962C8B-B14F-4D97-AF65-F5344CB8AC3E}">
        <p14:creationId xmlns:p14="http://schemas.microsoft.com/office/powerpoint/2010/main" val="210767429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ポストエフェクト 参考文献</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sz="1100" dirty="0"/>
              <a:t>[</a:t>
            </a:r>
            <a:r>
              <a:rPr lang="en-US" altLang="ja-JP" sz="1100" dirty="0" smtClean="0"/>
              <a:t>Karis14] </a:t>
            </a:r>
            <a:r>
              <a:rPr lang="en-US" altLang="ja-JP" sz="1100" dirty="0"/>
              <a:t>Brian Karis, </a:t>
            </a:r>
            <a:r>
              <a:rPr lang="en-US" altLang="ja-JP" sz="1100" i="1" dirty="0" smtClean="0"/>
              <a:t>“High Quality Temporal  </a:t>
            </a:r>
            <a:r>
              <a:rPr lang="en-US" altLang="ja-JP" sz="1100" i="1" dirty="0" err="1" smtClean="0"/>
              <a:t>Supersampling</a:t>
            </a:r>
            <a:r>
              <a:rPr lang="en-US" altLang="ja-JP" sz="1100" i="1" dirty="0" smtClean="0"/>
              <a:t>”</a:t>
            </a:r>
            <a:r>
              <a:rPr lang="en-US" altLang="ja-JP" sz="1100" dirty="0" smtClean="0"/>
              <a:t>, </a:t>
            </a:r>
            <a:r>
              <a:rPr lang="en-US" altLang="ja-JP" sz="1100" dirty="0"/>
              <a:t>SIGGRAPH </a:t>
            </a:r>
            <a:r>
              <a:rPr lang="en-US" altLang="ja-JP" sz="1100" dirty="0" smtClean="0"/>
              <a:t>2014 </a:t>
            </a:r>
            <a:r>
              <a:rPr lang="en-US" altLang="ja-JP" sz="1100" dirty="0"/>
              <a:t>Course: </a:t>
            </a:r>
            <a:r>
              <a:rPr lang="en-US" altLang="ja-JP" sz="1100" dirty="0" smtClean="0"/>
              <a:t>Advances in Real-time Rendering in Games: Part I</a:t>
            </a:r>
          </a:p>
          <a:p>
            <a:r>
              <a:rPr lang="en-US" altLang="ja-JP" sz="1100" dirty="0" smtClean="0"/>
              <a:t>[Wroński14] </a:t>
            </a:r>
            <a:r>
              <a:rPr lang="en-US" altLang="ja-JP" sz="1100" dirty="0" err="1" smtClean="0"/>
              <a:t>Bartłomiej</a:t>
            </a:r>
            <a:r>
              <a:rPr lang="en-US" altLang="ja-JP" sz="1100" dirty="0" smtClean="0"/>
              <a:t> </a:t>
            </a:r>
            <a:r>
              <a:rPr lang="en-US" altLang="ja-JP" sz="1100" dirty="0" err="1" smtClean="0"/>
              <a:t>Wroński</a:t>
            </a:r>
            <a:r>
              <a:rPr lang="en-US" altLang="ja-JP" sz="1100" dirty="0" smtClean="0"/>
              <a:t>, </a:t>
            </a:r>
            <a:r>
              <a:rPr lang="en-US" altLang="ja-JP" sz="1100" i="1" dirty="0" smtClean="0"/>
              <a:t>“Temporal </a:t>
            </a:r>
            <a:r>
              <a:rPr lang="en-US" altLang="ja-JP" sz="1100" i="1" dirty="0" err="1" smtClean="0"/>
              <a:t>supersampling</a:t>
            </a:r>
            <a:r>
              <a:rPr lang="en-US" altLang="ja-JP" sz="1100" i="1" dirty="0" smtClean="0"/>
              <a:t> and antialiasing”</a:t>
            </a:r>
            <a:r>
              <a:rPr lang="en-US" altLang="ja-JP" sz="1100" dirty="0"/>
              <a:t>, http://bartwronski.com/2014/03/15/temporal-supersampling-and-antialiasing/</a:t>
            </a:r>
            <a:endParaRPr lang="en-US" altLang="ja-JP" sz="1100" i="1" dirty="0" smtClean="0"/>
          </a:p>
          <a:p>
            <a:r>
              <a:rPr lang="en-US" altLang="ja-JP" sz="1100" dirty="0" smtClean="0"/>
              <a:t>[</a:t>
            </a:r>
            <a:r>
              <a:rPr lang="en-US" altLang="ja-JP" sz="1100" dirty="0"/>
              <a:t>Kawase08] Masaki </a:t>
            </a:r>
            <a:r>
              <a:rPr lang="en-US" altLang="ja-JP" sz="1100" dirty="0" err="1"/>
              <a:t>Kawase</a:t>
            </a:r>
            <a:r>
              <a:rPr lang="en-US" altLang="ja-JP" sz="1100" dirty="0"/>
              <a:t>, </a:t>
            </a:r>
            <a:r>
              <a:rPr lang="en-US" altLang="ja-JP" sz="1100" i="1" dirty="0" smtClean="0"/>
              <a:t>“</a:t>
            </a:r>
            <a:r>
              <a:rPr lang="ja-JP" altLang="en-US" sz="1100" i="1" dirty="0"/>
              <a:t>レンダリスト養成講座 </a:t>
            </a:r>
            <a:r>
              <a:rPr lang="en-US" altLang="ja-JP" sz="1100" i="1" dirty="0" smtClean="0"/>
              <a:t>2.0 </a:t>
            </a:r>
            <a:r>
              <a:rPr lang="ja-JP" altLang="en-US" sz="1100" i="1" dirty="0" smtClean="0"/>
              <a:t>～光学</a:t>
            </a:r>
            <a:r>
              <a:rPr lang="ja-JP" altLang="en-US" sz="1100" i="1" dirty="0"/>
              <a:t>に基づいたボケ味の</a:t>
            </a:r>
            <a:r>
              <a:rPr lang="ja-JP" altLang="en-US" sz="1100" i="1" dirty="0" smtClean="0"/>
              <a:t>表現</a:t>
            </a:r>
            <a:r>
              <a:rPr lang="ja-JP" altLang="en-US" sz="1100" i="1" dirty="0"/>
              <a:t>～</a:t>
            </a:r>
            <a:r>
              <a:rPr lang="en-US" altLang="ja-JP" sz="1100" i="1" dirty="0" smtClean="0"/>
              <a:t>”</a:t>
            </a:r>
            <a:r>
              <a:rPr lang="en-US" altLang="ja-JP" sz="1100" dirty="0" smtClean="0"/>
              <a:t>, </a:t>
            </a:r>
            <a:r>
              <a:rPr lang="en-US" altLang="ja-JP" sz="1100" dirty="0"/>
              <a:t>CEDEC </a:t>
            </a:r>
            <a:r>
              <a:rPr lang="en-US" altLang="ja-JP" sz="1100" dirty="0" smtClean="0"/>
              <a:t>2008</a:t>
            </a:r>
            <a:endParaRPr lang="en-US" altLang="ja-JP" sz="1100" dirty="0"/>
          </a:p>
          <a:p>
            <a:r>
              <a:rPr lang="en-US" altLang="ja-JP" sz="1100" dirty="0" smtClean="0"/>
              <a:t>[Kawase09] </a:t>
            </a:r>
            <a:r>
              <a:rPr lang="en-US" altLang="ja-JP" sz="1100" dirty="0"/>
              <a:t>Masaki </a:t>
            </a:r>
            <a:r>
              <a:rPr lang="en-US" altLang="ja-JP" sz="1100" dirty="0" err="1"/>
              <a:t>Kawase</a:t>
            </a:r>
            <a:r>
              <a:rPr lang="en-US" altLang="ja-JP" sz="1100" dirty="0"/>
              <a:t>, </a:t>
            </a:r>
            <a:r>
              <a:rPr lang="en-US" altLang="ja-JP" sz="1100" i="1" dirty="0" smtClean="0"/>
              <a:t>“</a:t>
            </a:r>
            <a:r>
              <a:rPr lang="ja-JP" altLang="en-US" sz="1100" i="1" dirty="0"/>
              <a:t>続・レンダリスト養成</a:t>
            </a:r>
            <a:r>
              <a:rPr lang="ja-JP" altLang="en-US" sz="1100" i="1" dirty="0" smtClean="0"/>
              <a:t>講座 ～アンチ縮小バッファアーティファクト～</a:t>
            </a:r>
            <a:r>
              <a:rPr lang="en-US" altLang="ja-JP" sz="1100" i="1" dirty="0" smtClean="0"/>
              <a:t>”</a:t>
            </a:r>
            <a:r>
              <a:rPr lang="en-US" altLang="ja-JP" sz="1100" dirty="0" smtClean="0"/>
              <a:t>, </a:t>
            </a:r>
            <a:r>
              <a:rPr lang="en-US" altLang="ja-JP" sz="1100" dirty="0"/>
              <a:t>CEDEC </a:t>
            </a:r>
            <a:r>
              <a:rPr lang="en-US" altLang="ja-JP" sz="1100" dirty="0" smtClean="0"/>
              <a:t>2009</a:t>
            </a:r>
            <a:endParaRPr lang="en-US" altLang="ja-JP" sz="1100" dirty="0"/>
          </a:p>
          <a:p>
            <a:r>
              <a:rPr lang="en-US" altLang="ja-JP" sz="1100" dirty="0" smtClean="0"/>
              <a:t>[Kawase12] </a:t>
            </a:r>
            <a:r>
              <a:rPr lang="en-US" altLang="ja-JP" sz="1100" dirty="0"/>
              <a:t>Masaki </a:t>
            </a:r>
            <a:r>
              <a:rPr lang="en-US" altLang="ja-JP" sz="1100" dirty="0" err="1"/>
              <a:t>Kawase</a:t>
            </a:r>
            <a:r>
              <a:rPr lang="en-US" altLang="ja-JP" sz="1100" dirty="0"/>
              <a:t>, </a:t>
            </a:r>
            <a:r>
              <a:rPr lang="en-US" altLang="ja-JP" sz="1100" i="1" dirty="0" smtClean="0"/>
              <a:t>“</a:t>
            </a:r>
            <a:r>
              <a:rPr lang="ja-JP" altLang="en-US" sz="1100" i="1" dirty="0"/>
              <a:t>実践！</a:t>
            </a:r>
            <a:r>
              <a:rPr lang="ja-JP" altLang="en-US" sz="1100" i="1" dirty="0" smtClean="0"/>
              <a:t>シネマティックレンズエフェクト </a:t>
            </a:r>
            <a:r>
              <a:rPr lang="ja-JP" altLang="en-US" sz="1100" i="1" dirty="0" err="1" smtClean="0"/>
              <a:t>ー</a:t>
            </a:r>
            <a:r>
              <a:rPr lang="ja-JP" altLang="en-US" sz="1100" i="1" dirty="0" smtClean="0"/>
              <a:t>光学</a:t>
            </a:r>
            <a:r>
              <a:rPr lang="ja-JP" altLang="en-US" sz="1100" i="1" dirty="0"/>
              <a:t>に基づいたボケ味の</a:t>
            </a:r>
            <a:r>
              <a:rPr lang="ja-JP" altLang="en-US" sz="1100" i="1" dirty="0" smtClean="0"/>
              <a:t>表現</a:t>
            </a:r>
            <a:r>
              <a:rPr lang="ja-JP" altLang="en-US" sz="1100" i="1" dirty="0" err="1" smtClean="0"/>
              <a:t>ー</a:t>
            </a:r>
            <a:r>
              <a:rPr lang="en-US" altLang="ja-JP" sz="1100" i="1" dirty="0" smtClean="0"/>
              <a:t>”</a:t>
            </a:r>
            <a:r>
              <a:rPr lang="en-US" altLang="ja-JP" sz="1100" dirty="0" smtClean="0"/>
              <a:t>, </a:t>
            </a:r>
            <a:r>
              <a:rPr lang="en-US" altLang="ja-JP" sz="1100" dirty="0"/>
              <a:t>CEDEC </a:t>
            </a:r>
            <a:r>
              <a:rPr lang="en-US" altLang="ja-JP" sz="1100" dirty="0" smtClean="0"/>
              <a:t>2012</a:t>
            </a:r>
          </a:p>
          <a:p>
            <a:endParaRPr lang="ja-JP" altLang="en-US" sz="1100" dirty="0"/>
          </a:p>
        </p:txBody>
      </p:sp>
    </p:spTree>
    <p:extLst>
      <p:ext uri="{BB962C8B-B14F-4D97-AF65-F5344CB8AC3E}">
        <p14:creationId xmlns:p14="http://schemas.microsoft.com/office/powerpoint/2010/main" val="1857969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LightMap</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1033" name="Picture 9" descr="E:\Fraps\Screenshots\SSKK 2014-09-01 20-46-34-8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Fraps\Screenshots\SSKK 2014-09-01 20-43-28-6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1" y="-272237"/>
            <a:ext cx="9144000" cy="1259811"/>
          </a:xfrm>
          <a:prstGeom prst="rect">
            <a:avLst/>
          </a:prstGeom>
          <a:solidFill>
            <a:srgbClr val="181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3078086" y="87803"/>
            <a:ext cx="2987825" cy="899771"/>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dirty="0" err="1" smtClean="0"/>
              <a:t>LightMaps</a:t>
            </a:r>
            <a:endParaRPr lang="ja-JP" altLang="en-US" dirty="0"/>
          </a:p>
        </p:txBody>
      </p:sp>
    </p:spTree>
    <p:extLst>
      <p:ext uri="{BB962C8B-B14F-4D97-AF65-F5344CB8AC3E}">
        <p14:creationId xmlns:p14="http://schemas.microsoft.com/office/powerpoint/2010/main" val="1616812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LightMap</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1033" name="Picture 9" descr="E:\Fraps\Screenshots\SSKK 2014-09-01 20-46-34-8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Fraps\Screenshots\SSKK 2014-09-01 20-43-28-6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E:\Fraps\Screenshots\SSKK 2014-09-01 20-43-35-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sp>
        <p:nvSpPr>
          <p:cNvPr id="7" name="タイトル 1"/>
          <p:cNvSpPr txBox="1">
            <a:spLocks/>
          </p:cNvSpPr>
          <p:nvPr/>
        </p:nvSpPr>
        <p:spPr>
          <a:xfrm>
            <a:off x="467544" y="267494"/>
            <a:ext cx="8229600" cy="493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smtClean="0"/>
              <a:t>LightMap</a:t>
            </a:r>
            <a:endParaRPr lang="ja-JP" altLang="en-US" dirty="0"/>
          </a:p>
        </p:txBody>
      </p:sp>
      <p:sp>
        <p:nvSpPr>
          <p:cNvPr id="8" name="正方形/長方形 7"/>
          <p:cNvSpPr/>
          <p:nvPr/>
        </p:nvSpPr>
        <p:spPr>
          <a:xfrm>
            <a:off x="-1" y="-272237"/>
            <a:ext cx="9144000" cy="1259811"/>
          </a:xfrm>
          <a:prstGeom prst="rect">
            <a:avLst/>
          </a:prstGeom>
          <a:solidFill>
            <a:srgbClr val="181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a:xfrm>
            <a:off x="0" y="87803"/>
            <a:ext cx="9144000" cy="899771"/>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dirty="0" smtClean="0"/>
              <a:t>+</a:t>
            </a:r>
            <a:r>
              <a:rPr lang="en-US" altLang="ja-JP" dirty="0" err="1" smtClean="0"/>
              <a:t>AlbedoMaps</a:t>
            </a:r>
            <a:r>
              <a:rPr lang="en-US" altLang="ja-JP" dirty="0" smtClean="0"/>
              <a:t> </a:t>
            </a:r>
            <a:r>
              <a:rPr lang="en-US" altLang="ja-JP" sz="1600" dirty="0" smtClean="0"/>
              <a:t>(+Directional Light)</a:t>
            </a:r>
            <a:endParaRPr lang="ja-JP" altLang="en-US" sz="1600" dirty="0"/>
          </a:p>
        </p:txBody>
      </p:sp>
    </p:spTree>
    <p:extLst>
      <p:ext uri="{BB962C8B-B14F-4D97-AF65-F5344CB8AC3E}">
        <p14:creationId xmlns:p14="http://schemas.microsoft.com/office/powerpoint/2010/main" val="16911786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LightMap</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1033" name="Picture 9" descr="E:\Fraps\Screenshots\SSKK 2014-09-01 20-46-34-8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Fraps\Screenshots\SSKK 2014-09-01 20-43-28-6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E:\Fraps\Screenshots\SSKK 2014-09-01 20-43-35-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Fraps\Screenshots\SSKK 2014-09-01 20-44-43-1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1"/>
          <p:cNvSpPr txBox="1">
            <a:spLocks/>
          </p:cNvSpPr>
          <p:nvPr/>
        </p:nvSpPr>
        <p:spPr>
          <a:xfrm>
            <a:off x="467544" y="267494"/>
            <a:ext cx="8229600" cy="493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smtClean="0"/>
              <a:t>LightMap</a:t>
            </a:r>
            <a:endParaRPr lang="ja-JP" altLang="en-US" dirty="0"/>
          </a:p>
        </p:txBody>
      </p:sp>
      <p:sp>
        <p:nvSpPr>
          <p:cNvPr id="9" name="タイトル 1"/>
          <p:cNvSpPr txBox="1">
            <a:spLocks/>
          </p:cNvSpPr>
          <p:nvPr/>
        </p:nvSpPr>
        <p:spPr>
          <a:xfrm>
            <a:off x="467544" y="267494"/>
            <a:ext cx="8229600" cy="493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smtClean="0"/>
              <a:t>LightMap</a:t>
            </a:r>
            <a:endParaRPr lang="ja-JP" altLang="en-US" dirty="0"/>
          </a:p>
        </p:txBody>
      </p:sp>
      <p:sp>
        <p:nvSpPr>
          <p:cNvPr id="10" name="正方形/長方形 9"/>
          <p:cNvSpPr/>
          <p:nvPr/>
        </p:nvSpPr>
        <p:spPr>
          <a:xfrm>
            <a:off x="-1" y="-272237"/>
            <a:ext cx="9144000" cy="1259811"/>
          </a:xfrm>
          <a:prstGeom prst="rect">
            <a:avLst/>
          </a:prstGeom>
          <a:solidFill>
            <a:srgbClr val="181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
          <p:cNvSpPr txBox="1">
            <a:spLocks/>
          </p:cNvSpPr>
          <p:nvPr/>
        </p:nvSpPr>
        <p:spPr>
          <a:xfrm>
            <a:off x="1907704" y="87803"/>
            <a:ext cx="5472608" cy="899771"/>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dirty="0" smtClean="0"/>
              <a:t>+Image-Based Lighting</a:t>
            </a:r>
            <a:endParaRPr lang="ja-JP" altLang="en-US" dirty="0"/>
          </a:p>
        </p:txBody>
      </p:sp>
    </p:spTree>
    <p:extLst>
      <p:ext uri="{BB962C8B-B14F-4D97-AF65-F5344CB8AC3E}">
        <p14:creationId xmlns:p14="http://schemas.microsoft.com/office/powerpoint/2010/main" val="3567965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LightMap</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1033" name="Picture 9" descr="E:\Fraps\Screenshots\SSKK 2014-09-01 20-46-34-8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Fraps\Screenshots\SSKK 2014-09-01 20-43-28-6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E:\Fraps\Screenshots\SSKK 2014-09-01 20-43-35-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Fraps\Screenshots\SSKK 2014-09-01 20-44-43-1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E:\Fraps\Screenshots\SSKK 2014-09-01 20-44-57-7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sp>
        <p:nvSpPr>
          <p:cNvPr id="9" name="タイトル 1"/>
          <p:cNvSpPr txBox="1">
            <a:spLocks/>
          </p:cNvSpPr>
          <p:nvPr/>
        </p:nvSpPr>
        <p:spPr>
          <a:xfrm>
            <a:off x="467544" y="267494"/>
            <a:ext cx="8229600" cy="493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smtClean="0"/>
              <a:t>LightMap</a:t>
            </a:r>
            <a:endParaRPr lang="ja-JP" altLang="en-US" dirty="0"/>
          </a:p>
        </p:txBody>
      </p:sp>
      <p:sp>
        <p:nvSpPr>
          <p:cNvPr id="10" name="タイトル 1"/>
          <p:cNvSpPr txBox="1">
            <a:spLocks/>
          </p:cNvSpPr>
          <p:nvPr/>
        </p:nvSpPr>
        <p:spPr>
          <a:xfrm>
            <a:off x="467544" y="267494"/>
            <a:ext cx="8229600" cy="493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smtClean="0"/>
              <a:t>LightMap</a:t>
            </a:r>
            <a:endParaRPr lang="ja-JP" altLang="en-US" dirty="0"/>
          </a:p>
        </p:txBody>
      </p:sp>
      <p:sp>
        <p:nvSpPr>
          <p:cNvPr id="11" name="正方形/長方形 10"/>
          <p:cNvSpPr/>
          <p:nvPr/>
        </p:nvSpPr>
        <p:spPr>
          <a:xfrm>
            <a:off x="-1" y="-272237"/>
            <a:ext cx="9144000" cy="1259811"/>
          </a:xfrm>
          <a:prstGeom prst="rect">
            <a:avLst/>
          </a:prstGeom>
          <a:solidFill>
            <a:srgbClr val="181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1"/>
          <p:cNvSpPr txBox="1">
            <a:spLocks/>
          </p:cNvSpPr>
          <p:nvPr/>
        </p:nvSpPr>
        <p:spPr>
          <a:xfrm>
            <a:off x="2915816" y="87803"/>
            <a:ext cx="3312368" cy="899771"/>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dirty="0" smtClean="0"/>
              <a:t>+</a:t>
            </a:r>
            <a:r>
              <a:rPr lang="ja-JP" altLang="en-US" dirty="0" smtClean="0"/>
              <a:t>小物</a:t>
            </a:r>
            <a:r>
              <a:rPr lang="en-US" altLang="ja-JP" dirty="0" smtClean="0"/>
              <a:t>/</a:t>
            </a:r>
            <a:r>
              <a:rPr lang="ja-JP" altLang="en-US" dirty="0" smtClean="0"/>
              <a:t>ロボット</a:t>
            </a:r>
            <a:endParaRPr lang="ja-JP" altLang="en-US" dirty="0"/>
          </a:p>
        </p:txBody>
      </p:sp>
    </p:spTree>
    <p:extLst>
      <p:ext uri="{BB962C8B-B14F-4D97-AF65-F5344CB8AC3E}">
        <p14:creationId xmlns:p14="http://schemas.microsoft.com/office/powerpoint/2010/main" val="23142764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LightMap</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1033" name="Picture 9" descr="E:\Fraps\Screenshots\SSKK 2014-09-01 20-46-34-8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Fraps\Screenshots\SSKK 2014-09-01 20-43-28-6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E:\Fraps\Screenshots\SSKK 2014-09-01 20-43-35-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Fraps\Screenshots\SSKK 2014-09-01 20-44-43-1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E:\Fraps\Screenshots\SSKK 2014-09-01 20-44-57-7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Fraps\Screenshots\SSKK 2014-09-01 20-46-18-9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sp>
        <p:nvSpPr>
          <p:cNvPr id="10" name="タイトル 1"/>
          <p:cNvSpPr txBox="1">
            <a:spLocks/>
          </p:cNvSpPr>
          <p:nvPr/>
        </p:nvSpPr>
        <p:spPr>
          <a:xfrm>
            <a:off x="467544" y="267494"/>
            <a:ext cx="8229600" cy="493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smtClean="0"/>
              <a:t>LightMap</a:t>
            </a:r>
            <a:endParaRPr lang="ja-JP" altLang="en-US" dirty="0"/>
          </a:p>
        </p:txBody>
      </p:sp>
      <p:sp>
        <p:nvSpPr>
          <p:cNvPr id="11" name="タイトル 1"/>
          <p:cNvSpPr txBox="1">
            <a:spLocks/>
          </p:cNvSpPr>
          <p:nvPr/>
        </p:nvSpPr>
        <p:spPr>
          <a:xfrm>
            <a:off x="467544" y="267494"/>
            <a:ext cx="8229600" cy="493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smtClean="0"/>
              <a:t>LightMap</a:t>
            </a:r>
            <a:endParaRPr lang="ja-JP" altLang="en-US" dirty="0"/>
          </a:p>
        </p:txBody>
      </p:sp>
      <p:sp>
        <p:nvSpPr>
          <p:cNvPr id="12" name="正方形/長方形 11"/>
          <p:cNvSpPr/>
          <p:nvPr/>
        </p:nvSpPr>
        <p:spPr>
          <a:xfrm>
            <a:off x="-1" y="-272237"/>
            <a:ext cx="9144000" cy="1259811"/>
          </a:xfrm>
          <a:prstGeom prst="rect">
            <a:avLst/>
          </a:prstGeom>
          <a:solidFill>
            <a:srgbClr val="181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
          <p:cNvSpPr txBox="1">
            <a:spLocks/>
          </p:cNvSpPr>
          <p:nvPr/>
        </p:nvSpPr>
        <p:spPr>
          <a:xfrm>
            <a:off x="2915816" y="87803"/>
            <a:ext cx="3384376" cy="899771"/>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dirty="0" smtClean="0"/>
              <a:t>+Local Reflection</a:t>
            </a:r>
            <a:endParaRPr lang="ja-JP" altLang="en-US" dirty="0"/>
          </a:p>
        </p:txBody>
      </p:sp>
    </p:spTree>
    <p:extLst>
      <p:ext uri="{BB962C8B-B14F-4D97-AF65-F5344CB8AC3E}">
        <p14:creationId xmlns:p14="http://schemas.microsoft.com/office/powerpoint/2010/main" val="4025689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本セッション</a:t>
            </a:r>
            <a:r>
              <a:rPr lang="ja-JP" altLang="en-US" dirty="0" smtClean="0"/>
              <a:t>のターゲット</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en-US" altLang="ja-JP" b="1" dirty="0" smtClean="0"/>
              <a:t>Q. </a:t>
            </a:r>
            <a:r>
              <a:rPr lang="ja-JP" altLang="en-US" b="1" dirty="0" smtClean="0"/>
              <a:t>物理ベースという単語をしっていますか</a:t>
            </a:r>
            <a:endParaRPr lang="en-US" altLang="ja-JP" b="1" dirty="0" smtClean="0"/>
          </a:p>
          <a:p>
            <a:pPr lvl="1"/>
            <a:r>
              <a:rPr lang="en-US" altLang="ja-JP" dirty="0" smtClean="0"/>
              <a:t>LV. 1 </a:t>
            </a:r>
            <a:r>
              <a:rPr lang="ja-JP" altLang="en-US" dirty="0" smtClean="0"/>
              <a:t> 聞いたことはある</a:t>
            </a:r>
            <a:endParaRPr lang="en-US" altLang="ja-JP" dirty="0" smtClean="0"/>
          </a:p>
          <a:p>
            <a:pPr lvl="1"/>
            <a:r>
              <a:rPr lang="en-US" altLang="ja-JP" dirty="0" smtClean="0"/>
              <a:t>LV. 2  </a:t>
            </a:r>
            <a:r>
              <a:rPr lang="ja-JP" altLang="en-US" dirty="0" smtClean="0"/>
              <a:t>物理ベースを謳ったツール・エンジンを使ったことがある</a:t>
            </a:r>
            <a:endParaRPr lang="en-US" altLang="ja-JP" dirty="0" smtClean="0"/>
          </a:p>
          <a:p>
            <a:pPr lvl="1"/>
            <a:r>
              <a:rPr lang="en-US" altLang="ja-JP" dirty="0" smtClean="0"/>
              <a:t>LV. 3  </a:t>
            </a:r>
            <a:r>
              <a:rPr lang="ja-JP" altLang="en-US" dirty="0" smtClean="0"/>
              <a:t>実装しようとしている </a:t>
            </a:r>
            <a:r>
              <a:rPr lang="en-US" altLang="ja-JP" dirty="0" smtClean="0"/>
              <a:t>or </a:t>
            </a:r>
            <a:r>
              <a:rPr lang="en-US" altLang="ja-JP" dirty="0"/>
              <a:t>GDC/</a:t>
            </a:r>
            <a:r>
              <a:rPr lang="en-US" altLang="ja-JP" dirty="0" err="1"/>
              <a:t>Siggraph</a:t>
            </a:r>
            <a:r>
              <a:rPr lang="ja-JP" altLang="en-US" dirty="0" smtClean="0"/>
              <a:t>資料を少し見たことがある</a:t>
            </a:r>
            <a:endParaRPr lang="en-US" altLang="ja-JP" dirty="0" smtClean="0"/>
          </a:p>
          <a:p>
            <a:pPr lvl="1"/>
            <a:r>
              <a:rPr lang="en-US" altLang="ja-JP" dirty="0" smtClean="0"/>
              <a:t>LV</a:t>
            </a:r>
            <a:r>
              <a:rPr lang="en-US" altLang="ja-JP" dirty="0"/>
              <a:t>. </a:t>
            </a:r>
            <a:r>
              <a:rPr lang="en-US" altLang="ja-JP" dirty="0" smtClean="0"/>
              <a:t>4  </a:t>
            </a:r>
            <a:r>
              <a:rPr lang="ja-JP" altLang="en-US" dirty="0"/>
              <a:t>実装</a:t>
            </a:r>
            <a:r>
              <a:rPr lang="ja-JP" altLang="en-US" dirty="0" smtClean="0"/>
              <a:t>した </a:t>
            </a:r>
            <a:r>
              <a:rPr lang="en-US" altLang="ja-JP" dirty="0" smtClean="0"/>
              <a:t>or </a:t>
            </a:r>
            <a:r>
              <a:rPr lang="ja-JP" altLang="en-US" dirty="0" smtClean="0"/>
              <a:t>最新動向は全部追っている</a:t>
            </a:r>
            <a:endParaRPr lang="en-US" altLang="ja-JP" dirty="0" smtClean="0"/>
          </a:p>
          <a:p>
            <a:r>
              <a:rPr lang="en-US" altLang="ja-JP" b="1" dirty="0" smtClean="0"/>
              <a:t>LV.2~LV.3</a:t>
            </a:r>
            <a:r>
              <a:rPr lang="ja-JP" altLang="en-US" b="1" dirty="0" smtClean="0"/>
              <a:t>あたりをメインに想定</a:t>
            </a:r>
            <a:endParaRPr lang="en-US" altLang="ja-JP" b="1" dirty="0" smtClean="0"/>
          </a:p>
          <a:p>
            <a:pPr lvl="1"/>
            <a:r>
              <a:rPr lang="ja-JP" altLang="en-US" sz="2000" u="sng" dirty="0" smtClean="0">
                <a:solidFill>
                  <a:schemeClr val="accent6">
                    <a:lumMod val="75000"/>
                  </a:schemeClr>
                </a:solidFill>
              </a:rPr>
              <a:t>デモで用いた技術を網羅的に取り上げている関係で</a:t>
            </a:r>
            <a:r>
              <a:rPr lang="en-US" altLang="ja-JP" sz="2000" u="sng" dirty="0" smtClean="0">
                <a:solidFill>
                  <a:schemeClr val="accent6">
                    <a:lumMod val="75000"/>
                  </a:schemeClr>
                </a:solidFill>
              </a:rPr>
              <a:t/>
            </a:r>
            <a:br>
              <a:rPr lang="en-US" altLang="ja-JP" sz="2000" u="sng" dirty="0" smtClean="0">
                <a:solidFill>
                  <a:schemeClr val="accent6">
                    <a:lumMod val="75000"/>
                  </a:schemeClr>
                </a:solidFill>
              </a:rPr>
            </a:br>
            <a:r>
              <a:rPr lang="ja-JP" altLang="en-US" sz="2000" u="sng" dirty="0" smtClean="0">
                <a:solidFill>
                  <a:schemeClr val="accent6">
                    <a:lumMod val="75000"/>
                  </a:schemeClr>
                </a:solidFill>
              </a:rPr>
              <a:t>多少知識があることを前提としています</a:t>
            </a:r>
            <a:endParaRPr lang="en-US" altLang="ja-JP" sz="2000" u="sng" dirty="0" smtClean="0">
              <a:solidFill>
                <a:schemeClr val="accent6">
                  <a:lumMod val="75000"/>
                </a:schemeClr>
              </a:solidFill>
            </a:endParaRPr>
          </a:p>
          <a:p>
            <a:pPr lvl="1"/>
            <a:r>
              <a:rPr lang="ja-JP" altLang="en-US" sz="2000" u="sng" dirty="0" smtClean="0">
                <a:solidFill>
                  <a:schemeClr val="accent6">
                    <a:lumMod val="75000"/>
                  </a:schemeClr>
                </a:solidFill>
              </a:rPr>
              <a:t>疑問点は是非ご質問下さい（口頭でもメールでも）</a:t>
            </a:r>
            <a:endParaRPr lang="en-US" altLang="ja-JP" sz="2000" u="sng" dirty="0">
              <a:solidFill>
                <a:schemeClr val="accent6">
                  <a:lumMod val="75000"/>
                </a:schemeClr>
              </a:solidFill>
            </a:endParaRPr>
          </a:p>
          <a:p>
            <a:endParaRPr lang="en-US" altLang="ja-JP" b="1" dirty="0" smtClean="0"/>
          </a:p>
        </p:txBody>
      </p:sp>
      <p:sp>
        <p:nvSpPr>
          <p:cNvPr id="4" name="コンテンツ プレースホルダー 2"/>
          <p:cNvSpPr txBox="1">
            <a:spLocks/>
          </p:cNvSpPr>
          <p:nvPr/>
        </p:nvSpPr>
        <p:spPr>
          <a:xfrm>
            <a:off x="107504" y="3507854"/>
            <a:ext cx="8820472" cy="936104"/>
          </a:xfrm>
          <a:prstGeom prst="rect">
            <a:avLst/>
          </a:prstGeom>
        </p:spPr>
        <p:txBody>
          <a:bodyPr vert="horz" lIns="91440" tIns="45720" rIns="91440" bIns="45720" rtlCol="0">
            <a:noAutofit/>
          </a:bodyPr>
          <a:lstStyle>
            <a:lvl1pPr marL="266700" indent="-266700" algn="l" defTabSz="914400" rtl="0" eaLnBrk="1" latinLnBrk="0" hangingPunct="1">
              <a:lnSpc>
                <a:spcPct val="120000"/>
              </a:lnSpc>
              <a:spcBef>
                <a:spcPct val="20000"/>
              </a:spcBef>
              <a:buSzPct val="60000"/>
              <a:buFont typeface="Wingdings" panose="05000000000000000000" pitchFamily="2" charset="2"/>
              <a:buChar char="n"/>
              <a:defRPr kumimoji="1" sz="2200" kern="1200" baseline="0">
                <a:solidFill>
                  <a:schemeClr val="tx1">
                    <a:lumMod val="75000"/>
                  </a:schemeClr>
                </a:solidFill>
                <a:latin typeface="Segoe UI" panose="020B0502040204020203" pitchFamily="34" charset="0"/>
                <a:ea typeface="メイリオ" panose="020B0604030504040204" pitchFamily="50" charset="-128"/>
                <a:cs typeface="+mn-cs"/>
              </a:defRPr>
            </a:lvl1pPr>
            <a:lvl2pPr marL="449263" indent="-266700" algn="l" defTabSz="914400" rtl="0" eaLnBrk="1" latinLnBrk="0" hangingPunct="1">
              <a:lnSpc>
                <a:spcPct val="120000"/>
              </a:lnSpc>
              <a:spcBef>
                <a:spcPct val="20000"/>
              </a:spcBef>
              <a:buFont typeface="Arial" panose="020B0604020202020204" pitchFamily="34" charset="0"/>
              <a:buChar char="–"/>
              <a:defRPr kumimoji="1" sz="1800" kern="1200" baseline="0">
                <a:solidFill>
                  <a:schemeClr val="tx1">
                    <a:lumMod val="75000"/>
                  </a:schemeClr>
                </a:solidFill>
                <a:latin typeface="Segoe UI" panose="020B0502040204020203" pitchFamily="34" charset="0"/>
                <a:ea typeface="メイリオ" panose="020B0604030504040204" pitchFamily="50" charset="-128"/>
                <a:cs typeface="+mn-cs"/>
              </a:defRPr>
            </a:lvl2pPr>
            <a:lvl3pPr marL="808038" indent="-266700" algn="l" defTabSz="914400" rtl="0" eaLnBrk="1" latinLnBrk="0" hangingPunct="1">
              <a:lnSpc>
                <a:spcPct val="120000"/>
              </a:lnSpc>
              <a:spcBef>
                <a:spcPct val="20000"/>
              </a:spcBef>
              <a:buFont typeface="Arial" panose="020B0604020202020204" pitchFamily="34" charset="0"/>
              <a:buChar char="•"/>
              <a:defRPr kumimoji="1" sz="1600" kern="1200" baseline="0">
                <a:solidFill>
                  <a:schemeClr val="tx1">
                    <a:lumMod val="75000"/>
                  </a:schemeClr>
                </a:solidFill>
                <a:latin typeface="Segoe UI" panose="020B0502040204020203" pitchFamily="34" charset="0"/>
                <a:ea typeface="メイリオ" panose="020B0604030504040204" pitchFamily="50" charset="-128"/>
                <a:cs typeface="+mn-cs"/>
              </a:defRPr>
            </a:lvl3pPr>
            <a:lvl4pPr marL="1165225"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4pPr>
            <a:lvl5pPr marL="1524000"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endParaRPr lang="en-US" altLang="ja-JP" sz="2600" u="sng" dirty="0" smtClean="0">
              <a:solidFill>
                <a:schemeClr val="accent6">
                  <a:lumMod val="75000"/>
                </a:schemeClr>
              </a:solidFill>
            </a:endParaRPr>
          </a:p>
        </p:txBody>
      </p:sp>
    </p:spTree>
    <p:extLst>
      <p:ext uri="{BB962C8B-B14F-4D97-AF65-F5344CB8AC3E}">
        <p14:creationId xmlns:p14="http://schemas.microsoft.com/office/powerpoint/2010/main" val="19494281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LightMap</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1033" name="Picture 9" descr="E:\Fraps\Screenshots\SSKK 2014-09-01 20-46-34-8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237"/>
            <a:ext cx="9143999" cy="5004227"/>
          </a:xfrm>
          <a:prstGeom prst="rect">
            <a:avLst/>
          </a:prstGeom>
          <a:noFill/>
          <a:extLst>
            <a:ext uri="{909E8E84-426E-40DD-AFC4-6F175D3DCCD1}">
              <a14:hiddenFill xmlns:a14="http://schemas.microsoft.com/office/drawing/2010/main">
                <a:solidFill>
                  <a:srgbClr val="FFFFFF"/>
                </a:solidFill>
              </a14:hiddenFill>
            </a:ext>
          </a:extLst>
        </p:spPr>
      </p:pic>
      <p:sp>
        <p:nvSpPr>
          <p:cNvPr id="5" name="タイトル 1"/>
          <p:cNvSpPr txBox="1">
            <a:spLocks/>
          </p:cNvSpPr>
          <p:nvPr/>
        </p:nvSpPr>
        <p:spPr>
          <a:xfrm>
            <a:off x="467544" y="267494"/>
            <a:ext cx="8229600" cy="493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smtClean="0"/>
              <a:t>LightMap</a:t>
            </a:r>
            <a:endParaRPr lang="ja-JP" altLang="en-US" dirty="0"/>
          </a:p>
        </p:txBody>
      </p:sp>
      <p:sp>
        <p:nvSpPr>
          <p:cNvPr id="6" name="タイトル 1"/>
          <p:cNvSpPr txBox="1">
            <a:spLocks/>
          </p:cNvSpPr>
          <p:nvPr/>
        </p:nvSpPr>
        <p:spPr>
          <a:xfrm>
            <a:off x="467544" y="267494"/>
            <a:ext cx="8229600" cy="493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smtClean="0"/>
              <a:t>LightMap</a:t>
            </a:r>
            <a:endParaRPr lang="ja-JP" altLang="en-US" dirty="0"/>
          </a:p>
        </p:txBody>
      </p:sp>
      <p:sp>
        <p:nvSpPr>
          <p:cNvPr id="7" name="正方形/長方形 6"/>
          <p:cNvSpPr/>
          <p:nvPr/>
        </p:nvSpPr>
        <p:spPr>
          <a:xfrm>
            <a:off x="-1" y="-272237"/>
            <a:ext cx="9144000" cy="1259811"/>
          </a:xfrm>
          <a:prstGeom prst="rect">
            <a:avLst/>
          </a:prstGeom>
          <a:solidFill>
            <a:srgbClr val="181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a:xfrm>
            <a:off x="3078086" y="87803"/>
            <a:ext cx="2987825" cy="899771"/>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r>
              <a:rPr lang="en-US" altLang="ja-JP" dirty="0" smtClean="0"/>
              <a:t>+Fog</a:t>
            </a:r>
            <a:endParaRPr lang="ja-JP" altLang="en-US" dirty="0"/>
          </a:p>
        </p:txBody>
      </p:sp>
    </p:spTree>
    <p:extLst>
      <p:ext uri="{BB962C8B-B14F-4D97-AF65-F5344CB8AC3E}">
        <p14:creationId xmlns:p14="http://schemas.microsoft.com/office/powerpoint/2010/main" val="9332522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要求は「まるで実写」</a:t>
            </a:r>
            <a:endParaRPr lang="en-US" altLang="ja-JP" dirty="0"/>
          </a:p>
        </p:txBody>
      </p:sp>
      <p:sp>
        <p:nvSpPr>
          <p:cNvPr id="3" name="コンテンツ プレースホルダー 2"/>
          <p:cNvSpPr>
            <a:spLocks noGrp="1"/>
          </p:cNvSpPr>
          <p:nvPr>
            <p:ph idx="1"/>
          </p:nvPr>
        </p:nvSpPr>
        <p:spPr/>
        <p:txBody>
          <a:bodyPr/>
          <a:lstStyle/>
          <a:p>
            <a:r>
              <a:rPr lang="ja-JP" altLang="en-US" dirty="0" smtClean="0"/>
              <a:t>実写とは言えないが一定の水準は満たせた</a:t>
            </a:r>
            <a:endParaRPr lang="en-US" altLang="ja-JP" dirty="0"/>
          </a:p>
          <a:p>
            <a:r>
              <a:rPr lang="ja-JP" altLang="en-US" dirty="0" smtClean="0"/>
              <a:t>実現のために特に重視した要素</a:t>
            </a:r>
            <a:endParaRPr lang="en-US" altLang="ja-JP" dirty="0"/>
          </a:p>
          <a:p>
            <a:pPr lvl="1"/>
            <a:r>
              <a:rPr lang="ja-JP" altLang="en-US" sz="2000" dirty="0"/>
              <a:t>ライティング</a:t>
            </a:r>
            <a:endParaRPr lang="en-US" altLang="ja-JP" sz="2000" dirty="0"/>
          </a:p>
          <a:p>
            <a:pPr lvl="1"/>
            <a:r>
              <a:rPr lang="ja-JP" altLang="en-US" sz="2000" dirty="0" smtClean="0"/>
              <a:t>材質感</a:t>
            </a:r>
            <a:endParaRPr lang="en-US" altLang="ja-JP" sz="2000" dirty="0" smtClean="0"/>
          </a:p>
          <a:p>
            <a:pPr lvl="1"/>
            <a:r>
              <a:rPr kumimoji="1" lang="ja-JP" altLang="en-US" sz="2000" dirty="0" smtClean="0"/>
              <a:t>エイリアスの除去</a:t>
            </a:r>
            <a:endParaRPr kumimoji="1" lang="ja-JP" altLang="en-US" sz="2000" dirty="0"/>
          </a:p>
        </p:txBody>
      </p:sp>
      <p:pic>
        <p:nvPicPr>
          <p:cNvPr id="4098" name="Picture 2" descr="\\fsv1\共有フォルダ\部門\リサーチ＆デベロプメント\開発案件共有フォルダ\Other\新エンジン関連\素材\CEDECデモキャプチャ\ウェブ用確定\SSKK 2014-08-31 20-25-47-51.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995686"/>
            <a:ext cx="4378228" cy="246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9008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要求は「まるで実写」</a:t>
            </a:r>
            <a:endParaRPr kumimoji="1" lang="ja-JP" altLang="en-US" dirty="0"/>
          </a:p>
        </p:txBody>
      </p:sp>
      <p:sp>
        <p:nvSpPr>
          <p:cNvPr id="3" name="コンテンツ プレースホルダー 2"/>
          <p:cNvSpPr>
            <a:spLocks noGrp="1"/>
          </p:cNvSpPr>
          <p:nvPr>
            <p:ph idx="1"/>
          </p:nvPr>
        </p:nvSpPr>
        <p:spPr/>
        <p:txBody>
          <a:bodyPr/>
          <a:lstStyle/>
          <a:p>
            <a:r>
              <a:rPr lang="ja-JP" altLang="en-US" dirty="0"/>
              <a:t>ライティング</a:t>
            </a:r>
            <a:endParaRPr lang="en-US" altLang="ja-JP" dirty="0"/>
          </a:p>
          <a:p>
            <a:pPr lvl="1"/>
            <a:r>
              <a:rPr lang="ja-JP" altLang="en-US" dirty="0" smtClean="0"/>
              <a:t>現実に</a:t>
            </a:r>
            <a:r>
              <a:rPr lang="ja-JP" altLang="en-US" dirty="0"/>
              <a:t>即した照明・環境マップ</a:t>
            </a:r>
            <a:endParaRPr lang="en-US" altLang="ja-JP" dirty="0"/>
          </a:p>
          <a:p>
            <a:pPr lvl="1"/>
            <a:r>
              <a:rPr lang="en-US" altLang="ja-JP" dirty="0" smtClean="0"/>
              <a:t>Global Illumination</a:t>
            </a: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915566"/>
            <a:ext cx="3672408" cy="3599759"/>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8457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要求</a:t>
            </a:r>
            <a:r>
              <a:rPr lang="ja-JP" altLang="en-US" dirty="0"/>
              <a:t>は「まるで実写」</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材質感</a:t>
            </a:r>
            <a:endParaRPr lang="en-US" altLang="ja-JP" dirty="0" smtClean="0"/>
          </a:p>
          <a:p>
            <a:pPr lvl="1"/>
            <a:r>
              <a:rPr kumimoji="1" lang="ja-JP" altLang="en-US" dirty="0" smtClean="0"/>
              <a:t>つるつる・ざらざらの表現</a:t>
            </a:r>
            <a:endParaRPr kumimoji="1" lang="en-US" altLang="ja-JP" dirty="0" smtClean="0"/>
          </a:p>
          <a:p>
            <a:pPr lvl="1"/>
            <a:r>
              <a:rPr lang="ja-JP" altLang="en-US" dirty="0" smtClean="0"/>
              <a:t>金属の</a:t>
            </a:r>
            <a:r>
              <a:rPr lang="ja-JP" altLang="en-US" dirty="0"/>
              <a:t>表現</a:t>
            </a:r>
            <a:endParaRPr kumimoji="1" lang="en-US" altLang="ja-JP" dirty="0" smtClean="0"/>
          </a:p>
          <a:p>
            <a:pPr lvl="1"/>
            <a:r>
              <a:rPr kumimoji="1" lang="ja-JP" altLang="en-US" dirty="0" smtClean="0"/>
              <a:t>視点やライティング</a:t>
            </a:r>
            <a:r>
              <a:rPr kumimoji="1" lang="en-US" altLang="ja-JP" dirty="0" smtClean="0"/>
              <a:t/>
            </a:r>
            <a:br>
              <a:rPr kumimoji="1" lang="en-US" altLang="ja-JP" dirty="0" smtClean="0"/>
            </a:br>
            <a:r>
              <a:rPr kumimoji="1" lang="ja-JP" altLang="en-US" dirty="0" err="1" smtClean="0"/>
              <a:t>に依</a:t>
            </a:r>
            <a:r>
              <a:rPr kumimoji="1" lang="ja-JP" altLang="en-US" dirty="0" smtClean="0"/>
              <a:t>存しない一貫性</a:t>
            </a:r>
            <a:endParaRPr kumimoji="1" lang="en-US" altLang="ja-JP" dirty="0" smtClean="0"/>
          </a:p>
          <a:p>
            <a:pPr lvl="1"/>
            <a:r>
              <a:rPr lang="ja-JP" altLang="en-US" dirty="0"/>
              <a:t>接写に耐えうる解像感</a:t>
            </a:r>
            <a:endParaRPr lang="en-US" altLang="ja-JP" dirty="0"/>
          </a:p>
          <a:p>
            <a:pPr lvl="1"/>
            <a:endParaRPr kumimoji="1" lang="en-US" altLang="ja-JP"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987574"/>
            <a:ext cx="4712103" cy="3350394"/>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04424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要求は「まるで実写」</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エイリアスの除去</a:t>
            </a:r>
            <a:endParaRPr lang="en-US" altLang="ja-JP" dirty="0"/>
          </a:p>
          <a:p>
            <a:pPr lvl="1"/>
            <a:r>
              <a:rPr lang="ja-JP" altLang="en-US" dirty="0" smtClean="0"/>
              <a:t>エイリアス量と実写感は反比例</a:t>
            </a:r>
            <a:endParaRPr lang="en-US" altLang="ja-JP" dirty="0" smtClean="0"/>
          </a:p>
          <a:p>
            <a:pPr lvl="1"/>
            <a:r>
              <a:rPr lang="en-US" altLang="ja-JP" dirty="0" smtClean="0"/>
              <a:t>“</a:t>
            </a:r>
            <a:r>
              <a:rPr lang="ja-JP" altLang="en-US" dirty="0" smtClean="0"/>
              <a:t>物理ベース</a:t>
            </a:r>
            <a:r>
              <a:rPr lang="en-US" altLang="ja-JP" dirty="0" smtClean="0"/>
              <a:t>”</a:t>
            </a:r>
            <a:r>
              <a:rPr lang="ja-JP" altLang="en-US" dirty="0" smtClean="0"/>
              <a:t>なシェーディングでは</a:t>
            </a:r>
            <a:r>
              <a:rPr lang="en-US" altLang="ja-JP" dirty="0" smtClean="0"/>
              <a:t/>
            </a:r>
            <a:br>
              <a:rPr lang="en-US" altLang="ja-JP" dirty="0" smtClean="0"/>
            </a:br>
            <a:r>
              <a:rPr lang="ja-JP" altLang="en-US" dirty="0" smtClean="0"/>
              <a:t>エイリアス量はむしろ増大</a:t>
            </a:r>
            <a:endParaRPr lang="en-US" altLang="ja-JP" dirty="0" smtClean="0"/>
          </a:p>
          <a:p>
            <a:pPr lvl="1"/>
            <a:r>
              <a:rPr lang="en-US" altLang="ja-JP" dirty="0" smtClean="0"/>
              <a:t>Anti-Aliasing</a:t>
            </a:r>
            <a:r>
              <a:rPr lang="ja-JP" altLang="en-US" dirty="0"/>
              <a:t>がきわめて重要に</a:t>
            </a:r>
            <a:endParaRPr lang="en-US" altLang="ja-JP" dirty="0"/>
          </a:p>
          <a:p>
            <a:pPr lvl="2"/>
            <a:r>
              <a:rPr lang="ja-JP" altLang="en-US" dirty="0" smtClean="0"/>
              <a:t>これ</a:t>
            </a:r>
            <a:r>
              <a:rPr lang="ja-JP" altLang="en-US" dirty="0"/>
              <a:t>は十分に想定できていなかった</a:t>
            </a:r>
            <a:endParaRPr lang="en-US" altLang="ja-JP" dirty="0"/>
          </a:p>
          <a:p>
            <a:pPr lvl="2"/>
            <a:r>
              <a:rPr lang="ja-JP" altLang="en-US" dirty="0"/>
              <a:t>後で苦労する羽目</a:t>
            </a:r>
            <a:r>
              <a:rPr lang="ja-JP" altLang="en-US" dirty="0" smtClean="0"/>
              <a:t>に</a:t>
            </a:r>
            <a:endParaRPr lang="en-US" altLang="ja-JP"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003" y="915566"/>
            <a:ext cx="1636545"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5871" y="915566"/>
            <a:ext cx="1646414"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5374325" y="4254356"/>
            <a:ext cx="1409360" cy="523220"/>
          </a:xfrm>
          <a:prstGeom prst="rect">
            <a:avLst/>
          </a:prstGeom>
          <a:noFill/>
        </p:spPr>
        <p:txBody>
          <a:bodyPr wrap="none" rtlCol="0">
            <a:spAutoFit/>
          </a:bodyPr>
          <a:lstStyle/>
          <a:p>
            <a:r>
              <a:rPr kumimoji="1" lang="en-US" altLang="ja-JP" sz="2800" dirty="0" smtClean="0">
                <a:latin typeface="Segoe UI" panose="020B0502040204020203" pitchFamily="34" charset="0"/>
                <a:ea typeface="メイリオ" panose="020B0604030504040204" pitchFamily="50" charset="-128"/>
              </a:rPr>
              <a:t>AA</a:t>
            </a:r>
            <a:r>
              <a:rPr kumimoji="1" lang="ja-JP" altLang="en-US" sz="2800" dirty="0" smtClean="0">
                <a:latin typeface="Segoe UI" panose="020B0502040204020203" pitchFamily="34" charset="0"/>
                <a:ea typeface="メイリオ" panose="020B0604030504040204" pitchFamily="50" charset="-128"/>
              </a:rPr>
              <a:t>なし</a:t>
            </a:r>
            <a:endParaRPr kumimoji="1" lang="ja-JP" altLang="en-US" sz="2800" dirty="0">
              <a:latin typeface="Segoe UI" panose="020B0502040204020203" pitchFamily="34" charset="0"/>
              <a:ea typeface="メイリオ" panose="020B0604030504040204" pitchFamily="50" charset="-128"/>
            </a:endParaRPr>
          </a:p>
        </p:txBody>
      </p:sp>
      <p:sp>
        <p:nvSpPr>
          <p:cNvPr id="7" name="テキスト ボックス 6"/>
          <p:cNvSpPr txBox="1"/>
          <p:nvPr/>
        </p:nvSpPr>
        <p:spPr>
          <a:xfrm>
            <a:off x="7123595" y="4254356"/>
            <a:ext cx="1409360" cy="523220"/>
          </a:xfrm>
          <a:prstGeom prst="rect">
            <a:avLst/>
          </a:prstGeom>
          <a:noFill/>
        </p:spPr>
        <p:txBody>
          <a:bodyPr wrap="none" rtlCol="0">
            <a:spAutoFit/>
          </a:bodyPr>
          <a:lstStyle/>
          <a:p>
            <a:r>
              <a:rPr lang="en-US" altLang="ja-JP" sz="2800" dirty="0" smtClean="0">
                <a:latin typeface="Segoe UI" panose="020B0502040204020203" pitchFamily="34" charset="0"/>
                <a:ea typeface="メイリオ" panose="020B0604030504040204" pitchFamily="50" charset="-128"/>
              </a:rPr>
              <a:t>AA</a:t>
            </a:r>
            <a:r>
              <a:rPr lang="ja-JP" altLang="en-US" sz="2800" dirty="0" smtClean="0">
                <a:latin typeface="Segoe UI" panose="020B0502040204020203" pitchFamily="34" charset="0"/>
                <a:ea typeface="メイリオ" panose="020B0604030504040204" pitchFamily="50" charset="-128"/>
              </a:rPr>
              <a:t>あり</a:t>
            </a:r>
            <a:endParaRPr kumimoji="1" lang="ja-JP" altLang="en-US" sz="2800" dirty="0">
              <a:latin typeface="Segoe UI" panose="020B0502040204020203" pitchFamily="34" charset="0"/>
              <a:ea typeface="メイリオ" panose="020B0604030504040204" pitchFamily="50" charset="-128"/>
            </a:endParaRPr>
          </a:p>
        </p:txBody>
      </p:sp>
    </p:spTree>
    <p:extLst>
      <p:ext uri="{BB962C8B-B14F-4D97-AF65-F5344CB8AC3E}">
        <p14:creationId xmlns:p14="http://schemas.microsoft.com/office/powerpoint/2010/main" val="30304286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解説概要</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絵が出来上がる順に解説</a:t>
            </a:r>
            <a:endParaRPr lang="en-US" altLang="ja-JP" dirty="0" smtClean="0"/>
          </a:p>
          <a:p>
            <a:pPr lvl="1"/>
            <a:r>
              <a:rPr kumimoji="1" lang="ja-JP" altLang="en-US" dirty="0" smtClean="0"/>
              <a:t>レンダラ概要</a:t>
            </a:r>
            <a:endParaRPr kumimoji="1" lang="en-US" altLang="ja-JP" dirty="0" smtClean="0"/>
          </a:p>
          <a:p>
            <a:pPr lvl="1"/>
            <a:r>
              <a:rPr lang="en-US" altLang="ja-JP" dirty="0" smtClean="0"/>
              <a:t>GI</a:t>
            </a:r>
            <a:r>
              <a:rPr lang="ja-JP" altLang="en-US" dirty="0" smtClean="0"/>
              <a:t>ベイク</a:t>
            </a:r>
            <a:endParaRPr lang="en-US" altLang="ja-JP" dirty="0" smtClean="0"/>
          </a:p>
          <a:p>
            <a:pPr lvl="1"/>
            <a:r>
              <a:rPr kumimoji="1" lang="ja-JP" altLang="en-US" dirty="0" smtClean="0"/>
              <a:t>マテリアルシステム</a:t>
            </a:r>
            <a:endParaRPr kumimoji="1" lang="en-US" altLang="ja-JP" dirty="0" smtClean="0"/>
          </a:p>
          <a:p>
            <a:pPr lvl="1"/>
            <a:r>
              <a:rPr kumimoji="1" lang="en-US" altLang="ja-JP" dirty="0" smtClean="0"/>
              <a:t>Image-Based Lighting</a:t>
            </a:r>
          </a:p>
          <a:p>
            <a:pPr lvl="1"/>
            <a:r>
              <a:rPr lang="en-US" altLang="ja-JP" dirty="0" smtClean="0"/>
              <a:t>Local Reflection</a:t>
            </a:r>
          </a:p>
          <a:p>
            <a:pPr lvl="1"/>
            <a:r>
              <a:rPr kumimoji="1" lang="en-US" altLang="ja-JP" dirty="0" smtClean="0"/>
              <a:t>Anti-Aliasing</a:t>
            </a:r>
          </a:p>
          <a:p>
            <a:pPr lvl="1"/>
            <a:r>
              <a:rPr lang="ja-JP" altLang="en-US" dirty="0" smtClean="0"/>
              <a:t>まとめ</a:t>
            </a:r>
            <a:endParaRPr lang="en-US" altLang="ja-JP" dirty="0" smtClean="0"/>
          </a:p>
        </p:txBody>
      </p:sp>
      <p:sp>
        <p:nvSpPr>
          <p:cNvPr id="4" name="正方形/長方形 3"/>
          <p:cNvSpPr/>
          <p:nvPr/>
        </p:nvSpPr>
        <p:spPr>
          <a:xfrm>
            <a:off x="3707904" y="4227934"/>
            <a:ext cx="5328591" cy="369332"/>
          </a:xfrm>
          <a:prstGeom prst="rect">
            <a:avLst/>
          </a:prstGeom>
        </p:spPr>
        <p:txBody>
          <a:bodyPr wrap="square">
            <a:spAutoFit/>
          </a:bodyPr>
          <a:lstStyle/>
          <a:p>
            <a:r>
              <a:rPr lang="en-US" altLang="ja-JP" dirty="0" smtClean="0">
                <a:solidFill>
                  <a:schemeClr val="tx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tx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smtClean="0">
                <a:solidFill>
                  <a:schemeClr val="tx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Post Processing</a:t>
            </a:r>
            <a:r>
              <a:rPr lang="ja-JP" altLang="en-US" dirty="0" smtClean="0">
                <a:solidFill>
                  <a:schemeClr val="tx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の解説はさらにその後</a:t>
            </a:r>
            <a:endParaRPr lang="ja-JP" altLang="en-US" dirty="0">
              <a:solidFill>
                <a:schemeClr val="tx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AutoShape 2" descr="https://pj.siliconstudio.co.jp/confluence/download/attachments/7111663/image2013-9-9%2014-38-54.png?version=1&amp;modificationDate=1378959523000&amp;api=v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968247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Fraps\Screenshots\SSKK 2014-08-31 16-12-06-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2862" cy="5020022"/>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0" y="3867894"/>
            <a:ext cx="9172862" cy="127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ndParaRPr>
          </a:p>
        </p:txBody>
      </p:sp>
      <p:sp>
        <p:nvSpPr>
          <p:cNvPr id="7" name="タイトル 1"/>
          <p:cNvSpPr txBox="1">
            <a:spLocks/>
          </p:cNvSpPr>
          <p:nvPr/>
        </p:nvSpPr>
        <p:spPr>
          <a:xfrm>
            <a:off x="0" y="3867894"/>
            <a:ext cx="8744000" cy="2376264"/>
          </a:xfrm>
          <a:prstGeom prst="rect">
            <a:avLst/>
          </a:prstGeom>
        </p:spPr>
        <p:txBody>
          <a:bodyPr vert="horz" lIns="91440" tIns="45720" rIns="91440" bIns="45720" rtlCol="0" anchor="t">
            <a:norm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pPr algn="r">
              <a:lnSpc>
                <a:spcPct val="140000"/>
              </a:lnSpc>
            </a:pPr>
            <a:r>
              <a:rPr lang="ja-JP" altLang="en-US" b="1" dirty="0" smtClean="0">
                <a:solidFill>
                  <a:schemeClr val="tx1"/>
                </a:solidFill>
                <a:cs typeface="Segoe UI" panose="020B0502040204020203" pitchFamily="34" charset="0"/>
              </a:rPr>
              <a:t>レンダラ概要</a:t>
            </a:r>
            <a:endParaRPr lang="en-US" altLang="ja-JP" b="1" dirty="0" smtClean="0">
              <a:solidFill>
                <a:schemeClr val="tx1"/>
              </a:solidFill>
              <a:cs typeface="Segoe UI" panose="020B0502040204020203" pitchFamily="34" charset="0"/>
            </a:endParaRPr>
          </a:p>
          <a:p>
            <a:pPr algn="r">
              <a:lnSpc>
                <a:spcPct val="140000"/>
              </a:lnSpc>
            </a:pPr>
            <a:r>
              <a:rPr lang="en-US" altLang="ja-JP" sz="1600" dirty="0" smtClean="0">
                <a:solidFill>
                  <a:schemeClr val="tx1"/>
                </a:solidFill>
                <a:cs typeface="Segoe UI" panose="020B0502040204020203" pitchFamily="34" charset="0"/>
              </a:rPr>
              <a:t>PBR, Shading Model, G-Buffer, SSAO, Fog etc</a:t>
            </a:r>
            <a:r>
              <a:rPr lang="en-US" altLang="ja-JP" sz="1200" dirty="0" smtClean="0">
                <a:solidFill>
                  <a:schemeClr val="tx1"/>
                </a:solidFill>
                <a:cs typeface="Segoe UI" panose="020B0502040204020203" pitchFamily="34" charset="0"/>
              </a:rPr>
              <a:t>.</a:t>
            </a:r>
          </a:p>
        </p:txBody>
      </p:sp>
    </p:spTree>
    <p:extLst>
      <p:ext uri="{BB962C8B-B14F-4D97-AF65-F5344CB8AC3E}">
        <p14:creationId xmlns:p14="http://schemas.microsoft.com/office/powerpoint/2010/main" val="5377978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699542"/>
            <a:ext cx="3960440" cy="4226969"/>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en-US" altLang="ja-JP" dirty="0" smtClean="0"/>
              <a:t>“</a:t>
            </a:r>
            <a:r>
              <a:rPr lang="ja-JP" altLang="en-US" dirty="0" smtClean="0"/>
              <a:t>物理ベース</a:t>
            </a:r>
            <a:r>
              <a:rPr lang="en-US" altLang="ja-JP" dirty="0" smtClean="0"/>
              <a:t>”</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光の反射に関わる全てを</a:t>
            </a:r>
            <a:r>
              <a:rPr lang="en-US" altLang="ja-JP" dirty="0" smtClean="0"/>
              <a:t>”</a:t>
            </a:r>
            <a:r>
              <a:rPr lang="ja-JP" altLang="en-US" dirty="0" smtClean="0"/>
              <a:t>正しく</a:t>
            </a:r>
            <a:r>
              <a:rPr lang="en-US" altLang="ja-JP" dirty="0" smtClean="0"/>
              <a:t>”</a:t>
            </a:r>
            <a:r>
              <a:rPr lang="ja-JP" altLang="en-US" dirty="0" smtClean="0"/>
              <a:t>扱う</a:t>
            </a:r>
            <a:endParaRPr lang="en-US" altLang="ja-JP" dirty="0" smtClean="0"/>
          </a:p>
          <a:p>
            <a:pPr lvl="1"/>
            <a:r>
              <a:rPr lang="en-US" altLang="ja-JP" dirty="0" smtClean="0"/>
              <a:t>Shading</a:t>
            </a:r>
            <a:r>
              <a:rPr lang="ja-JP" altLang="en-US" dirty="0" smtClean="0"/>
              <a:t>の計算式</a:t>
            </a:r>
            <a:endParaRPr lang="en-US" altLang="ja-JP" dirty="0" smtClean="0"/>
          </a:p>
          <a:p>
            <a:pPr lvl="1"/>
            <a:r>
              <a:rPr lang="ja-JP" altLang="en-US" dirty="0" smtClean="0"/>
              <a:t>マテリアルパラメータ</a:t>
            </a:r>
            <a:endParaRPr lang="en-US" altLang="ja-JP" dirty="0"/>
          </a:p>
          <a:p>
            <a:pPr lvl="1"/>
            <a:r>
              <a:rPr lang="ja-JP" altLang="en-US" dirty="0" smtClean="0"/>
              <a:t>ライティング</a:t>
            </a:r>
            <a:endParaRPr lang="en-US" altLang="ja-JP" dirty="0" smtClean="0"/>
          </a:p>
          <a:p>
            <a:pPr lvl="1"/>
            <a:endParaRPr lang="en-US" altLang="ja-JP" dirty="0" smtClean="0"/>
          </a:p>
          <a:p>
            <a:r>
              <a:rPr lang="ja-JP" altLang="en-US" dirty="0"/>
              <a:t>材質感</a:t>
            </a:r>
            <a:r>
              <a:rPr lang="ja-JP" altLang="en-US" dirty="0" smtClean="0"/>
              <a:t>を追求する上で必然的に採用</a:t>
            </a:r>
            <a:endParaRPr lang="en-US" altLang="ja-JP" dirty="0" smtClean="0"/>
          </a:p>
          <a:p>
            <a:pPr lvl="1"/>
            <a:r>
              <a:rPr lang="en-US" altLang="ja-JP" dirty="0" smtClean="0"/>
              <a:t>Image-Based Lighting</a:t>
            </a:r>
            <a:r>
              <a:rPr lang="ja-JP" altLang="en-US" dirty="0" smtClean="0"/>
              <a:t>と合わせて</a:t>
            </a:r>
            <a:r>
              <a:rPr lang="en-US" altLang="ja-JP" dirty="0" smtClean="0"/>
              <a:t/>
            </a:r>
            <a:br>
              <a:rPr lang="en-US" altLang="ja-JP" dirty="0" smtClean="0"/>
            </a:br>
            <a:r>
              <a:rPr lang="ja-JP" altLang="en-US" dirty="0" smtClean="0"/>
              <a:t>最初から</a:t>
            </a:r>
            <a:r>
              <a:rPr lang="en-US" altLang="ja-JP" dirty="0" smtClean="0"/>
              <a:t>R&amp;D</a:t>
            </a:r>
            <a:r>
              <a:rPr lang="ja-JP" altLang="en-US" dirty="0" smtClean="0"/>
              <a:t>を行った</a:t>
            </a:r>
            <a:endParaRPr lang="en-US" altLang="ja-JP" dirty="0" smtClean="0"/>
          </a:p>
        </p:txBody>
      </p:sp>
    </p:spTree>
    <p:extLst>
      <p:ext uri="{BB962C8B-B14F-4D97-AF65-F5344CB8AC3E}">
        <p14:creationId xmlns:p14="http://schemas.microsoft.com/office/powerpoint/2010/main" val="378719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間接光</a:t>
            </a:r>
            <a:endParaRPr lang="en-US" altLang="ja-JP" dirty="0"/>
          </a:p>
        </p:txBody>
      </p:sp>
      <p:sp>
        <p:nvSpPr>
          <p:cNvPr id="3" name="コンテンツ プレースホルダー 2"/>
          <p:cNvSpPr>
            <a:spLocks noGrp="1"/>
          </p:cNvSpPr>
          <p:nvPr>
            <p:ph idx="1"/>
          </p:nvPr>
        </p:nvSpPr>
        <p:spPr/>
        <p:txBody>
          <a:bodyPr>
            <a:normAutofit/>
          </a:bodyPr>
          <a:lstStyle/>
          <a:p>
            <a:r>
              <a:rPr lang="en-US" altLang="ja-JP" dirty="0" smtClean="0"/>
              <a:t>Image-Based Lighting </a:t>
            </a:r>
          </a:p>
          <a:p>
            <a:pPr lvl="1"/>
            <a:r>
              <a:rPr lang="ja-JP" altLang="en-US" dirty="0" smtClean="0"/>
              <a:t>材質感の再現において必須</a:t>
            </a:r>
            <a:endParaRPr lang="en-US" altLang="ja-JP" dirty="0" smtClean="0"/>
          </a:p>
          <a:p>
            <a:r>
              <a:rPr lang="en-US" altLang="ja-JP" dirty="0"/>
              <a:t>Light </a:t>
            </a:r>
            <a:r>
              <a:rPr lang="en-US" altLang="ja-JP" dirty="0" smtClean="0"/>
              <a:t>Map</a:t>
            </a:r>
          </a:p>
          <a:p>
            <a:pPr lvl="1"/>
            <a:r>
              <a:rPr lang="en-US" altLang="ja-JP" dirty="0" smtClean="0"/>
              <a:t>IBL</a:t>
            </a:r>
            <a:r>
              <a:rPr lang="ja-JP" altLang="en-US" dirty="0" smtClean="0"/>
              <a:t>用</a:t>
            </a:r>
            <a:r>
              <a:rPr lang="en-US" altLang="ja-JP" dirty="0" err="1" smtClean="0"/>
              <a:t>Cubemap</a:t>
            </a:r>
            <a:r>
              <a:rPr lang="ja-JP" altLang="en-US" dirty="0" smtClean="0"/>
              <a:t>の撮影のために必要</a:t>
            </a:r>
            <a:endParaRPr lang="en-US" altLang="ja-JP" dirty="0"/>
          </a:p>
          <a:p>
            <a:pPr lvl="1"/>
            <a:r>
              <a:rPr lang="ja-JP" altLang="en-US" dirty="0"/>
              <a:t>背景</a:t>
            </a:r>
            <a:r>
              <a:rPr lang="ja-JP" altLang="en-US" dirty="0" smtClean="0"/>
              <a:t>オブジェクトは実行時も</a:t>
            </a:r>
            <a:r>
              <a:rPr lang="en-US" altLang="ja-JP" dirty="0" smtClean="0"/>
              <a:t>Diffuse</a:t>
            </a:r>
            <a:r>
              <a:rPr lang="ja-JP" altLang="en-US" dirty="0" smtClean="0"/>
              <a:t>に使用</a:t>
            </a:r>
            <a:endParaRPr lang="en-US" altLang="ja-JP" dirty="0"/>
          </a:p>
          <a:p>
            <a:r>
              <a:rPr lang="en-US" altLang="ja-JP" dirty="0"/>
              <a:t>Local Reflection </a:t>
            </a:r>
          </a:p>
          <a:p>
            <a:pPr lvl="1"/>
            <a:r>
              <a:rPr lang="en-US" altLang="ja-JP" dirty="0" smtClean="0"/>
              <a:t>a.k.a. Screen-Space </a:t>
            </a:r>
            <a:r>
              <a:rPr lang="en-US" altLang="ja-JP" dirty="0"/>
              <a:t>Reflection</a:t>
            </a:r>
          </a:p>
          <a:p>
            <a:pPr lvl="1"/>
            <a:r>
              <a:rPr lang="en-US" altLang="ja-JP" dirty="0"/>
              <a:t>IBL</a:t>
            </a:r>
            <a:r>
              <a:rPr lang="ja-JP" altLang="en-US" dirty="0"/>
              <a:t>で捉えられない細かいスペキュラを扱う</a:t>
            </a:r>
            <a:endParaRPr lang="en-US" altLang="ja-JP" dirty="0"/>
          </a:p>
          <a:p>
            <a:endParaRPr lang="en-US" altLang="ja-JP" dirty="0" smtClean="0"/>
          </a:p>
        </p:txBody>
      </p:sp>
      <p:pic>
        <p:nvPicPr>
          <p:cNvPr id="6" name="Picture 2" descr="E:\Fraps\Screenshots\SSKK 2014-09-01 21-51-04-7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4681" y="2787774"/>
            <a:ext cx="2984665" cy="16234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Fraps\Screenshots\SSKK 2014-09-01 21-51-27-1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886" y="1017834"/>
            <a:ext cx="2989228" cy="162592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5684681" y="1131590"/>
            <a:ext cx="562975" cy="400110"/>
          </a:xfrm>
          <a:prstGeom prst="rect">
            <a:avLst/>
          </a:prstGeom>
          <a:noFill/>
        </p:spPr>
        <p:txBody>
          <a:bodyPr wrap="none" rtlCol="0">
            <a:spAutoFit/>
          </a:bodyPr>
          <a:lstStyle/>
          <a:p>
            <a:r>
              <a:rPr kumimoji="1" lang="en-US" altLang="ja-JP" sz="2000" b="1" dirty="0" smtClean="0">
                <a:latin typeface="Segoe UI" panose="020B0502040204020203" pitchFamily="34" charset="0"/>
                <a:ea typeface="Segoe UI" panose="020B0502040204020203" pitchFamily="34" charset="0"/>
                <a:cs typeface="Segoe UI" panose="020B0502040204020203" pitchFamily="34" charset="0"/>
              </a:rPr>
              <a:t>IBL</a:t>
            </a:r>
            <a:endParaRPr kumimoji="1" lang="ja-JP" altLang="en-US" sz="2000" b="1" dirty="0">
              <a:latin typeface="Segoe UI" panose="020B0502040204020203" pitchFamily="34" charset="0"/>
              <a:cs typeface="Segoe UI" panose="020B0502040204020203" pitchFamily="34" charset="0"/>
            </a:endParaRPr>
          </a:p>
        </p:txBody>
      </p:sp>
      <p:sp>
        <p:nvSpPr>
          <p:cNvPr id="9" name="テキスト ボックス 8"/>
          <p:cNvSpPr txBox="1"/>
          <p:nvPr/>
        </p:nvSpPr>
        <p:spPr>
          <a:xfrm>
            <a:off x="5677886" y="2931790"/>
            <a:ext cx="1524392" cy="615553"/>
          </a:xfrm>
          <a:prstGeom prst="rect">
            <a:avLst/>
          </a:prstGeom>
          <a:noFill/>
        </p:spPr>
        <p:txBody>
          <a:bodyPr wrap="none" rtlCol="0">
            <a:spAutoFit/>
          </a:bodyPr>
          <a:lstStyle/>
          <a:p>
            <a:r>
              <a:rPr kumimoji="1" lang="en-US" altLang="ja-JP" sz="2000" b="1" dirty="0" smtClean="0">
                <a:latin typeface="Segoe UI" panose="020B0502040204020203" pitchFamily="34" charset="0"/>
                <a:ea typeface="Segoe UI" panose="020B0502040204020203" pitchFamily="34" charset="0"/>
                <a:cs typeface="Segoe UI" panose="020B0502040204020203" pitchFamily="34" charset="0"/>
              </a:rPr>
              <a:t>IBL+ </a:t>
            </a:r>
          </a:p>
          <a:p>
            <a:r>
              <a:rPr kumimoji="1" lang="en-US" altLang="ja-JP" sz="1400" b="1" dirty="0" smtClean="0">
                <a:latin typeface="Segoe UI" panose="020B0502040204020203" pitchFamily="34" charset="0"/>
                <a:ea typeface="Segoe UI" panose="020B0502040204020203" pitchFamily="34" charset="0"/>
                <a:cs typeface="Segoe UI" panose="020B0502040204020203" pitchFamily="34" charset="0"/>
              </a:rPr>
              <a:t>Local Reflection</a:t>
            </a:r>
            <a:endParaRPr kumimoji="1" lang="ja-JP" altLang="en-US" sz="14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371216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Shading Model</a:t>
            </a:r>
            <a:endParaRPr kumimoji="1" lang="ja-JP" altLang="en-US" dirty="0"/>
          </a:p>
        </p:txBody>
      </p:sp>
      <p:sp>
        <p:nvSpPr>
          <p:cNvPr id="3" name="コンテンツ プレースホルダー 2"/>
          <p:cNvSpPr>
            <a:spLocks noGrp="1"/>
          </p:cNvSpPr>
          <p:nvPr>
            <p:ph idx="1"/>
          </p:nvPr>
        </p:nvSpPr>
        <p:spPr/>
        <p:txBody>
          <a:bodyPr/>
          <a:lstStyle/>
          <a:p>
            <a:r>
              <a:rPr lang="en-US" altLang="ja-JP" dirty="0"/>
              <a:t>BRDF</a:t>
            </a:r>
          </a:p>
          <a:p>
            <a:pPr lvl="1"/>
            <a:r>
              <a:rPr lang="en-US" altLang="ja-JP" dirty="0" smtClean="0"/>
              <a:t>Cook-Torrance</a:t>
            </a:r>
            <a:r>
              <a:rPr lang="ja-JP" altLang="en-US" dirty="0" smtClean="0"/>
              <a:t> </a:t>
            </a:r>
            <a:r>
              <a:rPr lang="en-US" altLang="ja-JP" dirty="0"/>
              <a:t>(NDF – GGX, G Term – Smith, Fresnel –</a:t>
            </a:r>
            <a:r>
              <a:rPr lang="en-US" altLang="ja-JP" dirty="0" err="1"/>
              <a:t>Shlick</a:t>
            </a:r>
            <a:r>
              <a:rPr lang="en-US" altLang="ja-JP" dirty="0" smtClean="0"/>
              <a:t>)</a:t>
            </a:r>
          </a:p>
          <a:p>
            <a:pPr lvl="1"/>
            <a:r>
              <a:rPr lang="en-US" altLang="ja-JP" dirty="0" err="1"/>
              <a:t>Lambertian</a:t>
            </a:r>
            <a:r>
              <a:rPr lang="en-US" altLang="ja-JP" dirty="0"/>
              <a:t> </a:t>
            </a:r>
            <a:endParaRPr lang="en-US" altLang="ja-JP" dirty="0" smtClean="0"/>
          </a:p>
          <a:p>
            <a:pPr lvl="1"/>
            <a:endParaRPr lang="en-US" altLang="ja-JP" dirty="0"/>
          </a:p>
          <a:p>
            <a:r>
              <a:rPr lang="ja-JP" altLang="en-US" dirty="0" smtClean="0"/>
              <a:t>マテリアルパラメータ</a:t>
            </a:r>
            <a:endParaRPr lang="en-US" altLang="ja-JP" dirty="0" smtClean="0"/>
          </a:p>
          <a:p>
            <a:pPr lvl="1"/>
            <a:r>
              <a:rPr kumimoji="1" lang="en-US" altLang="ja-JP" dirty="0" smtClean="0"/>
              <a:t>Unreal Engine 4</a:t>
            </a:r>
            <a:r>
              <a:rPr lang="ja-JP" altLang="en-US" dirty="0" smtClean="0"/>
              <a:t>のパラメータセットを使用</a:t>
            </a:r>
            <a:r>
              <a:rPr lang="en-US" altLang="ja-JP" dirty="0" smtClean="0"/>
              <a:t>[Karis13]</a:t>
            </a:r>
          </a:p>
          <a:p>
            <a:pPr lvl="2"/>
            <a:r>
              <a:rPr lang="ja-JP" altLang="en-US" dirty="0" smtClean="0"/>
              <a:t>ただし</a:t>
            </a:r>
            <a:r>
              <a:rPr lang="en-US" altLang="ja-JP" dirty="0" smtClean="0"/>
              <a:t>Roughness </a:t>
            </a:r>
            <a:r>
              <a:rPr lang="ja-JP" altLang="en-US" dirty="0" smtClean="0"/>
              <a:t>の代わりに</a:t>
            </a:r>
            <a:r>
              <a:rPr lang="en-US" altLang="ja-JP" dirty="0" smtClean="0"/>
              <a:t>Shininess (</a:t>
            </a:r>
            <a:r>
              <a:rPr lang="en-US" altLang="ja-JP" dirty="0"/>
              <a:t>=</a:t>
            </a:r>
            <a:r>
              <a:rPr lang="en-US" altLang="ja-JP" dirty="0" smtClean="0"/>
              <a:t>1-Roughness)</a:t>
            </a:r>
            <a:r>
              <a:rPr lang="ja-JP" altLang="en-US" dirty="0" smtClean="0"/>
              <a:t>を使用</a:t>
            </a:r>
            <a:endParaRPr lang="en-US" altLang="ja-JP" dirty="0" smtClean="0"/>
          </a:p>
          <a:p>
            <a:pPr lvl="2"/>
            <a:r>
              <a:rPr lang="en-US" altLang="ja-JP" dirty="0" err="1" smtClean="0"/>
              <a:t>BaseColor</a:t>
            </a:r>
            <a:r>
              <a:rPr lang="en-US" altLang="ja-JP" dirty="0" smtClean="0"/>
              <a:t> / Normal / Shininess / Metallic / Cavity</a:t>
            </a:r>
            <a:endParaRPr kumimoji="1" lang="en-US" altLang="ja-JP" dirty="0" smtClean="0"/>
          </a:p>
        </p:txBody>
      </p:sp>
    </p:spTree>
    <p:extLst>
      <p:ext uri="{BB962C8B-B14F-4D97-AF65-F5344CB8AC3E}">
        <p14:creationId xmlns:p14="http://schemas.microsoft.com/office/powerpoint/2010/main" val="2911985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1115616" y="843558"/>
            <a:ext cx="6845458" cy="3843516"/>
            <a:chOff x="19856" y="9406"/>
            <a:chExt cx="9127277" cy="5124688"/>
          </a:xfrm>
        </p:grpSpPr>
        <p:pic>
          <p:nvPicPr>
            <p:cNvPr id="4" name="Picture 2" descr="\\fsv1\共有フォルダ\部門\リサーチ＆デベロプメント\開発案件共有フォルダ\Other\新エンジン関連\素材\CEDECデモキャプチャ\ウェブ用確定\SSKK 2014-08-31 20-14-06-97.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56" y="9406"/>
              <a:ext cx="4563638" cy="25670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fsv1\共有フォルダ\部門\リサーチ＆デベロプメント\開発案件共有フォルダ\Other\新エンジン関連\素材\CEDECデモキャプチャ\ウェブ用確定\SSKK 2014-08-31 20-25-47-51.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3495" y="9406"/>
              <a:ext cx="4563638" cy="25670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sv1\共有フォルダ\部門\リサーチ＆デベロプメント\開発案件共有フォルダ\Other\新エンジン関連\素材\CEDECデモキャプチャ\ウェブ用確定\SSKK 2014-08-31 20-46-51-15.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56" y="2567047"/>
              <a:ext cx="4563638" cy="25670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fsv1\共有フォルダ\部門\リサーチ＆デベロプメント\開発案件共有フォルダ\Other\新エンジン関連\素材\CEDECデモキャプチャ\ウェブ用確定\SSKK 2014-08-31 21-56-52-69.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3495" y="2567046"/>
              <a:ext cx="4563638" cy="256704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タイトル 2"/>
          <p:cNvSpPr>
            <a:spLocks noGrp="1"/>
          </p:cNvSpPr>
          <p:nvPr>
            <p:ph type="title"/>
          </p:nvPr>
        </p:nvSpPr>
        <p:spPr/>
        <p:txBody>
          <a:bodyPr/>
          <a:lstStyle/>
          <a:p>
            <a:r>
              <a:rPr kumimoji="1" lang="ja-JP" altLang="en-US" dirty="0" smtClean="0"/>
              <a:t>まずはデモ動画をご覧ください</a:t>
            </a:r>
            <a:endParaRPr kumimoji="1" lang="ja-JP" altLang="en-US" dirty="0"/>
          </a:p>
        </p:txBody>
      </p:sp>
      <p:sp>
        <p:nvSpPr>
          <p:cNvPr id="2" name="正方形/長方形 1"/>
          <p:cNvSpPr/>
          <p:nvPr/>
        </p:nvSpPr>
        <p:spPr>
          <a:xfrm>
            <a:off x="1979712" y="2584177"/>
            <a:ext cx="5400600" cy="369332"/>
          </a:xfrm>
          <a:prstGeom prst="rect">
            <a:avLst/>
          </a:prstGeom>
          <a:solidFill>
            <a:schemeClr val="accent6">
              <a:lumMod val="60000"/>
              <a:lumOff val="40000"/>
            </a:schemeClr>
          </a:solidFill>
        </p:spPr>
        <p:txBody>
          <a:bodyPr wrap="square">
            <a:spAutoFit/>
          </a:bodyPr>
          <a:lstStyle/>
          <a:p>
            <a:pPr algn="ctr"/>
            <a:r>
              <a:rPr lang="en-US" altLang="ja-JP" dirty="0" smtClean="0">
                <a:hlinkClick r:id="rId6"/>
              </a:rPr>
              <a:t>www.youtube.com/watch?v=sYX9I3ONHc4</a:t>
            </a:r>
            <a:endParaRPr lang="ja-JP" altLang="en-US" dirty="0"/>
          </a:p>
        </p:txBody>
      </p:sp>
    </p:spTree>
    <p:extLst>
      <p:ext uri="{BB962C8B-B14F-4D97-AF65-F5344CB8AC3E}">
        <p14:creationId xmlns:p14="http://schemas.microsoft.com/office/powerpoint/2010/main" val="39691784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細かなこと</a:t>
            </a:r>
            <a:r>
              <a:rPr kumimoji="1" lang="en-US" altLang="ja-JP" dirty="0" smtClean="0"/>
              <a:t>1</a:t>
            </a:r>
            <a:endParaRPr kumimoji="1" lang="ja-JP" altLang="en-US" dirty="0"/>
          </a:p>
        </p:txBody>
      </p:sp>
      <p:sp>
        <p:nvSpPr>
          <p:cNvPr id="3" name="コンテンツ プレースホルダー 2"/>
          <p:cNvSpPr>
            <a:spLocks noGrp="1"/>
          </p:cNvSpPr>
          <p:nvPr>
            <p:ph idx="1"/>
          </p:nvPr>
        </p:nvSpPr>
        <p:spPr/>
        <p:txBody>
          <a:bodyPr/>
          <a:lstStyle/>
          <a:p>
            <a:r>
              <a:rPr lang="en-US" altLang="ja-JP" dirty="0"/>
              <a:t>Deferred </a:t>
            </a:r>
            <a:r>
              <a:rPr lang="en-US" altLang="ja-JP" dirty="0" smtClean="0"/>
              <a:t>Renderer</a:t>
            </a:r>
          </a:p>
          <a:p>
            <a:pPr lvl="1"/>
            <a:r>
              <a:rPr lang="en-US" altLang="ja-JP" dirty="0" smtClean="0"/>
              <a:t>40</a:t>
            </a:r>
            <a:r>
              <a:rPr lang="ja-JP" altLang="en-US" dirty="0" smtClean="0"/>
              <a:t>枚弱の</a:t>
            </a:r>
            <a:r>
              <a:rPr lang="en-US" altLang="ja-JP" dirty="0"/>
              <a:t>Render </a:t>
            </a:r>
            <a:r>
              <a:rPr lang="en-US" altLang="ja-JP" dirty="0" smtClean="0"/>
              <a:t>Target</a:t>
            </a:r>
          </a:p>
          <a:p>
            <a:pPr lvl="1"/>
            <a:endParaRPr lang="en-US" altLang="ja-JP" dirty="0" smtClean="0"/>
          </a:p>
          <a:p>
            <a:r>
              <a:rPr lang="ja-JP" altLang="en-US" dirty="0" smtClean="0"/>
              <a:t>いまのところデモ特化仕様</a:t>
            </a:r>
            <a:endParaRPr lang="en-US" altLang="ja-JP" dirty="0" smtClean="0"/>
          </a:p>
          <a:p>
            <a:pPr lvl="1"/>
            <a:r>
              <a:rPr lang="ja-JP" altLang="en-US" dirty="0" smtClean="0"/>
              <a:t>半透明なし</a:t>
            </a:r>
            <a:endParaRPr lang="en-US" altLang="ja-JP" dirty="0"/>
          </a:p>
          <a:p>
            <a:pPr lvl="1"/>
            <a:r>
              <a:rPr lang="ja-JP" altLang="en-US" dirty="0" smtClean="0"/>
              <a:t>平行光のみ</a:t>
            </a:r>
            <a:endParaRPr lang="en-US" altLang="ja-JP" dirty="0" smtClean="0"/>
          </a:p>
          <a:p>
            <a:pPr lvl="2"/>
            <a:r>
              <a:rPr lang="en-US" altLang="ja-JP" dirty="0" smtClean="0"/>
              <a:t>Spot Light, Point Light</a:t>
            </a:r>
            <a:r>
              <a:rPr lang="ja-JP" altLang="en-US" dirty="0" smtClean="0"/>
              <a:t>は未対応</a:t>
            </a:r>
            <a:endParaRPr lang="en-US" altLang="ja-JP" dirty="0"/>
          </a:p>
          <a:p>
            <a:pPr lvl="1"/>
            <a:endParaRPr lang="ja-JP" altLang="en-US" dirty="0" smtClean="0"/>
          </a:p>
        </p:txBody>
      </p:sp>
    </p:spTree>
    <p:extLst>
      <p:ext uri="{BB962C8B-B14F-4D97-AF65-F5344CB8AC3E}">
        <p14:creationId xmlns:p14="http://schemas.microsoft.com/office/powerpoint/2010/main" val="3895577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細かなこと</a:t>
            </a:r>
            <a:r>
              <a:rPr kumimoji="1" lang="en-US" altLang="ja-JP" dirty="0" smtClean="0"/>
              <a:t>2</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kumimoji="1" lang="en-US" altLang="ja-JP" dirty="0" smtClean="0"/>
                  <a:t>Fog</a:t>
                </a:r>
              </a:p>
              <a:p>
                <a:pPr lvl="1"/>
                <a:r>
                  <a:rPr lang="en-US" altLang="ja-JP" dirty="0" smtClean="0"/>
                  <a:t>Shadow map </a:t>
                </a:r>
                <a:r>
                  <a:rPr lang="ja-JP" altLang="en-US" dirty="0" smtClean="0"/>
                  <a:t>の </a:t>
                </a:r>
                <a:r>
                  <a:rPr lang="en-US" altLang="ja-JP" dirty="0" smtClean="0"/>
                  <a:t>ray-marching</a:t>
                </a:r>
              </a:p>
              <a:p>
                <a:pPr lvl="1"/>
                <a:r>
                  <a:rPr lang="en-US" altLang="ja-JP" dirty="0" err="1" smtClean="0"/>
                  <a:t>Cubemap</a:t>
                </a:r>
                <a:r>
                  <a:rPr lang="ja-JP" altLang="en-US" dirty="0"/>
                  <a:t>を１つだけ考慮</a:t>
                </a:r>
                <a:endParaRPr lang="en-US" altLang="ja-JP" dirty="0" smtClean="0"/>
              </a:p>
              <a:p>
                <a:pPr lvl="1"/>
                <a:endParaRPr kumimoji="1" lang="en-US" altLang="ja-JP" dirty="0"/>
              </a:p>
              <a:p>
                <a:r>
                  <a:rPr lang="en-US" altLang="ja-JP" dirty="0" smtClean="0"/>
                  <a:t>SSAO</a:t>
                </a:r>
              </a:p>
              <a:p>
                <a:pPr lvl="1"/>
                <a:r>
                  <a:rPr kumimoji="1" lang="en-US" altLang="ja-JP" dirty="0" smtClean="0"/>
                  <a:t>Alchemy AO</a:t>
                </a:r>
              </a:p>
              <a:p>
                <a:pPr lvl="1"/>
                <a:r>
                  <a:rPr kumimoji="1" lang="ja-JP" altLang="en-US" b="0" dirty="0" smtClean="0"/>
                  <a:t>少しだけ</a:t>
                </a:r>
                <a:r>
                  <a:rPr kumimoji="1" lang="en-US" altLang="ja-JP" b="0" dirty="0" smtClean="0"/>
                  <a:t>GI</a:t>
                </a:r>
                <a:r>
                  <a:rPr kumimoji="1" lang="ja-JP" altLang="en-US" b="0" dirty="0" smtClean="0"/>
                  <a:t>的な</a:t>
                </a:r>
                <a:r>
                  <a:rPr lang="ja-JP" altLang="en-US" dirty="0" smtClean="0"/>
                  <a:t>乗算方法</a:t>
                </a:r>
                <a:endParaRPr kumimoji="1" lang="en-US" altLang="ja-JP" b="0" i="1" dirty="0" smtClean="0">
                  <a:latin typeface="Cambria Math"/>
                </a:endParaRPr>
              </a:p>
              <a:p>
                <a:pPr lvl="2"/>
                <a14:m>
                  <m:oMath xmlns:m="http://schemas.openxmlformats.org/officeDocument/2006/math">
                    <m:r>
                      <a:rPr kumimoji="1" lang="en-US" altLang="ja-JP" b="0" i="1" smtClean="0">
                        <a:latin typeface="Cambria Math"/>
                      </a:rPr>
                      <m:t>𝐶𝑜𝑙𝑜𝑟</m:t>
                    </m:r>
                    <m:r>
                      <a:rPr kumimoji="1" lang="en-US" altLang="ja-JP" b="0" i="1" smtClean="0">
                        <a:latin typeface="Cambria Math"/>
                      </a:rPr>
                      <m:t> ∗=</m:t>
                    </m:r>
                    <m:r>
                      <a:rPr kumimoji="1" lang="en-US" altLang="ja-JP" b="0" i="1" smtClean="0">
                        <a:latin typeface="Cambria Math"/>
                      </a:rPr>
                      <m:t>𝑙𝑒𝑟𝑝</m:t>
                    </m:r>
                    <m:d>
                      <m:dPr>
                        <m:ctrlPr>
                          <a:rPr kumimoji="1" lang="en-US" altLang="ja-JP" b="0" i="1" smtClean="0">
                            <a:latin typeface="Cambria Math" panose="02040503050406030204" pitchFamily="18" charset="0"/>
                          </a:rPr>
                        </m:ctrlPr>
                      </m:dPr>
                      <m:e>
                        <m:r>
                          <a:rPr kumimoji="1" lang="en-US" altLang="ja-JP" b="0" i="1" smtClean="0">
                            <a:latin typeface="Cambria Math"/>
                          </a:rPr>
                          <m:t>𝐵𝑎𝑠𝑒𝐶𝑜𝑙𝑜𝑟</m:t>
                        </m:r>
                        <m:r>
                          <a:rPr kumimoji="1" lang="en-US" altLang="ja-JP" b="0" i="1" smtClean="0">
                            <a:latin typeface="Cambria Math"/>
                          </a:rPr>
                          <m:t>, 1, </m:t>
                        </m:r>
                        <m:r>
                          <a:rPr kumimoji="1" lang="en-US" altLang="ja-JP" b="0" i="1" smtClean="0">
                            <a:latin typeface="Cambria Math"/>
                          </a:rPr>
                          <m:t>𝐴𝑂𝑇𝑒𝑟𝑚</m:t>
                        </m:r>
                      </m:e>
                    </m:d>
                    <m:r>
                      <a:rPr kumimoji="1" lang="en-US" altLang="ja-JP" b="0" i="1" smtClean="0">
                        <a:latin typeface="Cambria Math"/>
                      </a:rPr>
                      <m:t>;</m:t>
                    </m:r>
                  </m:oMath>
                </a14:m>
                <a:endParaRPr kumimoji="1" lang="en-US" altLang="ja-JP"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ja-JP" altLang="en-US">
                    <a:noFill/>
                  </a:rPr>
                  <a:t> </a:t>
                </a:r>
              </a:p>
            </p:txBody>
          </p:sp>
        </mc:Fallback>
      </mc:AlternateContent>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960017"/>
            <a:ext cx="3581398" cy="1760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4024" y="2859783"/>
            <a:ext cx="3581398" cy="1783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749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G-Buffer</a:t>
            </a:r>
            <a:endParaRPr kumimoji="1" lang="ja-JP" altLang="en-US" dirty="0"/>
          </a:p>
        </p:txBody>
      </p:sp>
      <p:sp>
        <p:nvSpPr>
          <p:cNvPr id="3" name="コンテンツ プレースホルダー 2"/>
          <p:cNvSpPr>
            <a:spLocks noGrp="1"/>
          </p:cNvSpPr>
          <p:nvPr>
            <p:ph idx="1"/>
          </p:nvPr>
        </p:nvSpPr>
        <p:spPr>
          <a:xfrm>
            <a:off x="457200" y="3291830"/>
            <a:ext cx="8229600" cy="1368152"/>
          </a:xfrm>
        </p:spPr>
        <p:txBody>
          <a:bodyPr>
            <a:normAutofit lnSpcReduction="10000"/>
          </a:bodyPr>
          <a:lstStyle/>
          <a:p>
            <a:r>
              <a:rPr kumimoji="1" lang="ja-JP" altLang="en-US" sz="1600" dirty="0" smtClean="0"/>
              <a:t>法線エンコーディングには</a:t>
            </a:r>
            <a:r>
              <a:rPr lang="en-US" altLang="ja-JP" sz="1600" dirty="0"/>
              <a:t>Octahedron normal vector </a:t>
            </a:r>
            <a:r>
              <a:rPr lang="en-US" altLang="ja-JP" sz="1600" dirty="0" smtClean="0"/>
              <a:t>encoding</a:t>
            </a:r>
            <a:r>
              <a:rPr lang="en-US" altLang="ja-JP" sz="1600" dirty="0"/>
              <a:t> [Meyer10</a:t>
            </a:r>
            <a:r>
              <a:rPr lang="en-US" altLang="ja-JP" sz="1600" dirty="0" smtClean="0"/>
              <a:t>]</a:t>
            </a:r>
          </a:p>
          <a:p>
            <a:r>
              <a:rPr lang="en-US" altLang="ja-JP" sz="1600" dirty="0" err="1" smtClean="0"/>
              <a:t>LightMapColor</a:t>
            </a:r>
            <a:r>
              <a:rPr lang="ja-JP" altLang="en-US" sz="1600" dirty="0" err="1" smtClean="0"/>
              <a:t>には</a:t>
            </a:r>
            <a:r>
              <a:rPr lang="ja-JP" altLang="en-US" sz="1600" dirty="0" smtClean="0"/>
              <a:t>代わりに</a:t>
            </a:r>
            <a:r>
              <a:rPr lang="en-US" altLang="ja-JP" sz="1600" dirty="0" smtClean="0"/>
              <a:t>Emissive</a:t>
            </a:r>
            <a:r>
              <a:rPr lang="ja-JP" altLang="en-US" sz="1600" dirty="0" smtClean="0"/>
              <a:t>を格納する場合もある</a:t>
            </a:r>
            <a:endParaRPr lang="en-US" altLang="ja-JP" sz="1600" dirty="0" smtClean="0"/>
          </a:p>
          <a:p>
            <a:r>
              <a:rPr lang="en-US" altLang="ja-JP" sz="1600" dirty="0" smtClean="0"/>
              <a:t>Local Reflection</a:t>
            </a:r>
            <a:r>
              <a:rPr lang="ja-JP" altLang="en-US" sz="1600" dirty="0" smtClean="0"/>
              <a:t>のために</a:t>
            </a:r>
            <a:r>
              <a:rPr lang="en-US" altLang="ja-JP" sz="1600" dirty="0" err="1" smtClean="0"/>
              <a:t>VertexNormal</a:t>
            </a:r>
            <a:r>
              <a:rPr lang="ja-JP" altLang="en-US" sz="1600" dirty="0" smtClean="0"/>
              <a:t>を格納していた時期もあったが今はない</a:t>
            </a:r>
            <a:endParaRPr lang="en-US" altLang="ja-JP" sz="1600" dirty="0" smtClean="0"/>
          </a:p>
          <a:p>
            <a:r>
              <a:rPr lang="en-US" altLang="ja-JP" sz="1600" dirty="0" err="1" smtClean="0"/>
              <a:t>Clothness</a:t>
            </a:r>
            <a:r>
              <a:rPr lang="ja-JP" altLang="en-US" sz="1600" dirty="0" smtClean="0"/>
              <a:t>は布用パラメータだがまだ研究中</a:t>
            </a:r>
            <a:endParaRPr lang="en-US" altLang="ja-JP" sz="1600" dirty="0" smtClean="0"/>
          </a:p>
          <a:p>
            <a:endParaRPr lang="en-US" altLang="ja-JP" sz="1600" dirty="0"/>
          </a:p>
          <a:p>
            <a:endParaRPr kumimoji="1" lang="ja-JP" altLang="en-US" sz="1600" dirty="0"/>
          </a:p>
        </p:txBody>
      </p:sp>
      <p:grpSp>
        <p:nvGrpSpPr>
          <p:cNvPr id="4" name="グループ化 3"/>
          <p:cNvGrpSpPr/>
          <p:nvPr/>
        </p:nvGrpSpPr>
        <p:grpSpPr>
          <a:xfrm>
            <a:off x="232317" y="1047260"/>
            <a:ext cx="8372131" cy="2172562"/>
            <a:chOff x="232317" y="1047260"/>
            <a:chExt cx="8372131" cy="2058151"/>
          </a:xfrm>
        </p:grpSpPr>
        <p:sp>
          <p:nvSpPr>
            <p:cNvPr id="29" name="テキスト ボックス 28"/>
            <p:cNvSpPr txBox="1"/>
            <p:nvPr/>
          </p:nvSpPr>
          <p:spPr>
            <a:xfrm>
              <a:off x="603370" y="1047260"/>
              <a:ext cx="1057830" cy="369332"/>
            </a:xfrm>
            <a:prstGeom prst="rect">
              <a:avLst/>
            </a:prstGeom>
            <a:noFill/>
          </p:spPr>
          <p:txBody>
            <a:bodyPr wrap="square" rtlCol="0">
              <a:spAutoFit/>
            </a:bodyPr>
            <a:lstStyle/>
            <a:p>
              <a:pPr algn="r"/>
              <a:r>
                <a:rPr lang="en-US" altLang="ja-JP" dirty="0" smtClean="0">
                  <a:latin typeface="Segoe UI" panose="020B0502040204020203" pitchFamily="34" charset="0"/>
                  <a:ea typeface="Segoe UI" panose="020B0502040204020203" pitchFamily="34" charset="0"/>
                  <a:cs typeface="Segoe UI" panose="020B0502040204020203" pitchFamily="34" charset="0"/>
                </a:rPr>
                <a:t>RGBA16</a:t>
              </a:r>
              <a:endParaRPr kumimoji="1" lang="ja-JP" altLang="en-US" dirty="0">
                <a:latin typeface="Segoe UI" panose="020B0502040204020203" pitchFamily="34" charset="0"/>
                <a:cs typeface="Segoe UI" panose="020B0502040204020203" pitchFamily="34" charset="0"/>
              </a:endParaRPr>
            </a:p>
          </p:txBody>
        </p:sp>
        <p:sp>
          <p:nvSpPr>
            <p:cNvPr id="31" name="テキスト ボックス 30"/>
            <p:cNvSpPr txBox="1"/>
            <p:nvPr/>
          </p:nvSpPr>
          <p:spPr>
            <a:xfrm>
              <a:off x="734306" y="1452202"/>
              <a:ext cx="926894" cy="369332"/>
            </a:xfrm>
            <a:prstGeom prst="rect">
              <a:avLst/>
            </a:prstGeom>
            <a:noFill/>
          </p:spPr>
          <p:txBody>
            <a:bodyPr wrap="square" rtlCol="0">
              <a:spAutoFit/>
            </a:bodyPr>
            <a:lstStyle/>
            <a:p>
              <a:pPr algn="r"/>
              <a:r>
                <a:rPr lang="en-US" altLang="ja-JP" dirty="0" smtClean="0">
                  <a:latin typeface="Segoe UI" panose="020B0502040204020203" pitchFamily="34" charset="0"/>
                  <a:ea typeface="Segoe UI" panose="020B0502040204020203" pitchFamily="34" charset="0"/>
                  <a:cs typeface="Segoe UI" panose="020B0502040204020203" pitchFamily="34" charset="0"/>
                </a:rPr>
                <a:t>RGBA8</a:t>
              </a:r>
              <a:endParaRPr kumimoji="1" lang="ja-JP" altLang="en-US" dirty="0">
                <a:latin typeface="Segoe UI" panose="020B0502040204020203" pitchFamily="34" charset="0"/>
                <a:cs typeface="Segoe UI" panose="020B0502040204020203" pitchFamily="34" charset="0"/>
              </a:endParaRPr>
            </a:p>
          </p:txBody>
        </p:sp>
        <p:sp>
          <p:nvSpPr>
            <p:cNvPr id="32" name="テキスト ボックス 31"/>
            <p:cNvSpPr txBox="1"/>
            <p:nvPr/>
          </p:nvSpPr>
          <p:spPr>
            <a:xfrm>
              <a:off x="734306" y="1876557"/>
              <a:ext cx="926894" cy="369332"/>
            </a:xfrm>
            <a:prstGeom prst="rect">
              <a:avLst/>
            </a:prstGeom>
            <a:noFill/>
          </p:spPr>
          <p:txBody>
            <a:bodyPr wrap="square" rtlCol="0">
              <a:spAutoFit/>
            </a:bodyPr>
            <a:lstStyle/>
            <a:p>
              <a:pPr algn="r"/>
              <a:r>
                <a:rPr lang="en-US" altLang="ja-JP" dirty="0" smtClean="0">
                  <a:latin typeface="Segoe UI" panose="020B0502040204020203" pitchFamily="34" charset="0"/>
                  <a:ea typeface="Segoe UI" panose="020B0502040204020203" pitchFamily="34" charset="0"/>
                  <a:cs typeface="Segoe UI" panose="020B0502040204020203" pitchFamily="34" charset="0"/>
                </a:rPr>
                <a:t>RGBA8</a:t>
              </a:r>
              <a:endParaRPr kumimoji="1" lang="ja-JP" altLang="en-US" dirty="0">
                <a:latin typeface="Segoe UI" panose="020B0502040204020203" pitchFamily="34" charset="0"/>
                <a:cs typeface="Segoe UI" panose="020B0502040204020203" pitchFamily="34" charset="0"/>
              </a:endParaRPr>
            </a:p>
          </p:txBody>
        </p:sp>
        <p:sp>
          <p:nvSpPr>
            <p:cNvPr id="33" name="テキスト ボックス 32"/>
            <p:cNvSpPr txBox="1"/>
            <p:nvPr/>
          </p:nvSpPr>
          <p:spPr>
            <a:xfrm>
              <a:off x="898815" y="2286479"/>
              <a:ext cx="762385" cy="369332"/>
            </a:xfrm>
            <a:prstGeom prst="rect">
              <a:avLst/>
            </a:prstGeom>
            <a:noFill/>
          </p:spPr>
          <p:txBody>
            <a:bodyPr wrap="square" rtlCol="0">
              <a:spAutoFit/>
            </a:bodyPr>
            <a:lstStyle/>
            <a:p>
              <a:pPr algn="r"/>
              <a:r>
                <a:rPr lang="en-US" altLang="ja-JP" dirty="0" smtClean="0">
                  <a:latin typeface="Segoe UI" panose="020B0502040204020203" pitchFamily="34" charset="0"/>
                  <a:ea typeface="Segoe UI" panose="020B0502040204020203" pitchFamily="34" charset="0"/>
                  <a:cs typeface="Segoe UI" panose="020B0502040204020203" pitchFamily="34" charset="0"/>
                </a:rPr>
                <a:t>RG16</a:t>
              </a:r>
              <a:endParaRPr kumimoji="1" lang="ja-JP" altLang="en-US" dirty="0">
                <a:latin typeface="Segoe UI" panose="020B0502040204020203" pitchFamily="34" charset="0"/>
                <a:cs typeface="Segoe UI" panose="020B0502040204020203" pitchFamily="34" charset="0"/>
              </a:endParaRPr>
            </a:p>
          </p:txBody>
        </p:sp>
        <p:sp>
          <p:nvSpPr>
            <p:cNvPr id="34" name="テキスト ボックス 33"/>
            <p:cNvSpPr txBox="1"/>
            <p:nvPr/>
          </p:nvSpPr>
          <p:spPr>
            <a:xfrm>
              <a:off x="232317" y="2733420"/>
              <a:ext cx="1428883" cy="369332"/>
            </a:xfrm>
            <a:prstGeom prst="rect">
              <a:avLst/>
            </a:prstGeom>
            <a:noFill/>
          </p:spPr>
          <p:txBody>
            <a:bodyPr wrap="square" rtlCol="0">
              <a:spAutoFit/>
            </a:bodyPr>
            <a:lstStyle/>
            <a:p>
              <a:pPr algn="r"/>
              <a:r>
                <a:rPr kumimoji="1" lang="en-US" altLang="ja-JP" dirty="0" smtClean="0">
                  <a:latin typeface="Segoe UI" panose="020B0502040204020203" pitchFamily="34" charset="0"/>
                  <a:cs typeface="Segoe UI" panose="020B0502040204020203" pitchFamily="34" charset="0"/>
                </a:rPr>
                <a:t>R11G11B10</a:t>
              </a:r>
              <a:endParaRPr kumimoji="1" lang="ja-JP" altLang="en-US" dirty="0">
                <a:latin typeface="Segoe UI" panose="020B0502040204020203" pitchFamily="34" charset="0"/>
                <a:cs typeface="Segoe UI" panose="020B0502040204020203" pitchFamily="34" charset="0"/>
              </a:endParaRPr>
            </a:p>
          </p:txBody>
        </p:sp>
        <p:sp>
          <p:nvSpPr>
            <p:cNvPr id="5" name="正方形/長方形 4"/>
            <p:cNvSpPr/>
            <p:nvPr/>
          </p:nvSpPr>
          <p:spPr>
            <a:xfrm>
              <a:off x="1762123" y="1047260"/>
              <a:ext cx="1770434" cy="364191"/>
            </a:xfrm>
            <a:prstGeom prst="rect">
              <a:avLst/>
            </a:prstGeom>
            <a:solidFill>
              <a:srgbClr val="782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smtClean="0">
                  <a:latin typeface="Segoe UI" panose="020B0502040204020203" pitchFamily="34" charset="0"/>
                  <a:ea typeface="Segoe UI" panose="020B0502040204020203" pitchFamily="34" charset="0"/>
                  <a:cs typeface="Segoe UI" panose="020B0502040204020203" pitchFamily="34" charset="0"/>
                </a:rPr>
                <a:t>PackedNormal.x</a:t>
              </a:r>
              <a:endParaRPr kumimoji="1" lang="ja-JP" altLang="en-US" sz="1600" dirty="0">
                <a:latin typeface="Segoe UI" panose="020B0502040204020203" pitchFamily="34" charset="0"/>
                <a:cs typeface="Segoe UI" panose="020B0502040204020203" pitchFamily="34" charset="0"/>
              </a:endParaRPr>
            </a:p>
          </p:txBody>
        </p:sp>
        <p:sp>
          <p:nvSpPr>
            <p:cNvPr id="6" name="正方形/長方形 5"/>
            <p:cNvSpPr/>
            <p:nvPr/>
          </p:nvSpPr>
          <p:spPr>
            <a:xfrm>
              <a:off x="3452753" y="1047260"/>
              <a:ext cx="1770434" cy="364191"/>
            </a:xfrm>
            <a:prstGeom prst="rect">
              <a:avLst/>
            </a:prstGeom>
            <a:solidFill>
              <a:srgbClr val="317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smtClean="0">
                  <a:latin typeface="Segoe UI" panose="020B0502040204020203" pitchFamily="34" charset="0"/>
                  <a:ea typeface="Segoe UI" panose="020B0502040204020203" pitchFamily="34" charset="0"/>
                  <a:cs typeface="Segoe UI" panose="020B0502040204020203" pitchFamily="34" charset="0"/>
                </a:rPr>
                <a:t>PackedNormal.y</a:t>
              </a:r>
              <a:endParaRPr kumimoji="1" lang="ja-JP" altLang="en-US" sz="1600" dirty="0">
                <a:latin typeface="Segoe UI" panose="020B0502040204020203" pitchFamily="34" charset="0"/>
                <a:cs typeface="Segoe UI" panose="020B0502040204020203" pitchFamily="34" charset="0"/>
              </a:endParaRPr>
            </a:p>
          </p:txBody>
        </p:sp>
        <p:sp>
          <p:nvSpPr>
            <p:cNvPr id="7" name="正方形/長方形 6"/>
            <p:cNvSpPr/>
            <p:nvPr/>
          </p:nvSpPr>
          <p:spPr>
            <a:xfrm>
              <a:off x="5143384" y="1047260"/>
              <a:ext cx="1770434" cy="364191"/>
            </a:xfrm>
            <a:prstGeom prst="rect">
              <a:avLst/>
            </a:prstGeom>
            <a:solidFill>
              <a:srgbClr val="166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latin typeface="Segoe UI" panose="020B0502040204020203" pitchFamily="34" charset="0"/>
                  <a:ea typeface="Segoe UI" panose="020B0502040204020203" pitchFamily="34" charset="0"/>
                  <a:cs typeface="Segoe UI" panose="020B0502040204020203" pitchFamily="34" charset="0"/>
                </a:rPr>
                <a:t>Depth</a:t>
              </a:r>
              <a:endParaRPr kumimoji="1" lang="ja-JP" altLang="en-US" sz="1600" dirty="0">
                <a:latin typeface="Segoe UI" panose="020B0502040204020203" pitchFamily="34" charset="0"/>
                <a:cs typeface="Segoe UI" panose="020B0502040204020203" pitchFamily="34" charset="0"/>
              </a:endParaRPr>
            </a:p>
          </p:txBody>
        </p:sp>
        <p:sp>
          <p:nvSpPr>
            <p:cNvPr id="8" name="正方形/長方形 7"/>
            <p:cNvSpPr/>
            <p:nvPr/>
          </p:nvSpPr>
          <p:spPr>
            <a:xfrm>
              <a:off x="6834014" y="1047260"/>
              <a:ext cx="1770434" cy="364191"/>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latin typeface="Segoe UI" panose="020B0502040204020203" pitchFamily="34" charset="0"/>
                  <a:ea typeface="Segoe UI" panose="020B0502040204020203" pitchFamily="34" charset="0"/>
                  <a:cs typeface="Segoe UI" panose="020B0502040204020203" pitchFamily="34" charset="0"/>
                </a:rPr>
                <a:t>Shininess</a:t>
              </a:r>
              <a:endParaRPr kumimoji="1" lang="ja-JP" altLang="en-US" sz="1600" dirty="0">
                <a:latin typeface="Segoe UI" panose="020B0502040204020203" pitchFamily="34" charset="0"/>
                <a:cs typeface="Segoe UI" panose="020B0502040204020203" pitchFamily="34" charset="0"/>
              </a:endParaRPr>
            </a:p>
          </p:txBody>
        </p:sp>
        <p:sp>
          <p:nvSpPr>
            <p:cNvPr id="9" name="正方形/長方形 8"/>
            <p:cNvSpPr/>
            <p:nvPr/>
          </p:nvSpPr>
          <p:spPr>
            <a:xfrm>
              <a:off x="1762123" y="1464590"/>
              <a:ext cx="1770434" cy="364191"/>
            </a:xfrm>
            <a:prstGeom prst="rect">
              <a:avLst/>
            </a:prstGeom>
            <a:solidFill>
              <a:srgbClr val="782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smtClean="0">
                  <a:latin typeface="Segoe UI" panose="020B0502040204020203" pitchFamily="34" charset="0"/>
                  <a:ea typeface="Segoe UI" panose="020B0502040204020203" pitchFamily="34" charset="0"/>
                  <a:cs typeface="Segoe UI" panose="020B0502040204020203" pitchFamily="34" charset="0"/>
                </a:rPr>
                <a:t>BaseColor.x</a:t>
              </a:r>
              <a:endParaRPr kumimoji="1" lang="ja-JP" altLang="en-US" sz="1600" dirty="0">
                <a:latin typeface="Segoe UI" panose="020B0502040204020203" pitchFamily="34" charset="0"/>
                <a:cs typeface="Segoe UI" panose="020B0502040204020203" pitchFamily="34" charset="0"/>
              </a:endParaRPr>
            </a:p>
          </p:txBody>
        </p:sp>
        <p:sp>
          <p:nvSpPr>
            <p:cNvPr id="10" name="正方形/長方形 9"/>
            <p:cNvSpPr/>
            <p:nvPr/>
          </p:nvSpPr>
          <p:spPr>
            <a:xfrm>
              <a:off x="3452753" y="1464590"/>
              <a:ext cx="1770434" cy="364191"/>
            </a:xfrm>
            <a:prstGeom prst="rect">
              <a:avLst/>
            </a:prstGeom>
            <a:solidFill>
              <a:srgbClr val="317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smtClean="0">
                  <a:latin typeface="Segoe UI" panose="020B0502040204020203" pitchFamily="34" charset="0"/>
                  <a:ea typeface="Segoe UI" panose="020B0502040204020203" pitchFamily="34" charset="0"/>
                  <a:cs typeface="Segoe UI" panose="020B0502040204020203" pitchFamily="34" charset="0"/>
                </a:rPr>
                <a:t>BaseColor.y</a:t>
              </a:r>
              <a:endParaRPr kumimoji="1" lang="ja-JP" altLang="en-US" sz="1600" dirty="0">
                <a:latin typeface="Segoe UI" panose="020B0502040204020203" pitchFamily="34" charset="0"/>
                <a:cs typeface="Segoe UI" panose="020B0502040204020203" pitchFamily="34" charset="0"/>
              </a:endParaRPr>
            </a:p>
          </p:txBody>
        </p:sp>
        <p:sp>
          <p:nvSpPr>
            <p:cNvPr id="11" name="正方形/長方形 10"/>
            <p:cNvSpPr/>
            <p:nvPr/>
          </p:nvSpPr>
          <p:spPr>
            <a:xfrm>
              <a:off x="5143384" y="1464590"/>
              <a:ext cx="1770434" cy="364191"/>
            </a:xfrm>
            <a:prstGeom prst="rect">
              <a:avLst/>
            </a:prstGeom>
            <a:solidFill>
              <a:srgbClr val="166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err="1">
                  <a:latin typeface="Segoe UI" panose="020B0502040204020203" pitchFamily="34" charset="0"/>
                  <a:ea typeface="Segoe UI" panose="020B0502040204020203" pitchFamily="34" charset="0"/>
                  <a:cs typeface="Segoe UI" panose="020B0502040204020203" pitchFamily="34" charset="0"/>
                </a:rPr>
                <a:t>BaseColor.y</a:t>
              </a:r>
              <a:endParaRPr kumimoji="1" lang="ja-JP" altLang="en-US" sz="1600" dirty="0">
                <a:latin typeface="Segoe UI" panose="020B0502040204020203" pitchFamily="34" charset="0"/>
                <a:cs typeface="Segoe UI" panose="020B0502040204020203" pitchFamily="34" charset="0"/>
              </a:endParaRPr>
            </a:p>
          </p:txBody>
        </p:sp>
        <p:sp>
          <p:nvSpPr>
            <p:cNvPr id="12" name="正方形/長方形 11"/>
            <p:cNvSpPr/>
            <p:nvPr/>
          </p:nvSpPr>
          <p:spPr>
            <a:xfrm>
              <a:off x="6834014" y="1464590"/>
              <a:ext cx="1770434" cy="364191"/>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latin typeface="Segoe UI" panose="020B0502040204020203" pitchFamily="34" charset="0"/>
                  <a:ea typeface="Segoe UI" panose="020B0502040204020203" pitchFamily="34" charset="0"/>
                  <a:cs typeface="Segoe UI" panose="020B0502040204020203" pitchFamily="34" charset="0"/>
                </a:rPr>
                <a:t>Metallic</a:t>
              </a:r>
              <a:endParaRPr kumimoji="1" lang="ja-JP" altLang="en-US" sz="1600" dirty="0">
                <a:latin typeface="Segoe UI" panose="020B0502040204020203" pitchFamily="34" charset="0"/>
                <a:cs typeface="Segoe UI" panose="020B0502040204020203" pitchFamily="34" charset="0"/>
              </a:endParaRPr>
            </a:p>
          </p:txBody>
        </p:sp>
        <p:sp>
          <p:nvSpPr>
            <p:cNvPr id="17" name="正方形/長方形 16"/>
            <p:cNvSpPr/>
            <p:nvPr/>
          </p:nvSpPr>
          <p:spPr>
            <a:xfrm>
              <a:off x="1762123" y="1881919"/>
              <a:ext cx="1770434" cy="364191"/>
            </a:xfrm>
            <a:prstGeom prst="rect">
              <a:avLst/>
            </a:prstGeom>
            <a:solidFill>
              <a:srgbClr val="782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smtClean="0">
                  <a:latin typeface="Segoe UI" panose="020B0502040204020203" pitchFamily="34" charset="0"/>
                  <a:ea typeface="Segoe UI" panose="020B0502040204020203" pitchFamily="34" charset="0"/>
                  <a:cs typeface="Segoe UI" panose="020B0502040204020203" pitchFamily="34" charset="0"/>
                </a:rPr>
                <a:t>BaseColor.a</a:t>
              </a:r>
              <a:endParaRPr kumimoji="1" lang="ja-JP" altLang="en-US" sz="1600" dirty="0">
                <a:latin typeface="Segoe UI" panose="020B0502040204020203" pitchFamily="34" charset="0"/>
                <a:cs typeface="Segoe UI" panose="020B0502040204020203" pitchFamily="34" charset="0"/>
              </a:endParaRPr>
            </a:p>
          </p:txBody>
        </p:sp>
        <p:sp>
          <p:nvSpPr>
            <p:cNvPr id="18" name="正方形/長方形 17"/>
            <p:cNvSpPr/>
            <p:nvPr/>
          </p:nvSpPr>
          <p:spPr>
            <a:xfrm>
              <a:off x="3452753" y="1881919"/>
              <a:ext cx="1770434" cy="364191"/>
            </a:xfrm>
            <a:prstGeom prst="rect">
              <a:avLst/>
            </a:prstGeom>
            <a:solidFill>
              <a:srgbClr val="317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smtClean="0">
                  <a:latin typeface="Segoe UI" panose="020B0502040204020203" pitchFamily="34" charset="0"/>
                  <a:ea typeface="Segoe UI" panose="020B0502040204020203" pitchFamily="34" charset="0"/>
                  <a:cs typeface="Segoe UI" panose="020B0502040204020203" pitchFamily="34" charset="0"/>
                </a:rPr>
                <a:t>Clothness</a:t>
              </a:r>
              <a:endParaRPr kumimoji="1" lang="ja-JP" altLang="en-US" sz="1600" dirty="0">
                <a:latin typeface="Segoe UI" panose="020B0502040204020203" pitchFamily="34" charset="0"/>
                <a:cs typeface="Segoe UI" panose="020B0502040204020203" pitchFamily="34" charset="0"/>
              </a:endParaRPr>
            </a:p>
          </p:txBody>
        </p:sp>
        <p:sp>
          <p:nvSpPr>
            <p:cNvPr id="19" name="正方形/長方形 18"/>
            <p:cNvSpPr/>
            <p:nvPr/>
          </p:nvSpPr>
          <p:spPr>
            <a:xfrm>
              <a:off x="5143384" y="1881919"/>
              <a:ext cx="1770434" cy="364191"/>
            </a:xfrm>
            <a:prstGeom prst="rect">
              <a:avLst/>
            </a:prstGeom>
            <a:solidFill>
              <a:srgbClr val="166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err="1" smtClean="0">
                  <a:latin typeface="Segoe UI" panose="020B0502040204020203" pitchFamily="34" charset="0"/>
                  <a:ea typeface="Segoe UI" panose="020B0502040204020203" pitchFamily="34" charset="0"/>
                  <a:cs typeface="Segoe UI" panose="020B0502040204020203" pitchFamily="34" charset="0"/>
                </a:rPr>
                <a:t>VertexAO</a:t>
              </a:r>
              <a:endParaRPr kumimoji="1" lang="ja-JP" altLang="en-US" sz="1600" dirty="0">
                <a:latin typeface="Segoe UI" panose="020B0502040204020203" pitchFamily="34" charset="0"/>
                <a:cs typeface="Segoe UI" panose="020B0502040204020203" pitchFamily="34" charset="0"/>
              </a:endParaRPr>
            </a:p>
          </p:txBody>
        </p:sp>
        <p:sp>
          <p:nvSpPr>
            <p:cNvPr id="20" name="正方形/長方形 19"/>
            <p:cNvSpPr/>
            <p:nvPr/>
          </p:nvSpPr>
          <p:spPr>
            <a:xfrm>
              <a:off x="6834014" y="1881919"/>
              <a:ext cx="1770434" cy="364191"/>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latin typeface="Segoe UI" panose="020B0502040204020203" pitchFamily="34" charset="0"/>
                  <a:ea typeface="Segoe UI" panose="020B0502040204020203" pitchFamily="34" charset="0"/>
                  <a:cs typeface="Segoe UI" panose="020B0502040204020203" pitchFamily="34" charset="0"/>
                </a:rPr>
                <a:t>Cavity</a:t>
              </a:r>
              <a:endParaRPr kumimoji="1" lang="ja-JP" altLang="en-US" sz="1600" dirty="0">
                <a:latin typeface="Segoe UI" panose="020B0502040204020203" pitchFamily="34" charset="0"/>
                <a:cs typeface="Segoe UI" panose="020B0502040204020203" pitchFamily="34" charset="0"/>
              </a:endParaRPr>
            </a:p>
          </p:txBody>
        </p:sp>
        <p:sp>
          <p:nvSpPr>
            <p:cNvPr id="21" name="正方形/長方形 20"/>
            <p:cNvSpPr/>
            <p:nvPr/>
          </p:nvSpPr>
          <p:spPr>
            <a:xfrm>
              <a:off x="1762123" y="2306869"/>
              <a:ext cx="1770434" cy="364191"/>
            </a:xfrm>
            <a:prstGeom prst="rect">
              <a:avLst/>
            </a:prstGeom>
            <a:solidFill>
              <a:srgbClr val="782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smtClean="0">
                  <a:latin typeface="Segoe UI" panose="020B0502040204020203" pitchFamily="34" charset="0"/>
                  <a:ea typeface="Segoe UI" panose="020B0502040204020203" pitchFamily="34" charset="0"/>
                  <a:cs typeface="Segoe UI" panose="020B0502040204020203" pitchFamily="34" charset="0"/>
                </a:rPr>
                <a:t>Velocity.x</a:t>
              </a:r>
              <a:endParaRPr kumimoji="1" lang="ja-JP" altLang="en-US" sz="1600" dirty="0">
                <a:latin typeface="Segoe UI" panose="020B0502040204020203" pitchFamily="34" charset="0"/>
                <a:cs typeface="Segoe UI" panose="020B0502040204020203" pitchFamily="34" charset="0"/>
              </a:endParaRPr>
            </a:p>
          </p:txBody>
        </p:sp>
        <p:sp>
          <p:nvSpPr>
            <p:cNvPr id="22" name="正方形/長方形 21"/>
            <p:cNvSpPr/>
            <p:nvPr/>
          </p:nvSpPr>
          <p:spPr>
            <a:xfrm>
              <a:off x="3452753" y="2306869"/>
              <a:ext cx="1690631" cy="364191"/>
            </a:xfrm>
            <a:prstGeom prst="rect">
              <a:avLst/>
            </a:prstGeom>
            <a:solidFill>
              <a:srgbClr val="317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smtClean="0">
                  <a:latin typeface="Segoe UI" panose="020B0502040204020203" pitchFamily="34" charset="0"/>
                  <a:ea typeface="Segoe UI" panose="020B0502040204020203" pitchFamily="34" charset="0"/>
                  <a:cs typeface="Segoe UI" panose="020B0502040204020203" pitchFamily="34" charset="0"/>
                </a:rPr>
                <a:t>Velocity.y</a:t>
              </a:r>
              <a:endParaRPr kumimoji="1" lang="ja-JP" altLang="en-US" sz="1600" dirty="0">
                <a:latin typeface="Segoe UI" panose="020B0502040204020203" pitchFamily="34" charset="0"/>
                <a:cs typeface="Segoe UI" panose="020B0502040204020203" pitchFamily="34" charset="0"/>
              </a:endParaRPr>
            </a:p>
          </p:txBody>
        </p:sp>
        <p:sp>
          <p:nvSpPr>
            <p:cNvPr id="25" name="正方形/長方形 24"/>
            <p:cNvSpPr/>
            <p:nvPr/>
          </p:nvSpPr>
          <p:spPr>
            <a:xfrm>
              <a:off x="1762123" y="2741220"/>
              <a:ext cx="1770434" cy="364191"/>
            </a:xfrm>
            <a:prstGeom prst="rect">
              <a:avLst/>
            </a:prstGeom>
            <a:solidFill>
              <a:srgbClr val="782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smtClean="0">
                  <a:latin typeface="Segoe UI" panose="020B0502040204020203" pitchFamily="34" charset="0"/>
                  <a:ea typeface="Segoe UI" panose="020B0502040204020203" pitchFamily="34" charset="0"/>
                  <a:cs typeface="Segoe UI" panose="020B0502040204020203" pitchFamily="34" charset="0"/>
                </a:rPr>
                <a:t>LightMap.r</a:t>
              </a:r>
              <a:endParaRPr kumimoji="1" lang="ja-JP" altLang="en-US" sz="1600" dirty="0">
                <a:latin typeface="Segoe UI" panose="020B0502040204020203" pitchFamily="34" charset="0"/>
                <a:cs typeface="Segoe UI" panose="020B0502040204020203" pitchFamily="34" charset="0"/>
              </a:endParaRPr>
            </a:p>
          </p:txBody>
        </p:sp>
        <p:sp>
          <p:nvSpPr>
            <p:cNvPr id="26" name="正方形/長方形 25"/>
            <p:cNvSpPr/>
            <p:nvPr/>
          </p:nvSpPr>
          <p:spPr>
            <a:xfrm>
              <a:off x="3452753" y="2741220"/>
              <a:ext cx="1770434" cy="364191"/>
            </a:xfrm>
            <a:prstGeom prst="rect">
              <a:avLst/>
            </a:prstGeom>
            <a:solidFill>
              <a:srgbClr val="317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smtClean="0">
                  <a:latin typeface="Segoe UI" panose="020B0502040204020203" pitchFamily="34" charset="0"/>
                  <a:ea typeface="Segoe UI" panose="020B0502040204020203" pitchFamily="34" charset="0"/>
                  <a:cs typeface="Segoe UI" panose="020B0502040204020203" pitchFamily="34" charset="0"/>
                </a:rPr>
                <a:t>LightMap.g</a:t>
              </a:r>
              <a:endParaRPr kumimoji="1" lang="ja-JP" altLang="en-US" sz="1600" dirty="0">
                <a:latin typeface="Segoe UI" panose="020B0502040204020203" pitchFamily="34" charset="0"/>
                <a:cs typeface="Segoe UI" panose="020B0502040204020203" pitchFamily="34" charset="0"/>
              </a:endParaRPr>
            </a:p>
          </p:txBody>
        </p:sp>
        <p:sp>
          <p:nvSpPr>
            <p:cNvPr id="27" name="正方形/長方形 26"/>
            <p:cNvSpPr/>
            <p:nvPr/>
          </p:nvSpPr>
          <p:spPr>
            <a:xfrm>
              <a:off x="5143384" y="2741220"/>
              <a:ext cx="1770434" cy="364191"/>
            </a:xfrm>
            <a:prstGeom prst="rect">
              <a:avLst/>
            </a:prstGeom>
            <a:solidFill>
              <a:srgbClr val="166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smtClean="0">
                  <a:latin typeface="Segoe UI" panose="020B0502040204020203" pitchFamily="34" charset="0"/>
                  <a:ea typeface="Segoe UI" panose="020B0502040204020203" pitchFamily="34" charset="0"/>
                  <a:cs typeface="Segoe UI" panose="020B0502040204020203" pitchFamily="34" charset="0"/>
                </a:rPr>
                <a:t>LightMap.b</a:t>
              </a:r>
              <a:endParaRPr kumimoji="1" lang="ja-JP" altLang="en-US" sz="1600" dirty="0">
                <a:latin typeface="Segoe UI" panose="020B0502040204020203" pitchFamily="34" charset="0"/>
                <a:cs typeface="Segoe UI" panose="020B0502040204020203" pitchFamily="34" charset="0"/>
              </a:endParaRPr>
            </a:p>
          </p:txBody>
        </p:sp>
        <p:cxnSp>
          <p:nvCxnSpPr>
            <p:cNvPr id="36" name="直線コネクタ 35"/>
            <p:cNvCxnSpPr/>
            <p:nvPr/>
          </p:nvCxnSpPr>
          <p:spPr>
            <a:xfrm>
              <a:off x="1691680" y="1047260"/>
              <a:ext cx="0" cy="20581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1901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562"/>
            <a:ext cx="9172862" cy="442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a:xfrm>
            <a:off x="0" y="3867894"/>
            <a:ext cx="9172862" cy="127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
          <p:cNvSpPr txBox="1">
            <a:spLocks/>
          </p:cNvSpPr>
          <p:nvPr/>
        </p:nvSpPr>
        <p:spPr>
          <a:xfrm>
            <a:off x="0" y="3867894"/>
            <a:ext cx="8744000" cy="2376264"/>
          </a:xfrm>
          <a:prstGeom prst="rect">
            <a:avLst/>
          </a:prstGeom>
        </p:spPr>
        <p:txBody>
          <a:bodyPr vert="horz" lIns="91440" tIns="45720" rIns="91440" bIns="45720" rtlCol="0" anchor="t">
            <a:norm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pPr algn="r">
              <a:lnSpc>
                <a:spcPct val="140000"/>
              </a:lnSpc>
            </a:pPr>
            <a:r>
              <a:rPr lang="en-US" altLang="ja-JP" b="1" dirty="0" smtClean="0">
                <a:solidFill>
                  <a:schemeClr val="tx1"/>
                </a:solidFill>
                <a:cs typeface="Segoe UI" panose="020B0502040204020203" pitchFamily="34" charset="0"/>
              </a:rPr>
              <a:t>GI</a:t>
            </a:r>
            <a:r>
              <a:rPr lang="ja-JP" altLang="en-US" b="1" dirty="0" smtClean="0">
                <a:solidFill>
                  <a:schemeClr val="tx1"/>
                </a:solidFill>
                <a:cs typeface="Segoe UI" panose="020B0502040204020203" pitchFamily="34" charset="0"/>
              </a:rPr>
              <a:t>ベイク</a:t>
            </a:r>
            <a:endParaRPr lang="en-US" altLang="ja-JP" b="1" dirty="0" smtClean="0">
              <a:solidFill>
                <a:schemeClr val="tx1"/>
              </a:solidFill>
              <a:cs typeface="Segoe UI" panose="020B0502040204020203" pitchFamily="34" charset="0"/>
            </a:endParaRPr>
          </a:p>
          <a:p>
            <a:pPr algn="r">
              <a:lnSpc>
                <a:spcPct val="140000"/>
              </a:lnSpc>
            </a:pPr>
            <a:r>
              <a:rPr lang="en-US" altLang="ja-JP" sz="1600" dirty="0" smtClean="0">
                <a:solidFill>
                  <a:schemeClr val="tx1"/>
                </a:solidFill>
                <a:cs typeface="Segoe UI" panose="020B0502040204020203" pitchFamily="34" charset="0"/>
              </a:rPr>
              <a:t>Light Maps, Sun/Sky</a:t>
            </a:r>
            <a:endParaRPr lang="en-US" altLang="ja-JP" sz="1200" dirty="0" smtClean="0">
              <a:solidFill>
                <a:schemeClr val="tx1"/>
              </a:solidFill>
              <a:cs typeface="Segoe UI" panose="020B0502040204020203" pitchFamily="34" charset="0"/>
            </a:endParaRPr>
          </a:p>
        </p:txBody>
      </p:sp>
    </p:spTree>
    <p:extLst>
      <p:ext uri="{BB962C8B-B14F-4D97-AF65-F5344CB8AC3E}">
        <p14:creationId xmlns:p14="http://schemas.microsoft.com/office/powerpoint/2010/main" val="5839796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Light Map Baking</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3ds Max + V-ray</a:t>
            </a:r>
          </a:p>
          <a:p>
            <a:r>
              <a:rPr lang="ja-JP" altLang="en-US" dirty="0" smtClean="0"/>
              <a:t>背景オブジェクトのみ</a:t>
            </a:r>
            <a:endParaRPr lang="en-US" altLang="ja-JP" dirty="0" smtClean="0"/>
          </a:p>
          <a:p>
            <a:pPr lvl="1"/>
            <a:r>
              <a:rPr lang="ja-JP" altLang="en-US" dirty="0" smtClean="0"/>
              <a:t>マテリアル設定は</a:t>
            </a:r>
            <a:r>
              <a:rPr lang="en-US" altLang="ja-JP" dirty="0" smtClean="0"/>
              <a:t>Albedo</a:t>
            </a:r>
            <a:r>
              <a:rPr lang="ja-JP" altLang="en-US" dirty="0" smtClean="0"/>
              <a:t>だけ</a:t>
            </a:r>
            <a:endParaRPr lang="en-US" altLang="ja-JP" dirty="0" smtClean="0"/>
          </a:p>
          <a:p>
            <a:r>
              <a:rPr lang="ja-JP" altLang="en-US" dirty="0" smtClean="0"/>
              <a:t>方向非依存</a:t>
            </a:r>
            <a:endParaRPr lang="en-US" altLang="ja-JP" dirty="0" smtClean="0"/>
          </a:p>
          <a:p>
            <a:pPr lvl="1"/>
            <a:r>
              <a:rPr lang="en-US" altLang="ja-JP" dirty="0" smtClean="0"/>
              <a:t>HL2 basis</a:t>
            </a:r>
            <a:r>
              <a:rPr lang="ja-JP" altLang="en-US" dirty="0" smtClean="0"/>
              <a:t>などではない</a:t>
            </a:r>
            <a:endParaRPr lang="en-US" altLang="ja-JP" dirty="0" smtClean="0"/>
          </a:p>
          <a:p>
            <a:r>
              <a:rPr lang="en-US" altLang="ja-JP" dirty="0" smtClean="0"/>
              <a:t>~50MB (BC6H)</a:t>
            </a:r>
            <a:endParaRPr kumimoji="1" lang="en-US" altLang="ja-JP" dirty="0" smtClean="0"/>
          </a:p>
          <a:p>
            <a:endParaRPr kumimoji="1" lang="ja-JP" altLang="en-US" dirty="0"/>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5810" y="984002"/>
            <a:ext cx="5493692" cy="3695206"/>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88857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NEO-G\Desktop\SkyMap太陽なし.bmp"/>
          <p:cNvPicPr>
            <a:picLocks noChangeAspect="1" noChangeArrowheads="1"/>
          </p:cNvPicPr>
          <p:nvPr/>
        </p:nvPicPr>
        <p:blipFill>
          <a:blip r:embed="rId3" cstate="print"/>
          <a:srcRect/>
          <a:stretch>
            <a:fillRect/>
          </a:stretch>
        </p:blipFill>
        <p:spPr bwMode="auto">
          <a:xfrm>
            <a:off x="2987824" y="1760644"/>
            <a:ext cx="5863332" cy="2931667"/>
          </a:xfrm>
          <a:prstGeom prst="rect">
            <a:avLst/>
          </a:prstGeom>
          <a:noFill/>
          <a:effectLst>
            <a:softEdge rad="342900"/>
          </a:effectLst>
        </p:spPr>
      </p:pic>
      <p:sp>
        <p:nvSpPr>
          <p:cNvPr id="2" name="タイトル 1"/>
          <p:cNvSpPr>
            <a:spLocks noGrp="1"/>
          </p:cNvSpPr>
          <p:nvPr>
            <p:ph type="title"/>
          </p:nvPr>
        </p:nvSpPr>
        <p:spPr/>
        <p:txBody>
          <a:bodyPr/>
          <a:lstStyle/>
          <a:p>
            <a:r>
              <a:rPr kumimoji="1" lang="en-US" altLang="ja-JP" dirty="0" smtClean="0"/>
              <a:t>Sun/Sky</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デザイナの選んだ</a:t>
            </a:r>
            <a:r>
              <a:rPr lang="en-US" altLang="ja-JP" dirty="0" smtClean="0"/>
              <a:t>HDRI</a:t>
            </a:r>
            <a:r>
              <a:rPr lang="ja-JP" altLang="en-US" dirty="0" smtClean="0"/>
              <a:t> </a:t>
            </a:r>
            <a:r>
              <a:rPr lang="en-US" altLang="ja-JP" dirty="0" smtClean="0"/>
              <a:t>+ </a:t>
            </a:r>
            <a:r>
              <a:rPr lang="ja-JP" altLang="en-US" dirty="0" smtClean="0"/>
              <a:t>手動で古典的平行光を設定</a:t>
            </a:r>
            <a:endParaRPr lang="en-US" altLang="ja-JP" dirty="0" smtClean="0"/>
          </a:p>
          <a:p>
            <a:pPr lvl="1"/>
            <a:r>
              <a:rPr lang="ja-JP" altLang="en-US" dirty="0" smtClean="0"/>
              <a:t>ランタイムへの持ち込みやすさ優先</a:t>
            </a:r>
            <a:endParaRPr lang="en-US" altLang="ja-JP" dirty="0" smtClean="0"/>
          </a:p>
          <a:p>
            <a:r>
              <a:rPr lang="ja-JP" altLang="en-US" dirty="0" smtClean="0"/>
              <a:t>平行光の強度は空の輝度から手計算</a:t>
            </a:r>
            <a:endParaRPr lang="en-US" altLang="ja-JP" dirty="0" smtClean="0"/>
          </a:p>
        </p:txBody>
      </p:sp>
    </p:spTree>
    <p:extLst>
      <p:ext uri="{BB962C8B-B14F-4D97-AF65-F5344CB8AC3E}">
        <p14:creationId xmlns:p14="http://schemas.microsoft.com/office/powerpoint/2010/main" val="22360449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注意点</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Punctual Light</a:t>
            </a:r>
          </a:p>
          <a:p>
            <a:pPr lvl="1"/>
            <a:r>
              <a:rPr lang="ja-JP" altLang="en-US" dirty="0" smtClean="0"/>
              <a:t>古典的光源は内部で強度が</a:t>
            </a:r>
            <a:r>
              <a:rPr lang="en-US" altLang="ja-JP" dirty="0" smtClean="0"/>
              <a:t>π</a:t>
            </a:r>
            <a:r>
              <a:rPr lang="ja-JP" altLang="en-US" dirty="0" smtClean="0"/>
              <a:t>倍されている</a:t>
            </a:r>
            <a:endParaRPr lang="en-US" altLang="ja-JP" dirty="0" smtClean="0"/>
          </a:p>
          <a:p>
            <a:pPr lvl="1"/>
            <a:r>
              <a:rPr lang="ja-JP" altLang="en-US" dirty="0" smtClean="0"/>
              <a:t>平行光には手計算した強度を</a:t>
            </a:r>
            <a:r>
              <a:rPr lang="en-US" altLang="ja-JP" dirty="0" smtClean="0"/>
              <a:t>π</a:t>
            </a:r>
            <a:r>
              <a:rPr lang="ja-JP" altLang="en-US" dirty="0" err="1" smtClean="0"/>
              <a:t>で除</a:t>
            </a:r>
            <a:r>
              <a:rPr lang="ja-JP" altLang="en-US" dirty="0" smtClean="0"/>
              <a:t>算して指定</a:t>
            </a:r>
            <a:endParaRPr lang="en-US" altLang="ja-JP" dirty="0" smtClean="0"/>
          </a:p>
          <a:p>
            <a:pPr lvl="1"/>
            <a:r>
              <a:rPr lang="ja-JP" altLang="en-US" dirty="0" smtClean="0"/>
              <a:t>ランタイム側も</a:t>
            </a:r>
            <a:r>
              <a:rPr lang="en-US" altLang="ja-JP" dirty="0" smtClean="0"/>
              <a:t>Punctual Light</a:t>
            </a:r>
          </a:p>
          <a:p>
            <a:pPr lvl="1"/>
            <a:endParaRPr lang="ja-JP" altLang="en-US" dirty="0"/>
          </a:p>
          <a:p>
            <a:r>
              <a:rPr lang="en-US" altLang="ja-JP" dirty="0" smtClean="0"/>
              <a:t>V-Ray</a:t>
            </a:r>
            <a:r>
              <a:rPr lang="ja-JP" altLang="en-US" dirty="0" smtClean="0"/>
              <a:t>でベイクする場合は</a:t>
            </a:r>
            <a:r>
              <a:rPr lang="en-US" altLang="ja-JP" dirty="0" smtClean="0"/>
              <a:t>V-Ray</a:t>
            </a:r>
            <a:r>
              <a:rPr lang="ja-JP" altLang="en-US" dirty="0" smtClean="0"/>
              <a:t>マテリアルで</a:t>
            </a:r>
            <a:endParaRPr lang="en-US" altLang="ja-JP" dirty="0" smtClean="0"/>
          </a:p>
          <a:p>
            <a:pPr lvl="1"/>
            <a:r>
              <a:rPr lang="ja-JP" altLang="en-US" dirty="0" smtClean="0"/>
              <a:t>標準マテリアルでも正しくベイクできたように見えるが</a:t>
            </a:r>
            <a:endParaRPr lang="en-US" altLang="ja-JP" dirty="0" smtClean="0"/>
          </a:p>
          <a:p>
            <a:pPr lvl="2"/>
            <a:r>
              <a:rPr lang="ja-JP" altLang="en-US" dirty="0" smtClean="0"/>
              <a:t>輝度が</a:t>
            </a:r>
            <a:r>
              <a:rPr lang="en-US" altLang="ja-JP" dirty="0" smtClean="0"/>
              <a:t>2</a:t>
            </a:r>
            <a:r>
              <a:rPr lang="ja-JP" altLang="en-US" dirty="0" smtClean="0"/>
              <a:t>倍になっていたりする</a:t>
            </a:r>
            <a:endParaRPr lang="en-US" altLang="ja-JP" dirty="0" smtClean="0"/>
          </a:p>
        </p:txBody>
      </p:sp>
    </p:spTree>
    <p:extLst>
      <p:ext uri="{BB962C8B-B14F-4D97-AF65-F5344CB8AC3E}">
        <p14:creationId xmlns:p14="http://schemas.microsoft.com/office/powerpoint/2010/main" val="25430366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smtClean="0"/>
              <a:t>マテリアルシステム</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
        <p:nvSpPr>
          <p:cNvPr id="6" name="正方形/長方形 5"/>
          <p:cNvSpPr/>
          <p:nvPr/>
        </p:nvSpPr>
        <p:spPr>
          <a:xfrm>
            <a:off x="-108520" y="3898399"/>
            <a:ext cx="9398488" cy="574282"/>
          </a:xfrm>
          <a:prstGeom prst="rect">
            <a:avLst/>
          </a:prstGeom>
          <a:gradFill flip="none" rotWithShape="1">
            <a:gsLst>
              <a:gs pos="100000">
                <a:schemeClr val="bg1">
                  <a:lumMod val="95000"/>
                  <a:lumOff val="5000"/>
                  <a:alpha val="9000"/>
                </a:schemeClr>
              </a:gs>
              <a:gs pos="57000">
                <a:srgbClr val="0D0D0D"/>
              </a:gs>
              <a:gs pos="0">
                <a:schemeClr val="bg1">
                  <a:lumMod val="95000"/>
                  <a:lumOff val="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6333"/>
            <a:ext cx="9144000" cy="5004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p:cNvSpPr/>
          <p:nvPr/>
        </p:nvSpPr>
        <p:spPr>
          <a:xfrm>
            <a:off x="0" y="3867894"/>
            <a:ext cx="9172862" cy="127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a:xfrm>
            <a:off x="0" y="3867894"/>
            <a:ext cx="8744000" cy="2376264"/>
          </a:xfrm>
          <a:prstGeom prst="rect">
            <a:avLst/>
          </a:prstGeom>
        </p:spPr>
        <p:txBody>
          <a:bodyPr vert="horz" lIns="91440" tIns="45720" rIns="91440" bIns="45720" rtlCol="0" anchor="t">
            <a:norm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pPr algn="r">
              <a:lnSpc>
                <a:spcPct val="140000"/>
              </a:lnSpc>
            </a:pPr>
            <a:r>
              <a:rPr lang="ja-JP" altLang="en-US" b="1" dirty="0" smtClean="0">
                <a:solidFill>
                  <a:schemeClr val="tx1"/>
                </a:solidFill>
                <a:cs typeface="Segoe UI" panose="020B0502040204020203" pitchFamily="34" charset="0"/>
              </a:rPr>
              <a:t>マテリアルシステム</a:t>
            </a:r>
            <a:endParaRPr lang="en-US" altLang="ja-JP" b="1" dirty="0" smtClean="0">
              <a:solidFill>
                <a:schemeClr val="tx1"/>
              </a:solidFill>
              <a:cs typeface="Segoe UI" panose="020B0502040204020203" pitchFamily="34" charset="0"/>
            </a:endParaRPr>
          </a:p>
          <a:p>
            <a:pPr algn="r">
              <a:lnSpc>
                <a:spcPct val="140000"/>
              </a:lnSpc>
            </a:pPr>
            <a:r>
              <a:rPr lang="ja-JP" altLang="en-US" sz="1200" dirty="0" smtClean="0">
                <a:solidFill>
                  <a:schemeClr val="tx1"/>
                </a:solidFill>
                <a:cs typeface="Segoe UI" panose="020B0502040204020203" pitchFamily="34" charset="0"/>
              </a:rPr>
              <a:t>マテリアルレイヤリング</a:t>
            </a:r>
            <a:r>
              <a:rPr lang="en-US" altLang="ja-JP" sz="1200" dirty="0" smtClean="0">
                <a:solidFill>
                  <a:schemeClr val="tx1"/>
                </a:solidFill>
                <a:cs typeface="Segoe UI" panose="020B0502040204020203" pitchFamily="34" charset="0"/>
              </a:rPr>
              <a:t>, </a:t>
            </a:r>
            <a:r>
              <a:rPr lang="ja-JP" altLang="en-US" sz="1200" dirty="0" smtClean="0">
                <a:solidFill>
                  <a:schemeClr val="tx1"/>
                </a:solidFill>
                <a:cs typeface="Segoe UI" panose="020B0502040204020203" pitchFamily="34" charset="0"/>
              </a:rPr>
              <a:t> リニアワークフロー</a:t>
            </a:r>
            <a:endParaRPr lang="en-US" altLang="ja-JP" sz="1200" dirty="0" smtClean="0">
              <a:solidFill>
                <a:schemeClr val="tx1"/>
              </a:solidFill>
              <a:cs typeface="Segoe UI" panose="020B0502040204020203" pitchFamily="34" charset="0"/>
            </a:endParaRPr>
          </a:p>
        </p:txBody>
      </p:sp>
    </p:spTree>
    <p:extLst>
      <p:ext uri="{BB962C8B-B14F-4D97-AF65-F5344CB8AC3E}">
        <p14:creationId xmlns:p14="http://schemas.microsoft.com/office/powerpoint/2010/main" val="36111987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要求</a:t>
            </a:r>
            <a:endParaRPr lang="en-US" altLang="ja-JP" dirty="0"/>
          </a:p>
        </p:txBody>
      </p:sp>
      <p:sp>
        <p:nvSpPr>
          <p:cNvPr id="3" name="コンテンツ プレースホルダー 2"/>
          <p:cNvSpPr>
            <a:spLocks noGrp="1"/>
          </p:cNvSpPr>
          <p:nvPr>
            <p:ph idx="1"/>
          </p:nvPr>
        </p:nvSpPr>
        <p:spPr>
          <a:xfrm>
            <a:off x="467544" y="915566"/>
            <a:ext cx="8229600" cy="3744416"/>
          </a:xfrm>
        </p:spPr>
        <p:txBody>
          <a:bodyPr/>
          <a:lstStyle/>
          <a:p>
            <a:r>
              <a:rPr lang="ja-JP" altLang="en-US" dirty="0" smtClean="0"/>
              <a:t>複雑なマテリアルの表現</a:t>
            </a:r>
            <a:endParaRPr lang="en-US" altLang="ja-JP" dirty="0" smtClean="0"/>
          </a:p>
          <a:p>
            <a:pPr lvl="1"/>
            <a:r>
              <a:rPr lang="ja-JP" altLang="en-US" dirty="0" smtClean="0"/>
              <a:t>光沢感の違いや金属</a:t>
            </a:r>
            <a:r>
              <a:rPr lang="en-US" altLang="ja-JP" dirty="0" smtClean="0"/>
              <a:t>/</a:t>
            </a:r>
            <a:r>
              <a:rPr lang="ja-JP" altLang="en-US" dirty="0" smtClean="0"/>
              <a:t>非金属の混在など</a:t>
            </a:r>
            <a:endParaRPr lang="en-US" altLang="ja-JP" dirty="0" smtClean="0"/>
          </a:p>
          <a:p>
            <a:r>
              <a:rPr lang="ja-JP" altLang="en-US" dirty="0"/>
              <a:t>接写</a:t>
            </a:r>
            <a:r>
              <a:rPr lang="ja-JP" altLang="en-US" dirty="0" smtClean="0"/>
              <a:t>に耐えうる</a:t>
            </a:r>
            <a:r>
              <a:rPr kumimoji="1" lang="ja-JP" altLang="en-US" dirty="0" smtClean="0"/>
              <a:t>解像感</a:t>
            </a:r>
            <a:endParaRPr kumimoji="1" lang="en-US" altLang="ja-JP" dirty="0" smtClean="0"/>
          </a:p>
        </p:txBody>
      </p:sp>
      <p:pic>
        <p:nvPicPr>
          <p:cNvPr id="513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987574"/>
            <a:ext cx="2737291" cy="3568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4" name="Picture 1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717"/>
          <a:stretch/>
        </p:blipFill>
        <p:spPr bwMode="auto">
          <a:xfrm>
            <a:off x="683568" y="2771982"/>
            <a:ext cx="4698993" cy="1770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93392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Material Layering</a:t>
            </a:r>
            <a:r>
              <a:rPr lang="ja-JP" altLang="en-US" dirty="0"/>
              <a:t>システム</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5</a:t>
            </a:r>
            <a:r>
              <a:rPr lang="ja-JP" altLang="en-US" dirty="0" err="1" smtClean="0"/>
              <a:t>つの</a:t>
            </a:r>
            <a:r>
              <a:rPr lang="ja-JP" altLang="en-US" dirty="0" smtClean="0"/>
              <a:t>パラメータ</a:t>
            </a:r>
            <a:r>
              <a:rPr lang="en-US" altLang="ja-JP" dirty="0" smtClean="0"/>
              <a:t>(</a:t>
            </a:r>
            <a:r>
              <a:rPr lang="ja-JP" altLang="en-US" dirty="0" smtClean="0"/>
              <a:t>＆テクスチャ</a:t>
            </a:r>
            <a:r>
              <a:rPr lang="en-US" altLang="ja-JP" dirty="0" smtClean="0"/>
              <a:t>)</a:t>
            </a:r>
            <a:r>
              <a:rPr lang="ja-JP" altLang="en-US" dirty="0" smtClean="0"/>
              <a:t>の集まりを１レイヤーとする</a:t>
            </a:r>
            <a:endParaRPr lang="en-US" altLang="ja-JP" dirty="0"/>
          </a:p>
          <a:p>
            <a:pPr lvl="1"/>
            <a:r>
              <a:rPr lang="en-US" altLang="ja-JP" dirty="0" smtClean="0"/>
              <a:t>Albedo, Normal, Shininess, Metallic, Cavity</a:t>
            </a:r>
          </a:p>
          <a:p>
            <a:pPr lvl="1"/>
            <a:r>
              <a:rPr kumimoji="1" lang="ja-JP" altLang="en-US" dirty="0" smtClean="0"/>
              <a:t>複数のレイヤーを重ねて</a:t>
            </a:r>
            <a:r>
              <a:rPr lang="ja-JP" altLang="en-US" dirty="0" smtClean="0"/>
              <a:t>マスクテクスチャで</a:t>
            </a:r>
            <a:r>
              <a:rPr kumimoji="1" lang="ja-JP" altLang="en-US" dirty="0" smtClean="0"/>
              <a:t>合成</a:t>
            </a:r>
            <a:endParaRPr kumimoji="1" lang="en-US" altLang="ja-JP" dirty="0" smtClean="0"/>
          </a:p>
          <a:p>
            <a:pPr lvl="1"/>
            <a:r>
              <a:rPr lang="ja-JP" altLang="en-US" dirty="0" smtClean="0"/>
              <a:t>全テクスチャに独立して</a:t>
            </a:r>
            <a:r>
              <a:rPr lang="en-US" altLang="ja-JP" dirty="0" smtClean="0"/>
              <a:t>UV</a:t>
            </a:r>
            <a:r>
              <a:rPr lang="ja-JP" altLang="en-US" dirty="0" smtClean="0"/>
              <a:t>変換が設定可能</a:t>
            </a:r>
            <a:endParaRPr kumimoji="1" lang="en-US" altLang="ja-JP"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972" y="3224123"/>
            <a:ext cx="2397938" cy="134922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6559" y="3224123"/>
            <a:ext cx="2397937" cy="1349221"/>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0710" y="2696457"/>
            <a:ext cx="3335746" cy="1876891"/>
          </a:xfrm>
          <a:prstGeom prst="rect">
            <a:avLst/>
          </a:prstGeom>
          <a:noFill/>
          <a:ln>
            <a:noFill/>
          </a:ln>
          <a:effectLst>
            <a:softEdge rad="152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カギ線コネクタ 8"/>
          <p:cNvCxnSpPr>
            <a:stCxn id="4" idx="0"/>
          </p:cNvCxnSpPr>
          <p:nvPr/>
        </p:nvCxnSpPr>
        <p:spPr>
          <a:xfrm rot="5400000" flipH="1" flipV="1">
            <a:off x="3368447" y="1280287"/>
            <a:ext cx="292330" cy="3595342"/>
          </a:xfrm>
          <a:prstGeom prst="bentConnector2">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stCxn id="5" idx="0"/>
          </p:cNvCxnSpPr>
          <p:nvPr/>
        </p:nvCxnSpPr>
        <p:spPr>
          <a:xfrm flipV="1">
            <a:off x="4115528" y="2931793"/>
            <a:ext cx="0" cy="29233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298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パフォーマンス</a:t>
            </a:r>
            <a:endParaRPr lang="ja-JP" altLang="en-US" dirty="0"/>
          </a:p>
        </p:txBody>
      </p:sp>
      <p:sp>
        <p:nvSpPr>
          <p:cNvPr id="4" name="コンテンツ プレースホルダー 2"/>
          <p:cNvSpPr>
            <a:spLocks noGrp="1"/>
          </p:cNvSpPr>
          <p:nvPr>
            <p:ph idx="1"/>
          </p:nvPr>
        </p:nvSpPr>
        <p:spPr>
          <a:xfrm>
            <a:off x="457200" y="915566"/>
            <a:ext cx="8229600" cy="3744416"/>
          </a:xfrm>
        </p:spPr>
        <p:txBody>
          <a:bodyPr>
            <a:normAutofit/>
          </a:bodyPr>
          <a:lstStyle/>
          <a:p>
            <a:r>
              <a:rPr lang="ja-JP" altLang="en-US" dirty="0" smtClean="0"/>
              <a:t>ハイエンド</a:t>
            </a:r>
            <a:r>
              <a:rPr lang="en-US" altLang="ja-JP" dirty="0" smtClean="0"/>
              <a:t>PC: </a:t>
            </a:r>
            <a:r>
              <a:rPr lang="en-US" altLang="ja-JP" dirty="0" smtClean="0">
                <a:solidFill>
                  <a:schemeClr val="accent6">
                    <a:lumMod val="75000"/>
                  </a:schemeClr>
                </a:solidFill>
              </a:rPr>
              <a:t>60</a:t>
            </a:r>
            <a:r>
              <a:rPr lang="en-US" altLang="ja-JP" dirty="0" smtClean="0"/>
              <a:t>fps</a:t>
            </a:r>
            <a:r>
              <a:rPr lang="ja-JP" altLang="en-US" dirty="0" smtClean="0"/>
              <a:t>弱</a:t>
            </a:r>
            <a:endParaRPr lang="en-US" altLang="ja-JP" dirty="0" smtClean="0"/>
          </a:p>
          <a:p>
            <a:pPr lvl="1"/>
            <a:r>
              <a:rPr lang="en-US" altLang="ja-JP" dirty="0" smtClean="0"/>
              <a:t>GPU: NVIDIA GeForce GTX 780 </a:t>
            </a:r>
            <a:r>
              <a:rPr lang="en-US" altLang="ja-JP" dirty="0" err="1" smtClean="0"/>
              <a:t>Ti</a:t>
            </a:r>
            <a:endParaRPr lang="en-US" altLang="ja-JP" dirty="0" smtClean="0"/>
          </a:p>
          <a:p>
            <a:pPr lvl="1"/>
            <a:endParaRPr lang="en-US" altLang="ja-JP" sz="600" dirty="0" smtClean="0"/>
          </a:p>
          <a:p>
            <a:r>
              <a:rPr lang="ja-JP" altLang="en-US" dirty="0" smtClean="0"/>
              <a:t>モバイル</a:t>
            </a:r>
            <a:r>
              <a:rPr lang="en-US" altLang="ja-JP" dirty="0" smtClean="0"/>
              <a:t>PC: </a:t>
            </a:r>
            <a:r>
              <a:rPr lang="en-US" altLang="ja-JP" dirty="0" smtClean="0">
                <a:solidFill>
                  <a:schemeClr val="accent6">
                    <a:lumMod val="75000"/>
                  </a:schemeClr>
                </a:solidFill>
              </a:rPr>
              <a:t>20</a:t>
            </a:r>
            <a:r>
              <a:rPr lang="en-US" altLang="ja-JP" dirty="0" smtClean="0"/>
              <a:t>fps</a:t>
            </a:r>
          </a:p>
          <a:p>
            <a:pPr lvl="1"/>
            <a:r>
              <a:rPr lang="en-US" altLang="ja-JP" dirty="0" smtClean="0"/>
              <a:t>GPU: </a:t>
            </a:r>
            <a:r>
              <a:rPr lang="en-US" altLang="ja-JP" dirty="0"/>
              <a:t>N</a:t>
            </a:r>
            <a:r>
              <a:rPr lang="en-US" altLang="ja-JP" dirty="0" smtClean="0"/>
              <a:t>VIDIA GeForce GTX 860M</a:t>
            </a:r>
          </a:p>
          <a:p>
            <a:pPr lvl="1"/>
            <a:endParaRPr lang="en-US" altLang="ja-JP" sz="600" dirty="0" smtClean="0"/>
          </a:p>
          <a:p>
            <a:r>
              <a:rPr lang="ja-JP" altLang="en-US" dirty="0" smtClean="0"/>
              <a:t>解像度</a:t>
            </a:r>
            <a:r>
              <a:rPr lang="en-US" altLang="ja-JP" dirty="0" smtClean="0"/>
              <a:t>: </a:t>
            </a:r>
            <a:r>
              <a:rPr lang="ja-JP" altLang="en-US" dirty="0" smtClean="0"/>
              <a:t>フル</a:t>
            </a:r>
            <a:r>
              <a:rPr lang="en-US" altLang="ja-JP" dirty="0" smtClean="0"/>
              <a:t>HD</a:t>
            </a:r>
          </a:p>
        </p:txBody>
      </p:sp>
    </p:spTree>
    <p:extLst>
      <p:ext uri="{BB962C8B-B14F-4D97-AF65-F5344CB8AC3E}">
        <p14:creationId xmlns:p14="http://schemas.microsoft.com/office/powerpoint/2010/main" val="29433440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Material Layering</a:t>
            </a:r>
            <a:r>
              <a:rPr lang="ja-JP" altLang="en-US" dirty="0"/>
              <a:t>システム</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先達の一例</a:t>
            </a:r>
            <a:endParaRPr lang="en-US" altLang="ja-JP" dirty="0" smtClean="0"/>
          </a:p>
          <a:p>
            <a:pPr lvl="1"/>
            <a:r>
              <a:rPr lang="en-US" altLang="ja-JP" dirty="0" smtClean="0"/>
              <a:t>The </a:t>
            </a:r>
            <a:r>
              <a:rPr lang="en-US" altLang="ja-JP" dirty="0"/>
              <a:t>Order: 1886</a:t>
            </a:r>
            <a:r>
              <a:rPr lang="ja-JP" altLang="en-US" dirty="0" err="1" smtClean="0"/>
              <a:t>のような</a:t>
            </a:r>
            <a:r>
              <a:rPr lang="ja-JP" altLang="en-US" dirty="0" smtClean="0"/>
              <a:t>スタック的なマテリアルシステム</a:t>
            </a:r>
            <a:r>
              <a:rPr lang="en-US" altLang="ja-JP" dirty="0" smtClean="0"/>
              <a:t>[Neubelt13]</a:t>
            </a:r>
          </a:p>
          <a:p>
            <a:pPr lvl="2"/>
            <a:r>
              <a:rPr lang="ja-JP" altLang="en-US" dirty="0" smtClean="0"/>
              <a:t>手軽で理解しやすい</a:t>
            </a:r>
            <a:endParaRPr lang="en-US" altLang="ja-JP" dirty="0" smtClean="0"/>
          </a:p>
          <a:p>
            <a:pPr lvl="1"/>
            <a:r>
              <a:rPr kumimoji="1" lang="en-US" altLang="ja-JP" dirty="0" smtClean="0"/>
              <a:t>Unrea</a:t>
            </a:r>
            <a:r>
              <a:rPr lang="en-US" altLang="ja-JP" dirty="0" smtClean="0"/>
              <a:t>l Engine 4</a:t>
            </a:r>
            <a:r>
              <a:rPr lang="ja-JP" altLang="en-US" dirty="0" err="1" smtClean="0"/>
              <a:t>のような</a:t>
            </a:r>
            <a:r>
              <a:rPr lang="ja-JP" altLang="en-US" dirty="0"/>
              <a:t>リアルタイム</a:t>
            </a:r>
            <a:r>
              <a:rPr lang="ja-JP" altLang="en-US" dirty="0" smtClean="0"/>
              <a:t>ブレンディング</a:t>
            </a:r>
            <a:r>
              <a:rPr lang="en-US" altLang="ja-JP" dirty="0" smtClean="0"/>
              <a:t>[</a:t>
            </a:r>
            <a:r>
              <a:rPr lang="en-US" altLang="ja-JP" dirty="0"/>
              <a:t>Karis13</a:t>
            </a:r>
            <a:r>
              <a:rPr lang="en-US" altLang="ja-JP" dirty="0" smtClean="0"/>
              <a:t>]</a:t>
            </a:r>
          </a:p>
          <a:p>
            <a:pPr lvl="2"/>
            <a:r>
              <a:rPr lang="ja-JP" altLang="en-US" dirty="0"/>
              <a:t>異なる</a:t>
            </a:r>
            <a:r>
              <a:rPr kumimoji="1" lang="en-US" altLang="ja-JP" dirty="0" smtClean="0"/>
              <a:t>UV</a:t>
            </a:r>
            <a:r>
              <a:rPr kumimoji="1" lang="ja-JP" altLang="en-US" dirty="0" smtClean="0"/>
              <a:t>スケールでテクスチャ合成することによる解像感</a:t>
            </a:r>
            <a:endParaRPr kumimoji="1" lang="en-US" altLang="ja-JP" dirty="0" smtClean="0"/>
          </a:p>
          <a:p>
            <a:endParaRPr lang="en-US" altLang="ja-JP" dirty="0" smtClean="0"/>
          </a:p>
          <a:p>
            <a:r>
              <a:rPr lang="ja-JP" altLang="en-US" dirty="0"/>
              <a:t>本デモ</a:t>
            </a:r>
            <a:r>
              <a:rPr lang="ja-JP" altLang="en-US" dirty="0" smtClean="0"/>
              <a:t>における実装</a:t>
            </a:r>
            <a:endParaRPr lang="en-US" altLang="ja-JP" dirty="0"/>
          </a:p>
          <a:p>
            <a:pPr lvl="1"/>
            <a:r>
              <a:rPr lang="ja-JP" altLang="en-US" dirty="0" smtClean="0"/>
              <a:t>スタックベースのレイヤリング＋リアルタイム合成</a:t>
            </a:r>
            <a:endParaRPr lang="en-US" altLang="ja-JP" dirty="0" smtClean="0"/>
          </a:p>
          <a:p>
            <a:pPr lvl="2"/>
            <a:r>
              <a:rPr kumimoji="1" lang="ja-JP" altLang="en-US" dirty="0" smtClean="0"/>
              <a:t>実装コストも現実的だった</a:t>
            </a:r>
            <a:endParaRPr kumimoji="1" lang="en-US" altLang="ja-JP" dirty="0" smtClean="0"/>
          </a:p>
        </p:txBody>
      </p:sp>
    </p:spTree>
    <p:extLst>
      <p:ext uri="{BB962C8B-B14F-4D97-AF65-F5344CB8AC3E}">
        <p14:creationId xmlns:p14="http://schemas.microsoft.com/office/powerpoint/2010/main" val="19841129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Material Layering</a:t>
            </a:r>
            <a:r>
              <a:rPr lang="ja-JP" altLang="en-US" dirty="0"/>
              <a:t>システム</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レイヤー合成は毎フレームレンダリング時に行う</a:t>
            </a:r>
            <a:endParaRPr lang="en-US" altLang="ja-JP" dirty="0" smtClean="0"/>
          </a:p>
          <a:p>
            <a:pPr lvl="1"/>
            <a:r>
              <a:rPr lang="ja-JP" altLang="en-US" dirty="0"/>
              <a:t>オフライン</a:t>
            </a:r>
            <a:r>
              <a:rPr lang="ja-JP" altLang="en-US" dirty="0" smtClean="0"/>
              <a:t>で合成する術もあるが、解像感が損なわれる</a:t>
            </a:r>
            <a:endParaRPr lang="en-US" altLang="ja-JP" dirty="0"/>
          </a:p>
          <a:p>
            <a:pPr lvl="2"/>
            <a:r>
              <a:rPr lang="ja-JP" altLang="en-US" dirty="0" smtClean="0"/>
              <a:t>合成した結果をテクスチャに出力した時点で情報が失われる</a:t>
            </a:r>
            <a:endParaRPr lang="en-US" altLang="ja-JP" dirty="0" smtClean="0"/>
          </a:p>
          <a:p>
            <a:pPr lvl="2"/>
            <a:r>
              <a:rPr lang="ja-JP" altLang="en-US" dirty="0"/>
              <a:t>超接写する</a:t>
            </a:r>
            <a:r>
              <a:rPr lang="ja-JP" altLang="en-US" dirty="0" smtClean="0"/>
              <a:t>場合、</a:t>
            </a:r>
            <a:r>
              <a:rPr lang="en-US" altLang="ja-JP" dirty="0" smtClean="0"/>
              <a:t>4K</a:t>
            </a:r>
            <a:r>
              <a:rPr lang="ja-JP" altLang="en-US" dirty="0" smtClean="0"/>
              <a:t>でも解像感が十分とは言えない</a:t>
            </a:r>
            <a:endParaRPr lang="en-US" altLang="ja-JP" dirty="0" smtClean="0"/>
          </a:p>
          <a:p>
            <a:pPr lvl="1"/>
            <a:r>
              <a:rPr lang="ja-JP" altLang="en-US" dirty="0"/>
              <a:t>レンダリング時</a:t>
            </a:r>
            <a:r>
              <a:rPr lang="ja-JP" altLang="en-US" dirty="0" smtClean="0"/>
              <a:t>に</a:t>
            </a:r>
            <a:r>
              <a:rPr lang="en-US" altLang="ja-JP" dirty="0" smtClean="0"/>
              <a:t>UV</a:t>
            </a:r>
            <a:r>
              <a:rPr lang="ja-JP" altLang="en-US" dirty="0" smtClean="0"/>
              <a:t>スケールを適用しつつ合成することで解像感が出る</a:t>
            </a:r>
            <a:endParaRPr lang="en-US" altLang="ja-JP" dirty="0" smtClean="0"/>
          </a:p>
          <a:p>
            <a:endParaRPr lang="en-US" altLang="ja-JP" dirty="0" smtClean="0"/>
          </a:p>
          <a:p>
            <a:r>
              <a:rPr lang="ja-JP" altLang="en-US" dirty="0" smtClean="0"/>
              <a:t>マテリアルの合成は全て</a:t>
            </a:r>
            <a:r>
              <a:rPr lang="en-US" altLang="ja-JP" dirty="0" smtClean="0"/>
              <a:t>G-Buffer</a:t>
            </a:r>
            <a:r>
              <a:rPr lang="ja-JP" altLang="en-US" dirty="0" err="1" smtClean="0"/>
              <a:t>への</a:t>
            </a:r>
            <a:r>
              <a:rPr lang="ja-JP" altLang="en-US" dirty="0" smtClean="0"/>
              <a:t>書き出し時に実行</a:t>
            </a:r>
            <a:endParaRPr lang="en-US" altLang="ja-JP" dirty="0" smtClean="0"/>
          </a:p>
          <a:p>
            <a:pPr lvl="1"/>
            <a:r>
              <a:rPr lang="ja-JP" altLang="en-US" dirty="0" smtClean="0"/>
              <a:t>それぞれの</a:t>
            </a:r>
            <a:r>
              <a:rPr kumimoji="1" lang="ja-JP" altLang="en-US" dirty="0" smtClean="0"/>
              <a:t>パラメータは独立して合成し、</a:t>
            </a:r>
            <a:r>
              <a:rPr kumimoji="1" lang="en-US" altLang="ja-JP" dirty="0" smtClean="0"/>
              <a:t>G-Buffer</a:t>
            </a:r>
            <a:r>
              <a:rPr kumimoji="1" lang="ja-JP" altLang="en-US" dirty="0" smtClean="0"/>
              <a:t>に格納</a:t>
            </a:r>
            <a:endParaRPr kumimoji="1" lang="en-US" altLang="ja-JP" dirty="0" smtClean="0"/>
          </a:p>
        </p:txBody>
      </p:sp>
    </p:spTree>
    <p:extLst>
      <p:ext uri="{BB962C8B-B14F-4D97-AF65-F5344CB8AC3E}">
        <p14:creationId xmlns:p14="http://schemas.microsoft.com/office/powerpoint/2010/main" val="24071643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マテリアル編集</a:t>
            </a:r>
            <a:endParaRPr kumimoji="1" lang="ja-JP" altLang="en-US" dirty="0"/>
          </a:p>
        </p:txBody>
      </p:sp>
      <p:sp>
        <p:nvSpPr>
          <p:cNvPr id="3" name="コンテンツ プレースホルダー 2"/>
          <p:cNvSpPr>
            <a:spLocks noGrp="1"/>
          </p:cNvSpPr>
          <p:nvPr>
            <p:ph idx="1"/>
          </p:nvPr>
        </p:nvSpPr>
        <p:spPr>
          <a:xfrm>
            <a:off x="513036" y="947483"/>
            <a:ext cx="8229600" cy="3744416"/>
          </a:xfrm>
        </p:spPr>
        <p:txBody>
          <a:bodyPr/>
          <a:lstStyle/>
          <a:p>
            <a:r>
              <a:rPr lang="ja-JP" altLang="en-US" dirty="0"/>
              <a:t>専用</a:t>
            </a:r>
            <a:r>
              <a:rPr lang="ja-JP" altLang="en-US" dirty="0" smtClean="0"/>
              <a:t>ツールで全てのマテリアルを設定</a:t>
            </a:r>
            <a:endParaRPr kumimoji="1" lang="en-US" altLang="ja-JP" dirty="0" smtClean="0"/>
          </a:p>
          <a:p>
            <a:pPr lvl="1"/>
            <a:r>
              <a:rPr kumimoji="1" lang="en-US" altLang="ja-JP" dirty="0" smtClean="0"/>
              <a:t>Material</a:t>
            </a:r>
            <a:r>
              <a:rPr lang="ja-JP" altLang="en-US" dirty="0"/>
              <a:t> </a:t>
            </a:r>
            <a:r>
              <a:rPr lang="en-US" altLang="ja-JP" dirty="0" smtClean="0"/>
              <a:t>layering</a:t>
            </a:r>
            <a:r>
              <a:rPr lang="ja-JP" altLang="en-US" dirty="0" smtClean="0"/>
              <a:t>＆リアルタイム</a:t>
            </a:r>
            <a:r>
              <a:rPr lang="ja-JP" altLang="en-US" dirty="0"/>
              <a:t>プレビュー</a:t>
            </a:r>
            <a:endParaRPr kumimoji="1" lang="en-US" altLang="ja-JP" dirty="0" smtClean="0"/>
          </a:p>
          <a:p>
            <a:pPr lvl="1"/>
            <a:r>
              <a:rPr lang="ja-JP" altLang="en-US" dirty="0" smtClean="0"/>
              <a:t>環境</a:t>
            </a:r>
            <a:r>
              <a:rPr lang="en-US" altLang="ja-JP" dirty="0" err="1" smtClean="0"/>
              <a:t>Cubemap</a:t>
            </a:r>
            <a:r>
              <a:rPr lang="ja-JP" altLang="en-US" dirty="0" smtClean="0"/>
              <a:t>を切り替えつつ設定</a:t>
            </a:r>
            <a:endParaRPr kumimoji="1" lang="en-US" altLang="ja-JP" dirty="0" smtClean="0"/>
          </a:p>
        </p:txBody>
      </p:sp>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2259297"/>
            <a:ext cx="2304256" cy="2369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2269367"/>
            <a:ext cx="2331020" cy="2355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3" y="2264164"/>
            <a:ext cx="2369953" cy="236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6167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マテリアル編集</a:t>
            </a:r>
            <a:endParaRPr kumimoji="1" lang="ja-JP" altLang="en-US" dirty="0"/>
          </a:p>
        </p:txBody>
      </p:sp>
      <p:sp>
        <p:nvSpPr>
          <p:cNvPr id="4" name="コンテンツ プレースホルダー 3"/>
          <p:cNvSpPr>
            <a:spLocks noGrp="1"/>
          </p:cNvSpPr>
          <p:nvPr>
            <p:ph idx="1"/>
          </p:nvPr>
        </p:nvSpPr>
        <p:spPr/>
        <p:txBody>
          <a:bodyPr/>
          <a:lstStyle/>
          <a:p>
            <a:endParaRPr kumimoji="1" lang="ja-JP" altLang="en-US"/>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6" y="843558"/>
            <a:ext cx="7133921"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7661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リニアワークフロー</a:t>
            </a:r>
            <a:endParaRPr kumimoji="1" lang="ja-JP" altLang="en-US" dirty="0"/>
          </a:p>
        </p:txBody>
      </p:sp>
      <p:sp>
        <p:nvSpPr>
          <p:cNvPr id="3" name="コンテンツ プレースホルダー 2"/>
          <p:cNvSpPr>
            <a:spLocks noGrp="1"/>
          </p:cNvSpPr>
          <p:nvPr>
            <p:ph idx="1"/>
          </p:nvPr>
        </p:nvSpPr>
        <p:spPr/>
        <p:txBody>
          <a:bodyPr/>
          <a:lstStyle/>
          <a:p>
            <a:r>
              <a:rPr lang="ja-JP" altLang="en-US" dirty="0"/>
              <a:t>当然</a:t>
            </a:r>
            <a:r>
              <a:rPr kumimoji="1" lang="ja-JP" altLang="en-US" dirty="0" smtClean="0"/>
              <a:t>全部リニア</a:t>
            </a:r>
            <a:endParaRPr kumimoji="1" lang="en-US" altLang="ja-JP" dirty="0" smtClean="0"/>
          </a:p>
          <a:p>
            <a:r>
              <a:rPr lang="en-US" altLang="ja-JP" dirty="0" smtClean="0"/>
              <a:t>Raw</a:t>
            </a:r>
            <a:r>
              <a:rPr lang="ja-JP" altLang="en-US" dirty="0" smtClean="0"/>
              <a:t>画像からリニア現像するプラグインも作成 </a:t>
            </a:r>
            <a:r>
              <a:rPr lang="en-US" altLang="ja-JP" sz="1800" dirty="0" smtClean="0"/>
              <a:t>[McAuley12]</a:t>
            </a:r>
            <a:endParaRPr lang="en-US" altLang="ja-JP" sz="2400" dirty="0" smtClean="0"/>
          </a:p>
          <a:p>
            <a:pPr lvl="1"/>
            <a:r>
              <a:rPr lang="ja-JP" altLang="en-US" dirty="0" smtClean="0"/>
              <a:t>が、ほとんど</a:t>
            </a:r>
            <a:r>
              <a:rPr kumimoji="1" lang="ja-JP" altLang="en-US" dirty="0" smtClean="0"/>
              <a:t>使っていない</a:t>
            </a:r>
            <a:r>
              <a:rPr kumimoji="1" lang="en-US" altLang="ja-JP" dirty="0" smtClean="0"/>
              <a:t>(</a:t>
            </a:r>
            <a:r>
              <a:rPr kumimoji="1" lang="ja-JP" altLang="en-US" dirty="0" smtClean="0"/>
              <a:t>レトロカメラだけに使用</a:t>
            </a:r>
            <a:r>
              <a:rPr kumimoji="1" lang="en-US" altLang="ja-JP" dirty="0" smtClean="0"/>
              <a:t>)</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2355726"/>
            <a:ext cx="2952328" cy="1971328"/>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39" y="2355726"/>
            <a:ext cx="3251818" cy="1971328"/>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テキスト ボックス 5"/>
          <p:cNvSpPr txBox="1"/>
          <p:nvPr/>
        </p:nvSpPr>
        <p:spPr>
          <a:xfrm>
            <a:off x="3779912" y="4393436"/>
            <a:ext cx="1826141" cy="338554"/>
          </a:xfrm>
          <a:prstGeom prst="rect">
            <a:avLst/>
          </a:prstGeom>
          <a:noFill/>
        </p:spPr>
        <p:txBody>
          <a:bodyPr wrap="none" rtlCol="0">
            <a:spAutoFit/>
          </a:bodyPr>
          <a:lstStyle/>
          <a:p>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これは写真です</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8447783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リニアワークフロー</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プラグインを用意しても素材撮影は手間が多すぎた</a:t>
            </a:r>
            <a:endParaRPr lang="en-US" altLang="ja-JP" dirty="0" smtClean="0"/>
          </a:p>
          <a:p>
            <a:pPr lvl="1"/>
            <a:r>
              <a:rPr lang="ja-JP" altLang="en-US" dirty="0" smtClean="0"/>
              <a:t>常設の＆十分な広さの撮影スペースが必要</a:t>
            </a:r>
            <a:endParaRPr lang="en-US" altLang="ja-JP" dirty="0" smtClean="0"/>
          </a:p>
          <a:p>
            <a:pPr lvl="1"/>
            <a:r>
              <a:rPr lang="en-US" altLang="ja-JP" dirty="0"/>
              <a:t>r</a:t>
            </a:r>
            <a:r>
              <a:rPr lang="en-US" altLang="ja-JP" dirty="0" smtClean="0"/>
              <a:t>aw</a:t>
            </a:r>
            <a:r>
              <a:rPr lang="ja-JP" altLang="en-US" dirty="0" smtClean="0"/>
              <a:t>が重い、現像が遅い</a:t>
            </a:r>
            <a:endParaRPr lang="en-US" altLang="ja-JP" dirty="0" smtClean="0"/>
          </a:p>
          <a:p>
            <a:pPr lvl="1"/>
            <a:r>
              <a:rPr lang="ja-JP" altLang="en-US" dirty="0" smtClean="0"/>
              <a:t>小規模のチームだとかなり厳しい</a:t>
            </a:r>
            <a:endParaRPr lang="en-US" altLang="ja-JP" dirty="0" smtClean="0"/>
          </a:p>
          <a:p>
            <a:pPr lvl="2"/>
            <a:r>
              <a:rPr lang="ja-JP" altLang="en-US" dirty="0" smtClean="0"/>
              <a:t>全て自動化しないかぎりコストが高すぎる</a:t>
            </a:r>
            <a:endParaRPr lang="en-US" altLang="ja-JP" dirty="0" smtClean="0"/>
          </a:p>
          <a:p>
            <a:pPr marL="0" indent="0">
              <a:buNone/>
            </a:pPr>
            <a:endParaRPr lang="en-US" altLang="ja-JP" dirty="0" smtClean="0"/>
          </a:p>
          <a:p>
            <a:r>
              <a:rPr lang="ja-JP" altLang="en-US" dirty="0" smtClean="0"/>
              <a:t>ほぼすべてのテクスチャを今まで通りの素材集などから使用</a:t>
            </a:r>
            <a:endParaRPr lang="en-US" altLang="ja-JP" dirty="0" smtClean="0"/>
          </a:p>
          <a:p>
            <a:pPr lvl="1"/>
            <a:r>
              <a:rPr lang="ja-JP" altLang="en-US" dirty="0"/>
              <a:t>それ</a:t>
            </a:r>
            <a:r>
              <a:rPr lang="ja-JP" altLang="en-US" dirty="0" smtClean="0"/>
              <a:t>でもリニア</a:t>
            </a:r>
            <a:r>
              <a:rPr lang="ja-JP" altLang="en-US" dirty="0"/>
              <a:t>ワークフロー</a:t>
            </a:r>
            <a:r>
              <a:rPr lang="ja-JP" altLang="en-US" dirty="0" smtClean="0"/>
              <a:t>＆</a:t>
            </a:r>
            <a:r>
              <a:rPr lang="en-US" altLang="ja-JP" dirty="0" smtClean="0"/>
              <a:t>PBR</a:t>
            </a:r>
            <a:r>
              <a:rPr lang="ja-JP" altLang="en-US" dirty="0" smtClean="0"/>
              <a:t>だと満足できるクオリティが得られた</a:t>
            </a:r>
            <a:endParaRPr lang="en-US" altLang="ja-JP" dirty="0" smtClean="0"/>
          </a:p>
          <a:p>
            <a:pPr lvl="1"/>
            <a:r>
              <a:rPr lang="ja-JP" altLang="en-US" dirty="0" smtClean="0"/>
              <a:t>全てちゃんとした素材を使ったらどうなるかは試してみたい</a:t>
            </a:r>
            <a:endParaRPr lang="en-US" altLang="ja-JP" dirty="0"/>
          </a:p>
        </p:txBody>
      </p:sp>
    </p:spTree>
    <p:extLst>
      <p:ext uri="{BB962C8B-B14F-4D97-AF65-F5344CB8AC3E}">
        <p14:creationId xmlns:p14="http://schemas.microsoft.com/office/powerpoint/2010/main" val="35669478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dirty="0" smtClean="0"/>
              <a:t>Image-Based Lighting</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pic>
        <p:nvPicPr>
          <p:cNvPr id="1026" name="Picture 2" descr="E:\Fraps\Screenshots\SSKK 2014-08-26 19-30-06-06.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12000"/>
                    </a14:imgEffect>
                  </a14:imgLayer>
                </a14:imgProps>
              </a:ext>
              <a:ext uri="{28A0092B-C50C-407E-A947-70E740481C1C}">
                <a14:useLocalDpi xmlns:a14="http://schemas.microsoft.com/office/drawing/2010/main" val="0"/>
              </a:ext>
            </a:extLst>
          </a:blip>
          <a:srcRect/>
          <a:stretch>
            <a:fillRect/>
          </a:stretch>
        </p:blipFill>
        <p:spPr bwMode="auto">
          <a:xfrm>
            <a:off x="-256617" y="-236562"/>
            <a:ext cx="9400617" cy="5144666"/>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0" y="3867894"/>
            <a:ext cx="9172862" cy="127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a:xfrm>
            <a:off x="0" y="3867894"/>
            <a:ext cx="8744000" cy="2376264"/>
          </a:xfrm>
          <a:prstGeom prst="rect">
            <a:avLst/>
          </a:prstGeom>
        </p:spPr>
        <p:txBody>
          <a:bodyPr vert="horz" lIns="91440" tIns="45720" rIns="91440" bIns="45720" rtlCol="0" anchor="t">
            <a:norm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pPr algn="r">
              <a:lnSpc>
                <a:spcPct val="140000"/>
              </a:lnSpc>
            </a:pPr>
            <a:r>
              <a:rPr lang="en-US" altLang="ja-JP" b="1" dirty="0" smtClean="0">
                <a:solidFill>
                  <a:schemeClr val="tx1"/>
                </a:solidFill>
                <a:cs typeface="Segoe UI" panose="020B0502040204020203" pitchFamily="34" charset="0"/>
              </a:rPr>
              <a:t>Image-Based Lighting</a:t>
            </a:r>
          </a:p>
          <a:p>
            <a:pPr algn="r">
              <a:lnSpc>
                <a:spcPct val="140000"/>
              </a:lnSpc>
            </a:pPr>
            <a:r>
              <a:rPr lang="en-US" altLang="ja-JP" sz="1600" dirty="0" smtClean="0"/>
              <a:t>Localized </a:t>
            </a:r>
            <a:r>
              <a:rPr lang="en-US" altLang="ja-JP" sz="1600" dirty="0" err="1" smtClean="0"/>
              <a:t>cubemaps</a:t>
            </a:r>
            <a:r>
              <a:rPr lang="en-US" altLang="ja-JP" sz="1600" dirty="0" smtClean="0"/>
              <a:t>, </a:t>
            </a:r>
            <a:r>
              <a:rPr lang="en-US" altLang="ja-JP" sz="1600" dirty="0" err="1" smtClean="0"/>
              <a:t>cubemap</a:t>
            </a:r>
            <a:r>
              <a:rPr lang="en-US" altLang="ja-JP" sz="1600" dirty="0" smtClean="0"/>
              <a:t> blending, parallax correction</a:t>
            </a:r>
            <a:endParaRPr lang="en-US" altLang="ja-JP" sz="1600" dirty="0" smtClean="0">
              <a:solidFill>
                <a:schemeClr val="tx1"/>
              </a:solidFill>
              <a:cs typeface="Segoe UI" panose="020B0502040204020203" pitchFamily="34" charset="0"/>
            </a:endParaRPr>
          </a:p>
        </p:txBody>
      </p:sp>
    </p:spTree>
    <p:extLst>
      <p:ext uri="{BB962C8B-B14F-4D97-AF65-F5344CB8AC3E}">
        <p14:creationId xmlns:p14="http://schemas.microsoft.com/office/powerpoint/2010/main" val="4776150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Image-Based Lighting</a:t>
            </a:r>
            <a:endParaRPr kumimoji="1" lang="ja-JP" altLang="en-US" dirty="0"/>
          </a:p>
        </p:txBody>
      </p:sp>
      <p:sp>
        <p:nvSpPr>
          <p:cNvPr id="3" name="コンテンツ プレースホルダー 2"/>
          <p:cNvSpPr>
            <a:spLocks noGrp="1"/>
          </p:cNvSpPr>
          <p:nvPr>
            <p:ph idx="1"/>
          </p:nvPr>
        </p:nvSpPr>
        <p:spPr/>
        <p:txBody>
          <a:bodyPr/>
          <a:lstStyle/>
          <a:p>
            <a:r>
              <a:rPr lang="en-US" altLang="ja-JP" dirty="0" err="1" smtClean="0"/>
              <a:t>Cubemap</a:t>
            </a:r>
            <a:r>
              <a:rPr lang="ja-JP" altLang="en-US" dirty="0" smtClean="0"/>
              <a:t>を用いた間接ライティング</a:t>
            </a:r>
            <a:r>
              <a:rPr lang="en-US" altLang="ja-JP" dirty="0" smtClean="0"/>
              <a:t>[</a:t>
            </a:r>
            <a:r>
              <a:rPr lang="en-US" altLang="ja-JP" sz="2400" dirty="0" smtClean="0"/>
              <a:t>Karis13]</a:t>
            </a:r>
            <a:endParaRPr lang="en-US" altLang="ja-JP" dirty="0" smtClean="0"/>
          </a:p>
          <a:p>
            <a:pPr lvl="1"/>
            <a:r>
              <a:rPr lang="ja-JP" altLang="en-US" dirty="0" smtClean="0"/>
              <a:t>材質の表現力が随一</a:t>
            </a:r>
            <a:endParaRPr lang="en-US" altLang="ja-JP" dirty="0" smtClean="0"/>
          </a:p>
          <a:p>
            <a:r>
              <a:rPr lang="ja-JP" altLang="en-US" dirty="0" smtClean="0"/>
              <a:t>事前計算はコストが高め</a:t>
            </a:r>
          </a:p>
        </p:txBody>
      </p:sp>
      <p:grpSp>
        <p:nvGrpSpPr>
          <p:cNvPr id="13" name="グループ化 12"/>
          <p:cNvGrpSpPr/>
          <p:nvPr/>
        </p:nvGrpSpPr>
        <p:grpSpPr>
          <a:xfrm>
            <a:off x="899592" y="2337456"/>
            <a:ext cx="1876605" cy="1821065"/>
            <a:chOff x="1690540" y="2489308"/>
            <a:chExt cx="2160909" cy="2096954"/>
          </a:xfrm>
        </p:grpSpPr>
        <p:pic>
          <p:nvPicPr>
            <p:cNvPr id="6" name="Picture 6" descr="\\fsv1\共有フォルダ\部門\リサーチ＆デベロプメント\開発案件共有フォルダ\Other\新エンジン関連\CGWORLD\IBL_FilteredCubemap_0_45.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540" y="2489308"/>
              <a:ext cx="1080433" cy="10484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fsv1\共有フォルダ\部門\リサーチ＆デベロプメント\開発案件共有フォルダ\Other\新エンジン関連\CGWORLD\IBL_FilteredCubemap_0_65.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0973" y="2489308"/>
              <a:ext cx="1080476" cy="10484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fsv1\共有フォルダ\部門\リサーチ＆デベロプメント\開発案件共有フォルダ\Other\新エンジン関連\CGWORLD\IBL_FilteredCubemap_0_85.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224" y="3537785"/>
              <a:ext cx="1080476" cy="10484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fsv1\共有フォルダ\部門\リサーチ＆デベロプメント\開発案件共有フォルダ\Other\新エンジン関連\CGWORLD\IBL_FilteredCubemap_1_0.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700" y="3537785"/>
              <a:ext cx="1079022" cy="1048477"/>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2337456"/>
            <a:ext cx="1811376" cy="181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4088" y="2337456"/>
            <a:ext cx="2952328" cy="181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758387" y="4176778"/>
            <a:ext cx="2160240" cy="369332"/>
          </a:xfrm>
          <a:prstGeom prst="rect">
            <a:avLst/>
          </a:prstGeom>
          <a:noFill/>
        </p:spPr>
        <p:txBody>
          <a:bodyPr wrap="square" rtlCol="0">
            <a:spAutoFit/>
          </a:bodyPr>
          <a:lstStyle/>
          <a:p>
            <a:pPr algn="ctr"/>
            <a:r>
              <a:rPr kumimoji="1" lang="en-US" altLang="ja-JP" dirty="0" err="1" smtClean="0">
                <a:latin typeface="Segoe UI" panose="020B0502040204020203" pitchFamily="34" charset="0"/>
                <a:ea typeface="Segoe UI" panose="020B0502040204020203" pitchFamily="34" charset="0"/>
                <a:cs typeface="Segoe UI" panose="020B0502040204020203" pitchFamily="34" charset="0"/>
              </a:rPr>
              <a:t>Cubemap</a:t>
            </a:r>
            <a:endParaRPr kumimoji="1" lang="ja-JP" altLang="en-US" dirty="0">
              <a:latin typeface="Segoe UI" panose="020B0502040204020203" pitchFamily="34" charset="0"/>
              <a:cs typeface="Segoe UI" panose="020B0502040204020203" pitchFamily="34" charset="0"/>
            </a:endParaRPr>
          </a:p>
        </p:txBody>
      </p:sp>
      <p:sp>
        <p:nvSpPr>
          <p:cNvPr id="12" name="テキスト ボックス 11"/>
          <p:cNvSpPr txBox="1"/>
          <p:nvPr/>
        </p:nvSpPr>
        <p:spPr>
          <a:xfrm>
            <a:off x="3029416" y="4176778"/>
            <a:ext cx="2160240" cy="369332"/>
          </a:xfrm>
          <a:prstGeom prst="rect">
            <a:avLst/>
          </a:prstGeom>
          <a:noFill/>
        </p:spPr>
        <p:txBody>
          <a:bodyPr wrap="square" rtlCol="0">
            <a:spAutoFit/>
          </a:bodyPr>
          <a:lstStyle/>
          <a:p>
            <a:pPr algn="ctr"/>
            <a:r>
              <a:rPr kumimoji="1" lang="en-US" altLang="ja-JP" dirty="0" smtClean="0">
                <a:latin typeface="Segoe UI" panose="020B0502040204020203" pitchFamily="34" charset="0"/>
                <a:ea typeface="Segoe UI" panose="020B0502040204020203" pitchFamily="34" charset="0"/>
                <a:cs typeface="Segoe UI" panose="020B0502040204020203" pitchFamily="34" charset="0"/>
              </a:rPr>
              <a:t>Shininess Map</a:t>
            </a:r>
            <a:endParaRPr kumimoji="1" lang="ja-JP" altLang="en-US" dirty="0">
              <a:latin typeface="Segoe UI" panose="020B0502040204020203" pitchFamily="34" charset="0"/>
              <a:cs typeface="Segoe UI" panose="020B0502040204020203" pitchFamily="34" charset="0"/>
            </a:endParaRPr>
          </a:p>
        </p:txBody>
      </p:sp>
      <p:sp>
        <p:nvSpPr>
          <p:cNvPr id="14" name="テキスト ボックス 13"/>
          <p:cNvSpPr txBox="1"/>
          <p:nvPr/>
        </p:nvSpPr>
        <p:spPr>
          <a:xfrm>
            <a:off x="5760132" y="4218642"/>
            <a:ext cx="2160240" cy="369332"/>
          </a:xfrm>
          <a:prstGeom prst="rect">
            <a:avLst/>
          </a:prstGeom>
          <a:noFill/>
        </p:spPr>
        <p:txBody>
          <a:bodyPr wrap="square" rtlCol="0">
            <a:spAutoFit/>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結果</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55389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Image-Based Lighting</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最も支配的な間接光の要素</a:t>
            </a:r>
            <a:endParaRPr lang="en-US" altLang="ja-JP" dirty="0"/>
          </a:p>
          <a:p>
            <a:pPr lvl="1"/>
            <a:r>
              <a:rPr lang="ja-JP" altLang="en-US" dirty="0"/>
              <a:t>背景以外 </a:t>
            </a:r>
            <a:r>
              <a:rPr lang="en-US" altLang="ja-JP" dirty="0"/>
              <a:t>…</a:t>
            </a:r>
            <a:r>
              <a:rPr lang="ja-JP" altLang="en-US" dirty="0"/>
              <a:t> </a:t>
            </a:r>
            <a:r>
              <a:rPr lang="en-US" altLang="ja-JP" dirty="0"/>
              <a:t>Diffuse</a:t>
            </a:r>
            <a:r>
              <a:rPr lang="ja-JP" altLang="en-US" dirty="0"/>
              <a:t>も</a:t>
            </a:r>
            <a:r>
              <a:rPr lang="en-US" altLang="ja-JP" dirty="0"/>
              <a:t>Specular</a:t>
            </a:r>
            <a:r>
              <a:rPr lang="ja-JP" altLang="en-US" dirty="0"/>
              <a:t>も</a:t>
            </a:r>
            <a:r>
              <a:rPr lang="en-US" altLang="ja-JP" dirty="0"/>
              <a:t>IBL</a:t>
            </a:r>
          </a:p>
          <a:p>
            <a:pPr lvl="1"/>
            <a:r>
              <a:rPr lang="ja-JP" altLang="en-US" dirty="0" smtClean="0"/>
              <a:t>背景オブジェクト </a:t>
            </a:r>
            <a:r>
              <a:rPr lang="en-US" altLang="ja-JP" dirty="0" smtClean="0"/>
              <a:t>…</a:t>
            </a:r>
            <a:r>
              <a:rPr lang="ja-JP" altLang="en-US" dirty="0" smtClean="0"/>
              <a:t> </a:t>
            </a:r>
            <a:r>
              <a:rPr lang="en-US" altLang="ja-JP" dirty="0" smtClean="0"/>
              <a:t>Diffuse</a:t>
            </a:r>
            <a:r>
              <a:rPr lang="ja-JP" altLang="en-US" dirty="0" smtClean="0"/>
              <a:t>に</a:t>
            </a:r>
            <a:r>
              <a:rPr lang="en-US" altLang="ja-JP" dirty="0" smtClean="0"/>
              <a:t>Light Map, Specular</a:t>
            </a:r>
            <a:r>
              <a:rPr lang="ja-JP" altLang="en-US" dirty="0" smtClean="0"/>
              <a:t>に</a:t>
            </a:r>
            <a:r>
              <a:rPr lang="en-US" altLang="ja-JP" dirty="0" smtClean="0"/>
              <a:t>IBL</a:t>
            </a:r>
          </a:p>
          <a:p>
            <a:r>
              <a:rPr lang="ja-JP" altLang="en-US" dirty="0" smtClean="0"/>
              <a:t>動的なオブジェクトや細かい反射は</a:t>
            </a:r>
            <a:r>
              <a:rPr lang="en-US" altLang="ja-JP" dirty="0" smtClean="0"/>
              <a:t>Local Reflection</a:t>
            </a:r>
            <a:r>
              <a:rPr lang="ja-JP" altLang="en-US" dirty="0" smtClean="0"/>
              <a:t>で補う</a:t>
            </a:r>
            <a:endParaRPr lang="en-US" altLang="ja-JP" dirty="0"/>
          </a:p>
          <a:p>
            <a:endParaRPr lang="en-US" altLang="ja-JP" dirty="0" smtClean="0"/>
          </a:p>
          <a:p>
            <a:r>
              <a:rPr lang="en-US" altLang="ja-JP" dirty="0" smtClean="0"/>
              <a:t>Parallax Correction</a:t>
            </a:r>
            <a:r>
              <a:rPr lang="ja-JP" altLang="en-US" dirty="0" smtClean="0"/>
              <a:t>はなし</a:t>
            </a:r>
            <a:endParaRPr lang="en-US" altLang="ja-JP" dirty="0" smtClean="0"/>
          </a:p>
          <a:p>
            <a:pPr lvl="1"/>
            <a:r>
              <a:rPr lang="ja-JP" altLang="en-US" dirty="0" smtClean="0"/>
              <a:t>実装はしたが完全な鏡面以外で起こるエラーが許容できず不採用</a:t>
            </a:r>
            <a:endParaRPr lang="en-US" altLang="ja-JP" dirty="0" smtClean="0"/>
          </a:p>
          <a:p>
            <a:pPr lvl="1"/>
            <a:r>
              <a:rPr lang="ja-JP" altLang="en-US" dirty="0" smtClean="0"/>
              <a:t>改良案はあるが今回は間に合わず</a:t>
            </a:r>
            <a:endParaRPr lang="en-US" altLang="ja-JP" dirty="0"/>
          </a:p>
        </p:txBody>
      </p:sp>
    </p:spTree>
    <p:extLst>
      <p:ext uri="{BB962C8B-B14F-4D97-AF65-F5344CB8AC3E}">
        <p14:creationId xmlns:p14="http://schemas.microsoft.com/office/powerpoint/2010/main" val="1823594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Localized </a:t>
            </a:r>
            <a:r>
              <a:rPr kumimoji="1" lang="en-US" altLang="ja-JP" dirty="0" err="1" smtClean="0"/>
              <a:t>Cubemaps</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シーン全体で</a:t>
            </a:r>
            <a:r>
              <a:rPr lang="en-US" altLang="ja-JP" dirty="0" err="1" smtClean="0"/>
              <a:t>Cubemap</a:t>
            </a:r>
            <a:r>
              <a:rPr lang="ja-JP" altLang="en-US" dirty="0" smtClean="0"/>
              <a:t>一つだけというわけにはいかない</a:t>
            </a:r>
            <a:endParaRPr lang="en-US" altLang="ja-JP" dirty="0" smtClean="0"/>
          </a:p>
          <a:p>
            <a:pPr lvl="1"/>
            <a:r>
              <a:rPr lang="ja-JP" altLang="en-US" dirty="0" smtClean="0"/>
              <a:t>ライトのようにシーン</a:t>
            </a:r>
            <a:r>
              <a:rPr lang="ja-JP" altLang="en-US" dirty="0"/>
              <a:t>に</a:t>
            </a:r>
            <a:r>
              <a:rPr kumimoji="1" lang="ja-JP" altLang="en-US" dirty="0" smtClean="0"/>
              <a:t>配置できるようにする</a:t>
            </a:r>
            <a:endParaRPr kumimoji="1" lang="en-US" altLang="ja-JP" dirty="0" smtClean="0"/>
          </a:p>
          <a:p>
            <a:pPr lvl="1"/>
            <a:r>
              <a:rPr lang="ja-JP" altLang="en-US" dirty="0"/>
              <a:t>影響</a:t>
            </a:r>
            <a:r>
              <a:rPr lang="ja-JP" altLang="en-US" dirty="0" smtClean="0"/>
              <a:t>範囲</a:t>
            </a:r>
            <a:r>
              <a:rPr lang="en-US" altLang="ja-JP" dirty="0" smtClean="0"/>
              <a:t>(Box</a:t>
            </a:r>
            <a:r>
              <a:rPr lang="ja-JP" altLang="en-US" dirty="0" smtClean="0"/>
              <a:t>ないし</a:t>
            </a:r>
            <a:r>
              <a:rPr lang="en-US" altLang="ja-JP" dirty="0" smtClean="0"/>
              <a:t>Sphere)</a:t>
            </a:r>
            <a:r>
              <a:rPr lang="ja-JP" altLang="en-US" dirty="0" smtClean="0"/>
              <a:t>も設定</a:t>
            </a:r>
            <a:endParaRPr kumimoji="1" lang="ja-JP" altLang="en-US" dirty="0" smtClean="0"/>
          </a:p>
        </p:txBody>
      </p:sp>
      <p:grpSp>
        <p:nvGrpSpPr>
          <p:cNvPr id="5" name="グループ化 4"/>
          <p:cNvGrpSpPr/>
          <p:nvPr/>
        </p:nvGrpSpPr>
        <p:grpSpPr>
          <a:xfrm>
            <a:off x="2555775" y="2576672"/>
            <a:ext cx="4166697" cy="2057923"/>
            <a:chOff x="1911727" y="2258578"/>
            <a:chExt cx="4810746" cy="2376018"/>
          </a:xfrm>
        </p:grpSpPr>
        <p:sp>
          <p:nvSpPr>
            <p:cNvPr id="4" name="正方形/長方形 3"/>
            <p:cNvSpPr/>
            <p:nvPr/>
          </p:nvSpPr>
          <p:spPr>
            <a:xfrm rot="599473">
              <a:off x="1911727" y="2304781"/>
              <a:ext cx="1944574" cy="1309885"/>
            </a:xfrm>
            <a:prstGeom prst="rect">
              <a:avLst/>
            </a:prstGeom>
            <a:solidFill>
              <a:srgbClr val="C0504D">
                <a:alpha val="50196"/>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19" name="グループ化 18"/>
            <p:cNvGrpSpPr/>
            <p:nvPr/>
          </p:nvGrpSpPr>
          <p:grpSpPr>
            <a:xfrm>
              <a:off x="2268012" y="2567972"/>
              <a:ext cx="3292783" cy="2066624"/>
              <a:chOff x="5030702" y="2294524"/>
              <a:chExt cx="3652155" cy="2292176"/>
            </a:xfrm>
          </p:grpSpPr>
          <p:sp>
            <p:nvSpPr>
              <p:cNvPr id="11" name="正方形/長方形 10"/>
              <p:cNvSpPr/>
              <p:nvPr/>
            </p:nvSpPr>
            <p:spPr>
              <a:xfrm rot="21143380">
                <a:off x="6243465" y="2294524"/>
                <a:ext cx="1626293" cy="2152477"/>
              </a:xfrm>
              <a:prstGeom prst="rect">
                <a:avLst/>
              </a:prstGeom>
              <a:solidFill>
                <a:schemeClr val="accent3">
                  <a:alpha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2" name="正方形/長方形 11"/>
              <p:cNvSpPr/>
              <p:nvPr/>
            </p:nvSpPr>
            <p:spPr>
              <a:xfrm rot="1802569">
                <a:off x="7780128" y="3374191"/>
                <a:ext cx="902729" cy="121250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星 7 14"/>
              <p:cNvSpPr/>
              <p:nvPr/>
            </p:nvSpPr>
            <p:spPr>
              <a:xfrm rot="1802569">
                <a:off x="8093703" y="3842665"/>
                <a:ext cx="275571" cy="27557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rot="20967862">
                <a:off x="5030702" y="3185942"/>
                <a:ext cx="1775424" cy="1212510"/>
              </a:xfrm>
              <a:prstGeom prst="rect">
                <a:avLst/>
              </a:prstGeom>
              <a:solidFill>
                <a:schemeClr val="accent4">
                  <a:alpha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7" name="星 7 16"/>
              <p:cNvSpPr/>
              <p:nvPr/>
            </p:nvSpPr>
            <p:spPr>
              <a:xfrm rot="20967862">
                <a:off x="5780628" y="3654409"/>
                <a:ext cx="275571" cy="275570"/>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8" name="星 7 17"/>
              <p:cNvSpPr/>
              <p:nvPr/>
            </p:nvSpPr>
            <p:spPr>
              <a:xfrm>
                <a:off x="6953667" y="3177250"/>
                <a:ext cx="275571" cy="275570"/>
              </a:xfrm>
              <a:prstGeom prst="star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0" name="星 7 19"/>
              <p:cNvSpPr/>
              <p:nvPr/>
            </p:nvSpPr>
            <p:spPr>
              <a:xfrm rot="939330">
                <a:off x="5576149" y="2591245"/>
                <a:ext cx="275571" cy="275570"/>
              </a:xfrm>
              <a:prstGeom prst="star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21" name="正方形/長方形 20"/>
            <p:cNvSpPr/>
            <p:nvPr/>
          </p:nvSpPr>
          <p:spPr>
            <a:xfrm rot="21209183">
              <a:off x="4636023" y="2258578"/>
              <a:ext cx="2086450" cy="1560457"/>
            </a:xfrm>
            <a:prstGeom prst="rect">
              <a:avLst/>
            </a:prstGeom>
            <a:solidFill>
              <a:schemeClr val="accent6">
                <a:alpha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2" name="星 7 21"/>
            <p:cNvSpPr/>
            <p:nvPr/>
          </p:nvSpPr>
          <p:spPr>
            <a:xfrm rot="939330">
              <a:off x="5565029" y="2910323"/>
              <a:ext cx="248455" cy="248454"/>
            </a:xfrm>
            <a:prstGeom prst="star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896893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sv1\共有フォルダ\部門\リサーチ＆デベロプメント\開発案件共有フォルダ\Other\新エンジン関連\素材\CEDECデモキャプチャ\ウェブ用確定\SSKK 2014-08-31 20-46-51-15.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2859782"/>
            <a:ext cx="3235840" cy="1820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fsv1\共有フォルダ\部門\リサーチ＆デベロプメント\開発案件共有フォルダ\Other\新エンジン関連\素材\スクリーンショット\CGWorld求人用\02.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831367"/>
            <a:ext cx="3235840" cy="202240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5076056" y="831367"/>
            <a:ext cx="1002822" cy="4413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dirty="0" smtClean="0"/>
              <a:t>補足</a:t>
            </a:r>
            <a:endParaRPr lang="ja-JP" altLang="en-US" dirty="0"/>
          </a:p>
        </p:txBody>
      </p:sp>
      <p:sp>
        <p:nvSpPr>
          <p:cNvPr id="4" name="コンテンツ プレースホルダー 2"/>
          <p:cNvSpPr>
            <a:spLocks noGrp="1"/>
          </p:cNvSpPr>
          <p:nvPr>
            <p:ph idx="1"/>
          </p:nvPr>
        </p:nvSpPr>
        <p:spPr>
          <a:xfrm>
            <a:off x="457200" y="915566"/>
            <a:ext cx="8229600" cy="3744416"/>
          </a:xfrm>
        </p:spPr>
        <p:txBody>
          <a:bodyPr>
            <a:normAutofit/>
          </a:bodyPr>
          <a:lstStyle/>
          <a:p>
            <a:r>
              <a:rPr lang="ja-JP" altLang="en-US" dirty="0" smtClean="0"/>
              <a:t>デモ名称</a:t>
            </a:r>
            <a:r>
              <a:rPr lang="en-US" altLang="ja-JP" dirty="0" smtClean="0"/>
              <a:t>: </a:t>
            </a:r>
            <a:r>
              <a:rPr lang="en-US" altLang="ja-JP" dirty="0" smtClean="0">
                <a:solidFill>
                  <a:schemeClr val="accent6">
                    <a:lumMod val="75000"/>
                  </a:schemeClr>
                </a:solidFill>
              </a:rPr>
              <a:t>Museum</a:t>
            </a:r>
          </a:p>
          <a:p>
            <a:pPr marL="0" indent="0">
              <a:buNone/>
            </a:pPr>
            <a:endParaRPr lang="en-US" altLang="ja-JP" sz="1000" dirty="0"/>
          </a:p>
          <a:p>
            <a:r>
              <a:rPr lang="en-US" altLang="ja-JP" dirty="0" smtClean="0"/>
              <a:t>GDC</a:t>
            </a:r>
            <a:r>
              <a:rPr lang="ja-JP" altLang="en-US" dirty="0" smtClean="0"/>
              <a:t>で公開したものを</a:t>
            </a:r>
            <a:r>
              <a:rPr lang="en-US" altLang="ja-JP" dirty="0" smtClean="0"/>
              <a:t/>
            </a:r>
            <a:br>
              <a:rPr lang="en-US" altLang="ja-JP" dirty="0" smtClean="0"/>
            </a:br>
            <a:r>
              <a:rPr lang="ja-JP" altLang="en-US" dirty="0" smtClean="0"/>
              <a:t>ブラッシュアップ</a:t>
            </a:r>
            <a:endParaRPr lang="en-US" altLang="ja-JP" dirty="0" smtClean="0"/>
          </a:p>
          <a:p>
            <a:pPr marL="0" indent="0">
              <a:buNone/>
            </a:pPr>
            <a:endParaRPr lang="en-US" altLang="ja-JP" sz="1000" dirty="0" smtClean="0"/>
          </a:p>
          <a:p>
            <a:r>
              <a:rPr lang="ja-JP" altLang="en-US" dirty="0" smtClean="0"/>
              <a:t>ブラッシュアップ内容</a:t>
            </a:r>
            <a:endParaRPr lang="en-US" altLang="ja-JP" dirty="0" smtClean="0"/>
          </a:p>
          <a:p>
            <a:pPr lvl="1"/>
            <a:r>
              <a:rPr lang="ja-JP" altLang="en-US" dirty="0">
                <a:solidFill>
                  <a:schemeClr val="accent6">
                    <a:lumMod val="75000"/>
                  </a:schemeClr>
                </a:solidFill>
              </a:rPr>
              <a:t>背景モデルを大きく変更</a:t>
            </a:r>
            <a:endParaRPr lang="en-US" altLang="ja-JP" dirty="0">
              <a:solidFill>
                <a:schemeClr val="accent6">
                  <a:lumMod val="75000"/>
                </a:schemeClr>
              </a:solidFill>
            </a:endParaRPr>
          </a:p>
          <a:p>
            <a:pPr lvl="1"/>
            <a:r>
              <a:rPr lang="ja-JP" altLang="en-US" dirty="0" smtClean="0"/>
              <a:t>パフォーマンスを最適化</a:t>
            </a:r>
          </a:p>
        </p:txBody>
      </p:sp>
      <p:sp>
        <p:nvSpPr>
          <p:cNvPr id="3" name="テキスト ボックス 2"/>
          <p:cNvSpPr txBox="1"/>
          <p:nvPr/>
        </p:nvSpPr>
        <p:spPr>
          <a:xfrm>
            <a:off x="5219035" y="851982"/>
            <a:ext cx="716864" cy="400110"/>
          </a:xfrm>
          <a:prstGeom prst="rect">
            <a:avLst/>
          </a:prstGeom>
          <a:noFill/>
        </p:spPr>
        <p:txBody>
          <a:bodyPr wrap="none" rtlCol="0">
            <a:spAutoFit/>
          </a:bodyPr>
          <a:lstStyle/>
          <a:p>
            <a:pPr algn="ctr"/>
            <a:r>
              <a:rPr kumimoji="1" lang="en-US" altLang="ja-JP" sz="20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GDC</a:t>
            </a:r>
            <a:endParaRPr kumimoji="1" lang="ja-JP" altLang="en-US" sz="2000" b="1" dirty="0">
              <a:solidFill>
                <a:schemeClr val="bg1"/>
              </a:solidFill>
              <a:latin typeface="Segoe UI" panose="020B0502040204020203" pitchFamily="34" charset="0"/>
              <a:cs typeface="Segoe UI" panose="020B0502040204020203" pitchFamily="34" charset="0"/>
            </a:endParaRPr>
          </a:p>
        </p:txBody>
      </p:sp>
      <p:sp>
        <p:nvSpPr>
          <p:cNvPr id="8" name="正方形/長方形 7"/>
          <p:cNvSpPr/>
          <p:nvPr/>
        </p:nvSpPr>
        <p:spPr>
          <a:xfrm>
            <a:off x="5076056" y="2859782"/>
            <a:ext cx="1002822" cy="4413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5094001" y="2880397"/>
            <a:ext cx="966932" cy="400110"/>
          </a:xfrm>
          <a:prstGeom prst="rect">
            <a:avLst/>
          </a:prstGeom>
          <a:noFill/>
        </p:spPr>
        <p:txBody>
          <a:bodyPr wrap="none" rtlCol="0">
            <a:spAutoFit/>
          </a:bodyPr>
          <a:lstStyle/>
          <a:p>
            <a:pPr algn="ctr"/>
            <a:r>
              <a:rPr lang="en-US" altLang="ja-JP" sz="2000" b="1" dirty="0">
                <a:solidFill>
                  <a:schemeClr val="bg1"/>
                </a:solidFill>
                <a:latin typeface="Segoe UI" panose="020B0502040204020203" pitchFamily="34" charset="0"/>
                <a:ea typeface="Segoe UI" panose="020B0502040204020203" pitchFamily="34" charset="0"/>
                <a:cs typeface="Segoe UI" panose="020B0502040204020203" pitchFamily="34" charset="0"/>
              </a:rPr>
              <a:t>CEDEC</a:t>
            </a:r>
            <a:endParaRPr kumimoji="1" lang="ja-JP" altLang="en-US" sz="2000" b="1"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921930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1275606"/>
            <a:ext cx="6169835" cy="335882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ja-JP" altLang="en-US" dirty="0" smtClean="0"/>
              <a:t>デモにおける</a:t>
            </a:r>
            <a:r>
              <a:rPr kumimoji="1" lang="en-US" altLang="ja-JP" dirty="0" smtClean="0"/>
              <a:t>Localized </a:t>
            </a:r>
            <a:r>
              <a:rPr kumimoji="1" lang="en-US" altLang="ja-JP" dirty="0" err="1" smtClean="0"/>
              <a:t>Cubemaps</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全体で</a:t>
            </a:r>
            <a:r>
              <a:rPr kumimoji="1" lang="en-US" altLang="ja-JP" dirty="0" smtClean="0"/>
              <a:t>9</a:t>
            </a:r>
            <a:r>
              <a:rPr lang="en-US" altLang="ja-JP" dirty="0" smtClean="0"/>
              <a:t>0</a:t>
            </a:r>
            <a:r>
              <a:rPr lang="ja-JP" altLang="en-US" dirty="0" smtClean="0"/>
              <a:t>個ほど配置</a:t>
            </a:r>
            <a:endParaRPr lang="en-US" altLang="ja-JP" dirty="0" smtClean="0"/>
          </a:p>
          <a:p>
            <a:pPr lvl="1"/>
            <a:r>
              <a:rPr lang="ja-JP" altLang="en-US" dirty="0" smtClean="0"/>
              <a:t>各面 </a:t>
            </a:r>
            <a:r>
              <a:rPr lang="en-US" altLang="ja-JP" dirty="0" smtClean="0"/>
              <a:t>256 × 256 pixels</a:t>
            </a:r>
          </a:p>
          <a:p>
            <a:pPr lvl="1"/>
            <a:r>
              <a:rPr lang="en-US" altLang="ja-JP" dirty="0" smtClean="0"/>
              <a:t>~50MB (BC6H)</a:t>
            </a:r>
          </a:p>
        </p:txBody>
      </p:sp>
    </p:spTree>
    <p:extLst>
      <p:ext uri="{BB962C8B-B14F-4D97-AF65-F5344CB8AC3E}">
        <p14:creationId xmlns:p14="http://schemas.microsoft.com/office/powerpoint/2010/main" val="21458213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1"/>
          <p:cNvSpPr>
            <a:spLocks noGrp="1"/>
          </p:cNvSpPr>
          <p:nvPr>
            <p:ph type="title"/>
          </p:nvPr>
        </p:nvSpPr>
        <p:spPr>
          <a:xfrm>
            <a:off x="467544" y="267494"/>
            <a:ext cx="8229600" cy="493563"/>
          </a:xfrm>
        </p:spPr>
        <p:txBody>
          <a:bodyPr/>
          <a:lstStyle/>
          <a:p>
            <a:r>
              <a:rPr kumimoji="1" lang="en-US" altLang="ja-JP" dirty="0" smtClean="0"/>
              <a:t>Localized </a:t>
            </a:r>
            <a:r>
              <a:rPr kumimoji="1" lang="en-US" altLang="ja-JP" dirty="0" err="1" smtClean="0"/>
              <a:t>Cubemap</a:t>
            </a:r>
            <a:r>
              <a:rPr kumimoji="1" lang="ja-JP" altLang="en-US" dirty="0" smtClean="0"/>
              <a:t>を用いた</a:t>
            </a:r>
            <a:r>
              <a:rPr kumimoji="1" lang="en-US" altLang="ja-JP" dirty="0" smtClean="0"/>
              <a:t>Shading</a:t>
            </a:r>
            <a:endParaRPr kumimoji="1" lang="ja-JP" altLang="en-US" dirty="0"/>
          </a:p>
        </p:txBody>
      </p:sp>
      <p:sp>
        <p:nvSpPr>
          <p:cNvPr id="23" name="コンテンツ プレースホルダー 2"/>
          <p:cNvSpPr>
            <a:spLocks noGrp="1"/>
          </p:cNvSpPr>
          <p:nvPr>
            <p:ph idx="1"/>
          </p:nvPr>
        </p:nvSpPr>
        <p:spPr>
          <a:xfrm>
            <a:off x="457200" y="915566"/>
            <a:ext cx="8229600" cy="3744416"/>
          </a:xfrm>
        </p:spPr>
        <p:txBody>
          <a:bodyPr/>
          <a:lstStyle/>
          <a:p>
            <a:r>
              <a:rPr lang="en-US" altLang="ja-JP" dirty="0" err="1" smtClean="0"/>
              <a:t>Cubemap</a:t>
            </a:r>
            <a:r>
              <a:rPr lang="en-US" altLang="ja-JP" dirty="0" smtClean="0"/>
              <a:t>(</a:t>
            </a:r>
            <a:r>
              <a:rPr lang="ja-JP" altLang="en-US" dirty="0" smtClean="0"/>
              <a:t>の影響範囲</a:t>
            </a:r>
            <a:r>
              <a:rPr lang="en-US" altLang="ja-JP" dirty="0" smtClean="0"/>
              <a:t>)</a:t>
            </a:r>
            <a:r>
              <a:rPr lang="ja-JP" altLang="en-US" dirty="0" smtClean="0"/>
              <a:t>を順々に描画</a:t>
            </a:r>
            <a:endParaRPr lang="en-US" altLang="ja-JP" dirty="0" smtClean="0"/>
          </a:p>
          <a:p>
            <a:pPr lvl="1"/>
            <a:r>
              <a:rPr lang="ja-JP" altLang="en-US" dirty="0" smtClean="0"/>
              <a:t>影響範囲内のピクセルのみ</a:t>
            </a:r>
            <a:r>
              <a:rPr lang="en-US" altLang="ja-JP" dirty="0" smtClean="0"/>
              <a:t>Shading</a:t>
            </a:r>
            <a:r>
              <a:rPr lang="ja-JP" altLang="en-US" dirty="0" smtClean="0"/>
              <a:t>を行う</a:t>
            </a:r>
            <a:endParaRPr lang="en-US" altLang="ja-JP" dirty="0" smtClean="0"/>
          </a:p>
        </p:txBody>
      </p:sp>
      <p:sp>
        <p:nvSpPr>
          <p:cNvPr id="20" name="正方形/長方形 19"/>
          <p:cNvSpPr/>
          <p:nvPr/>
        </p:nvSpPr>
        <p:spPr>
          <a:xfrm rot="599473">
            <a:off x="1911727" y="2304781"/>
            <a:ext cx="1944574" cy="1309885"/>
          </a:xfrm>
          <a:prstGeom prst="rect">
            <a:avLst/>
          </a:prstGeom>
          <a:solidFill>
            <a:srgbClr val="C0504D">
              <a:alpha val="50196"/>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2268012" y="2258578"/>
            <a:ext cx="4454461" cy="2376019"/>
            <a:chOff x="5030702" y="1951362"/>
            <a:chExt cx="4940617" cy="2635338"/>
          </a:xfrm>
        </p:grpSpPr>
        <p:sp>
          <p:nvSpPr>
            <p:cNvPr id="24" name="正方形/長方形 23"/>
            <p:cNvSpPr/>
            <p:nvPr/>
          </p:nvSpPr>
          <p:spPr>
            <a:xfrm rot="21143380">
              <a:off x="6243465" y="2294524"/>
              <a:ext cx="1626293" cy="2152477"/>
            </a:xfrm>
            <a:prstGeom prst="rect">
              <a:avLst/>
            </a:prstGeom>
            <a:solidFill>
              <a:schemeClr val="accent3">
                <a:alpha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5" name="正方形/長方形 24"/>
            <p:cNvSpPr/>
            <p:nvPr/>
          </p:nvSpPr>
          <p:spPr>
            <a:xfrm rot="1802569">
              <a:off x="7780128" y="3374191"/>
              <a:ext cx="902729" cy="121250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rot="21209183">
              <a:off x="7657156" y="1951362"/>
              <a:ext cx="2314163" cy="1730765"/>
            </a:xfrm>
            <a:prstGeom prst="rect">
              <a:avLst/>
            </a:prstGeom>
            <a:solidFill>
              <a:schemeClr val="accent6">
                <a:alpha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7" name="星 7 26"/>
            <p:cNvSpPr/>
            <p:nvPr/>
          </p:nvSpPr>
          <p:spPr>
            <a:xfrm rot="939330">
              <a:off x="8687553" y="2674239"/>
              <a:ext cx="275571" cy="275570"/>
            </a:xfrm>
            <a:prstGeom prst="star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8" name="星 7 27"/>
            <p:cNvSpPr/>
            <p:nvPr/>
          </p:nvSpPr>
          <p:spPr>
            <a:xfrm rot="1802569">
              <a:off x="8093703" y="3842665"/>
              <a:ext cx="275571" cy="27557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rot="20967862">
              <a:off x="5030702" y="3185942"/>
              <a:ext cx="1775424" cy="1212510"/>
            </a:xfrm>
            <a:prstGeom prst="rect">
              <a:avLst/>
            </a:prstGeom>
            <a:solidFill>
              <a:schemeClr val="accent4">
                <a:alpha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0" name="星 7 29"/>
            <p:cNvSpPr/>
            <p:nvPr/>
          </p:nvSpPr>
          <p:spPr>
            <a:xfrm rot="20967862">
              <a:off x="5780628" y="3654409"/>
              <a:ext cx="275571" cy="275570"/>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1" name="星 7 30"/>
            <p:cNvSpPr/>
            <p:nvPr/>
          </p:nvSpPr>
          <p:spPr>
            <a:xfrm>
              <a:off x="6953667" y="3177250"/>
              <a:ext cx="275571" cy="275570"/>
            </a:xfrm>
            <a:prstGeom prst="star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2" name="星 7 31"/>
            <p:cNvSpPr/>
            <p:nvPr/>
          </p:nvSpPr>
          <p:spPr>
            <a:xfrm rot="939330">
              <a:off x="5576149" y="2591245"/>
              <a:ext cx="275571" cy="275570"/>
            </a:xfrm>
            <a:prstGeom prst="star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2" name="正方形/長方形 1"/>
          <p:cNvSpPr/>
          <p:nvPr/>
        </p:nvSpPr>
        <p:spPr>
          <a:xfrm>
            <a:off x="2322249" y="2685844"/>
            <a:ext cx="2205666" cy="140215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83568" y="2146024"/>
            <a:ext cx="1843774" cy="369332"/>
          </a:xfrm>
          <a:prstGeom prst="rect">
            <a:avLst/>
          </a:prstGeom>
          <a:noFill/>
        </p:spPr>
        <p:txBody>
          <a:bodyPr wrap="none" rtlCol="0">
            <a:spAutoFit/>
          </a:bodyPr>
          <a:lstStyle/>
          <a:p>
            <a:r>
              <a:rPr kumimoji="1" lang="ja-JP" altLang="en-US" dirty="0" smtClean="0"/>
              <a:t>レンダリング領域</a:t>
            </a:r>
            <a:endParaRPr kumimoji="1" lang="ja-JP" altLang="en-US" dirty="0"/>
          </a:p>
        </p:txBody>
      </p:sp>
      <p:cxnSp>
        <p:nvCxnSpPr>
          <p:cNvPr id="8" name="直線矢印コネクタ 7"/>
          <p:cNvCxnSpPr/>
          <p:nvPr/>
        </p:nvCxnSpPr>
        <p:spPr>
          <a:xfrm>
            <a:off x="1605455" y="2643758"/>
            <a:ext cx="576106" cy="3159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8845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1"/>
          <p:cNvSpPr>
            <a:spLocks noGrp="1"/>
          </p:cNvSpPr>
          <p:nvPr>
            <p:ph type="title"/>
          </p:nvPr>
        </p:nvSpPr>
        <p:spPr>
          <a:xfrm>
            <a:off x="467544" y="267494"/>
            <a:ext cx="8229600" cy="493563"/>
          </a:xfrm>
        </p:spPr>
        <p:txBody>
          <a:bodyPr/>
          <a:lstStyle/>
          <a:p>
            <a:r>
              <a:rPr kumimoji="1" lang="en-US" altLang="ja-JP" dirty="0" smtClean="0"/>
              <a:t>Localized </a:t>
            </a:r>
            <a:r>
              <a:rPr kumimoji="1" lang="en-US" altLang="ja-JP" dirty="0" err="1" smtClean="0"/>
              <a:t>Cubemap</a:t>
            </a:r>
            <a:r>
              <a:rPr kumimoji="1" lang="ja-JP" altLang="en-US" dirty="0" smtClean="0"/>
              <a:t>を用いた</a:t>
            </a:r>
            <a:r>
              <a:rPr kumimoji="1" lang="en-US" altLang="ja-JP" dirty="0" smtClean="0"/>
              <a:t>Shading</a:t>
            </a:r>
            <a:endParaRPr kumimoji="1" lang="ja-JP" altLang="en-US" dirty="0"/>
          </a:p>
        </p:txBody>
      </p:sp>
      <p:sp>
        <p:nvSpPr>
          <p:cNvPr id="23" name="コンテンツ プレースホルダー 2"/>
          <p:cNvSpPr>
            <a:spLocks noGrp="1"/>
          </p:cNvSpPr>
          <p:nvPr>
            <p:ph idx="1"/>
          </p:nvPr>
        </p:nvSpPr>
        <p:spPr>
          <a:xfrm>
            <a:off x="457200" y="915566"/>
            <a:ext cx="8229600" cy="3744416"/>
          </a:xfrm>
        </p:spPr>
        <p:txBody>
          <a:bodyPr/>
          <a:lstStyle/>
          <a:p>
            <a:r>
              <a:rPr lang="en-US" altLang="ja-JP" dirty="0" err="1" smtClean="0"/>
              <a:t>Cubemap</a:t>
            </a:r>
            <a:r>
              <a:rPr lang="en-US" altLang="ja-JP" dirty="0" smtClean="0"/>
              <a:t>(</a:t>
            </a:r>
            <a:r>
              <a:rPr lang="ja-JP" altLang="en-US" dirty="0" smtClean="0"/>
              <a:t>の影響範囲</a:t>
            </a:r>
            <a:r>
              <a:rPr lang="en-US" altLang="ja-JP" dirty="0" smtClean="0"/>
              <a:t>)</a:t>
            </a:r>
            <a:r>
              <a:rPr lang="ja-JP" altLang="en-US" dirty="0" smtClean="0"/>
              <a:t>を順々に描画</a:t>
            </a:r>
            <a:endParaRPr lang="en-US" altLang="ja-JP" dirty="0" smtClean="0"/>
          </a:p>
          <a:p>
            <a:pPr lvl="1"/>
            <a:r>
              <a:rPr lang="ja-JP" altLang="en-US" dirty="0" smtClean="0"/>
              <a:t>影響範囲内のピクセルのみ</a:t>
            </a:r>
            <a:r>
              <a:rPr lang="en-US" altLang="ja-JP" dirty="0" smtClean="0"/>
              <a:t>Shading</a:t>
            </a:r>
            <a:r>
              <a:rPr lang="ja-JP" altLang="en-US" dirty="0" smtClean="0"/>
              <a:t>を行う</a:t>
            </a:r>
            <a:endParaRPr lang="en-US" altLang="ja-JP" dirty="0" smtClean="0"/>
          </a:p>
        </p:txBody>
      </p:sp>
      <p:sp>
        <p:nvSpPr>
          <p:cNvPr id="20" name="正方形/長方形 19"/>
          <p:cNvSpPr/>
          <p:nvPr/>
        </p:nvSpPr>
        <p:spPr>
          <a:xfrm rot="599473">
            <a:off x="1911727" y="2304781"/>
            <a:ext cx="1944574" cy="1309885"/>
          </a:xfrm>
          <a:prstGeom prst="rect">
            <a:avLst/>
          </a:prstGeom>
          <a:solidFill>
            <a:srgbClr val="C0504D">
              <a:alpha val="50196"/>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2268012" y="2567971"/>
            <a:ext cx="2559693" cy="1940671"/>
            <a:chOff x="5030702" y="2294524"/>
            <a:chExt cx="2839056" cy="2152477"/>
          </a:xfrm>
        </p:grpSpPr>
        <p:sp>
          <p:nvSpPr>
            <p:cNvPr id="24" name="正方形/長方形 23"/>
            <p:cNvSpPr/>
            <p:nvPr/>
          </p:nvSpPr>
          <p:spPr>
            <a:xfrm rot="21143380">
              <a:off x="6243465" y="2294524"/>
              <a:ext cx="1626293" cy="2152477"/>
            </a:xfrm>
            <a:prstGeom prst="rect">
              <a:avLst/>
            </a:prstGeom>
            <a:solidFill>
              <a:schemeClr val="accent3">
                <a:alpha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9" name="正方形/長方形 28"/>
            <p:cNvSpPr/>
            <p:nvPr/>
          </p:nvSpPr>
          <p:spPr>
            <a:xfrm rot="20967862">
              <a:off x="5030702" y="3185942"/>
              <a:ext cx="1775424" cy="1212510"/>
            </a:xfrm>
            <a:prstGeom prst="rect">
              <a:avLst/>
            </a:prstGeom>
            <a:solidFill>
              <a:schemeClr val="accent4">
                <a:alpha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0" name="星 7 29"/>
            <p:cNvSpPr/>
            <p:nvPr/>
          </p:nvSpPr>
          <p:spPr>
            <a:xfrm rot="20967862">
              <a:off x="5780628" y="3654409"/>
              <a:ext cx="275571" cy="275570"/>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1" name="星 7 30"/>
            <p:cNvSpPr/>
            <p:nvPr/>
          </p:nvSpPr>
          <p:spPr>
            <a:xfrm>
              <a:off x="6953667" y="3177250"/>
              <a:ext cx="275571" cy="275570"/>
            </a:xfrm>
            <a:prstGeom prst="star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2" name="星 7 31"/>
            <p:cNvSpPr/>
            <p:nvPr/>
          </p:nvSpPr>
          <p:spPr>
            <a:xfrm rot="939330">
              <a:off x="5576149" y="2591245"/>
              <a:ext cx="275571" cy="275570"/>
            </a:xfrm>
            <a:prstGeom prst="star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2" name="正方形/長方形 1"/>
          <p:cNvSpPr/>
          <p:nvPr/>
        </p:nvSpPr>
        <p:spPr>
          <a:xfrm>
            <a:off x="2322249" y="2685844"/>
            <a:ext cx="2205666" cy="140215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83568" y="2146024"/>
            <a:ext cx="1843774" cy="369332"/>
          </a:xfrm>
          <a:prstGeom prst="rect">
            <a:avLst/>
          </a:prstGeom>
          <a:noFill/>
        </p:spPr>
        <p:txBody>
          <a:bodyPr wrap="none" rtlCol="0">
            <a:spAutoFit/>
          </a:bodyPr>
          <a:lstStyle/>
          <a:p>
            <a:r>
              <a:rPr kumimoji="1" lang="ja-JP" altLang="en-US" dirty="0" smtClean="0"/>
              <a:t>レンダリング領域</a:t>
            </a:r>
            <a:endParaRPr kumimoji="1" lang="ja-JP" altLang="en-US" dirty="0"/>
          </a:p>
        </p:txBody>
      </p:sp>
      <p:cxnSp>
        <p:nvCxnSpPr>
          <p:cNvPr id="8" name="直線矢印コネクタ 7"/>
          <p:cNvCxnSpPr/>
          <p:nvPr/>
        </p:nvCxnSpPr>
        <p:spPr>
          <a:xfrm>
            <a:off x="1605455" y="2643758"/>
            <a:ext cx="576106" cy="3159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1328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1"/>
          <p:cNvSpPr>
            <a:spLocks noGrp="1"/>
          </p:cNvSpPr>
          <p:nvPr>
            <p:ph type="title"/>
          </p:nvPr>
        </p:nvSpPr>
        <p:spPr>
          <a:xfrm>
            <a:off x="467544" y="267494"/>
            <a:ext cx="8229600" cy="493563"/>
          </a:xfrm>
        </p:spPr>
        <p:txBody>
          <a:bodyPr/>
          <a:lstStyle/>
          <a:p>
            <a:r>
              <a:rPr kumimoji="1" lang="en-US" altLang="ja-JP" dirty="0" smtClean="0"/>
              <a:t>Localized </a:t>
            </a:r>
            <a:r>
              <a:rPr kumimoji="1" lang="en-US" altLang="ja-JP" dirty="0" err="1" smtClean="0"/>
              <a:t>Cubemap</a:t>
            </a:r>
            <a:r>
              <a:rPr kumimoji="1" lang="ja-JP" altLang="en-US" dirty="0" smtClean="0"/>
              <a:t>を用いた</a:t>
            </a:r>
            <a:r>
              <a:rPr kumimoji="1" lang="en-US" altLang="ja-JP" dirty="0" smtClean="0"/>
              <a:t>Shading</a:t>
            </a:r>
            <a:endParaRPr kumimoji="1" lang="ja-JP" altLang="en-US" dirty="0"/>
          </a:p>
        </p:txBody>
      </p:sp>
      <p:sp>
        <p:nvSpPr>
          <p:cNvPr id="23" name="コンテンツ プレースホルダー 2"/>
          <p:cNvSpPr>
            <a:spLocks noGrp="1"/>
          </p:cNvSpPr>
          <p:nvPr>
            <p:ph idx="1"/>
          </p:nvPr>
        </p:nvSpPr>
        <p:spPr>
          <a:xfrm>
            <a:off x="457200" y="915566"/>
            <a:ext cx="8229600" cy="3744416"/>
          </a:xfrm>
        </p:spPr>
        <p:txBody>
          <a:bodyPr/>
          <a:lstStyle/>
          <a:p>
            <a:r>
              <a:rPr lang="en-US" altLang="ja-JP" dirty="0" err="1" smtClean="0"/>
              <a:t>Cubemap</a:t>
            </a:r>
            <a:r>
              <a:rPr lang="en-US" altLang="ja-JP" dirty="0" smtClean="0"/>
              <a:t>(</a:t>
            </a:r>
            <a:r>
              <a:rPr lang="ja-JP" altLang="en-US" dirty="0" smtClean="0"/>
              <a:t>の影響範囲</a:t>
            </a:r>
            <a:r>
              <a:rPr lang="en-US" altLang="ja-JP" dirty="0" smtClean="0"/>
              <a:t>)</a:t>
            </a:r>
            <a:r>
              <a:rPr lang="ja-JP" altLang="en-US" dirty="0" smtClean="0"/>
              <a:t>を順々に描画</a:t>
            </a:r>
            <a:endParaRPr lang="en-US" altLang="ja-JP" dirty="0" smtClean="0"/>
          </a:p>
          <a:p>
            <a:pPr lvl="1"/>
            <a:r>
              <a:rPr lang="ja-JP" altLang="en-US" dirty="0" smtClean="0"/>
              <a:t>影響範囲内のピクセルのみ</a:t>
            </a:r>
            <a:r>
              <a:rPr lang="en-US" altLang="ja-JP" dirty="0" smtClean="0"/>
              <a:t>Shading</a:t>
            </a:r>
            <a:r>
              <a:rPr lang="ja-JP" altLang="en-US" dirty="0" smtClean="0"/>
              <a:t>を行う</a:t>
            </a:r>
            <a:endParaRPr lang="en-US" altLang="ja-JP" dirty="0" smtClean="0"/>
          </a:p>
        </p:txBody>
      </p:sp>
      <p:sp>
        <p:nvSpPr>
          <p:cNvPr id="20" name="正方形/長方形 19"/>
          <p:cNvSpPr/>
          <p:nvPr/>
        </p:nvSpPr>
        <p:spPr>
          <a:xfrm rot="599473">
            <a:off x="1911727" y="2304781"/>
            <a:ext cx="1944574" cy="1309885"/>
          </a:xfrm>
          <a:prstGeom prst="rect">
            <a:avLst/>
          </a:prstGeom>
          <a:solidFill>
            <a:srgbClr val="C0504D">
              <a:alpha val="50196"/>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2268012" y="2567971"/>
            <a:ext cx="2559693" cy="1940671"/>
            <a:chOff x="5030702" y="2294524"/>
            <a:chExt cx="2839056" cy="2152477"/>
          </a:xfrm>
        </p:grpSpPr>
        <p:sp>
          <p:nvSpPr>
            <p:cNvPr id="24" name="正方形/長方形 23"/>
            <p:cNvSpPr/>
            <p:nvPr/>
          </p:nvSpPr>
          <p:spPr>
            <a:xfrm rot="21143380">
              <a:off x="6243465" y="2294524"/>
              <a:ext cx="1626293" cy="2152477"/>
            </a:xfrm>
            <a:prstGeom prst="rect">
              <a:avLst/>
            </a:prstGeom>
            <a:solidFill>
              <a:schemeClr val="accent3">
                <a:alpha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9" name="正方形/長方形 28"/>
            <p:cNvSpPr/>
            <p:nvPr/>
          </p:nvSpPr>
          <p:spPr>
            <a:xfrm rot="20967862">
              <a:off x="5030702" y="3185942"/>
              <a:ext cx="1775424" cy="1212510"/>
            </a:xfrm>
            <a:prstGeom prst="rect">
              <a:avLst/>
            </a:prstGeom>
            <a:solidFill>
              <a:schemeClr val="accent4">
                <a:alpha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0" name="星 7 29"/>
            <p:cNvSpPr/>
            <p:nvPr/>
          </p:nvSpPr>
          <p:spPr>
            <a:xfrm rot="20967862">
              <a:off x="5780628" y="3654409"/>
              <a:ext cx="275571" cy="275570"/>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1" name="星 7 30"/>
            <p:cNvSpPr/>
            <p:nvPr/>
          </p:nvSpPr>
          <p:spPr>
            <a:xfrm>
              <a:off x="6953667" y="3177250"/>
              <a:ext cx="275571" cy="275570"/>
            </a:xfrm>
            <a:prstGeom prst="star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2" name="星 7 31"/>
            <p:cNvSpPr/>
            <p:nvPr/>
          </p:nvSpPr>
          <p:spPr>
            <a:xfrm rot="939330">
              <a:off x="5576149" y="2591245"/>
              <a:ext cx="275571" cy="275570"/>
            </a:xfrm>
            <a:prstGeom prst="star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2" name="正方形/長方形 1"/>
          <p:cNvSpPr/>
          <p:nvPr/>
        </p:nvSpPr>
        <p:spPr>
          <a:xfrm>
            <a:off x="2322249" y="2685844"/>
            <a:ext cx="2205666" cy="140215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83568" y="2146024"/>
            <a:ext cx="1843774" cy="369332"/>
          </a:xfrm>
          <a:prstGeom prst="rect">
            <a:avLst/>
          </a:prstGeom>
          <a:noFill/>
        </p:spPr>
        <p:txBody>
          <a:bodyPr wrap="none" rtlCol="0">
            <a:spAutoFit/>
          </a:bodyPr>
          <a:lstStyle/>
          <a:p>
            <a:r>
              <a:rPr kumimoji="1" lang="ja-JP" altLang="en-US" dirty="0" smtClean="0"/>
              <a:t>レンダリング領域</a:t>
            </a:r>
            <a:endParaRPr kumimoji="1" lang="ja-JP" altLang="en-US" dirty="0"/>
          </a:p>
        </p:txBody>
      </p:sp>
      <p:cxnSp>
        <p:nvCxnSpPr>
          <p:cNvPr id="8" name="直線矢印コネクタ 7"/>
          <p:cNvCxnSpPr/>
          <p:nvPr/>
        </p:nvCxnSpPr>
        <p:spPr>
          <a:xfrm>
            <a:off x="1605455" y="2643758"/>
            <a:ext cx="576106" cy="3159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フリーフォーム 3"/>
          <p:cNvSpPr/>
          <p:nvPr/>
        </p:nvSpPr>
        <p:spPr>
          <a:xfrm>
            <a:off x="2314937" y="2685327"/>
            <a:ext cx="1632030" cy="1122744"/>
          </a:xfrm>
          <a:custGeom>
            <a:avLst/>
            <a:gdLst>
              <a:gd name="connsiteX0" fmla="*/ 0 w 1632030"/>
              <a:gd name="connsiteY0" fmla="*/ 0 h 1122744"/>
              <a:gd name="connsiteX1" fmla="*/ 1632030 w 1632030"/>
              <a:gd name="connsiteY1" fmla="*/ 0 h 1122744"/>
              <a:gd name="connsiteX2" fmla="*/ 1423686 w 1632030"/>
              <a:gd name="connsiteY2" fmla="*/ 1122744 h 1122744"/>
              <a:gd name="connsiteX3" fmla="*/ 23149 w 1632030"/>
              <a:gd name="connsiteY3" fmla="*/ 844951 h 1122744"/>
              <a:gd name="connsiteX4" fmla="*/ 0 w 1632030"/>
              <a:gd name="connsiteY4" fmla="*/ 0 h 112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030" h="1122744">
                <a:moveTo>
                  <a:pt x="0" y="0"/>
                </a:moveTo>
                <a:lnTo>
                  <a:pt x="1632030" y="0"/>
                </a:lnTo>
                <a:lnTo>
                  <a:pt x="1423686" y="1122744"/>
                </a:lnTo>
                <a:lnTo>
                  <a:pt x="23149" y="844951"/>
                </a:lnTo>
                <a:lnTo>
                  <a:pt x="0"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267664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1"/>
          <p:cNvSpPr>
            <a:spLocks noGrp="1"/>
          </p:cNvSpPr>
          <p:nvPr>
            <p:ph type="title"/>
          </p:nvPr>
        </p:nvSpPr>
        <p:spPr>
          <a:xfrm>
            <a:off x="467544" y="267494"/>
            <a:ext cx="8229600" cy="493563"/>
          </a:xfrm>
        </p:spPr>
        <p:txBody>
          <a:bodyPr/>
          <a:lstStyle/>
          <a:p>
            <a:r>
              <a:rPr kumimoji="1" lang="en-US" altLang="ja-JP" dirty="0" smtClean="0"/>
              <a:t>Localized </a:t>
            </a:r>
            <a:r>
              <a:rPr kumimoji="1" lang="en-US" altLang="ja-JP" dirty="0" err="1" smtClean="0"/>
              <a:t>Cubemap</a:t>
            </a:r>
            <a:r>
              <a:rPr kumimoji="1" lang="ja-JP" altLang="en-US" dirty="0" smtClean="0"/>
              <a:t>を用いた</a:t>
            </a:r>
            <a:r>
              <a:rPr kumimoji="1" lang="en-US" altLang="ja-JP" dirty="0" smtClean="0"/>
              <a:t>Shading</a:t>
            </a:r>
            <a:endParaRPr kumimoji="1" lang="ja-JP" altLang="en-US" dirty="0"/>
          </a:p>
        </p:txBody>
      </p:sp>
      <p:sp>
        <p:nvSpPr>
          <p:cNvPr id="23" name="コンテンツ プレースホルダー 2"/>
          <p:cNvSpPr>
            <a:spLocks noGrp="1"/>
          </p:cNvSpPr>
          <p:nvPr>
            <p:ph idx="1"/>
          </p:nvPr>
        </p:nvSpPr>
        <p:spPr>
          <a:xfrm>
            <a:off x="457200" y="915566"/>
            <a:ext cx="8229600" cy="3744416"/>
          </a:xfrm>
        </p:spPr>
        <p:txBody>
          <a:bodyPr/>
          <a:lstStyle/>
          <a:p>
            <a:r>
              <a:rPr lang="en-US" altLang="ja-JP" dirty="0" err="1" smtClean="0"/>
              <a:t>Cubemap</a:t>
            </a:r>
            <a:r>
              <a:rPr lang="en-US" altLang="ja-JP" dirty="0" smtClean="0"/>
              <a:t>(</a:t>
            </a:r>
            <a:r>
              <a:rPr lang="ja-JP" altLang="en-US" dirty="0" smtClean="0"/>
              <a:t>の影響範囲</a:t>
            </a:r>
            <a:r>
              <a:rPr lang="en-US" altLang="ja-JP" dirty="0" smtClean="0"/>
              <a:t>)</a:t>
            </a:r>
            <a:r>
              <a:rPr lang="ja-JP" altLang="en-US" dirty="0" smtClean="0"/>
              <a:t>を順々に描画</a:t>
            </a:r>
            <a:endParaRPr lang="en-US" altLang="ja-JP" dirty="0" smtClean="0"/>
          </a:p>
          <a:p>
            <a:pPr lvl="1"/>
            <a:r>
              <a:rPr lang="ja-JP" altLang="en-US" dirty="0" smtClean="0"/>
              <a:t>影響範囲内のピクセルのみ</a:t>
            </a:r>
            <a:r>
              <a:rPr lang="en-US" altLang="ja-JP" dirty="0" smtClean="0"/>
              <a:t>Shading</a:t>
            </a:r>
            <a:r>
              <a:rPr lang="ja-JP" altLang="en-US" dirty="0" smtClean="0"/>
              <a:t>を行う</a:t>
            </a:r>
            <a:endParaRPr lang="en-US" altLang="ja-JP" dirty="0" smtClean="0"/>
          </a:p>
        </p:txBody>
      </p:sp>
      <p:sp>
        <p:nvSpPr>
          <p:cNvPr id="20" name="正方形/長方形 19"/>
          <p:cNvSpPr/>
          <p:nvPr/>
        </p:nvSpPr>
        <p:spPr>
          <a:xfrm rot="599473">
            <a:off x="1911727" y="2304781"/>
            <a:ext cx="1944574" cy="1309885"/>
          </a:xfrm>
          <a:prstGeom prst="rect">
            <a:avLst/>
          </a:prstGeom>
          <a:solidFill>
            <a:srgbClr val="C0504D">
              <a:alpha val="50196"/>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2268012" y="2567971"/>
            <a:ext cx="2559693" cy="1940671"/>
            <a:chOff x="5030702" y="2294524"/>
            <a:chExt cx="2839056" cy="2152477"/>
          </a:xfrm>
        </p:grpSpPr>
        <p:sp>
          <p:nvSpPr>
            <p:cNvPr id="24" name="正方形/長方形 23"/>
            <p:cNvSpPr/>
            <p:nvPr/>
          </p:nvSpPr>
          <p:spPr>
            <a:xfrm rot="21143380">
              <a:off x="6243465" y="2294524"/>
              <a:ext cx="1626293" cy="2152477"/>
            </a:xfrm>
            <a:prstGeom prst="rect">
              <a:avLst/>
            </a:prstGeom>
            <a:solidFill>
              <a:schemeClr val="accent3">
                <a:alpha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9" name="正方形/長方形 28"/>
            <p:cNvSpPr/>
            <p:nvPr/>
          </p:nvSpPr>
          <p:spPr>
            <a:xfrm rot="20967862">
              <a:off x="5030702" y="3185942"/>
              <a:ext cx="1775424" cy="1212510"/>
            </a:xfrm>
            <a:prstGeom prst="rect">
              <a:avLst/>
            </a:prstGeom>
            <a:solidFill>
              <a:schemeClr val="accent4">
                <a:alpha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0" name="星 7 29"/>
            <p:cNvSpPr/>
            <p:nvPr/>
          </p:nvSpPr>
          <p:spPr>
            <a:xfrm rot="20967862">
              <a:off x="5780628" y="3654409"/>
              <a:ext cx="275571" cy="275570"/>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1" name="星 7 30"/>
            <p:cNvSpPr/>
            <p:nvPr/>
          </p:nvSpPr>
          <p:spPr>
            <a:xfrm>
              <a:off x="6953667" y="3177250"/>
              <a:ext cx="275571" cy="275570"/>
            </a:xfrm>
            <a:prstGeom prst="star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2" name="星 7 31"/>
            <p:cNvSpPr/>
            <p:nvPr/>
          </p:nvSpPr>
          <p:spPr>
            <a:xfrm rot="939330">
              <a:off x="5576149" y="2591245"/>
              <a:ext cx="275571" cy="275570"/>
            </a:xfrm>
            <a:prstGeom prst="star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2" name="正方形/長方形 1"/>
          <p:cNvSpPr/>
          <p:nvPr/>
        </p:nvSpPr>
        <p:spPr>
          <a:xfrm>
            <a:off x="2322249" y="2685844"/>
            <a:ext cx="2205666" cy="140215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83568" y="2146024"/>
            <a:ext cx="1843774" cy="369332"/>
          </a:xfrm>
          <a:prstGeom prst="rect">
            <a:avLst/>
          </a:prstGeom>
          <a:noFill/>
        </p:spPr>
        <p:txBody>
          <a:bodyPr wrap="none" rtlCol="0">
            <a:spAutoFit/>
          </a:bodyPr>
          <a:lstStyle/>
          <a:p>
            <a:r>
              <a:rPr kumimoji="1" lang="ja-JP" altLang="en-US" dirty="0" smtClean="0"/>
              <a:t>レンダリング領域</a:t>
            </a:r>
            <a:endParaRPr kumimoji="1" lang="ja-JP" altLang="en-US" dirty="0"/>
          </a:p>
        </p:txBody>
      </p:sp>
      <p:cxnSp>
        <p:nvCxnSpPr>
          <p:cNvPr id="8" name="直線矢印コネクタ 7"/>
          <p:cNvCxnSpPr/>
          <p:nvPr/>
        </p:nvCxnSpPr>
        <p:spPr>
          <a:xfrm>
            <a:off x="1605455" y="2643758"/>
            <a:ext cx="576106" cy="3159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フリーフォーム 3"/>
          <p:cNvSpPr/>
          <p:nvPr/>
        </p:nvSpPr>
        <p:spPr>
          <a:xfrm>
            <a:off x="3229337" y="2696901"/>
            <a:ext cx="1284790" cy="1377388"/>
          </a:xfrm>
          <a:custGeom>
            <a:avLst/>
            <a:gdLst>
              <a:gd name="connsiteX0" fmla="*/ 0 w 1284790"/>
              <a:gd name="connsiteY0" fmla="*/ 0 h 1377388"/>
              <a:gd name="connsiteX1" fmla="*/ 1284790 w 1284790"/>
              <a:gd name="connsiteY1" fmla="*/ 0 h 1377388"/>
              <a:gd name="connsiteX2" fmla="*/ 1284790 w 1284790"/>
              <a:gd name="connsiteY2" fmla="*/ 1377388 h 1377388"/>
              <a:gd name="connsiteX3" fmla="*/ 196769 w 1284790"/>
              <a:gd name="connsiteY3" fmla="*/ 1377388 h 1377388"/>
              <a:gd name="connsiteX4" fmla="*/ 0 w 1284790"/>
              <a:gd name="connsiteY4" fmla="*/ 0 h 1377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790" h="1377388">
                <a:moveTo>
                  <a:pt x="0" y="0"/>
                </a:moveTo>
                <a:lnTo>
                  <a:pt x="1284790" y="0"/>
                </a:lnTo>
                <a:lnTo>
                  <a:pt x="1284790" y="1377388"/>
                </a:lnTo>
                <a:lnTo>
                  <a:pt x="196769" y="1377388"/>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19246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1"/>
          <p:cNvSpPr>
            <a:spLocks noGrp="1"/>
          </p:cNvSpPr>
          <p:nvPr>
            <p:ph type="title"/>
          </p:nvPr>
        </p:nvSpPr>
        <p:spPr>
          <a:xfrm>
            <a:off x="467544" y="267494"/>
            <a:ext cx="8229600" cy="493563"/>
          </a:xfrm>
        </p:spPr>
        <p:txBody>
          <a:bodyPr/>
          <a:lstStyle/>
          <a:p>
            <a:r>
              <a:rPr kumimoji="1" lang="en-US" altLang="ja-JP" dirty="0" smtClean="0"/>
              <a:t>Localized </a:t>
            </a:r>
            <a:r>
              <a:rPr kumimoji="1" lang="en-US" altLang="ja-JP" dirty="0" err="1" smtClean="0"/>
              <a:t>Cubemap</a:t>
            </a:r>
            <a:r>
              <a:rPr kumimoji="1" lang="ja-JP" altLang="en-US" dirty="0" smtClean="0"/>
              <a:t>を用いた</a:t>
            </a:r>
            <a:r>
              <a:rPr kumimoji="1" lang="en-US" altLang="ja-JP" dirty="0" smtClean="0"/>
              <a:t>Shading</a:t>
            </a:r>
            <a:endParaRPr kumimoji="1" lang="ja-JP" altLang="en-US" dirty="0"/>
          </a:p>
        </p:txBody>
      </p:sp>
      <p:sp>
        <p:nvSpPr>
          <p:cNvPr id="23" name="コンテンツ プレースホルダー 2"/>
          <p:cNvSpPr>
            <a:spLocks noGrp="1"/>
          </p:cNvSpPr>
          <p:nvPr>
            <p:ph idx="1"/>
          </p:nvPr>
        </p:nvSpPr>
        <p:spPr>
          <a:xfrm>
            <a:off x="457200" y="915566"/>
            <a:ext cx="8229600" cy="3744416"/>
          </a:xfrm>
        </p:spPr>
        <p:txBody>
          <a:bodyPr/>
          <a:lstStyle/>
          <a:p>
            <a:r>
              <a:rPr lang="en-US" altLang="ja-JP" dirty="0" err="1" smtClean="0"/>
              <a:t>Cubemap</a:t>
            </a:r>
            <a:r>
              <a:rPr lang="en-US" altLang="ja-JP" dirty="0" smtClean="0"/>
              <a:t>(</a:t>
            </a:r>
            <a:r>
              <a:rPr lang="ja-JP" altLang="en-US" dirty="0" smtClean="0"/>
              <a:t>の影響範囲</a:t>
            </a:r>
            <a:r>
              <a:rPr lang="en-US" altLang="ja-JP" dirty="0" smtClean="0"/>
              <a:t>)</a:t>
            </a:r>
            <a:r>
              <a:rPr lang="ja-JP" altLang="en-US" dirty="0" smtClean="0"/>
              <a:t>を順々に描画</a:t>
            </a:r>
            <a:endParaRPr lang="en-US" altLang="ja-JP" dirty="0" smtClean="0"/>
          </a:p>
          <a:p>
            <a:pPr lvl="1"/>
            <a:r>
              <a:rPr lang="ja-JP" altLang="en-US" dirty="0" smtClean="0"/>
              <a:t>影響範囲内のピクセルのみ</a:t>
            </a:r>
            <a:r>
              <a:rPr lang="en-US" altLang="ja-JP" dirty="0" smtClean="0"/>
              <a:t>Shading</a:t>
            </a:r>
            <a:r>
              <a:rPr lang="ja-JP" altLang="en-US" dirty="0" smtClean="0"/>
              <a:t>を行う</a:t>
            </a:r>
            <a:endParaRPr lang="en-US" altLang="ja-JP" dirty="0" smtClean="0"/>
          </a:p>
        </p:txBody>
      </p:sp>
      <p:sp>
        <p:nvSpPr>
          <p:cNvPr id="20" name="正方形/長方形 19"/>
          <p:cNvSpPr/>
          <p:nvPr/>
        </p:nvSpPr>
        <p:spPr>
          <a:xfrm rot="599473">
            <a:off x="1911727" y="2304781"/>
            <a:ext cx="1944574" cy="1309885"/>
          </a:xfrm>
          <a:prstGeom prst="rect">
            <a:avLst/>
          </a:prstGeom>
          <a:solidFill>
            <a:srgbClr val="C0504D">
              <a:alpha val="50196"/>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2268012" y="2567971"/>
            <a:ext cx="2559693" cy="1940671"/>
            <a:chOff x="5030702" y="2294524"/>
            <a:chExt cx="2839056" cy="2152477"/>
          </a:xfrm>
        </p:grpSpPr>
        <p:sp>
          <p:nvSpPr>
            <p:cNvPr id="24" name="正方形/長方形 23"/>
            <p:cNvSpPr/>
            <p:nvPr/>
          </p:nvSpPr>
          <p:spPr>
            <a:xfrm rot="21143380">
              <a:off x="6243465" y="2294524"/>
              <a:ext cx="1626293" cy="2152477"/>
            </a:xfrm>
            <a:prstGeom prst="rect">
              <a:avLst/>
            </a:prstGeom>
            <a:solidFill>
              <a:schemeClr val="accent3">
                <a:alpha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9" name="正方形/長方形 28"/>
            <p:cNvSpPr/>
            <p:nvPr/>
          </p:nvSpPr>
          <p:spPr>
            <a:xfrm rot="20967862">
              <a:off x="5030702" y="3185942"/>
              <a:ext cx="1775424" cy="1212510"/>
            </a:xfrm>
            <a:prstGeom prst="rect">
              <a:avLst/>
            </a:prstGeom>
            <a:solidFill>
              <a:schemeClr val="accent4">
                <a:alpha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0" name="星 7 29"/>
            <p:cNvSpPr/>
            <p:nvPr/>
          </p:nvSpPr>
          <p:spPr>
            <a:xfrm rot="20967862">
              <a:off x="5780628" y="3654409"/>
              <a:ext cx="275571" cy="275570"/>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1" name="星 7 30"/>
            <p:cNvSpPr/>
            <p:nvPr/>
          </p:nvSpPr>
          <p:spPr>
            <a:xfrm>
              <a:off x="6953667" y="3177250"/>
              <a:ext cx="275571" cy="275570"/>
            </a:xfrm>
            <a:prstGeom prst="star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2" name="星 7 31"/>
            <p:cNvSpPr/>
            <p:nvPr/>
          </p:nvSpPr>
          <p:spPr>
            <a:xfrm rot="939330">
              <a:off x="5576149" y="2591245"/>
              <a:ext cx="275571" cy="275570"/>
            </a:xfrm>
            <a:prstGeom prst="star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
        <p:nvSpPr>
          <p:cNvPr id="2" name="正方形/長方形 1"/>
          <p:cNvSpPr/>
          <p:nvPr/>
        </p:nvSpPr>
        <p:spPr>
          <a:xfrm>
            <a:off x="2322249" y="2685844"/>
            <a:ext cx="2205666" cy="140215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83568" y="2146024"/>
            <a:ext cx="1843774" cy="369332"/>
          </a:xfrm>
          <a:prstGeom prst="rect">
            <a:avLst/>
          </a:prstGeom>
          <a:noFill/>
        </p:spPr>
        <p:txBody>
          <a:bodyPr wrap="none" rtlCol="0">
            <a:spAutoFit/>
          </a:bodyPr>
          <a:lstStyle/>
          <a:p>
            <a:r>
              <a:rPr kumimoji="1" lang="ja-JP" altLang="en-US" dirty="0" smtClean="0"/>
              <a:t>レンダリング領域</a:t>
            </a:r>
            <a:endParaRPr kumimoji="1" lang="ja-JP" altLang="en-US" dirty="0"/>
          </a:p>
        </p:txBody>
      </p:sp>
      <p:cxnSp>
        <p:nvCxnSpPr>
          <p:cNvPr id="8" name="直線矢印コネクタ 7"/>
          <p:cNvCxnSpPr/>
          <p:nvPr/>
        </p:nvCxnSpPr>
        <p:spPr>
          <a:xfrm>
            <a:off x="1605455" y="2643758"/>
            <a:ext cx="576106" cy="3159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フリーフォーム 4"/>
          <p:cNvSpPr/>
          <p:nvPr/>
        </p:nvSpPr>
        <p:spPr>
          <a:xfrm>
            <a:off x="2326511" y="3229337"/>
            <a:ext cx="1585732" cy="856526"/>
          </a:xfrm>
          <a:custGeom>
            <a:avLst/>
            <a:gdLst>
              <a:gd name="connsiteX0" fmla="*/ 0 w 1585732"/>
              <a:gd name="connsiteY0" fmla="*/ 277792 h 856526"/>
              <a:gd name="connsiteX1" fmla="*/ 0 w 1585732"/>
              <a:gd name="connsiteY1" fmla="*/ 856526 h 856526"/>
              <a:gd name="connsiteX2" fmla="*/ 1585732 w 1585732"/>
              <a:gd name="connsiteY2" fmla="*/ 856526 h 856526"/>
              <a:gd name="connsiteX3" fmla="*/ 1423686 w 1585732"/>
              <a:gd name="connsiteY3" fmla="*/ 0 h 856526"/>
              <a:gd name="connsiteX4" fmla="*/ 0 w 1585732"/>
              <a:gd name="connsiteY4" fmla="*/ 277792 h 85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32" h="856526">
                <a:moveTo>
                  <a:pt x="0" y="277792"/>
                </a:moveTo>
                <a:lnTo>
                  <a:pt x="0" y="856526"/>
                </a:lnTo>
                <a:lnTo>
                  <a:pt x="1585732" y="856526"/>
                </a:lnTo>
                <a:lnTo>
                  <a:pt x="1423686" y="0"/>
                </a:lnTo>
                <a:lnTo>
                  <a:pt x="0" y="277792"/>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870866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1"/>
          <p:cNvSpPr>
            <a:spLocks noGrp="1"/>
          </p:cNvSpPr>
          <p:nvPr>
            <p:ph type="title"/>
          </p:nvPr>
        </p:nvSpPr>
        <p:spPr>
          <a:xfrm>
            <a:off x="467544" y="267494"/>
            <a:ext cx="8229600" cy="493563"/>
          </a:xfrm>
        </p:spPr>
        <p:txBody>
          <a:bodyPr/>
          <a:lstStyle/>
          <a:p>
            <a:r>
              <a:rPr kumimoji="1" lang="en-US" altLang="ja-JP" dirty="0" smtClean="0"/>
              <a:t>Localized </a:t>
            </a:r>
            <a:r>
              <a:rPr kumimoji="1" lang="en-US" altLang="ja-JP" dirty="0" err="1" smtClean="0"/>
              <a:t>Cubemap</a:t>
            </a:r>
            <a:r>
              <a:rPr kumimoji="1" lang="ja-JP" altLang="en-US" dirty="0" smtClean="0"/>
              <a:t>を用いた</a:t>
            </a:r>
            <a:r>
              <a:rPr kumimoji="1" lang="en-US" altLang="ja-JP" dirty="0" smtClean="0"/>
              <a:t>Shading</a:t>
            </a:r>
            <a:endParaRPr kumimoji="1" lang="ja-JP" altLang="en-US" dirty="0"/>
          </a:p>
        </p:txBody>
      </p:sp>
      <p:sp>
        <p:nvSpPr>
          <p:cNvPr id="23" name="コンテンツ プレースホルダー 2"/>
          <p:cNvSpPr>
            <a:spLocks noGrp="1"/>
          </p:cNvSpPr>
          <p:nvPr>
            <p:ph idx="1"/>
          </p:nvPr>
        </p:nvSpPr>
        <p:spPr>
          <a:xfrm>
            <a:off x="457200" y="915566"/>
            <a:ext cx="8229600" cy="3744416"/>
          </a:xfrm>
        </p:spPr>
        <p:txBody>
          <a:bodyPr/>
          <a:lstStyle/>
          <a:p>
            <a:r>
              <a:rPr lang="en-US" altLang="ja-JP" dirty="0" err="1" smtClean="0"/>
              <a:t>Cubemap</a:t>
            </a:r>
            <a:r>
              <a:rPr lang="en-US" altLang="ja-JP" dirty="0" smtClean="0"/>
              <a:t>(</a:t>
            </a:r>
            <a:r>
              <a:rPr lang="ja-JP" altLang="en-US" dirty="0" smtClean="0"/>
              <a:t>の影響範囲</a:t>
            </a:r>
            <a:r>
              <a:rPr lang="en-US" altLang="ja-JP" dirty="0" smtClean="0"/>
              <a:t>)</a:t>
            </a:r>
            <a:r>
              <a:rPr lang="ja-JP" altLang="en-US" dirty="0" smtClean="0"/>
              <a:t>を順々に描画</a:t>
            </a:r>
            <a:endParaRPr lang="en-US" altLang="ja-JP" dirty="0" smtClean="0"/>
          </a:p>
          <a:p>
            <a:pPr lvl="1"/>
            <a:r>
              <a:rPr lang="ja-JP" altLang="en-US" dirty="0" smtClean="0"/>
              <a:t>影響範囲内のピクセルのみ</a:t>
            </a:r>
            <a:r>
              <a:rPr lang="en-US" altLang="ja-JP" dirty="0" smtClean="0"/>
              <a:t>Shading</a:t>
            </a:r>
            <a:r>
              <a:rPr lang="ja-JP" altLang="en-US" dirty="0" smtClean="0"/>
              <a:t>を行う</a:t>
            </a:r>
          </a:p>
        </p:txBody>
      </p:sp>
      <p:sp>
        <p:nvSpPr>
          <p:cNvPr id="5" name="フリーフォーム 4"/>
          <p:cNvSpPr/>
          <p:nvPr/>
        </p:nvSpPr>
        <p:spPr>
          <a:xfrm>
            <a:off x="2326511" y="3229337"/>
            <a:ext cx="1585732" cy="856526"/>
          </a:xfrm>
          <a:custGeom>
            <a:avLst/>
            <a:gdLst>
              <a:gd name="connsiteX0" fmla="*/ 0 w 1585732"/>
              <a:gd name="connsiteY0" fmla="*/ 277792 h 856526"/>
              <a:gd name="connsiteX1" fmla="*/ 0 w 1585732"/>
              <a:gd name="connsiteY1" fmla="*/ 856526 h 856526"/>
              <a:gd name="connsiteX2" fmla="*/ 1585732 w 1585732"/>
              <a:gd name="connsiteY2" fmla="*/ 856526 h 856526"/>
              <a:gd name="connsiteX3" fmla="*/ 1423686 w 1585732"/>
              <a:gd name="connsiteY3" fmla="*/ 0 h 856526"/>
              <a:gd name="connsiteX4" fmla="*/ 0 w 1585732"/>
              <a:gd name="connsiteY4" fmla="*/ 277792 h 85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32" h="856526">
                <a:moveTo>
                  <a:pt x="0" y="277792"/>
                </a:moveTo>
                <a:lnTo>
                  <a:pt x="0" y="856526"/>
                </a:lnTo>
                <a:lnTo>
                  <a:pt x="1585732" y="856526"/>
                </a:lnTo>
                <a:lnTo>
                  <a:pt x="1423686" y="0"/>
                </a:lnTo>
                <a:lnTo>
                  <a:pt x="0" y="277792"/>
                </a:lnTo>
                <a:close/>
              </a:path>
            </a:pathLst>
          </a:custGeom>
          <a:solidFill>
            <a:srgbClr val="8064A2">
              <a:alpha val="69804"/>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5" name="フリーフォーム 14"/>
          <p:cNvSpPr/>
          <p:nvPr/>
        </p:nvSpPr>
        <p:spPr>
          <a:xfrm>
            <a:off x="2314937" y="2685327"/>
            <a:ext cx="1632030" cy="1122744"/>
          </a:xfrm>
          <a:custGeom>
            <a:avLst/>
            <a:gdLst>
              <a:gd name="connsiteX0" fmla="*/ 0 w 1632030"/>
              <a:gd name="connsiteY0" fmla="*/ 0 h 1122744"/>
              <a:gd name="connsiteX1" fmla="*/ 1632030 w 1632030"/>
              <a:gd name="connsiteY1" fmla="*/ 0 h 1122744"/>
              <a:gd name="connsiteX2" fmla="*/ 1423686 w 1632030"/>
              <a:gd name="connsiteY2" fmla="*/ 1122744 h 1122744"/>
              <a:gd name="connsiteX3" fmla="*/ 23149 w 1632030"/>
              <a:gd name="connsiteY3" fmla="*/ 844951 h 1122744"/>
              <a:gd name="connsiteX4" fmla="*/ 0 w 1632030"/>
              <a:gd name="connsiteY4" fmla="*/ 0 h 112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030" h="1122744">
                <a:moveTo>
                  <a:pt x="0" y="0"/>
                </a:moveTo>
                <a:lnTo>
                  <a:pt x="1632030" y="0"/>
                </a:lnTo>
                <a:lnTo>
                  <a:pt x="1423686" y="1122744"/>
                </a:lnTo>
                <a:lnTo>
                  <a:pt x="23149" y="844951"/>
                </a:lnTo>
                <a:lnTo>
                  <a:pt x="0" y="0"/>
                </a:lnTo>
                <a:close/>
              </a:path>
            </a:pathLst>
          </a:custGeom>
          <a:solidFill>
            <a:srgbClr val="C0504D">
              <a:alpha val="69804"/>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6" name="フリーフォーム 15"/>
          <p:cNvSpPr/>
          <p:nvPr/>
        </p:nvSpPr>
        <p:spPr>
          <a:xfrm>
            <a:off x="3229337" y="2696901"/>
            <a:ext cx="1284790" cy="1377388"/>
          </a:xfrm>
          <a:custGeom>
            <a:avLst/>
            <a:gdLst>
              <a:gd name="connsiteX0" fmla="*/ 0 w 1284790"/>
              <a:gd name="connsiteY0" fmla="*/ 0 h 1377388"/>
              <a:gd name="connsiteX1" fmla="*/ 1284790 w 1284790"/>
              <a:gd name="connsiteY1" fmla="*/ 0 h 1377388"/>
              <a:gd name="connsiteX2" fmla="*/ 1284790 w 1284790"/>
              <a:gd name="connsiteY2" fmla="*/ 1377388 h 1377388"/>
              <a:gd name="connsiteX3" fmla="*/ 196769 w 1284790"/>
              <a:gd name="connsiteY3" fmla="*/ 1377388 h 1377388"/>
              <a:gd name="connsiteX4" fmla="*/ 0 w 1284790"/>
              <a:gd name="connsiteY4" fmla="*/ 0 h 1377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790" h="1377388">
                <a:moveTo>
                  <a:pt x="0" y="0"/>
                </a:moveTo>
                <a:lnTo>
                  <a:pt x="1284790" y="0"/>
                </a:lnTo>
                <a:lnTo>
                  <a:pt x="1284790" y="1377388"/>
                </a:lnTo>
                <a:lnTo>
                  <a:pt x="196769" y="1377388"/>
                </a:lnTo>
                <a:lnTo>
                  <a:pt x="0" y="0"/>
                </a:lnTo>
                <a:close/>
              </a:path>
            </a:pathLst>
          </a:custGeom>
          <a:solidFill>
            <a:srgbClr val="9BBB59">
              <a:alpha val="69804"/>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 name="正方形/長方形 1"/>
          <p:cNvSpPr/>
          <p:nvPr/>
        </p:nvSpPr>
        <p:spPr>
          <a:xfrm>
            <a:off x="2322249" y="2685844"/>
            <a:ext cx="2205666" cy="140215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07635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1"/>
          <p:cNvSpPr>
            <a:spLocks noGrp="1"/>
          </p:cNvSpPr>
          <p:nvPr>
            <p:ph type="title"/>
          </p:nvPr>
        </p:nvSpPr>
        <p:spPr>
          <a:xfrm>
            <a:off x="467544" y="267494"/>
            <a:ext cx="8229600" cy="493563"/>
          </a:xfrm>
        </p:spPr>
        <p:txBody>
          <a:bodyPr/>
          <a:lstStyle/>
          <a:p>
            <a:r>
              <a:rPr lang="en-US" altLang="ja-JP" dirty="0" err="1"/>
              <a:t>Cubemap</a:t>
            </a:r>
            <a:r>
              <a:rPr lang="ja-JP" altLang="en-US" dirty="0"/>
              <a:t>の結果のブレンディング</a:t>
            </a:r>
            <a:endParaRPr kumimoji="1" lang="ja-JP" altLang="en-US" dirty="0"/>
          </a:p>
        </p:txBody>
      </p:sp>
      <p:sp>
        <p:nvSpPr>
          <p:cNvPr id="23" name="コンテンツ プレースホルダー 2"/>
          <p:cNvSpPr>
            <a:spLocks noGrp="1"/>
          </p:cNvSpPr>
          <p:nvPr>
            <p:ph idx="1"/>
          </p:nvPr>
        </p:nvSpPr>
        <p:spPr>
          <a:xfrm>
            <a:off x="457200" y="915566"/>
            <a:ext cx="8229600" cy="3744416"/>
          </a:xfrm>
        </p:spPr>
        <p:txBody>
          <a:bodyPr/>
          <a:lstStyle/>
          <a:p>
            <a:r>
              <a:rPr lang="en-US" altLang="ja-JP" dirty="0" err="1" smtClean="0"/>
              <a:t>Cubemap</a:t>
            </a:r>
            <a:r>
              <a:rPr lang="ja-JP" altLang="en-US" dirty="0" smtClean="0"/>
              <a:t>が重なった個所は結果をブレンドする必要がある</a:t>
            </a:r>
            <a:endParaRPr lang="en-US" altLang="ja-JP" dirty="0" smtClean="0"/>
          </a:p>
        </p:txBody>
      </p:sp>
      <p:sp>
        <p:nvSpPr>
          <p:cNvPr id="5" name="フリーフォーム 4"/>
          <p:cNvSpPr/>
          <p:nvPr/>
        </p:nvSpPr>
        <p:spPr>
          <a:xfrm>
            <a:off x="2326511" y="3229337"/>
            <a:ext cx="1585732" cy="856526"/>
          </a:xfrm>
          <a:custGeom>
            <a:avLst/>
            <a:gdLst>
              <a:gd name="connsiteX0" fmla="*/ 0 w 1585732"/>
              <a:gd name="connsiteY0" fmla="*/ 277792 h 856526"/>
              <a:gd name="connsiteX1" fmla="*/ 0 w 1585732"/>
              <a:gd name="connsiteY1" fmla="*/ 856526 h 856526"/>
              <a:gd name="connsiteX2" fmla="*/ 1585732 w 1585732"/>
              <a:gd name="connsiteY2" fmla="*/ 856526 h 856526"/>
              <a:gd name="connsiteX3" fmla="*/ 1423686 w 1585732"/>
              <a:gd name="connsiteY3" fmla="*/ 0 h 856526"/>
              <a:gd name="connsiteX4" fmla="*/ 0 w 1585732"/>
              <a:gd name="connsiteY4" fmla="*/ 277792 h 85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732" h="856526">
                <a:moveTo>
                  <a:pt x="0" y="277792"/>
                </a:moveTo>
                <a:lnTo>
                  <a:pt x="0" y="856526"/>
                </a:lnTo>
                <a:lnTo>
                  <a:pt x="1585732" y="856526"/>
                </a:lnTo>
                <a:lnTo>
                  <a:pt x="1423686" y="0"/>
                </a:lnTo>
                <a:lnTo>
                  <a:pt x="0" y="277792"/>
                </a:lnTo>
                <a:close/>
              </a:path>
            </a:pathLst>
          </a:custGeom>
          <a:solidFill>
            <a:srgbClr val="8064A2">
              <a:alpha val="69804"/>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5" name="フリーフォーム 14"/>
          <p:cNvSpPr/>
          <p:nvPr/>
        </p:nvSpPr>
        <p:spPr>
          <a:xfrm>
            <a:off x="2314937" y="2685327"/>
            <a:ext cx="1632030" cy="1122744"/>
          </a:xfrm>
          <a:custGeom>
            <a:avLst/>
            <a:gdLst>
              <a:gd name="connsiteX0" fmla="*/ 0 w 1632030"/>
              <a:gd name="connsiteY0" fmla="*/ 0 h 1122744"/>
              <a:gd name="connsiteX1" fmla="*/ 1632030 w 1632030"/>
              <a:gd name="connsiteY1" fmla="*/ 0 h 1122744"/>
              <a:gd name="connsiteX2" fmla="*/ 1423686 w 1632030"/>
              <a:gd name="connsiteY2" fmla="*/ 1122744 h 1122744"/>
              <a:gd name="connsiteX3" fmla="*/ 23149 w 1632030"/>
              <a:gd name="connsiteY3" fmla="*/ 844951 h 1122744"/>
              <a:gd name="connsiteX4" fmla="*/ 0 w 1632030"/>
              <a:gd name="connsiteY4" fmla="*/ 0 h 112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030" h="1122744">
                <a:moveTo>
                  <a:pt x="0" y="0"/>
                </a:moveTo>
                <a:lnTo>
                  <a:pt x="1632030" y="0"/>
                </a:lnTo>
                <a:lnTo>
                  <a:pt x="1423686" y="1122744"/>
                </a:lnTo>
                <a:lnTo>
                  <a:pt x="23149" y="844951"/>
                </a:lnTo>
                <a:lnTo>
                  <a:pt x="0" y="0"/>
                </a:lnTo>
                <a:close/>
              </a:path>
            </a:pathLst>
          </a:custGeom>
          <a:solidFill>
            <a:srgbClr val="C0504D">
              <a:alpha val="69804"/>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6" name="フリーフォーム 15"/>
          <p:cNvSpPr/>
          <p:nvPr/>
        </p:nvSpPr>
        <p:spPr>
          <a:xfrm>
            <a:off x="3229337" y="2696901"/>
            <a:ext cx="1284790" cy="1377388"/>
          </a:xfrm>
          <a:custGeom>
            <a:avLst/>
            <a:gdLst>
              <a:gd name="connsiteX0" fmla="*/ 0 w 1284790"/>
              <a:gd name="connsiteY0" fmla="*/ 0 h 1377388"/>
              <a:gd name="connsiteX1" fmla="*/ 1284790 w 1284790"/>
              <a:gd name="connsiteY1" fmla="*/ 0 h 1377388"/>
              <a:gd name="connsiteX2" fmla="*/ 1284790 w 1284790"/>
              <a:gd name="connsiteY2" fmla="*/ 1377388 h 1377388"/>
              <a:gd name="connsiteX3" fmla="*/ 196769 w 1284790"/>
              <a:gd name="connsiteY3" fmla="*/ 1377388 h 1377388"/>
              <a:gd name="connsiteX4" fmla="*/ 0 w 1284790"/>
              <a:gd name="connsiteY4" fmla="*/ 0 h 1377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790" h="1377388">
                <a:moveTo>
                  <a:pt x="0" y="0"/>
                </a:moveTo>
                <a:lnTo>
                  <a:pt x="1284790" y="0"/>
                </a:lnTo>
                <a:lnTo>
                  <a:pt x="1284790" y="1377388"/>
                </a:lnTo>
                <a:lnTo>
                  <a:pt x="196769" y="1377388"/>
                </a:lnTo>
                <a:lnTo>
                  <a:pt x="0" y="0"/>
                </a:lnTo>
                <a:close/>
              </a:path>
            </a:pathLst>
          </a:custGeom>
          <a:solidFill>
            <a:srgbClr val="9BBB59">
              <a:alpha val="69804"/>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4" name="円/楕円 3"/>
          <p:cNvSpPr/>
          <p:nvPr/>
        </p:nvSpPr>
        <p:spPr>
          <a:xfrm>
            <a:off x="3492988" y="3433085"/>
            <a:ext cx="92333" cy="9233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p:nvPr/>
        </p:nvCxnSpPr>
        <p:spPr>
          <a:xfrm flipH="1">
            <a:off x="3635896" y="2790153"/>
            <a:ext cx="1256878" cy="6429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5076056" y="2423717"/>
            <a:ext cx="2297745" cy="400110"/>
          </a:xfrm>
          <a:prstGeom prst="rect">
            <a:avLst/>
          </a:prstGeom>
          <a:noFill/>
          <a:ln>
            <a:noFill/>
          </a:ln>
        </p:spPr>
        <p:txBody>
          <a:bodyPr wrap="none" rtlCol="0">
            <a:spAutoFit/>
          </a:bodyPr>
          <a:lstStyle/>
          <a:p>
            <a:r>
              <a:rPr lang="ja-JP" altLang="en-US" sz="2000" dirty="0" smtClean="0">
                <a:solidFill>
                  <a:schemeClr val="tx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この</a:t>
            </a:r>
            <a:r>
              <a:rPr lang="en-US" altLang="ja-JP" sz="2000" dirty="0" smtClean="0">
                <a:solidFill>
                  <a:schemeClr val="tx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pixel</a:t>
            </a:r>
            <a:r>
              <a:rPr lang="ja-JP" altLang="en-US" sz="2000" dirty="0">
                <a:solidFill>
                  <a:schemeClr val="tx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の</a:t>
            </a:r>
            <a:r>
              <a:rPr kumimoji="1" lang="ja-JP" altLang="en-US" sz="2000" dirty="0" smtClean="0">
                <a:solidFill>
                  <a:schemeClr val="tx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色は？</a:t>
            </a:r>
            <a:endParaRPr kumimoji="1" lang="en-US" altLang="ja-JP" sz="2000" dirty="0" smtClean="0">
              <a:solidFill>
                <a:schemeClr val="tx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2322249" y="2685844"/>
            <a:ext cx="2205666" cy="140215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286724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Cubemap</a:t>
            </a:r>
            <a:r>
              <a:rPr lang="ja-JP" altLang="en-US" dirty="0" smtClean="0"/>
              <a:t>の結果のブレンディング</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853606" y="1059582"/>
                <a:ext cx="7572741" cy="936104"/>
              </a:xfrm>
              <a:solidFill>
                <a:schemeClr val="bg1">
                  <a:lumMod val="75000"/>
                  <a:lumOff val="25000"/>
                </a:schemeClr>
              </a:solidFill>
              <a:ln>
                <a:noFill/>
              </a:ln>
            </p:spPr>
            <p:txBody>
              <a:bodyPr>
                <a:normAutofit/>
              </a:bodyPr>
              <a:lstStyle/>
              <a:p>
                <a:pPr marL="0" indent="0">
                  <a:buNone/>
                </a:pPr>
                <a14:m>
                  <m:oMathPara xmlns:m="http://schemas.openxmlformats.org/officeDocument/2006/math">
                    <m:oMathParaPr>
                      <m:jc m:val="center"/>
                    </m:oMathParaPr>
                    <m:oMath xmlns:m="http://schemas.openxmlformats.org/officeDocument/2006/math">
                      <m:sSub>
                        <m:sSubPr>
                          <m:ctrlPr>
                            <a:rPr lang="en-US" altLang="ja-JP" b="0" i="1" smtClean="0">
                              <a:solidFill>
                                <a:srgbClr val="FFFF00"/>
                              </a:solidFill>
                              <a:latin typeface="Cambria Math" panose="02040503050406030204" pitchFamily="18" charset="0"/>
                            </a:rPr>
                          </m:ctrlPr>
                        </m:sSubPr>
                        <m:e>
                          <m:d>
                            <m:dPr>
                              <m:ctrlPr>
                                <a:rPr lang="en-US" altLang="ja-JP" b="0" i="1" smtClean="0">
                                  <a:solidFill>
                                    <a:srgbClr val="FFFF00"/>
                                  </a:solidFill>
                                  <a:latin typeface="Cambria Math" panose="02040503050406030204" pitchFamily="18" charset="0"/>
                                </a:rPr>
                              </m:ctrlPr>
                            </m:dPr>
                            <m:e>
                              <m:r>
                                <a:rPr lang="en-US" altLang="ja-JP" b="0" i="1" smtClean="0">
                                  <a:solidFill>
                                    <a:srgbClr val="FFFF00"/>
                                  </a:solidFill>
                                  <a:latin typeface="Cambria Math"/>
                                </a:rPr>
                                <m:t>𝐼𝑟</m:t>
                              </m:r>
                            </m:e>
                          </m:d>
                          <m:r>
                            <a:rPr lang="en-US" altLang="ja-JP" b="0" i="1" smtClean="0">
                              <a:solidFill>
                                <a:srgbClr val="FFFF00"/>
                              </a:solidFill>
                              <a:latin typeface="Cambria Math"/>
                            </a:rPr>
                            <m:t>𝑟𝑎𝑑𝑖𝑎𝑛𝑐𝑒</m:t>
                          </m:r>
                        </m:e>
                        <m:sub>
                          <m:r>
                            <a:rPr lang="en-US" altLang="ja-JP" b="0" i="1" smtClean="0">
                              <a:solidFill>
                                <a:srgbClr val="FFFF00"/>
                              </a:solidFill>
                              <a:latin typeface="Cambria Math"/>
                            </a:rPr>
                            <m:t>𝑃</m:t>
                          </m:r>
                          <m:r>
                            <a:rPr lang="en-US" altLang="ja-JP" b="0" i="1" smtClean="0">
                              <a:solidFill>
                                <a:srgbClr val="FFFF00"/>
                              </a:solidFill>
                              <a:latin typeface="Cambria Math"/>
                            </a:rPr>
                            <m:t>, </m:t>
                          </m:r>
                          <m:sSub>
                            <m:sSubPr>
                              <m:ctrlPr>
                                <a:rPr lang="en-US" altLang="ja-JP" b="0" i="1" smtClean="0">
                                  <a:solidFill>
                                    <a:srgbClr val="FFFF00"/>
                                  </a:solidFill>
                                  <a:latin typeface="Cambria Math" panose="02040503050406030204" pitchFamily="18" charset="0"/>
                                </a:rPr>
                              </m:ctrlPr>
                            </m:sSubPr>
                            <m:e>
                              <m:r>
                                <a:rPr lang="en-US" altLang="ja-JP" b="0" i="1" smtClean="0">
                                  <a:solidFill>
                                    <a:srgbClr val="FFFF00"/>
                                  </a:solidFill>
                                  <a:latin typeface="Cambria Math"/>
                                </a:rPr>
                                <m:t>𝜔</m:t>
                              </m:r>
                            </m:e>
                            <m:sub>
                              <m:r>
                                <a:rPr lang="en-US" altLang="ja-JP" b="0" i="1" smtClean="0">
                                  <a:solidFill>
                                    <a:srgbClr val="FFFF00"/>
                                  </a:solidFill>
                                  <a:latin typeface="Cambria Math"/>
                                </a:rPr>
                                <m:t>𝑖</m:t>
                              </m:r>
                            </m:sub>
                          </m:sSub>
                        </m:sub>
                      </m:sSub>
                      <m:r>
                        <a:rPr lang="en-US" altLang="ja-JP" b="0" i="1" smtClean="0">
                          <a:latin typeface="Cambria Math"/>
                        </a:rPr>
                        <m:t>=</m:t>
                      </m:r>
                      <m:f>
                        <m:fPr>
                          <m:ctrlPr>
                            <a:rPr lang="en-US" altLang="ja-JP" b="0" i="1" smtClean="0">
                              <a:latin typeface="Cambria Math" panose="02040503050406030204" pitchFamily="18" charset="0"/>
                            </a:rPr>
                          </m:ctrlPr>
                        </m:fPr>
                        <m:num>
                          <m:sSub>
                            <m:sSubPr>
                              <m:ctrlPr>
                                <a:rPr lang="en-US" altLang="ja-JP" b="0" i="1" smtClean="0">
                                  <a:solidFill>
                                    <a:srgbClr val="92D050"/>
                                  </a:solidFill>
                                  <a:latin typeface="Cambria Math" panose="02040503050406030204" pitchFamily="18" charset="0"/>
                                </a:rPr>
                              </m:ctrlPr>
                            </m:sSubPr>
                            <m:e>
                              <m:r>
                                <a:rPr lang="en-US" altLang="ja-JP" b="0" i="1" smtClean="0">
                                  <a:solidFill>
                                    <a:srgbClr val="92D050"/>
                                  </a:solidFill>
                                  <a:latin typeface="Cambria Math"/>
                                </a:rPr>
                                <m:t>𝐶</m:t>
                              </m:r>
                              <m:r>
                                <a:rPr lang="en-US" altLang="ja-JP" i="1">
                                  <a:solidFill>
                                    <a:srgbClr val="92D050"/>
                                  </a:solidFill>
                                  <a:latin typeface="Cambria Math"/>
                                </a:rPr>
                                <m:t>𝑢𝑏𝑒𝑚𝑎𝑝</m:t>
                              </m:r>
                              <m:r>
                                <a:rPr lang="en-US" altLang="ja-JP" i="1">
                                  <a:solidFill>
                                    <a:srgbClr val="92D050"/>
                                  </a:solidFill>
                                  <a:latin typeface="Cambria Math"/>
                                </a:rPr>
                                <m:t>1</m:t>
                              </m:r>
                            </m:e>
                            <m:sub>
                              <m:sSub>
                                <m:sSubPr>
                                  <m:ctrlPr>
                                    <a:rPr lang="en-US" altLang="ja-JP" b="0" i="1" smtClean="0">
                                      <a:solidFill>
                                        <a:srgbClr val="92D050"/>
                                      </a:solidFill>
                                      <a:latin typeface="Cambria Math" panose="02040503050406030204" pitchFamily="18" charset="0"/>
                                    </a:rPr>
                                  </m:ctrlPr>
                                </m:sSubPr>
                                <m:e>
                                  <m:r>
                                    <a:rPr lang="en-US" altLang="ja-JP" b="0" i="1" smtClean="0">
                                      <a:solidFill>
                                        <a:srgbClr val="92D050"/>
                                      </a:solidFill>
                                      <a:latin typeface="Cambria Math"/>
                                    </a:rPr>
                                    <m:t>𝜔</m:t>
                                  </m:r>
                                </m:e>
                                <m:sub>
                                  <m:r>
                                    <a:rPr lang="en-US" altLang="ja-JP" b="0" i="1" smtClean="0">
                                      <a:solidFill>
                                        <a:srgbClr val="92D050"/>
                                      </a:solidFill>
                                      <a:latin typeface="Cambria Math"/>
                                    </a:rPr>
                                    <m:t>𝑖</m:t>
                                  </m:r>
                                </m:sub>
                              </m:sSub>
                            </m:sub>
                          </m:sSub>
                          <m:r>
                            <a:rPr lang="en-US" altLang="ja-JP" b="0" i="1" smtClean="0">
                              <a:latin typeface="Cambria Math"/>
                            </a:rPr>
                            <m:t>∗</m:t>
                          </m:r>
                          <m:r>
                            <a:rPr lang="en-US" altLang="ja-JP" b="0" i="1" smtClean="0">
                              <a:solidFill>
                                <a:srgbClr val="92D050"/>
                              </a:solidFill>
                              <a:latin typeface="Cambria Math"/>
                            </a:rPr>
                            <m:t>𝑤</m:t>
                          </m:r>
                          <m:r>
                            <a:rPr lang="en-US" altLang="ja-JP" b="0" i="1" smtClean="0">
                              <a:solidFill>
                                <a:srgbClr val="92D050"/>
                              </a:solidFill>
                              <a:latin typeface="Cambria Math"/>
                            </a:rPr>
                            <m:t>1+</m:t>
                          </m:r>
                          <m:sSub>
                            <m:sSubPr>
                              <m:ctrlPr>
                                <a:rPr lang="en-US" altLang="ja-JP" i="1">
                                  <a:solidFill>
                                    <a:schemeClr val="accent6"/>
                                  </a:solidFill>
                                  <a:latin typeface="Cambria Math" panose="02040503050406030204" pitchFamily="18" charset="0"/>
                                </a:rPr>
                              </m:ctrlPr>
                            </m:sSubPr>
                            <m:e>
                              <m:r>
                                <a:rPr lang="en-US" altLang="ja-JP" i="1">
                                  <a:solidFill>
                                    <a:schemeClr val="accent6"/>
                                  </a:solidFill>
                                  <a:latin typeface="Cambria Math"/>
                                </a:rPr>
                                <m:t>𝐶𝑢𝑏𝑒𝑚𝑎𝑝</m:t>
                              </m:r>
                              <m:r>
                                <a:rPr lang="en-US" altLang="ja-JP" i="1">
                                  <a:solidFill>
                                    <a:schemeClr val="accent6"/>
                                  </a:solidFill>
                                  <a:latin typeface="Cambria Math"/>
                                </a:rPr>
                                <m:t>2</m:t>
                              </m:r>
                            </m:e>
                            <m:sub>
                              <m:sSub>
                                <m:sSubPr>
                                  <m:ctrlPr>
                                    <a:rPr lang="en-US" altLang="ja-JP" b="0" i="1" smtClean="0">
                                      <a:solidFill>
                                        <a:schemeClr val="accent6"/>
                                      </a:solidFill>
                                      <a:latin typeface="Cambria Math" panose="02040503050406030204" pitchFamily="18" charset="0"/>
                                    </a:rPr>
                                  </m:ctrlPr>
                                </m:sSubPr>
                                <m:e>
                                  <m:r>
                                    <a:rPr lang="en-US" altLang="ja-JP" i="1" smtClean="0">
                                      <a:solidFill>
                                        <a:schemeClr val="accent6"/>
                                      </a:solidFill>
                                      <a:latin typeface="Cambria Math"/>
                                    </a:rPr>
                                    <m:t>𝜔</m:t>
                                  </m:r>
                                </m:e>
                                <m:sub>
                                  <m:r>
                                    <a:rPr lang="en-US" altLang="ja-JP" b="0" i="1" smtClean="0">
                                      <a:solidFill>
                                        <a:schemeClr val="accent6"/>
                                      </a:solidFill>
                                      <a:latin typeface="Cambria Math"/>
                                    </a:rPr>
                                    <m:t>𝑖</m:t>
                                  </m:r>
                                </m:sub>
                              </m:sSub>
                            </m:sub>
                          </m:sSub>
                          <m:r>
                            <a:rPr lang="en-US" altLang="ja-JP" b="0" i="1" smtClean="0">
                              <a:latin typeface="Cambria Math"/>
                            </a:rPr>
                            <m:t>∗</m:t>
                          </m:r>
                          <m:r>
                            <a:rPr lang="en-US" altLang="ja-JP" b="0" i="1" smtClean="0">
                              <a:solidFill>
                                <a:schemeClr val="accent6"/>
                              </a:solidFill>
                              <a:latin typeface="Cambria Math"/>
                            </a:rPr>
                            <m:t>𝑤</m:t>
                          </m:r>
                          <m:r>
                            <a:rPr lang="en-US" altLang="ja-JP" b="0" i="1" smtClean="0">
                              <a:solidFill>
                                <a:schemeClr val="accent6"/>
                              </a:solidFill>
                              <a:latin typeface="Cambria Math"/>
                            </a:rPr>
                            <m:t>2</m:t>
                          </m:r>
                        </m:num>
                        <m:den>
                          <m:r>
                            <a:rPr lang="en-US" altLang="ja-JP" b="0" i="1" smtClean="0">
                              <a:solidFill>
                                <a:srgbClr val="92D050"/>
                              </a:solidFill>
                              <a:latin typeface="Cambria Math"/>
                            </a:rPr>
                            <m:t>𝑤</m:t>
                          </m:r>
                          <m:r>
                            <a:rPr lang="en-US" altLang="ja-JP" b="0" i="1" smtClean="0">
                              <a:solidFill>
                                <a:srgbClr val="92D050"/>
                              </a:solidFill>
                              <a:latin typeface="Cambria Math"/>
                            </a:rPr>
                            <m:t>1+</m:t>
                          </m:r>
                          <m:r>
                            <a:rPr lang="en-US" altLang="ja-JP" b="0" i="1" smtClean="0">
                              <a:solidFill>
                                <a:schemeClr val="accent6"/>
                              </a:solidFill>
                              <a:latin typeface="Cambria Math"/>
                            </a:rPr>
                            <m:t>𝑤</m:t>
                          </m:r>
                          <m:r>
                            <a:rPr lang="en-US" altLang="ja-JP" b="0" i="1" smtClean="0">
                              <a:solidFill>
                                <a:schemeClr val="accent6"/>
                              </a:solidFill>
                              <a:latin typeface="Cambria Math"/>
                            </a:rPr>
                            <m:t>2</m:t>
                          </m:r>
                        </m:den>
                      </m:f>
                    </m:oMath>
                  </m:oMathPara>
                </a14:m>
                <a:endParaRPr lang="en-US" altLang="ja-JP"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853606" y="1059582"/>
                <a:ext cx="7572741" cy="936104"/>
              </a:xfrm>
              <a:blipFill rotWithShape="1">
                <a:blip r:embed="rId2"/>
                <a:stretch>
                  <a:fillRect/>
                </a:stretch>
              </a:blipFill>
              <a:ln>
                <a:noFill/>
              </a:ln>
            </p:spPr>
            <p:txBody>
              <a:bodyPr/>
              <a:lstStyle/>
              <a:p>
                <a:r>
                  <a:rPr lang="ja-JP" altLang="en-US">
                    <a:noFill/>
                  </a:rPr>
                  <a:t> </a:t>
                </a:r>
              </a:p>
            </p:txBody>
          </p:sp>
        </mc:Fallback>
      </mc:AlternateContent>
      <p:sp>
        <p:nvSpPr>
          <p:cNvPr id="4" name="二等辺三角形 3"/>
          <p:cNvSpPr/>
          <p:nvPr/>
        </p:nvSpPr>
        <p:spPr>
          <a:xfrm>
            <a:off x="1561883" y="2834048"/>
            <a:ext cx="4728621" cy="1383711"/>
          </a:xfrm>
          <a:prstGeom prst="triangl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944606"/>
              </a:solidFill>
            </a:endParaRPr>
          </a:p>
        </p:txBody>
      </p:sp>
      <p:sp>
        <p:nvSpPr>
          <p:cNvPr id="6" name="二等辺三角形 5"/>
          <p:cNvSpPr/>
          <p:nvPr/>
        </p:nvSpPr>
        <p:spPr>
          <a:xfrm>
            <a:off x="4841662" y="2834048"/>
            <a:ext cx="2897820" cy="1383711"/>
          </a:xfrm>
          <a:prstGeom prst="triangl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105648" y="2335267"/>
            <a:ext cx="1290738" cy="369332"/>
          </a:xfrm>
          <a:prstGeom prst="rect">
            <a:avLst/>
          </a:prstGeom>
          <a:noFill/>
        </p:spPr>
        <p:txBody>
          <a:bodyPr wrap="none" rtlCol="0">
            <a:spAutoFit/>
          </a:bodyPr>
          <a:lstStyle/>
          <a:p>
            <a:pPr algn="ctr"/>
            <a:r>
              <a:rPr kumimoji="1" lang="en-US" altLang="ja-JP" dirty="0" smtClean="0">
                <a:solidFill>
                  <a:srgbClr val="92D050"/>
                </a:solidFill>
                <a:latin typeface="Segoe UI" panose="020B0502040204020203" pitchFamily="34" charset="0"/>
                <a:ea typeface="Segoe UI" panose="020B0502040204020203" pitchFamily="34" charset="0"/>
                <a:cs typeface="Segoe UI" panose="020B0502040204020203" pitchFamily="34" charset="0"/>
              </a:rPr>
              <a:t>Cubemap1</a:t>
            </a:r>
            <a:endParaRPr kumimoji="1" lang="ja-JP" altLang="en-US" dirty="0">
              <a:solidFill>
                <a:srgbClr val="92D050"/>
              </a:solidFill>
              <a:latin typeface="Segoe UI" panose="020B0502040204020203" pitchFamily="34" charset="0"/>
              <a:cs typeface="Segoe UI" panose="020B0502040204020203" pitchFamily="34" charset="0"/>
            </a:endParaRPr>
          </a:p>
        </p:txBody>
      </p:sp>
      <p:sp>
        <p:nvSpPr>
          <p:cNvPr id="11" name="テキスト ボックス 10"/>
          <p:cNvSpPr txBox="1"/>
          <p:nvPr/>
        </p:nvSpPr>
        <p:spPr>
          <a:xfrm>
            <a:off x="5645135" y="2335267"/>
            <a:ext cx="1290738" cy="369332"/>
          </a:xfrm>
          <a:prstGeom prst="rect">
            <a:avLst/>
          </a:prstGeom>
          <a:noFill/>
        </p:spPr>
        <p:txBody>
          <a:bodyPr wrap="none" rtlCol="0">
            <a:spAutoFit/>
          </a:bodyPr>
          <a:lstStyle/>
          <a:p>
            <a:pPr algn="ctr"/>
            <a:r>
              <a:rPr kumimoji="1" lang="en-US" altLang="ja-JP" dirty="0" smtClean="0">
                <a:solidFill>
                  <a:schemeClr val="accent6"/>
                </a:solidFill>
                <a:latin typeface="Segoe UI" panose="020B0502040204020203" pitchFamily="34" charset="0"/>
                <a:ea typeface="Segoe UI" panose="020B0502040204020203" pitchFamily="34" charset="0"/>
                <a:cs typeface="Segoe UI" panose="020B0502040204020203" pitchFamily="34" charset="0"/>
              </a:rPr>
              <a:t>Cubemap2</a:t>
            </a:r>
            <a:endParaRPr kumimoji="1" lang="ja-JP" altLang="en-US" dirty="0">
              <a:solidFill>
                <a:schemeClr val="accent6"/>
              </a:solidFill>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15" name="テキスト ボックス 14"/>
              <p:cNvSpPr txBox="1"/>
              <p:nvPr/>
            </p:nvSpPr>
            <p:spPr>
              <a:xfrm>
                <a:off x="4841662" y="4277424"/>
                <a:ext cx="333417" cy="40011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ja-JP" sz="2000" i="1" dirty="0" smtClean="0">
                          <a:solidFill>
                            <a:srgbClr val="FFFF00"/>
                          </a:solidFill>
                          <a:latin typeface="Cambria Math"/>
                          <a:ea typeface="Segoe UI" panose="020B0502040204020203" pitchFamily="34" charset="0"/>
                          <a:cs typeface="Segoe UI" panose="020B0502040204020203" pitchFamily="34" charset="0"/>
                        </a:rPr>
                        <m:t>𝑃</m:t>
                      </m:r>
                    </m:oMath>
                  </m:oMathPara>
                </a14:m>
                <a:endParaRPr kumimoji="1" lang="ja-JP" altLang="en-US" sz="2000" dirty="0">
                  <a:solidFill>
                    <a:srgbClr val="FFFF00"/>
                  </a:solidFill>
                  <a:latin typeface="Segoe UI" panose="020B0502040204020203" pitchFamily="34" charset="0"/>
                  <a:cs typeface="Segoe UI" panose="020B0502040204020203" pitchFamily="34" charset="0"/>
                </a:endParaRPr>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4841662" y="4277424"/>
                <a:ext cx="333417" cy="400111"/>
              </a:xfrm>
              <a:prstGeom prst="rect">
                <a:avLst/>
              </a:prstGeom>
              <a:blipFill rotWithShape="1">
                <a:blip r:embed="rId3"/>
                <a:stretch>
                  <a:fillRect l="-10909"/>
                </a:stretch>
              </a:blipFill>
            </p:spPr>
            <p:txBody>
              <a:bodyPr/>
              <a:lstStyle/>
              <a:p>
                <a:r>
                  <a:rPr lang="ja-JP" altLang="en-US">
                    <a:noFill/>
                  </a:rPr>
                  <a:t> </a:t>
                </a:r>
              </a:p>
            </p:txBody>
          </p:sp>
        </mc:Fallback>
      </mc:AlternateContent>
      <p:cxnSp>
        <p:nvCxnSpPr>
          <p:cNvPr id="17" name="直線コネクタ 16"/>
          <p:cNvCxnSpPr/>
          <p:nvPr/>
        </p:nvCxnSpPr>
        <p:spPr>
          <a:xfrm flipV="1">
            <a:off x="5020402" y="2834049"/>
            <a:ext cx="0" cy="139568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407469" y="3447030"/>
            <a:ext cx="3612933" cy="9437"/>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1407469" y="4021703"/>
            <a:ext cx="3600901"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テキスト ボックス 23"/>
              <p:cNvSpPr txBox="1"/>
              <p:nvPr/>
            </p:nvSpPr>
            <p:spPr>
              <a:xfrm>
                <a:off x="850444" y="3259314"/>
                <a:ext cx="633283" cy="400110"/>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1" lang="en-US" altLang="ja-JP" sz="2000" b="0" i="1" smtClean="0">
                          <a:solidFill>
                            <a:srgbClr val="92D050"/>
                          </a:solidFill>
                          <a:latin typeface="Cambria Math"/>
                          <a:cs typeface="Segoe UI" panose="020B0502040204020203" pitchFamily="34" charset="0"/>
                        </a:rPr>
                        <m:t>𝑤</m:t>
                      </m:r>
                      <m:r>
                        <a:rPr kumimoji="1" lang="en-US" altLang="ja-JP" sz="2000" b="0" i="1" smtClean="0">
                          <a:solidFill>
                            <a:srgbClr val="92D050"/>
                          </a:solidFill>
                          <a:latin typeface="Cambria Math"/>
                          <a:cs typeface="Segoe UI" panose="020B0502040204020203" pitchFamily="34" charset="0"/>
                        </a:rPr>
                        <m:t>1</m:t>
                      </m:r>
                    </m:oMath>
                  </m:oMathPara>
                </a14:m>
                <a:endParaRPr kumimoji="1" lang="ja-JP" altLang="en-US" sz="2000" dirty="0">
                  <a:solidFill>
                    <a:srgbClr val="92D050"/>
                  </a:solidFill>
                  <a:latin typeface="Segoe UI" panose="020B0502040204020203" pitchFamily="34" charset="0"/>
                  <a:cs typeface="Segoe UI" panose="020B0502040204020203" pitchFamily="34" charset="0"/>
                </a:endParaRPr>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850444" y="3259314"/>
                <a:ext cx="633283" cy="400110"/>
              </a:xfrm>
              <a:prstGeom prst="rect">
                <a:avLst/>
              </a:prstGeom>
              <a:blipFill rotWithShape="1">
                <a:blip r:embed="rId4"/>
                <a:stretch>
                  <a:fillRect/>
                </a:stretch>
              </a:blipFill>
            </p:spPr>
            <p:txBody>
              <a:bodyPr/>
              <a:lstStyle/>
              <a:p>
                <a:r>
                  <a:rPr lang="ja-JP" altLang="en-US">
                    <a:noFill/>
                  </a:rPr>
                  <a:t> </a:t>
                </a:r>
              </a:p>
            </p:txBody>
          </p:sp>
        </mc:Fallback>
      </mc:AlternateContent>
      <p:cxnSp>
        <p:nvCxnSpPr>
          <p:cNvPr id="28" name="直線矢印コネクタ 27"/>
          <p:cNvCxnSpPr/>
          <p:nvPr/>
        </p:nvCxnSpPr>
        <p:spPr>
          <a:xfrm flipV="1">
            <a:off x="1407469" y="2520529"/>
            <a:ext cx="0" cy="1697232"/>
          </a:xfrm>
          <a:prstGeom prst="straightConnector1">
            <a:avLst/>
          </a:prstGeom>
          <a:ln w="28575">
            <a:solidFill>
              <a:schemeClr val="tx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V="1">
            <a:off x="1407469" y="4217759"/>
            <a:ext cx="6908947" cy="2"/>
          </a:xfrm>
          <a:prstGeom prst="straightConnector1">
            <a:avLst/>
          </a:prstGeom>
          <a:ln w="28575">
            <a:solidFill>
              <a:schemeClr val="tx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1021418" y="2178507"/>
            <a:ext cx="772102" cy="313520"/>
          </a:xfrm>
          <a:prstGeom prst="rect">
            <a:avLst/>
          </a:prstGeom>
          <a:noFill/>
        </p:spPr>
        <p:txBody>
          <a:bodyPr wrap="none" rtlCol="0">
            <a:spAutoFit/>
          </a:bodyPr>
          <a:lstStyle/>
          <a:p>
            <a:r>
              <a:rPr kumimoji="1" lang="en-US" altLang="ja-JP" sz="1600" dirty="0" smtClean="0">
                <a:solidFill>
                  <a:schemeClr val="tx1">
                    <a:lumMod val="75000"/>
                  </a:schemeClr>
                </a:solidFill>
                <a:latin typeface="Segoe UI" panose="020B0502040204020203" pitchFamily="34" charset="0"/>
                <a:ea typeface="Segoe UI" panose="020B0502040204020203" pitchFamily="34" charset="0"/>
                <a:cs typeface="Segoe UI" panose="020B0502040204020203" pitchFamily="34" charset="0"/>
              </a:rPr>
              <a:t>Weight</a:t>
            </a:r>
            <a:endParaRPr kumimoji="1" lang="ja-JP" altLang="en-US" sz="1600" dirty="0">
              <a:solidFill>
                <a:schemeClr val="tx1">
                  <a:lumMod val="75000"/>
                </a:schemeClr>
              </a:solidFill>
              <a:latin typeface="Segoe UI" panose="020B0502040204020203" pitchFamily="34" charset="0"/>
              <a:cs typeface="Segoe UI" panose="020B0502040204020203" pitchFamily="34" charset="0"/>
            </a:endParaRPr>
          </a:p>
        </p:txBody>
      </p:sp>
      <p:sp>
        <p:nvSpPr>
          <p:cNvPr id="38" name="テキスト ボックス 37"/>
          <p:cNvSpPr txBox="1"/>
          <p:nvPr/>
        </p:nvSpPr>
        <p:spPr>
          <a:xfrm>
            <a:off x="8346836" y="4033093"/>
            <a:ext cx="320922" cy="369332"/>
          </a:xfrm>
          <a:prstGeom prst="rect">
            <a:avLst/>
          </a:prstGeom>
          <a:noFill/>
        </p:spPr>
        <p:txBody>
          <a:bodyPr wrap="none" rtlCol="0">
            <a:spAutoFit/>
          </a:bodyPr>
          <a:lstStyle/>
          <a:p>
            <a:r>
              <a:rPr kumimoji="1" lang="en-US" altLang="ja-JP" dirty="0" smtClean="0">
                <a:solidFill>
                  <a:schemeClr val="tx1">
                    <a:lumMod val="75000"/>
                  </a:schemeClr>
                </a:solidFill>
                <a:latin typeface="Segoe UI" panose="020B0502040204020203" pitchFamily="34" charset="0"/>
                <a:ea typeface="Segoe UI" panose="020B0502040204020203" pitchFamily="34" charset="0"/>
                <a:cs typeface="Segoe UI" panose="020B0502040204020203" pitchFamily="34" charset="0"/>
              </a:rPr>
              <a:t>X</a:t>
            </a:r>
            <a:endParaRPr kumimoji="1" lang="ja-JP" altLang="en-US" dirty="0">
              <a:solidFill>
                <a:schemeClr val="tx1">
                  <a:lumMod val="75000"/>
                </a:schemeClr>
              </a:solidFill>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22" name="テキスト ボックス 21"/>
              <p:cNvSpPr txBox="1"/>
              <p:nvPr/>
            </p:nvSpPr>
            <p:spPr>
              <a:xfrm>
                <a:off x="850758" y="3808184"/>
                <a:ext cx="633283" cy="400110"/>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1" lang="en-US" altLang="ja-JP" sz="2000" b="0" i="1" smtClean="0">
                          <a:solidFill>
                            <a:schemeClr val="accent6"/>
                          </a:solidFill>
                          <a:latin typeface="Cambria Math"/>
                          <a:cs typeface="Segoe UI" panose="020B0502040204020203" pitchFamily="34" charset="0"/>
                        </a:rPr>
                        <m:t>𝑤</m:t>
                      </m:r>
                      <m:r>
                        <a:rPr kumimoji="1" lang="en-US" altLang="ja-JP" sz="2000" b="0" i="1" smtClean="0">
                          <a:solidFill>
                            <a:schemeClr val="accent6"/>
                          </a:solidFill>
                          <a:latin typeface="Cambria Math"/>
                          <a:cs typeface="Segoe UI" panose="020B0502040204020203" pitchFamily="34" charset="0"/>
                        </a:rPr>
                        <m:t>2</m:t>
                      </m:r>
                    </m:oMath>
                  </m:oMathPara>
                </a14:m>
                <a:endParaRPr kumimoji="1" lang="ja-JP" altLang="en-US" sz="2000" dirty="0">
                  <a:solidFill>
                    <a:schemeClr val="accent6"/>
                  </a:solidFill>
                  <a:latin typeface="Segoe UI" panose="020B0502040204020203" pitchFamily="34" charset="0"/>
                  <a:cs typeface="Segoe UI" panose="020B0502040204020203" pitchFamily="34" charset="0"/>
                </a:endParaRPr>
              </a:p>
            </p:txBody>
          </p:sp>
        </mc:Choice>
        <mc:Fallback xmlns="">
          <p:sp>
            <p:nvSpPr>
              <p:cNvPr id="22" name="テキスト ボックス 21"/>
              <p:cNvSpPr txBox="1">
                <a:spLocks noRot="1" noChangeAspect="1" noMove="1" noResize="1" noEditPoints="1" noAdjustHandles="1" noChangeArrowheads="1" noChangeShapeType="1" noTextEdit="1"/>
              </p:cNvSpPr>
              <p:nvPr/>
            </p:nvSpPr>
            <p:spPr>
              <a:xfrm>
                <a:off x="850758" y="3808184"/>
                <a:ext cx="633283" cy="400110"/>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p:cNvSpPr txBox="1"/>
              <p:nvPr/>
            </p:nvSpPr>
            <p:spPr>
              <a:xfrm>
                <a:off x="281549" y="2950661"/>
                <a:ext cx="1145723" cy="400110"/>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kumimoji="1" lang="en-US" altLang="ja-JP" sz="2000" b="0" i="1" smtClean="0">
                          <a:solidFill>
                            <a:srgbClr val="92D050"/>
                          </a:solidFill>
                          <a:latin typeface="Cambria Math"/>
                          <a:cs typeface="Segoe UI" panose="020B0502040204020203" pitchFamily="34" charset="0"/>
                        </a:rPr>
                        <m:t>𝑤</m:t>
                      </m:r>
                      <m:r>
                        <a:rPr kumimoji="1" lang="en-US" altLang="ja-JP" sz="2000" b="0" i="1" smtClean="0">
                          <a:solidFill>
                            <a:srgbClr val="92D050"/>
                          </a:solidFill>
                          <a:latin typeface="Cambria Math"/>
                          <a:cs typeface="Segoe UI" panose="020B0502040204020203" pitchFamily="34" charset="0"/>
                        </a:rPr>
                        <m:t>1+</m:t>
                      </m:r>
                      <m:r>
                        <a:rPr kumimoji="1" lang="en-US" altLang="ja-JP" sz="2000" b="0" i="1" smtClean="0">
                          <a:solidFill>
                            <a:schemeClr val="accent6"/>
                          </a:solidFill>
                          <a:latin typeface="Cambria Math"/>
                          <a:cs typeface="Segoe UI" panose="020B0502040204020203" pitchFamily="34" charset="0"/>
                        </a:rPr>
                        <m:t>𝑤</m:t>
                      </m:r>
                      <m:r>
                        <a:rPr kumimoji="1" lang="en-US" altLang="ja-JP" sz="2000" b="0" i="1" smtClean="0">
                          <a:solidFill>
                            <a:schemeClr val="accent6"/>
                          </a:solidFill>
                          <a:latin typeface="Cambria Math"/>
                          <a:cs typeface="Segoe UI" panose="020B0502040204020203" pitchFamily="34" charset="0"/>
                        </a:rPr>
                        <m:t>2</m:t>
                      </m:r>
                    </m:oMath>
                  </m:oMathPara>
                </a14:m>
                <a:endParaRPr kumimoji="1" lang="ja-JP" altLang="en-US" sz="2000" dirty="0">
                  <a:solidFill>
                    <a:schemeClr val="accent6"/>
                  </a:solidFill>
                  <a:latin typeface="Segoe UI" panose="020B0502040204020203" pitchFamily="34" charset="0"/>
                  <a:cs typeface="Segoe UI" panose="020B0502040204020203" pitchFamily="34" charset="0"/>
                </a:endParaRPr>
              </a:p>
            </p:txBody>
          </p:sp>
        </mc:Choice>
        <mc:Fallback xmlns="">
          <p:sp>
            <p:nvSpPr>
              <p:cNvPr id="29" name="テキスト ボックス 28"/>
              <p:cNvSpPr txBox="1">
                <a:spLocks noRot="1" noChangeAspect="1" noMove="1" noResize="1" noEditPoints="1" noAdjustHandles="1" noChangeArrowheads="1" noChangeShapeType="1" noTextEdit="1"/>
              </p:cNvSpPr>
              <p:nvPr/>
            </p:nvSpPr>
            <p:spPr>
              <a:xfrm>
                <a:off x="281549" y="2950661"/>
                <a:ext cx="1145723" cy="400110"/>
              </a:xfrm>
              <a:prstGeom prst="rect">
                <a:avLst/>
              </a:prstGeom>
              <a:blipFill rotWithShape="1">
                <a:blip r:embed="rId6"/>
                <a:stretch>
                  <a:fillRect/>
                </a:stretch>
              </a:blipFill>
            </p:spPr>
            <p:txBody>
              <a:bodyPr/>
              <a:lstStyle/>
              <a:p>
                <a:r>
                  <a:rPr lang="ja-JP" altLang="en-US">
                    <a:noFill/>
                  </a:rPr>
                  <a:t> </a:t>
                </a:r>
              </a:p>
            </p:txBody>
          </p:sp>
        </mc:Fallback>
      </mc:AlternateContent>
      <p:cxnSp>
        <p:nvCxnSpPr>
          <p:cNvPr id="31" name="直線コネクタ 30"/>
          <p:cNvCxnSpPr/>
          <p:nvPr/>
        </p:nvCxnSpPr>
        <p:spPr>
          <a:xfrm>
            <a:off x="1395438" y="3147814"/>
            <a:ext cx="3612933" cy="9437"/>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395437" y="2824612"/>
            <a:ext cx="7064995"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2861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Cubemap</a:t>
            </a:r>
            <a:r>
              <a:rPr lang="ja-JP" altLang="en-US" dirty="0"/>
              <a:t>の結果のブレンディング</a:t>
            </a:r>
            <a:endParaRPr kumimoji="1" lang="ja-JP" altLang="en-US" dirty="0"/>
          </a:p>
        </p:txBody>
      </p:sp>
      <p:sp>
        <p:nvSpPr>
          <p:cNvPr id="7" name="コンテンツ プレースホルダー 6"/>
          <p:cNvSpPr>
            <a:spLocks noGrp="1"/>
          </p:cNvSpPr>
          <p:nvPr>
            <p:ph idx="1"/>
          </p:nvPr>
        </p:nvSpPr>
        <p:spPr/>
        <p:txBody>
          <a:bodyPr>
            <a:normAutofit/>
          </a:bodyPr>
          <a:lstStyle/>
          <a:p>
            <a:r>
              <a:rPr lang="en-US" altLang="ja-JP" dirty="0" smtClean="0"/>
              <a:t>Deferred Shading</a:t>
            </a:r>
            <a:r>
              <a:rPr lang="ja-JP" altLang="en-US" dirty="0" smtClean="0"/>
              <a:t>の際に分母と分子を独立して加算ブレンド</a:t>
            </a:r>
            <a:endParaRPr lang="en-US" altLang="ja-JP" dirty="0" smtClean="0"/>
          </a:p>
          <a:p>
            <a:pPr lvl="1"/>
            <a:r>
              <a:rPr lang="ja-JP" altLang="en-US" dirty="0" smtClean="0"/>
              <a:t>最後にアルファ値で除算して正規化</a:t>
            </a:r>
          </a:p>
          <a:p>
            <a:endParaRPr kumimoji="1" lang="en-US" altLang="ja-JP" dirty="0" smtClean="0"/>
          </a:p>
          <a:p>
            <a:endParaRPr lang="en-US" altLang="ja-JP" dirty="0"/>
          </a:p>
          <a:p>
            <a:endParaRPr kumimoji="1" lang="en-US" altLang="ja-JP" dirty="0" smtClean="0"/>
          </a:p>
          <a:p>
            <a:r>
              <a:rPr kumimoji="1" lang="ja-JP" altLang="en-US" dirty="0" smtClean="0"/>
              <a:t>簡単＆基本的には充分な実装</a:t>
            </a:r>
            <a:endParaRPr kumimoji="1" lang="en-US" altLang="ja-JP" dirty="0" smtClean="0"/>
          </a:p>
          <a:p>
            <a:pPr lvl="1"/>
            <a:r>
              <a:rPr lang="ja-JP" altLang="en-US" dirty="0" smtClean="0"/>
              <a:t>ただ精度の問題が起こりうるので多少工夫できる</a:t>
            </a:r>
            <a:endParaRPr kumimoji="1" lang="en-US" altLang="ja-JP" dirty="0" smtClean="0"/>
          </a:p>
        </p:txBody>
      </p:sp>
      <p:grpSp>
        <p:nvGrpSpPr>
          <p:cNvPr id="32" name="グループ化 31"/>
          <p:cNvGrpSpPr/>
          <p:nvPr/>
        </p:nvGrpSpPr>
        <p:grpSpPr>
          <a:xfrm>
            <a:off x="539552" y="1945159"/>
            <a:ext cx="8280920" cy="1080120"/>
            <a:chOff x="539552" y="1893294"/>
            <a:chExt cx="8280920" cy="1080120"/>
          </a:xfrm>
        </p:grpSpPr>
        <mc:AlternateContent xmlns:mc="http://schemas.openxmlformats.org/markup-compatibility/2006" xmlns:a14="http://schemas.microsoft.com/office/drawing/2010/main">
          <mc:Choice Requires="a14">
            <p:sp>
              <p:nvSpPr>
                <p:cNvPr id="26" name="コンテンツ プレースホルダー 2"/>
                <p:cNvSpPr txBox="1">
                  <a:spLocks/>
                </p:cNvSpPr>
                <p:nvPr/>
              </p:nvSpPr>
              <p:spPr>
                <a:xfrm>
                  <a:off x="539552" y="1893294"/>
                  <a:ext cx="8064896" cy="936104"/>
                </a:xfrm>
                <a:prstGeom prst="rect">
                  <a:avLst/>
                </a:prstGeom>
                <a:solidFill>
                  <a:schemeClr val="bg1">
                    <a:lumMod val="75000"/>
                    <a:lumOff val="25000"/>
                  </a:schemeClr>
                </a:solidFill>
                <a:ln>
                  <a:noFill/>
                </a:ln>
              </p:spPr>
              <p:txBody>
                <a:bodyPr vert="horz" lIns="91440" tIns="45720" rIns="91440" bIns="45720" rtlCol="0">
                  <a:normAutofit/>
                </a:bodyPr>
                <a:lstStyle>
                  <a:lvl1pPr marL="266700" indent="-266700" algn="l" defTabSz="914400" rtl="0" eaLnBrk="1" latinLnBrk="0" hangingPunct="1">
                    <a:lnSpc>
                      <a:spcPct val="120000"/>
                    </a:lnSpc>
                    <a:spcBef>
                      <a:spcPct val="20000"/>
                    </a:spcBef>
                    <a:buSzPct val="60000"/>
                    <a:buFont typeface="Wingdings" panose="05000000000000000000" pitchFamily="2" charset="2"/>
                    <a:buChar char="n"/>
                    <a:defRPr kumimoji="1" sz="2200" kern="1200" baseline="0">
                      <a:solidFill>
                        <a:schemeClr val="tx1">
                          <a:lumMod val="75000"/>
                        </a:schemeClr>
                      </a:solidFill>
                      <a:latin typeface="Segoe UI" panose="020B0502040204020203" pitchFamily="34" charset="0"/>
                      <a:ea typeface="メイリオ" panose="020B0604030504040204" pitchFamily="50" charset="-128"/>
                      <a:cs typeface="+mn-cs"/>
                    </a:defRPr>
                  </a:lvl1pPr>
                  <a:lvl2pPr marL="449263" indent="-266700" algn="l" defTabSz="914400" rtl="0" eaLnBrk="1" latinLnBrk="0" hangingPunct="1">
                    <a:lnSpc>
                      <a:spcPct val="120000"/>
                    </a:lnSpc>
                    <a:spcBef>
                      <a:spcPct val="20000"/>
                    </a:spcBef>
                    <a:buFont typeface="Arial" panose="020B0604020202020204" pitchFamily="34" charset="0"/>
                    <a:buChar char="–"/>
                    <a:defRPr kumimoji="1" sz="1800" kern="1200" baseline="0">
                      <a:solidFill>
                        <a:schemeClr val="tx1">
                          <a:lumMod val="75000"/>
                        </a:schemeClr>
                      </a:solidFill>
                      <a:latin typeface="Segoe UI" panose="020B0502040204020203" pitchFamily="34" charset="0"/>
                      <a:ea typeface="メイリオ" panose="020B0604030504040204" pitchFamily="50" charset="-128"/>
                      <a:cs typeface="+mn-cs"/>
                    </a:defRPr>
                  </a:lvl2pPr>
                  <a:lvl3pPr marL="808038" indent="-266700" algn="l" defTabSz="914400" rtl="0" eaLnBrk="1" latinLnBrk="0" hangingPunct="1">
                    <a:lnSpc>
                      <a:spcPct val="120000"/>
                    </a:lnSpc>
                    <a:spcBef>
                      <a:spcPct val="20000"/>
                    </a:spcBef>
                    <a:buFont typeface="Arial" panose="020B0604020202020204" pitchFamily="34" charset="0"/>
                    <a:buChar char="•"/>
                    <a:defRPr kumimoji="1" sz="1600" kern="1200" baseline="0">
                      <a:solidFill>
                        <a:schemeClr val="tx1">
                          <a:lumMod val="75000"/>
                        </a:schemeClr>
                      </a:solidFill>
                      <a:latin typeface="Segoe UI" panose="020B0502040204020203" pitchFamily="34" charset="0"/>
                      <a:ea typeface="メイリオ" panose="020B0604030504040204" pitchFamily="50" charset="-128"/>
                      <a:cs typeface="+mn-cs"/>
                    </a:defRPr>
                  </a:lvl3pPr>
                  <a:lvl4pPr marL="1165225"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4pPr>
                  <a:lvl5pPr marL="1524000"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Wingdings" panose="05000000000000000000" pitchFamily="2" charset="2"/>
                    <a:buNone/>
                  </a:pPr>
                  <a14:m>
                    <m:oMathPara xmlns:m="http://schemas.openxmlformats.org/officeDocument/2006/math">
                      <m:oMathParaPr>
                        <m:jc m:val="left"/>
                      </m:oMathParaPr>
                      <m:oMath xmlns:m="http://schemas.openxmlformats.org/officeDocument/2006/math">
                        <m:f>
                          <m:fPr>
                            <m:ctrlPr>
                              <a:rPr lang="en-US" altLang="ja-JP" i="1" smtClean="0">
                                <a:latin typeface="Cambria Math" panose="02040503050406030204" pitchFamily="18" charset="0"/>
                              </a:rPr>
                            </m:ctrlPr>
                          </m:fPr>
                          <m:num>
                            <m:sSub>
                              <m:sSubPr>
                                <m:ctrlPr>
                                  <a:rPr lang="en-US" altLang="ja-JP" i="1" smtClean="0">
                                    <a:solidFill>
                                      <a:srgbClr val="92D050"/>
                                    </a:solidFill>
                                    <a:latin typeface="Cambria Math" panose="02040503050406030204" pitchFamily="18" charset="0"/>
                                  </a:rPr>
                                </m:ctrlPr>
                              </m:sSubPr>
                              <m:e>
                                <m:r>
                                  <a:rPr lang="en-US" altLang="ja-JP" i="1" smtClean="0">
                                    <a:solidFill>
                                      <a:srgbClr val="92D050"/>
                                    </a:solidFill>
                                    <a:latin typeface="Cambria Math"/>
                                  </a:rPr>
                                  <m:t>𝐶</m:t>
                                </m:r>
                                <m:r>
                                  <a:rPr lang="en-US" altLang="ja-JP" i="1">
                                    <a:solidFill>
                                      <a:srgbClr val="92D050"/>
                                    </a:solidFill>
                                    <a:latin typeface="Cambria Math"/>
                                  </a:rPr>
                                  <m:t>𝑢𝑏𝑒𝑚𝑎𝑝</m:t>
                                </m:r>
                                <m:r>
                                  <a:rPr lang="en-US" altLang="ja-JP" i="1">
                                    <a:solidFill>
                                      <a:srgbClr val="92D050"/>
                                    </a:solidFill>
                                    <a:latin typeface="Cambria Math"/>
                                  </a:rPr>
                                  <m:t>1</m:t>
                                </m:r>
                              </m:e>
                              <m:sub>
                                <m:sSub>
                                  <m:sSubPr>
                                    <m:ctrlPr>
                                      <a:rPr lang="en-US" altLang="ja-JP" i="1" smtClean="0">
                                        <a:solidFill>
                                          <a:srgbClr val="92D050"/>
                                        </a:solidFill>
                                        <a:latin typeface="Cambria Math" panose="02040503050406030204" pitchFamily="18" charset="0"/>
                                      </a:rPr>
                                    </m:ctrlPr>
                                  </m:sSubPr>
                                  <m:e>
                                    <m:r>
                                      <a:rPr lang="en-US" altLang="ja-JP" i="1" smtClean="0">
                                        <a:solidFill>
                                          <a:srgbClr val="92D050"/>
                                        </a:solidFill>
                                        <a:latin typeface="Cambria Math"/>
                                      </a:rPr>
                                      <m:t>𝜔</m:t>
                                    </m:r>
                                  </m:e>
                                  <m:sub>
                                    <m:r>
                                      <a:rPr lang="en-US" altLang="ja-JP" i="1" smtClean="0">
                                        <a:solidFill>
                                          <a:srgbClr val="92D050"/>
                                        </a:solidFill>
                                        <a:latin typeface="Cambria Math"/>
                                      </a:rPr>
                                      <m:t>𝑖</m:t>
                                    </m:r>
                                  </m:sub>
                                </m:sSub>
                              </m:sub>
                            </m:sSub>
                            <m:r>
                              <a:rPr lang="en-US" altLang="ja-JP" i="1" smtClean="0">
                                <a:latin typeface="Cambria Math"/>
                              </a:rPr>
                              <m:t>∗</m:t>
                            </m:r>
                            <m:r>
                              <a:rPr lang="en-US" altLang="ja-JP" i="1" smtClean="0">
                                <a:solidFill>
                                  <a:srgbClr val="92D050"/>
                                </a:solidFill>
                                <a:latin typeface="Cambria Math"/>
                              </a:rPr>
                              <m:t>𝑤</m:t>
                            </m:r>
                            <m:r>
                              <a:rPr lang="en-US" altLang="ja-JP" i="1" smtClean="0">
                                <a:solidFill>
                                  <a:srgbClr val="92D050"/>
                                </a:solidFill>
                                <a:latin typeface="Cambria Math"/>
                              </a:rPr>
                              <m:t>1+</m:t>
                            </m:r>
                            <m:sSub>
                              <m:sSubPr>
                                <m:ctrlPr>
                                  <a:rPr lang="en-US" altLang="ja-JP" i="1">
                                    <a:solidFill>
                                      <a:schemeClr val="accent6"/>
                                    </a:solidFill>
                                    <a:latin typeface="Cambria Math" panose="02040503050406030204" pitchFamily="18" charset="0"/>
                                  </a:rPr>
                                </m:ctrlPr>
                              </m:sSubPr>
                              <m:e>
                                <m:r>
                                  <a:rPr lang="en-US" altLang="ja-JP" i="1" smtClean="0">
                                    <a:solidFill>
                                      <a:schemeClr val="accent6"/>
                                    </a:solidFill>
                                    <a:latin typeface="Cambria Math"/>
                                  </a:rPr>
                                  <m:t>𝐶</m:t>
                                </m:r>
                                <m:r>
                                  <a:rPr lang="en-US" altLang="ja-JP" i="1">
                                    <a:solidFill>
                                      <a:schemeClr val="accent6"/>
                                    </a:solidFill>
                                    <a:latin typeface="Cambria Math"/>
                                  </a:rPr>
                                  <m:t>𝑢𝑏𝑒𝑚𝑎𝑝</m:t>
                                </m:r>
                                <m:r>
                                  <a:rPr lang="en-US" altLang="ja-JP" i="1">
                                    <a:solidFill>
                                      <a:schemeClr val="accent6"/>
                                    </a:solidFill>
                                    <a:latin typeface="Cambria Math"/>
                                  </a:rPr>
                                  <m:t>2</m:t>
                                </m:r>
                              </m:e>
                              <m:sub>
                                <m:sSub>
                                  <m:sSubPr>
                                    <m:ctrlPr>
                                      <a:rPr lang="en-US" altLang="ja-JP" i="1" smtClean="0">
                                        <a:solidFill>
                                          <a:schemeClr val="accent6"/>
                                        </a:solidFill>
                                        <a:latin typeface="Cambria Math" panose="02040503050406030204" pitchFamily="18" charset="0"/>
                                      </a:rPr>
                                    </m:ctrlPr>
                                  </m:sSubPr>
                                  <m:e>
                                    <m:r>
                                      <a:rPr lang="en-US" altLang="ja-JP" i="1" smtClean="0">
                                        <a:solidFill>
                                          <a:schemeClr val="accent6"/>
                                        </a:solidFill>
                                        <a:latin typeface="Cambria Math"/>
                                      </a:rPr>
                                      <m:t>𝜔</m:t>
                                    </m:r>
                                  </m:e>
                                  <m:sub>
                                    <m:r>
                                      <a:rPr lang="en-US" altLang="ja-JP" i="1" smtClean="0">
                                        <a:solidFill>
                                          <a:schemeClr val="accent6"/>
                                        </a:solidFill>
                                        <a:latin typeface="Cambria Math"/>
                                      </a:rPr>
                                      <m:t>𝑖</m:t>
                                    </m:r>
                                  </m:sub>
                                </m:sSub>
                              </m:sub>
                            </m:sSub>
                            <m:r>
                              <a:rPr lang="en-US" altLang="ja-JP" i="1" smtClean="0">
                                <a:latin typeface="Cambria Math"/>
                              </a:rPr>
                              <m:t>∗</m:t>
                            </m:r>
                            <m:r>
                              <a:rPr lang="en-US" altLang="ja-JP" i="1" smtClean="0">
                                <a:solidFill>
                                  <a:schemeClr val="accent6"/>
                                </a:solidFill>
                                <a:latin typeface="Cambria Math"/>
                              </a:rPr>
                              <m:t>𝑤</m:t>
                            </m:r>
                            <m:r>
                              <a:rPr lang="en-US" altLang="ja-JP" i="1" smtClean="0">
                                <a:solidFill>
                                  <a:schemeClr val="accent6"/>
                                </a:solidFill>
                                <a:latin typeface="Cambria Math"/>
                              </a:rPr>
                              <m:t>2</m:t>
                            </m:r>
                          </m:num>
                          <m:den>
                            <m:r>
                              <a:rPr lang="en-US" altLang="ja-JP" i="1" smtClean="0">
                                <a:solidFill>
                                  <a:srgbClr val="92D050"/>
                                </a:solidFill>
                                <a:latin typeface="Cambria Math"/>
                              </a:rPr>
                              <m:t>𝑤</m:t>
                            </m:r>
                            <m:r>
                              <a:rPr lang="en-US" altLang="ja-JP" i="1" smtClean="0">
                                <a:solidFill>
                                  <a:srgbClr val="92D050"/>
                                </a:solidFill>
                                <a:latin typeface="Cambria Math"/>
                              </a:rPr>
                              <m:t>1+</m:t>
                            </m:r>
                            <m:r>
                              <a:rPr lang="en-US" altLang="ja-JP" i="1" smtClean="0">
                                <a:solidFill>
                                  <a:schemeClr val="accent6"/>
                                </a:solidFill>
                                <a:latin typeface="Cambria Math"/>
                              </a:rPr>
                              <m:t>𝑤</m:t>
                            </m:r>
                            <m:r>
                              <a:rPr lang="en-US" altLang="ja-JP" i="1" smtClean="0">
                                <a:solidFill>
                                  <a:schemeClr val="accent6"/>
                                </a:solidFill>
                                <a:latin typeface="Cambria Math"/>
                              </a:rPr>
                              <m:t>2</m:t>
                            </m:r>
                          </m:den>
                        </m:f>
                      </m:oMath>
                    </m:oMathPara>
                  </a14:m>
                  <a:endParaRPr lang="en-US" altLang="ja-JP" dirty="0" smtClean="0"/>
                </a:p>
              </p:txBody>
            </p:sp>
          </mc:Choice>
          <mc:Fallback xmlns="">
            <p:sp>
              <p:nvSpPr>
                <p:cNvPr id="26" name="コンテンツ プレースホルダー 2"/>
                <p:cNvSpPr txBox="1">
                  <a:spLocks noRot="1" noChangeAspect="1" noMove="1" noResize="1" noEditPoints="1" noAdjustHandles="1" noChangeArrowheads="1" noChangeShapeType="1" noTextEdit="1"/>
                </p:cNvSpPr>
                <p:nvPr/>
              </p:nvSpPr>
              <p:spPr>
                <a:xfrm>
                  <a:off x="539552" y="1893294"/>
                  <a:ext cx="8064896" cy="936104"/>
                </a:xfrm>
                <a:prstGeom prst="rect">
                  <a:avLst/>
                </a:prstGeom>
                <a:blipFill rotWithShape="1">
                  <a:blip r:embed="rId3"/>
                  <a:stretch>
                    <a:fillRect/>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コンテンツ プレースホルダー 2"/>
                <p:cNvSpPr txBox="1">
                  <a:spLocks/>
                </p:cNvSpPr>
                <p:nvPr/>
              </p:nvSpPr>
              <p:spPr>
                <a:xfrm>
                  <a:off x="6228184" y="1933583"/>
                  <a:ext cx="2592288" cy="576064"/>
                </a:xfrm>
                <a:prstGeom prst="rect">
                  <a:avLst/>
                </a:prstGeom>
                <a:noFill/>
                <a:ln>
                  <a:noFill/>
                </a:ln>
              </p:spPr>
              <p:txBody>
                <a:bodyPr vert="horz" lIns="91440" tIns="45720" rIns="91440" bIns="45720" rtlCol="0">
                  <a:normAutofit/>
                </a:bodyPr>
                <a:lstStyle>
                  <a:lvl1pPr marL="266700" indent="-266700" algn="l" defTabSz="914400" rtl="0" eaLnBrk="1" latinLnBrk="0" hangingPunct="1">
                    <a:lnSpc>
                      <a:spcPct val="120000"/>
                    </a:lnSpc>
                    <a:spcBef>
                      <a:spcPct val="20000"/>
                    </a:spcBef>
                    <a:buSzPct val="60000"/>
                    <a:buFont typeface="Wingdings" panose="05000000000000000000" pitchFamily="2" charset="2"/>
                    <a:buChar char="n"/>
                    <a:defRPr kumimoji="1" sz="2200" kern="1200" baseline="0">
                      <a:solidFill>
                        <a:schemeClr val="tx1">
                          <a:lumMod val="75000"/>
                        </a:schemeClr>
                      </a:solidFill>
                      <a:latin typeface="Segoe UI" panose="020B0502040204020203" pitchFamily="34" charset="0"/>
                      <a:ea typeface="メイリオ" panose="020B0604030504040204" pitchFamily="50" charset="-128"/>
                      <a:cs typeface="+mn-cs"/>
                    </a:defRPr>
                  </a:lvl1pPr>
                  <a:lvl2pPr marL="449263" indent="-266700" algn="l" defTabSz="914400" rtl="0" eaLnBrk="1" latinLnBrk="0" hangingPunct="1">
                    <a:lnSpc>
                      <a:spcPct val="120000"/>
                    </a:lnSpc>
                    <a:spcBef>
                      <a:spcPct val="20000"/>
                    </a:spcBef>
                    <a:buFont typeface="Arial" panose="020B0604020202020204" pitchFamily="34" charset="0"/>
                    <a:buChar char="–"/>
                    <a:defRPr kumimoji="1" sz="1800" kern="1200" baseline="0">
                      <a:solidFill>
                        <a:schemeClr val="tx1">
                          <a:lumMod val="75000"/>
                        </a:schemeClr>
                      </a:solidFill>
                      <a:latin typeface="Segoe UI" panose="020B0502040204020203" pitchFamily="34" charset="0"/>
                      <a:ea typeface="メイリオ" panose="020B0604030504040204" pitchFamily="50" charset="-128"/>
                      <a:cs typeface="+mn-cs"/>
                    </a:defRPr>
                  </a:lvl2pPr>
                  <a:lvl3pPr marL="808038" indent="-266700" algn="l" defTabSz="914400" rtl="0" eaLnBrk="1" latinLnBrk="0" hangingPunct="1">
                    <a:lnSpc>
                      <a:spcPct val="120000"/>
                    </a:lnSpc>
                    <a:spcBef>
                      <a:spcPct val="20000"/>
                    </a:spcBef>
                    <a:buFont typeface="Arial" panose="020B0604020202020204" pitchFamily="34" charset="0"/>
                    <a:buChar char="•"/>
                    <a:defRPr kumimoji="1" sz="1600" kern="1200" baseline="0">
                      <a:solidFill>
                        <a:schemeClr val="tx1">
                          <a:lumMod val="75000"/>
                        </a:schemeClr>
                      </a:solidFill>
                      <a:latin typeface="Segoe UI" panose="020B0502040204020203" pitchFamily="34" charset="0"/>
                      <a:ea typeface="メイリオ" panose="020B0604030504040204" pitchFamily="50" charset="-128"/>
                      <a:cs typeface="+mn-cs"/>
                    </a:defRPr>
                  </a:lvl3pPr>
                  <a:lvl4pPr marL="1165225"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4pPr>
                  <a:lvl5pPr marL="1524000"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Wingdings" panose="05000000000000000000" pitchFamily="2" charset="2"/>
                    <a:buNone/>
                  </a:pPr>
                  <a14:m>
                    <m:oMathPara xmlns:m="http://schemas.openxmlformats.org/officeDocument/2006/math">
                      <m:oMathParaPr>
                        <m:jc m:val="left"/>
                      </m:oMathParaPr>
                      <m:oMath xmlns:m="http://schemas.openxmlformats.org/officeDocument/2006/math">
                        <m:r>
                          <a:rPr lang="en-US" altLang="ja-JP" sz="2000" b="0" i="1" smtClean="0">
                            <a:latin typeface="Cambria Math"/>
                          </a:rPr>
                          <m:t>𝑅𝐺𝐵</m:t>
                        </m:r>
                        <m:r>
                          <a:rPr lang="en-US" altLang="ja-JP" sz="2000" b="0" i="1" smtClean="0">
                            <a:latin typeface="Cambria Math"/>
                          </a:rPr>
                          <m:t> </m:t>
                        </m:r>
                        <m:r>
                          <a:rPr lang="en-US" altLang="ja-JP" sz="2000" b="0" i="1" smtClean="0">
                            <a:latin typeface="Cambria Math"/>
                          </a:rPr>
                          <m:t>𝑐h𝑎𝑛𝑛𝑒𝑙</m:t>
                        </m:r>
                      </m:oMath>
                    </m:oMathPara>
                  </a14:m>
                  <a:endParaRPr lang="en-US" altLang="ja-JP" sz="2000" dirty="0" smtClean="0"/>
                </a:p>
              </p:txBody>
            </p:sp>
          </mc:Choice>
          <mc:Fallback xmlns="">
            <p:sp>
              <p:nvSpPr>
                <p:cNvPr id="27" name="コンテンツ プレースホルダー 2"/>
                <p:cNvSpPr txBox="1">
                  <a:spLocks noRot="1" noChangeAspect="1" noMove="1" noResize="1" noEditPoints="1" noAdjustHandles="1" noChangeArrowheads="1" noChangeShapeType="1" noTextEdit="1"/>
                </p:cNvSpPr>
                <p:nvPr/>
              </p:nvSpPr>
              <p:spPr>
                <a:xfrm>
                  <a:off x="6228184" y="1933583"/>
                  <a:ext cx="2592288" cy="576064"/>
                </a:xfrm>
                <a:prstGeom prst="rect">
                  <a:avLst/>
                </a:prstGeom>
                <a:blipFill rotWithShape="1">
                  <a:blip r:embed="rId4"/>
                  <a:stretch>
                    <a:fillRect/>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コンテンツ プレースホルダー 2"/>
                <p:cNvSpPr txBox="1">
                  <a:spLocks/>
                </p:cNvSpPr>
                <p:nvPr/>
              </p:nvSpPr>
              <p:spPr>
                <a:xfrm>
                  <a:off x="6216609" y="2397350"/>
                  <a:ext cx="2592288" cy="576064"/>
                </a:xfrm>
                <a:prstGeom prst="rect">
                  <a:avLst/>
                </a:prstGeom>
                <a:noFill/>
                <a:ln>
                  <a:noFill/>
                </a:ln>
              </p:spPr>
              <p:txBody>
                <a:bodyPr vert="horz" lIns="91440" tIns="45720" rIns="91440" bIns="45720" rtlCol="0">
                  <a:normAutofit/>
                </a:bodyPr>
                <a:lstStyle>
                  <a:lvl1pPr marL="266700" indent="-266700" algn="l" defTabSz="914400" rtl="0" eaLnBrk="1" latinLnBrk="0" hangingPunct="1">
                    <a:lnSpc>
                      <a:spcPct val="120000"/>
                    </a:lnSpc>
                    <a:spcBef>
                      <a:spcPct val="20000"/>
                    </a:spcBef>
                    <a:buSzPct val="60000"/>
                    <a:buFont typeface="Wingdings" panose="05000000000000000000" pitchFamily="2" charset="2"/>
                    <a:buChar char="n"/>
                    <a:defRPr kumimoji="1" sz="2200" kern="1200" baseline="0">
                      <a:solidFill>
                        <a:schemeClr val="tx1">
                          <a:lumMod val="75000"/>
                        </a:schemeClr>
                      </a:solidFill>
                      <a:latin typeface="Segoe UI" panose="020B0502040204020203" pitchFamily="34" charset="0"/>
                      <a:ea typeface="メイリオ" panose="020B0604030504040204" pitchFamily="50" charset="-128"/>
                      <a:cs typeface="+mn-cs"/>
                    </a:defRPr>
                  </a:lvl1pPr>
                  <a:lvl2pPr marL="449263" indent="-266700" algn="l" defTabSz="914400" rtl="0" eaLnBrk="1" latinLnBrk="0" hangingPunct="1">
                    <a:lnSpc>
                      <a:spcPct val="120000"/>
                    </a:lnSpc>
                    <a:spcBef>
                      <a:spcPct val="20000"/>
                    </a:spcBef>
                    <a:buFont typeface="Arial" panose="020B0604020202020204" pitchFamily="34" charset="0"/>
                    <a:buChar char="–"/>
                    <a:defRPr kumimoji="1" sz="1800" kern="1200" baseline="0">
                      <a:solidFill>
                        <a:schemeClr val="tx1">
                          <a:lumMod val="75000"/>
                        </a:schemeClr>
                      </a:solidFill>
                      <a:latin typeface="Segoe UI" panose="020B0502040204020203" pitchFamily="34" charset="0"/>
                      <a:ea typeface="メイリオ" panose="020B0604030504040204" pitchFamily="50" charset="-128"/>
                      <a:cs typeface="+mn-cs"/>
                    </a:defRPr>
                  </a:lvl2pPr>
                  <a:lvl3pPr marL="808038" indent="-266700" algn="l" defTabSz="914400" rtl="0" eaLnBrk="1" latinLnBrk="0" hangingPunct="1">
                    <a:lnSpc>
                      <a:spcPct val="120000"/>
                    </a:lnSpc>
                    <a:spcBef>
                      <a:spcPct val="20000"/>
                    </a:spcBef>
                    <a:buFont typeface="Arial" panose="020B0604020202020204" pitchFamily="34" charset="0"/>
                    <a:buChar char="•"/>
                    <a:defRPr kumimoji="1" sz="1600" kern="1200" baseline="0">
                      <a:solidFill>
                        <a:schemeClr val="tx1">
                          <a:lumMod val="75000"/>
                        </a:schemeClr>
                      </a:solidFill>
                      <a:latin typeface="Segoe UI" panose="020B0502040204020203" pitchFamily="34" charset="0"/>
                      <a:ea typeface="メイリオ" panose="020B0604030504040204" pitchFamily="50" charset="-128"/>
                      <a:cs typeface="+mn-cs"/>
                    </a:defRPr>
                  </a:lvl3pPr>
                  <a:lvl4pPr marL="1165225"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4pPr>
                  <a:lvl5pPr marL="1524000"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Wingdings" panose="05000000000000000000" pitchFamily="2" charset="2"/>
                    <a:buNone/>
                  </a:pPr>
                  <a14:m>
                    <m:oMathPara xmlns:m="http://schemas.openxmlformats.org/officeDocument/2006/math">
                      <m:oMathParaPr>
                        <m:jc m:val="left"/>
                      </m:oMathParaPr>
                      <m:oMath xmlns:m="http://schemas.openxmlformats.org/officeDocument/2006/math">
                        <m:r>
                          <a:rPr lang="en-US" altLang="ja-JP" sz="2000" b="0" i="1" smtClean="0">
                            <a:latin typeface="Cambria Math"/>
                          </a:rPr>
                          <m:t>𝐴𝑙𝑝h𝑎</m:t>
                        </m:r>
                        <m:r>
                          <a:rPr lang="en-US" altLang="ja-JP" sz="2000" b="0" i="1" smtClean="0">
                            <a:latin typeface="Cambria Math"/>
                          </a:rPr>
                          <m:t> </m:t>
                        </m:r>
                        <m:r>
                          <a:rPr lang="en-US" altLang="ja-JP" sz="2000" b="0" i="1" smtClean="0">
                            <a:latin typeface="Cambria Math"/>
                          </a:rPr>
                          <m:t>𝑐h𝑎𝑛𝑛𝑒𝑙</m:t>
                        </m:r>
                      </m:oMath>
                    </m:oMathPara>
                  </a14:m>
                  <a:endParaRPr lang="en-US" altLang="ja-JP" sz="2000" dirty="0" smtClean="0"/>
                </a:p>
              </p:txBody>
            </p:sp>
          </mc:Choice>
          <mc:Fallback xmlns="">
            <p:sp>
              <p:nvSpPr>
                <p:cNvPr id="29" name="コンテンツ プレースホルダー 2"/>
                <p:cNvSpPr txBox="1">
                  <a:spLocks noRot="1" noChangeAspect="1" noMove="1" noResize="1" noEditPoints="1" noAdjustHandles="1" noChangeArrowheads="1" noChangeShapeType="1" noTextEdit="1"/>
                </p:cNvSpPr>
                <p:nvPr/>
              </p:nvSpPr>
              <p:spPr>
                <a:xfrm>
                  <a:off x="6216609" y="2397350"/>
                  <a:ext cx="2592288" cy="576064"/>
                </a:xfrm>
                <a:prstGeom prst="rect">
                  <a:avLst/>
                </a:prstGeom>
                <a:blipFill rotWithShape="1">
                  <a:blip r:embed="rId5"/>
                  <a:stretch>
                    <a:fillRect/>
                  </a:stretch>
                </a:blipFill>
                <a:ln>
                  <a:noFill/>
                </a:ln>
              </p:spPr>
              <p:txBody>
                <a:bodyPr/>
                <a:lstStyle/>
                <a:p>
                  <a:r>
                    <a:rPr lang="ja-JP" altLang="en-US">
                      <a:noFill/>
                    </a:rPr>
                    <a:t> </a:t>
                  </a:r>
                </a:p>
              </p:txBody>
            </p:sp>
          </mc:Fallback>
        </mc:AlternateContent>
        <p:cxnSp>
          <p:nvCxnSpPr>
            <p:cNvPr id="14" name="直線矢印コネクタ 13"/>
            <p:cNvCxnSpPr/>
            <p:nvPr/>
          </p:nvCxnSpPr>
          <p:spPr>
            <a:xfrm>
              <a:off x="5508104" y="2221615"/>
              <a:ext cx="576064" cy="0"/>
            </a:xfrm>
            <a:prstGeom prst="straightConnector1">
              <a:avLst/>
            </a:prstGeom>
            <a:ln w="38100">
              <a:solidFill>
                <a:schemeClr val="tx1">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3923928" y="2648099"/>
              <a:ext cx="2160240" cy="0"/>
            </a:xfrm>
            <a:prstGeom prst="straightConnector1">
              <a:avLst/>
            </a:prstGeom>
            <a:ln w="38100">
              <a:solidFill>
                <a:schemeClr val="tx1">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84743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5095580" y="874535"/>
            <a:ext cx="3438572" cy="1881824"/>
          </a:xfrm>
          <a:prstGeom prst="rect">
            <a:avLst/>
          </a:prstGeom>
          <a:gradFill>
            <a:gsLst>
              <a:gs pos="67000">
                <a:schemeClr val="bg1"/>
              </a:gs>
              <a:gs pos="100000">
                <a:schemeClr val="accent1">
                  <a:shade val="100000"/>
                  <a:satMod val="115000"/>
                </a:schemeClr>
              </a:gs>
            </a:gsLst>
            <a:lin ang="10800000" scaled="1"/>
          </a:gradFill>
        </p:spPr>
      </p:pic>
      <p:sp>
        <p:nvSpPr>
          <p:cNvPr id="2" name="タイトル 1"/>
          <p:cNvSpPr>
            <a:spLocks noGrp="1"/>
          </p:cNvSpPr>
          <p:nvPr>
            <p:ph type="title"/>
          </p:nvPr>
        </p:nvSpPr>
        <p:spPr/>
        <p:txBody>
          <a:bodyPr/>
          <a:lstStyle/>
          <a:p>
            <a:r>
              <a:rPr lang="ja-JP" altLang="en-US" dirty="0" smtClean="0"/>
              <a:t>アジェンダ</a:t>
            </a:r>
            <a:endParaRPr lang="ja-JP" altLang="en-US" dirty="0"/>
          </a:p>
        </p:txBody>
      </p:sp>
      <p:sp>
        <p:nvSpPr>
          <p:cNvPr id="3" name="コンテンツ プレースホルダー 2"/>
          <p:cNvSpPr>
            <a:spLocks noGrp="1"/>
          </p:cNvSpPr>
          <p:nvPr>
            <p:ph idx="1"/>
          </p:nvPr>
        </p:nvSpPr>
        <p:spPr/>
        <p:txBody>
          <a:bodyPr>
            <a:normAutofit/>
          </a:bodyPr>
          <a:lstStyle/>
          <a:p>
            <a:r>
              <a:rPr lang="ja-JP" altLang="en-US" sz="2400" dirty="0" smtClean="0"/>
              <a:t>第一章</a:t>
            </a:r>
            <a:r>
              <a:rPr lang="en-US" altLang="ja-JP" sz="2400" dirty="0" smtClean="0"/>
              <a:t>: </a:t>
            </a:r>
            <a:r>
              <a:rPr lang="ja-JP" altLang="en-US" sz="2400" dirty="0" smtClean="0"/>
              <a:t>デモの概要説明</a:t>
            </a:r>
            <a:r>
              <a:rPr lang="en-US" altLang="ja-JP" sz="2400" dirty="0" smtClean="0"/>
              <a:t> </a:t>
            </a:r>
          </a:p>
          <a:p>
            <a:r>
              <a:rPr lang="ja-JP" altLang="en-US" sz="2400" dirty="0" smtClean="0"/>
              <a:t>第二章</a:t>
            </a:r>
            <a:r>
              <a:rPr lang="en-US" altLang="ja-JP" sz="2400" dirty="0" smtClean="0"/>
              <a:t>:</a:t>
            </a:r>
            <a:r>
              <a:rPr lang="ja-JP" altLang="en-US" sz="2400" dirty="0" smtClean="0"/>
              <a:t> 技術説明</a:t>
            </a:r>
            <a:endParaRPr lang="en-US" altLang="ja-JP" sz="2400" dirty="0" smtClean="0"/>
          </a:p>
          <a:p>
            <a:r>
              <a:rPr lang="ja-JP" altLang="en-US" sz="2400" dirty="0" smtClean="0"/>
              <a:t>第三章</a:t>
            </a:r>
            <a:r>
              <a:rPr lang="en-US" altLang="ja-JP" sz="2400" dirty="0" smtClean="0"/>
              <a:t>: </a:t>
            </a:r>
            <a:r>
              <a:rPr lang="ja-JP" altLang="en-US" sz="2400" dirty="0" smtClean="0"/>
              <a:t>まとめ</a:t>
            </a:r>
            <a:endParaRPr lang="en-US" altLang="ja-JP" sz="2000" dirty="0" smtClean="0"/>
          </a:p>
          <a:p>
            <a:endParaRPr lang="en-US" altLang="ja-JP" sz="2000" dirty="0" smtClean="0"/>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95228" y="2780878"/>
            <a:ext cx="3438572" cy="188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9535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Cubemap</a:t>
            </a:r>
            <a:r>
              <a:rPr kumimoji="1" lang="ja-JP" altLang="en-US" dirty="0" smtClean="0"/>
              <a:t>ブレンドの精度問題</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en-US" altLang="ja-JP" dirty="0" smtClean="0"/>
                  <a:t>16bit</a:t>
                </a:r>
                <a:r>
                  <a:rPr lang="ja-JP" altLang="en-US" dirty="0" smtClean="0"/>
                  <a:t> </a:t>
                </a:r>
                <a:r>
                  <a:rPr lang="en-US" altLang="ja-JP" dirty="0" smtClean="0"/>
                  <a:t>float</a:t>
                </a:r>
                <a:r>
                  <a:rPr lang="ja-JP" altLang="en-US" dirty="0" smtClean="0"/>
                  <a:t>で</a:t>
                </a:r>
                <a:r>
                  <a:rPr lang="ja-JP" altLang="en-US" dirty="0"/>
                  <a:t>は</a:t>
                </a:r>
                <a:r>
                  <a:rPr lang="ja-JP" altLang="en-US" dirty="0" smtClean="0"/>
                  <a:t>精度が足りないケースがある</a:t>
                </a:r>
                <a:endParaRPr lang="en-US" altLang="ja-JP" dirty="0" smtClean="0"/>
              </a:p>
              <a:p>
                <a:pPr lvl="1"/>
                <a:r>
                  <a:rPr lang="en-US" altLang="ja-JP" dirty="0" err="1" smtClean="0"/>
                  <a:t>Cubemap</a:t>
                </a:r>
                <a:r>
                  <a:rPr lang="ja-JP" altLang="en-US" dirty="0" smtClean="0"/>
                  <a:t>の輝度と重みが両方小さい</a:t>
                </a:r>
                <a:r>
                  <a:rPr lang="en-US" altLang="ja-JP" dirty="0" smtClean="0"/>
                  <a:t>or</a:t>
                </a:r>
                <a:r>
                  <a:rPr lang="ja-JP" altLang="en-US" dirty="0" smtClean="0"/>
                  <a:t>大きい場合</a:t>
                </a:r>
                <a:endParaRPr lang="en-US" altLang="ja-JP" dirty="0" smtClean="0"/>
              </a:p>
              <a:p>
                <a:pPr lvl="1"/>
                <a:r>
                  <a:rPr lang="ja-JP" altLang="en-US" dirty="0" smtClean="0"/>
                  <a:t>分子が</a:t>
                </a:r>
                <a:r>
                  <a:rPr lang="en-US" altLang="ja-JP" dirty="0" smtClean="0"/>
                  <a:t>16bit float</a:t>
                </a:r>
                <a:r>
                  <a:rPr lang="ja-JP" altLang="en-US" dirty="0" smtClean="0"/>
                  <a:t>の表現幅を超える</a:t>
                </a:r>
                <a:endParaRPr lang="en-US" altLang="ja-JP" dirty="0" smtClean="0"/>
              </a:p>
              <a:p>
                <a:pPr lvl="1"/>
                <a:r>
                  <a:rPr lang="ja-JP" altLang="en-US" dirty="0" smtClean="0"/>
                  <a:t>デモでは輝度が</a:t>
                </a:r>
                <a14:m>
                  <m:oMath xmlns:m="http://schemas.openxmlformats.org/officeDocument/2006/math">
                    <m:r>
                      <a:rPr lang="en-US" altLang="ja-JP" b="0" i="1" smtClean="0">
                        <a:latin typeface="Cambria Math"/>
                      </a:rPr>
                      <m:t>1</m:t>
                    </m:r>
                    <m:sSup>
                      <m:sSupPr>
                        <m:ctrlPr>
                          <a:rPr lang="en-US" altLang="ja-JP" b="0" i="1" smtClean="0">
                            <a:latin typeface="Cambria Math" panose="02040503050406030204" pitchFamily="18" charset="0"/>
                          </a:rPr>
                        </m:ctrlPr>
                      </m:sSupPr>
                      <m:e>
                        <m:r>
                          <a:rPr lang="en-US" altLang="ja-JP" b="0" i="1" smtClean="0">
                            <a:latin typeface="Cambria Math"/>
                          </a:rPr>
                          <m:t>𝑒</m:t>
                        </m:r>
                      </m:e>
                      <m:sup>
                        <m:r>
                          <a:rPr lang="en-US" altLang="ja-JP" b="0" i="1" smtClean="0">
                            <a:latin typeface="Cambria Math"/>
                          </a:rPr>
                          <m:t>−4</m:t>
                        </m:r>
                      </m:sup>
                    </m:sSup>
                  </m:oMath>
                </a14:m>
                <a:r>
                  <a:rPr lang="ja-JP" altLang="en-US" dirty="0" smtClean="0"/>
                  <a:t>になる場所もあった</a:t>
                </a: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t="-16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コンテンツ プレースホルダー 2"/>
              <p:cNvSpPr txBox="1">
                <a:spLocks/>
              </p:cNvSpPr>
              <p:nvPr/>
            </p:nvSpPr>
            <p:spPr>
              <a:xfrm>
                <a:off x="827584" y="2722156"/>
                <a:ext cx="7606828" cy="878426"/>
              </a:xfrm>
              <a:prstGeom prst="rect">
                <a:avLst/>
              </a:prstGeom>
              <a:solidFill>
                <a:schemeClr val="bg1">
                  <a:lumMod val="75000"/>
                  <a:lumOff val="25000"/>
                </a:schemeClr>
              </a:solidFill>
              <a:ln>
                <a:noFill/>
              </a:ln>
            </p:spPr>
            <p:txBody>
              <a:bodyPr vert="horz" lIns="91440" tIns="45720" rIns="91440" bIns="45720" rtlCol="0">
                <a:normAutofit fontScale="85000" lnSpcReduction="10000"/>
              </a:bodyPr>
              <a:lstStyle>
                <a:lvl1pPr marL="266700" indent="-266700" algn="l" defTabSz="914400" rtl="0" eaLnBrk="1" latinLnBrk="0" hangingPunct="1">
                  <a:lnSpc>
                    <a:spcPct val="120000"/>
                  </a:lnSpc>
                  <a:spcBef>
                    <a:spcPct val="20000"/>
                  </a:spcBef>
                  <a:buSzPct val="60000"/>
                  <a:buFont typeface="Wingdings" panose="05000000000000000000" pitchFamily="2" charset="2"/>
                  <a:buChar char="n"/>
                  <a:defRPr kumimoji="1" sz="2200" kern="1200" baseline="0">
                    <a:solidFill>
                      <a:schemeClr val="tx1">
                        <a:lumMod val="75000"/>
                      </a:schemeClr>
                    </a:solidFill>
                    <a:latin typeface="Segoe UI" panose="020B0502040204020203" pitchFamily="34" charset="0"/>
                    <a:ea typeface="メイリオ" panose="020B0604030504040204" pitchFamily="50" charset="-128"/>
                    <a:cs typeface="+mn-cs"/>
                  </a:defRPr>
                </a:lvl1pPr>
                <a:lvl2pPr marL="449263" indent="-266700" algn="l" defTabSz="914400" rtl="0" eaLnBrk="1" latinLnBrk="0" hangingPunct="1">
                  <a:lnSpc>
                    <a:spcPct val="120000"/>
                  </a:lnSpc>
                  <a:spcBef>
                    <a:spcPct val="20000"/>
                  </a:spcBef>
                  <a:buFont typeface="Arial" panose="020B0604020202020204" pitchFamily="34" charset="0"/>
                  <a:buChar char="–"/>
                  <a:defRPr kumimoji="1" sz="1800" kern="1200" baseline="0">
                    <a:solidFill>
                      <a:schemeClr val="tx1">
                        <a:lumMod val="75000"/>
                      </a:schemeClr>
                    </a:solidFill>
                    <a:latin typeface="Segoe UI" panose="020B0502040204020203" pitchFamily="34" charset="0"/>
                    <a:ea typeface="メイリオ" panose="020B0604030504040204" pitchFamily="50" charset="-128"/>
                    <a:cs typeface="+mn-cs"/>
                  </a:defRPr>
                </a:lvl2pPr>
                <a:lvl3pPr marL="808038" indent="-266700" algn="l" defTabSz="914400" rtl="0" eaLnBrk="1" latinLnBrk="0" hangingPunct="1">
                  <a:lnSpc>
                    <a:spcPct val="120000"/>
                  </a:lnSpc>
                  <a:spcBef>
                    <a:spcPct val="20000"/>
                  </a:spcBef>
                  <a:buFont typeface="Arial" panose="020B0604020202020204" pitchFamily="34" charset="0"/>
                  <a:buChar char="•"/>
                  <a:defRPr kumimoji="1" sz="1600" kern="1200" baseline="0">
                    <a:solidFill>
                      <a:schemeClr val="tx1">
                        <a:lumMod val="75000"/>
                      </a:schemeClr>
                    </a:solidFill>
                    <a:latin typeface="Segoe UI" panose="020B0502040204020203" pitchFamily="34" charset="0"/>
                    <a:ea typeface="メイリオ" panose="020B0604030504040204" pitchFamily="50" charset="-128"/>
                    <a:cs typeface="+mn-cs"/>
                  </a:defRPr>
                </a:lvl3pPr>
                <a:lvl4pPr marL="1165225"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4pPr>
                <a:lvl5pPr marL="1524000"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14:m>
                  <m:oMathPara xmlns:m="http://schemas.openxmlformats.org/officeDocument/2006/math">
                    <m:oMathParaPr>
                      <m:jc m:val="center"/>
                    </m:oMathParaPr>
                    <m:oMath xmlns:m="http://schemas.openxmlformats.org/officeDocument/2006/math">
                      <m:f>
                        <m:fPr>
                          <m:ctrlPr>
                            <a:rPr lang="en-US" altLang="ja-JP" i="1" smtClean="0">
                              <a:solidFill>
                                <a:srgbClr val="92D050"/>
                              </a:solidFill>
                              <a:latin typeface="Cambria Math" panose="02040503050406030204" pitchFamily="18" charset="0"/>
                            </a:rPr>
                          </m:ctrlPr>
                        </m:fPr>
                        <m:num>
                          <m:sSub>
                            <m:sSubPr>
                              <m:ctrlPr>
                                <a:rPr lang="en-US" altLang="ja-JP" i="1" smtClean="0">
                                  <a:solidFill>
                                    <a:srgbClr val="92D050"/>
                                  </a:solidFill>
                                  <a:latin typeface="Cambria Math" panose="02040503050406030204" pitchFamily="18" charset="0"/>
                                </a:rPr>
                              </m:ctrlPr>
                            </m:sSubPr>
                            <m:e>
                              <m:r>
                                <a:rPr lang="en-US" altLang="ja-JP" i="1">
                                  <a:solidFill>
                                    <a:srgbClr val="92D050"/>
                                  </a:solidFill>
                                  <a:latin typeface="Cambria Math"/>
                                </a:rPr>
                                <m:t>𝐶𝑜𝑙𝑜𝑟</m:t>
                              </m:r>
                            </m:e>
                            <m:sub>
                              <m:r>
                                <a:rPr lang="en-US" altLang="ja-JP" i="1" smtClean="0">
                                  <a:solidFill>
                                    <a:srgbClr val="92D050"/>
                                  </a:solidFill>
                                  <a:latin typeface="Cambria Math"/>
                                </a:rPr>
                                <m:t>𝑐𝑢𝑏𝑒𝑚𝑎𝑝</m:t>
                              </m:r>
                              <m:r>
                                <a:rPr lang="en-US" altLang="ja-JP" i="1" smtClean="0">
                                  <a:solidFill>
                                    <a:srgbClr val="92D050"/>
                                  </a:solidFill>
                                  <a:latin typeface="Cambria Math"/>
                                </a:rPr>
                                <m:t>1</m:t>
                              </m:r>
                            </m:sub>
                          </m:sSub>
                          <m:r>
                            <a:rPr lang="en-US" altLang="ja-JP" i="1" smtClean="0">
                              <a:solidFill>
                                <a:srgbClr val="92D050"/>
                              </a:solidFill>
                              <a:latin typeface="Cambria Math"/>
                            </a:rPr>
                            <m:t>∗</m:t>
                          </m:r>
                          <m:r>
                            <a:rPr lang="en-US" altLang="ja-JP" i="1" smtClean="0">
                              <a:solidFill>
                                <a:srgbClr val="92D050"/>
                              </a:solidFill>
                              <a:latin typeface="Cambria Math"/>
                            </a:rPr>
                            <m:t>𝑤</m:t>
                          </m:r>
                          <m:r>
                            <a:rPr lang="en-US" altLang="ja-JP" i="1" smtClean="0">
                              <a:solidFill>
                                <a:srgbClr val="92D050"/>
                              </a:solidFill>
                              <a:latin typeface="Cambria Math"/>
                            </a:rPr>
                            <m:t>1</m:t>
                          </m:r>
                        </m:num>
                        <m:den>
                          <m:r>
                            <a:rPr lang="en-US" altLang="ja-JP" i="1" smtClean="0">
                              <a:solidFill>
                                <a:srgbClr val="92D050"/>
                              </a:solidFill>
                              <a:latin typeface="Cambria Math"/>
                            </a:rPr>
                            <m:t>𝑤</m:t>
                          </m:r>
                          <m:r>
                            <a:rPr lang="en-US" altLang="ja-JP" i="1" smtClean="0">
                              <a:solidFill>
                                <a:srgbClr val="92D050"/>
                              </a:solidFill>
                              <a:latin typeface="Cambria Math"/>
                            </a:rPr>
                            <m:t>1</m:t>
                          </m:r>
                        </m:den>
                      </m:f>
                      <m:r>
                        <a:rPr lang="ja-JP" altLang="en-US" i="1">
                          <a:solidFill>
                            <a:srgbClr val="92D050"/>
                          </a:solidFill>
                          <a:latin typeface="Cambria Math"/>
                        </a:rPr>
                        <m:t>⇒</m:t>
                      </m:r>
                      <m:f>
                        <m:fPr>
                          <m:ctrlPr>
                            <a:rPr lang="en-US" altLang="ja-JP" i="1">
                              <a:solidFill>
                                <a:srgbClr val="92D050"/>
                              </a:solidFill>
                              <a:latin typeface="Cambria Math" panose="02040503050406030204" pitchFamily="18" charset="0"/>
                            </a:rPr>
                          </m:ctrlPr>
                        </m:fPr>
                        <m:num>
                          <m:r>
                            <a:rPr lang="en-US" altLang="ja-JP" b="0" i="1" smtClean="0">
                              <a:solidFill>
                                <a:srgbClr val="92D050"/>
                              </a:solidFill>
                              <a:latin typeface="Cambria Math"/>
                            </a:rPr>
                            <m:t>1</m:t>
                          </m:r>
                          <m:sSup>
                            <m:sSupPr>
                              <m:ctrlPr>
                                <a:rPr lang="en-US" altLang="ja-JP" b="0" i="1" smtClean="0">
                                  <a:solidFill>
                                    <a:srgbClr val="92D050"/>
                                  </a:solidFill>
                                  <a:latin typeface="Cambria Math" panose="02040503050406030204" pitchFamily="18" charset="0"/>
                                </a:rPr>
                              </m:ctrlPr>
                            </m:sSupPr>
                            <m:e>
                              <m:r>
                                <a:rPr lang="en-US" altLang="ja-JP" b="0" i="1" smtClean="0">
                                  <a:solidFill>
                                    <a:srgbClr val="92D050"/>
                                  </a:solidFill>
                                  <a:latin typeface="Cambria Math"/>
                                </a:rPr>
                                <m:t>𝑒</m:t>
                              </m:r>
                            </m:e>
                            <m:sup>
                              <m:r>
                                <a:rPr lang="en-US" altLang="ja-JP" b="0" i="1" smtClean="0">
                                  <a:solidFill>
                                    <a:srgbClr val="92D050"/>
                                  </a:solidFill>
                                  <a:latin typeface="Cambria Math"/>
                                </a:rPr>
                                <m:t>−4</m:t>
                              </m:r>
                            </m:sup>
                          </m:sSup>
                          <m:r>
                            <a:rPr lang="en-US" altLang="ja-JP" b="0" i="1" smtClean="0">
                              <a:solidFill>
                                <a:srgbClr val="92D050"/>
                              </a:solidFill>
                              <a:latin typeface="Cambria Math"/>
                            </a:rPr>
                            <m:t>∗0.001 (16</m:t>
                          </m:r>
                          <m:r>
                            <a:rPr lang="en-US" altLang="ja-JP" b="0" i="1" smtClean="0">
                              <a:solidFill>
                                <a:srgbClr val="92D050"/>
                              </a:solidFill>
                              <a:latin typeface="Cambria Math"/>
                            </a:rPr>
                            <m:t>𝑏𝑖𝑡</m:t>
                          </m:r>
                          <m:r>
                            <a:rPr lang="en-US" altLang="ja-JP" b="0" i="1" smtClean="0">
                              <a:solidFill>
                                <a:srgbClr val="92D050"/>
                              </a:solidFill>
                              <a:latin typeface="Cambria Math"/>
                            </a:rPr>
                            <m:t>)</m:t>
                          </m:r>
                        </m:num>
                        <m:den>
                          <m:r>
                            <a:rPr lang="en-US" altLang="ja-JP" b="0" i="1" smtClean="0">
                              <a:solidFill>
                                <a:srgbClr val="92D050"/>
                              </a:solidFill>
                              <a:latin typeface="Cambria Math"/>
                            </a:rPr>
                            <m:t>0.001</m:t>
                          </m:r>
                          <m:r>
                            <a:rPr lang="en-US" altLang="ja-JP" i="1">
                              <a:solidFill>
                                <a:srgbClr val="92D050"/>
                              </a:solidFill>
                              <a:latin typeface="Cambria Math"/>
                            </a:rPr>
                            <m:t>(16</m:t>
                          </m:r>
                          <m:r>
                            <a:rPr lang="en-US" altLang="ja-JP" i="1">
                              <a:solidFill>
                                <a:srgbClr val="92D050"/>
                              </a:solidFill>
                              <a:latin typeface="Cambria Math"/>
                            </a:rPr>
                            <m:t>𝑏𝑖𝑡</m:t>
                          </m:r>
                          <m:r>
                            <a:rPr lang="en-US" altLang="ja-JP" i="1">
                              <a:solidFill>
                                <a:srgbClr val="92D050"/>
                              </a:solidFill>
                              <a:latin typeface="Cambria Math"/>
                            </a:rPr>
                            <m:t>)</m:t>
                          </m:r>
                        </m:den>
                      </m:f>
                      <m:r>
                        <a:rPr lang="ja-JP" altLang="en-US" b="0" i="1" smtClean="0">
                          <a:solidFill>
                            <a:srgbClr val="92D050"/>
                          </a:solidFill>
                          <a:latin typeface="Cambria Math"/>
                        </a:rPr>
                        <m:t>⇒</m:t>
                      </m:r>
                      <m:r>
                        <a:rPr lang="en-US" altLang="ja-JP" b="0" i="1" smtClean="0">
                          <a:solidFill>
                            <a:srgbClr val="92D050"/>
                          </a:solidFill>
                          <a:latin typeface="Cambria Math"/>
                        </a:rPr>
                        <m:t>5.96</m:t>
                      </m:r>
                      <m:sSup>
                        <m:sSupPr>
                          <m:ctrlPr>
                            <a:rPr lang="en-US" altLang="ja-JP" b="0" i="1" smtClean="0">
                              <a:solidFill>
                                <a:srgbClr val="92D050"/>
                              </a:solidFill>
                              <a:latin typeface="Cambria Math" panose="02040503050406030204" pitchFamily="18" charset="0"/>
                            </a:rPr>
                          </m:ctrlPr>
                        </m:sSupPr>
                        <m:e>
                          <m:r>
                            <a:rPr lang="en-US" altLang="ja-JP" b="0" i="1" smtClean="0">
                              <a:solidFill>
                                <a:srgbClr val="92D050"/>
                              </a:solidFill>
                              <a:latin typeface="Cambria Math"/>
                            </a:rPr>
                            <m:t>𝑒</m:t>
                          </m:r>
                        </m:e>
                        <m:sup>
                          <m:r>
                            <a:rPr lang="en-US" altLang="ja-JP" b="0" i="1" smtClean="0">
                              <a:solidFill>
                                <a:srgbClr val="92D050"/>
                              </a:solidFill>
                              <a:latin typeface="Cambria Math"/>
                            </a:rPr>
                            <m:t>−5</m:t>
                          </m:r>
                        </m:sup>
                      </m:sSup>
                      <m:r>
                        <a:rPr lang="en-US" altLang="ja-JP" i="1">
                          <a:solidFill>
                            <a:srgbClr val="92D050"/>
                          </a:solidFill>
                          <a:latin typeface="Cambria Math"/>
                        </a:rPr>
                        <m:t>(16</m:t>
                      </m:r>
                      <m:r>
                        <a:rPr lang="en-US" altLang="ja-JP" i="1">
                          <a:solidFill>
                            <a:srgbClr val="92D050"/>
                          </a:solidFill>
                          <a:latin typeface="Cambria Math"/>
                        </a:rPr>
                        <m:t>𝑏𝑖𝑡</m:t>
                      </m:r>
                      <m:r>
                        <a:rPr lang="en-US" altLang="ja-JP" i="1">
                          <a:solidFill>
                            <a:srgbClr val="92D050"/>
                          </a:solidFill>
                          <a:latin typeface="Cambria Math"/>
                        </a:rPr>
                        <m:t>)</m:t>
                      </m:r>
                    </m:oMath>
                  </m:oMathPara>
                </a14:m>
                <a:endParaRPr lang="en-US" altLang="ja-JP" dirty="0" smtClean="0"/>
              </a:p>
            </p:txBody>
          </p:sp>
        </mc:Choice>
        <mc:Fallback xmlns="">
          <p:sp>
            <p:nvSpPr>
              <p:cNvPr id="4" name="コンテンツ プレースホルダー 2"/>
              <p:cNvSpPr txBox="1">
                <a:spLocks noRot="1" noChangeAspect="1" noMove="1" noResize="1" noEditPoints="1" noAdjustHandles="1" noChangeArrowheads="1" noChangeShapeType="1" noTextEdit="1"/>
              </p:cNvSpPr>
              <p:nvPr/>
            </p:nvSpPr>
            <p:spPr>
              <a:xfrm>
                <a:off x="827584" y="2722156"/>
                <a:ext cx="7606828" cy="878426"/>
              </a:xfrm>
              <a:prstGeom prst="rect">
                <a:avLst/>
              </a:prstGeom>
              <a:blipFill rotWithShape="1">
                <a:blip r:embed="rId3"/>
                <a:stretch>
                  <a:fillRect/>
                </a:stretch>
              </a:blipFill>
              <a:ln>
                <a:noFill/>
              </a:ln>
            </p:spPr>
            <p:txBody>
              <a:bodyPr/>
              <a:lstStyle/>
              <a:p>
                <a:r>
                  <a:rPr lang="ja-JP" altLang="en-US">
                    <a:noFill/>
                  </a:rPr>
                  <a:t> </a:t>
                </a:r>
              </a:p>
            </p:txBody>
          </p:sp>
        </mc:Fallback>
      </mc:AlternateContent>
    </p:spTree>
    <p:extLst>
      <p:ext uri="{BB962C8B-B14F-4D97-AF65-F5344CB8AC3E}">
        <p14:creationId xmlns:p14="http://schemas.microsoft.com/office/powerpoint/2010/main" val="15652244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Cubemap</a:t>
            </a:r>
            <a:r>
              <a:rPr lang="ja-JP" altLang="en-US" dirty="0"/>
              <a:t>ブレンドの</a:t>
            </a:r>
            <a:r>
              <a:rPr lang="ja-JP" altLang="en-US" dirty="0" smtClean="0"/>
              <a:t>精度改良</a:t>
            </a:r>
            <a:endParaRPr kumimoji="1" lang="ja-JP" altLang="en-US" dirty="0"/>
          </a:p>
        </p:txBody>
      </p:sp>
      <p:sp>
        <p:nvSpPr>
          <p:cNvPr id="3" name="コンテンツ プレースホルダー 2"/>
          <p:cNvSpPr>
            <a:spLocks noGrp="1"/>
          </p:cNvSpPr>
          <p:nvPr>
            <p:ph idx="1"/>
          </p:nvPr>
        </p:nvSpPr>
        <p:spPr>
          <a:xfrm>
            <a:off x="516198" y="950696"/>
            <a:ext cx="8229600" cy="3744416"/>
          </a:xfrm>
        </p:spPr>
        <p:txBody>
          <a:bodyPr/>
          <a:lstStyle/>
          <a:p>
            <a:r>
              <a:rPr lang="ja-JP" altLang="en-US" dirty="0" smtClean="0"/>
              <a:t>重みの総和を求めるだけのパスを先に走らせておく</a:t>
            </a:r>
            <a:endParaRPr lang="en-US" altLang="ja-JP" dirty="0" smtClean="0"/>
          </a:p>
          <a:p>
            <a:pPr lvl="1"/>
            <a:r>
              <a:rPr lang="en-US" altLang="ja-JP" dirty="0" smtClean="0"/>
              <a:t>R16_UNORM</a:t>
            </a:r>
            <a:r>
              <a:rPr lang="ja-JP" altLang="en-US" dirty="0" smtClean="0"/>
              <a:t>バッファへ出力</a:t>
            </a:r>
            <a:endParaRPr lang="en-US" altLang="ja-JP" dirty="0"/>
          </a:p>
          <a:p>
            <a:pPr lvl="1"/>
            <a:r>
              <a:rPr lang="en-US" altLang="ja-JP" dirty="0" smtClean="0"/>
              <a:t>2</a:t>
            </a:r>
            <a:r>
              <a:rPr lang="ja-JP" altLang="en-US" dirty="0" smtClean="0"/>
              <a:t>パス目では</a:t>
            </a:r>
            <a:r>
              <a:rPr lang="en-US" altLang="ja-JP" dirty="0" smtClean="0"/>
              <a:t>alpha</a:t>
            </a:r>
            <a:r>
              <a:rPr lang="ja-JP" altLang="en-US" dirty="0" err="1" smtClean="0"/>
              <a:t>には</a:t>
            </a:r>
            <a:r>
              <a:rPr lang="ja-JP" altLang="en-US" dirty="0" smtClean="0"/>
              <a:t>出力せず、シェーダ内で総和で除算して</a:t>
            </a:r>
            <a:r>
              <a:rPr lang="en-US" altLang="ja-JP" dirty="0" err="1" smtClean="0"/>
              <a:t>rgb</a:t>
            </a:r>
            <a:r>
              <a:rPr lang="ja-JP" altLang="en-US" dirty="0" smtClean="0"/>
              <a:t>に出力</a:t>
            </a:r>
            <a:endParaRPr lang="en-US" altLang="ja-JP" dirty="0"/>
          </a:p>
          <a:p>
            <a:pPr lvl="1"/>
            <a:endParaRPr lang="en-US" altLang="ja-JP" dirty="0" smtClean="0"/>
          </a:p>
          <a:p>
            <a:pPr lvl="1"/>
            <a:endParaRPr lang="en-US" altLang="ja-JP" dirty="0"/>
          </a:p>
        </p:txBody>
      </p:sp>
      <mc:AlternateContent xmlns:mc="http://schemas.openxmlformats.org/markup-compatibility/2006" xmlns:a14="http://schemas.microsoft.com/office/drawing/2010/main">
        <mc:Choice Requires="a14">
          <p:sp>
            <p:nvSpPr>
              <p:cNvPr id="4" name="コンテンツ プレースホルダー 2"/>
              <p:cNvSpPr txBox="1">
                <a:spLocks/>
              </p:cNvSpPr>
              <p:nvPr/>
            </p:nvSpPr>
            <p:spPr>
              <a:xfrm>
                <a:off x="827584" y="2355726"/>
                <a:ext cx="7606828" cy="878426"/>
              </a:xfrm>
              <a:prstGeom prst="rect">
                <a:avLst/>
              </a:prstGeom>
              <a:solidFill>
                <a:schemeClr val="bg1">
                  <a:lumMod val="75000"/>
                  <a:lumOff val="25000"/>
                </a:schemeClr>
              </a:solidFill>
              <a:ln>
                <a:noFill/>
              </a:ln>
            </p:spPr>
            <p:txBody>
              <a:bodyPr vert="horz" lIns="91440" tIns="45720" rIns="91440" bIns="45720" rtlCol="0">
                <a:normAutofit fontScale="85000" lnSpcReduction="10000"/>
              </a:bodyPr>
              <a:lstStyle>
                <a:lvl1pPr marL="266700" indent="-266700" algn="l" defTabSz="914400" rtl="0" eaLnBrk="1" latinLnBrk="0" hangingPunct="1">
                  <a:lnSpc>
                    <a:spcPct val="120000"/>
                  </a:lnSpc>
                  <a:spcBef>
                    <a:spcPct val="20000"/>
                  </a:spcBef>
                  <a:buSzPct val="60000"/>
                  <a:buFont typeface="Wingdings" panose="05000000000000000000" pitchFamily="2" charset="2"/>
                  <a:buChar char="n"/>
                  <a:defRPr kumimoji="1" sz="2200" kern="1200" baseline="0">
                    <a:solidFill>
                      <a:schemeClr val="tx1">
                        <a:lumMod val="75000"/>
                      </a:schemeClr>
                    </a:solidFill>
                    <a:latin typeface="Segoe UI" panose="020B0502040204020203" pitchFamily="34" charset="0"/>
                    <a:ea typeface="メイリオ" panose="020B0604030504040204" pitchFamily="50" charset="-128"/>
                    <a:cs typeface="+mn-cs"/>
                  </a:defRPr>
                </a:lvl1pPr>
                <a:lvl2pPr marL="449263" indent="-266700" algn="l" defTabSz="914400" rtl="0" eaLnBrk="1" latinLnBrk="0" hangingPunct="1">
                  <a:lnSpc>
                    <a:spcPct val="120000"/>
                  </a:lnSpc>
                  <a:spcBef>
                    <a:spcPct val="20000"/>
                  </a:spcBef>
                  <a:buFont typeface="Arial" panose="020B0604020202020204" pitchFamily="34" charset="0"/>
                  <a:buChar char="–"/>
                  <a:defRPr kumimoji="1" sz="1800" kern="1200" baseline="0">
                    <a:solidFill>
                      <a:schemeClr val="tx1">
                        <a:lumMod val="75000"/>
                      </a:schemeClr>
                    </a:solidFill>
                    <a:latin typeface="Segoe UI" panose="020B0502040204020203" pitchFamily="34" charset="0"/>
                    <a:ea typeface="メイリオ" panose="020B0604030504040204" pitchFamily="50" charset="-128"/>
                    <a:cs typeface="+mn-cs"/>
                  </a:defRPr>
                </a:lvl2pPr>
                <a:lvl3pPr marL="808038" indent="-266700" algn="l" defTabSz="914400" rtl="0" eaLnBrk="1" latinLnBrk="0" hangingPunct="1">
                  <a:lnSpc>
                    <a:spcPct val="120000"/>
                  </a:lnSpc>
                  <a:spcBef>
                    <a:spcPct val="20000"/>
                  </a:spcBef>
                  <a:buFont typeface="Arial" panose="020B0604020202020204" pitchFamily="34" charset="0"/>
                  <a:buChar char="•"/>
                  <a:defRPr kumimoji="1" sz="1600" kern="1200" baseline="0">
                    <a:solidFill>
                      <a:schemeClr val="tx1">
                        <a:lumMod val="75000"/>
                      </a:schemeClr>
                    </a:solidFill>
                    <a:latin typeface="Segoe UI" panose="020B0502040204020203" pitchFamily="34" charset="0"/>
                    <a:ea typeface="メイリオ" panose="020B0604030504040204" pitchFamily="50" charset="-128"/>
                    <a:cs typeface="+mn-cs"/>
                  </a:defRPr>
                </a:lvl3pPr>
                <a:lvl4pPr marL="1165225"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4pPr>
                <a:lvl5pPr marL="1524000"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14:m>
                  <m:oMathPara xmlns:m="http://schemas.openxmlformats.org/officeDocument/2006/math">
                    <m:oMathParaPr>
                      <m:jc m:val="center"/>
                    </m:oMathParaPr>
                    <m:oMath xmlns:m="http://schemas.openxmlformats.org/officeDocument/2006/math">
                      <m:f>
                        <m:fPr>
                          <m:ctrlPr>
                            <a:rPr lang="en-US" altLang="ja-JP" i="1" smtClean="0">
                              <a:solidFill>
                                <a:srgbClr val="92D050"/>
                              </a:solidFill>
                              <a:latin typeface="Cambria Math" panose="02040503050406030204" pitchFamily="18" charset="0"/>
                            </a:rPr>
                          </m:ctrlPr>
                        </m:fPr>
                        <m:num>
                          <m:sSub>
                            <m:sSubPr>
                              <m:ctrlPr>
                                <a:rPr lang="en-US" altLang="ja-JP" i="1">
                                  <a:solidFill>
                                    <a:srgbClr val="92D050"/>
                                  </a:solidFill>
                                  <a:latin typeface="Cambria Math" panose="02040503050406030204" pitchFamily="18" charset="0"/>
                                </a:rPr>
                              </m:ctrlPr>
                            </m:sSubPr>
                            <m:e>
                              <m:r>
                                <a:rPr lang="en-US" altLang="ja-JP" i="1">
                                  <a:solidFill>
                                    <a:srgbClr val="92D050"/>
                                  </a:solidFill>
                                  <a:latin typeface="Cambria Math"/>
                                </a:rPr>
                                <m:t>𝐶𝑜𝑙𝑜𝑟</m:t>
                              </m:r>
                            </m:e>
                            <m:sub>
                              <m:r>
                                <a:rPr lang="en-US" altLang="ja-JP" i="1">
                                  <a:solidFill>
                                    <a:srgbClr val="92D050"/>
                                  </a:solidFill>
                                  <a:latin typeface="Cambria Math"/>
                                </a:rPr>
                                <m:t>𝑐𝑢𝑏𝑒𝑚𝑎𝑝</m:t>
                              </m:r>
                              <m:r>
                                <a:rPr lang="en-US" altLang="ja-JP" i="1">
                                  <a:solidFill>
                                    <a:srgbClr val="92D050"/>
                                  </a:solidFill>
                                  <a:latin typeface="Cambria Math"/>
                                </a:rPr>
                                <m:t>1</m:t>
                              </m:r>
                            </m:sub>
                          </m:sSub>
                          <m:r>
                            <a:rPr lang="en-US" altLang="ja-JP" i="1">
                              <a:solidFill>
                                <a:srgbClr val="92D050"/>
                              </a:solidFill>
                              <a:latin typeface="Cambria Math"/>
                            </a:rPr>
                            <m:t>∗</m:t>
                          </m:r>
                          <m:r>
                            <a:rPr lang="en-US" altLang="ja-JP" i="1">
                              <a:solidFill>
                                <a:srgbClr val="92D050"/>
                              </a:solidFill>
                              <a:latin typeface="Cambria Math"/>
                            </a:rPr>
                            <m:t>𝑤</m:t>
                          </m:r>
                          <m:r>
                            <a:rPr lang="en-US" altLang="ja-JP" i="1">
                              <a:solidFill>
                                <a:srgbClr val="92D050"/>
                              </a:solidFill>
                              <a:latin typeface="Cambria Math"/>
                            </a:rPr>
                            <m:t>1</m:t>
                          </m:r>
                        </m:num>
                        <m:den>
                          <m:r>
                            <a:rPr lang="en-US" altLang="ja-JP" i="1">
                              <a:solidFill>
                                <a:srgbClr val="92D050"/>
                              </a:solidFill>
                              <a:latin typeface="Cambria Math"/>
                            </a:rPr>
                            <m:t>𝑤</m:t>
                          </m:r>
                          <m:r>
                            <a:rPr lang="en-US" altLang="ja-JP" i="1">
                              <a:solidFill>
                                <a:srgbClr val="92D050"/>
                              </a:solidFill>
                              <a:latin typeface="Cambria Math"/>
                            </a:rPr>
                            <m:t>1</m:t>
                          </m:r>
                        </m:den>
                      </m:f>
                      <m:r>
                        <a:rPr lang="ja-JP" altLang="en-US" i="1">
                          <a:solidFill>
                            <a:srgbClr val="92D050"/>
                          </a:solidFill>
                          <a:latin typeface="Cambria Math"/>
                        </a:rPr>
                        <m:t>⇒ </m:t>
                      </m:r>
                      <m:f>
                        <m:fPr>
                          <m:ctrlPr>
                            <a:rPr lang="en-US" altLang="ja-JP" i="1">
                              <a:solidFill>
                                <a:srgbClr val="92D050"/>
                              </a:solidFill>
                              <a:latin typeface="Cambria Math" panose="02040503050406030204" pitchFamily="18" charset="0"/>
                            </a:rPr>
                          </m:ctrlPr>
                        </m:fPr>
                        <m:num>
                          <m:r>
                            <a:rPr lang="en-US" altLang="ja-JP" i="1">
                              <a:solidFill>
                                <a:srgbClr val="92D050"/>
                              </a:solidFill>
                              <a:latin typeface="Cambria Math"/>
                            </a:rPr>
                            <m:t>1</m:t>
                          </m:r>
                          <m:sSup>
                            <m:sSupPr>
                              <m:ctrlPr>
                                <a:rPr lang="en-US" altLang="ja-JP" i="1">
                                  <a:solidFill>
                                    <a:srgbClr val="92D050"/>
                                  </a:solidFill>
                                  <a:latin typeface="Cambria Math" panose="02040503050406030204" pitchFamily="18" charset="0"/>
                                </a:rPr>
                              </m:ctrlPr>
                            </m:sSupPr>
                            <m:e>
                              <m:r>
                                <a:rPr lang="en-US" altLang="ja-JP" i="1">
                                  <a:solidFill>
                                    <a:srgbClr val="92D050"/>
                                  </a:solidFill>
                                  <a:latin typeface="Cambria Math"/>
                                </a:rPr>
                                <m:t>𝑒</m:t>
                              </m:r>
                            </m:e>
                            <m:sup>
                              <m:r>
                                <a:rPr lang="en-US" altLang="ja-JP" i="1">
                                  <a:solidFill>
                                    <a:srgbClr val="92D050"/>
                                  </a:solidFill>
                                  <a:latin typeface="Cambria Math"/>
                                </a:rPr>
                                <m:t>−</m:t>
                              </m:r>
                              <m:r>
                                <a:rPr lang="en-US" altLang="ja-JP" b="0" i="1" smtClean="0">
                                  <a:solidFill>
                                    <a:srgbClr val="92D050"/>
                                  </a:solidFill>
                                  <a:latin typeface="Cambria Math"/>
                                </a:rPr>
                                <m:t>4</m:t>
                              </m:r>
                            </m:sup>
                          </m:sSup>
                          <m:r>
                            <a:rPr lang="en-US" altLang="ja-JP" i="1">
                              <a:solidFill>
                                <a:srgbClr val="92D050"/>
                              </a:solidFill>
                              <a:latin typeface="Cambria Math"/>
                            </a:rPr>
                            <m:t>∗0.0</m:t>
                          </m:r>
                          <m:r>
                            <a:rPr lang="en-US" altLang="ja-JP" b="0" i="1" smtClean="0">
                              <a:solidFill>
                                <a:srgbClr val="92D050"/>
                              </a:solidFill>
                              <a:latin typeface="Cambria Math"/>
                            </a:rPr>
                            <m:t>0</m:t>
                          </m:r>
                          <m:r>
                            <a:rPr lang="en-US" altLang="ja-JP" i="1">
                              <a:solidFill>
                                <a:srgbClr val="92D050"/>
                              </a:solidFill>
                              <a:latin typeface="Cambria Math"/>
                            </a:rPr>
                            <m:t>1(32</m:t>
                          </m:r>
                          <m:r>
                            <a:rPr lang="en-US" altLang="ja-JP" i="1">
                              <a:solidFill>
                                <a:srgbClr val="92D050"/>
                              </a:solidFill>
                              <a:latin typeface="Cambria Math"/>
                            </a:rPr>
                            <m:t>𝑏𝑖𝑡</m:t>
                          </m:r>
                          <m:r>
                            <a:rPr lang="en-US" altLang="ja-JP" i="1">
                              <a:solidFill>
                                <a:srgbClr val="92D050"/>
                              </a:solidFill>
                              <a:latin typeface="Cambria Math"/>
                            </a:rPr>
                            <m:t>)</m:t>
                          </m:r>
                        </m:num>
                        <m:den>
                          <m:r>
                            <a:rPr lang="en-US" altLang="ja-JP" i="1">
                              <a:solidFill>
                                <a:srgbClr val="92D050"/>
                              </a:solidFill>
                              <a:latin typeface="Cambria Math"/>
                            </a:rPr>
                            <m:t>0.0</m:t>
                          </m:r>
                          <m:r>
                            <a:rPr lang="en-US" altLang="ja-JP" b="0" i="1" smtClean="0">
                              <a:solidFill>
                                <a:srgbClr val="92D050"/>
                              </a:solidFill>
                              <a:latin typeface="Cambria Math"/>
                            </a:rPr>
                            <m:t>0</m:t>
                          </m:r>
                          <m:r>
                            <a:rPr lang="en-US" altLang="ja-JP" i="1">
                              <a:solidFill>
                                <a:srgbClr val="92D050"/>
                              </a:solidFill>
                              <a:latin typeface="Cambria Math"/>
                            </a:rPr>
                            <m:t>1(16</m:t>
                          </m:r>
                          <m:r>
                            <a:rPr lang="en-US" altLang="ja-JP" i="1">
                              <a:solidFill>
                                <a:srgbClr val="92D050"/>
                              </a:solidFill>
                              <a:latin typeface="Cambria Math"/>
                            </a:rPr>
                            <m:t>𝑏𝑖𝑡</m:t>
                          </m:r>
                          <m:r>
                            <a:rPr lang="en-US" altLang="ja-JP" i="1">
                              <a:solidFill>
                                <a:srgbClr val="92D050"/>
                              </a:solidFill>
                              <a:latin typeface="Cambria Math"/>
                            </a:rPr>
                            <m:t>)</m:t>
                          </m:r>
                        </m:den>
                      </m:f>
                      <m:r>
                        <a:rPr lang="en-US" altLang="ja-JP" i="1">
                          <a:solidFill>
                            <a:srgbClr val="92D050"/>
                          </a:solidFill>
                          <a:latin typeface="Cambria Math"/>
                        </a:rPr>
                        <m:t>=9.95</m:t>
                      </m:r>
                      <m:sSup>
                        <m:sSupPr>
                          <m:ctrlPr>
                            <a:rPr lang="en-US" altLang="ja-JP" i="1">
                              <a:solidFill>
                                <a:srgbClr val="92D050"/>
                              </a:solidFill>
                              <a:latin typeface="Cambria Math" panose="02040503050406030204" pitchFamily="18" charset="0"/>
                            </a:rPr>
                          </m:ctrlPr>
                        </m:sSupPr>
                        <m:e>
                          <m:r>
                            <a:rPr lang="en-US" altLang="ja-JP" i="1">
                              <a:solidFill>
                                <a:srgbClr val="92D050"/>
                              </a:solidFill>
                              <a:latin typeface="Cambria Math"/>
                            </a:rPr>
                            <m:t>𝑒</m:t>
                          </m:r>
                        </m:e>
                        <m:sup>
                          <m:r>
                            <a:rPr lang="en-US" altLang="ja-JP" i="1">
                              <a:solidFill>
                                <a:srgbClr val="92D050"/>
                              </a:solidFill>
                              <a:latin typeface="Cambria Math"/>
                            </a:rPr>
                            <m:t>−</m:t>
                          </m:r>
                          <m:r>
                            <a:rPr lang="en-US" altLang="ja-JP" b="0" i="1" smtClean="0">
                              <a:solidFill>
                                <a:srgbClr val="92D050"/>
                              </a:solidFill>
                              <a:latin typeface="Cambria Math"/>
                            </a:rPr>
                            <m:t>5</m:t>
                          </m:r>
                        </m:sup>
                      </m:sSup>
                      <m:r>
                        <a:rPr lang="en-US" altLang="ja-JP" i="1">
                          <a:solidFill>
                            <a:srgbClr val="92D050"/>
                          </a:solidFill>
                          <a:latin typeface="Cambria Math"/>
                        </a:rPr>
                        <m:t>(16</m:t>
                      </m:r>
                      <m:r>
                        <a:rPr lang="en-US" altLang="ja-JP" i="1">
                          <a:solidFill>
                            <a:srgbClr val="92D050"/>
                          </a:solidFill>
                          <a:latin typeface="Cambria Math"/>
                        </a:rPr>
                        <m:t>𝑏𝑖𝑡</m:t>
                      </m:r>
                      <m:r>
                        <a:rPr lang="en-US" altLang="ja-JP" i="1">
                          <a:solidFill>
                            <a:srgbClr val="92D050"/>
                          </a:solidFill>
                          <a:latin typeface="Cambria Math"/>
                        </a:rPr>
                        <m:t>)</m:t>
                      </m:r>
                    </m:oMath>
                  </m:oMathPara>
                </a14:m>
                <a:endParaRPr lang="en-US" altLang="ja-JP" dirty="0" smtClean="0"/>
              </a:p>
            </p:txBody>
          </p:sp>
        </mc:Choice>
        <mc:Fallback xmlns="">
          <p:sp>
            <p:nvSpPr>
              <p:cNvPr id="4" name="コンテンツ プレースホルダー 2"/>
              <p:cNvSpPr txBox="1">
                <a:spLocks noRot="1" noChangeAspect="1" noMove="1" noResize="1" noEditPoints="1" noAdjustHandles="1" noChangeArrowheads="1" noChangeShapeType="1" noTextEdit="1"/>
              </p:cNvSpPr>
              <p:nvPr/>
            </p:nvSpPr>
            <p:spPr>
              <a:xfrm>
                <a:off x="827584" y="2355726"/>
                <a:ext cx="7606828" cy="878426"/>
              </a:xfrm>
              <a:prstGeom prst="rect">
                <a:avLst/>
              </a:prstGeom>
              <a:blipFill rotWithShape="1">
                <a:blip r:embed="rId2"/>
                <a:stretch>
                  <a:fillRect/>
                </a:stretch>
              </a:blipFill>
              <a:ln>
                <a:noFill/>
              </a:ln>
            </p:spPr>
            <p:txBody>
              <a:bodyPr/>
              <a:lstStyle/>
              <a:p>
                <a:r>
                  <a:rPr lang="ja-JP" altLang="en-US">
                    <a:noFill/>
                  </a:rPr>
                  <a:t> </a:t>
                </a:r>
              </a:p>
            </p:txBody>
          </p:sp>
        </mc:Fallback>
      </mc:AlternateContent>
    </p:spTree>
    <p:extLst>
      <p:ext uri="{BB962C8B-B14F-4D97-AF65-F5344CB8AC3E}">
        <p14:creationId xmlns:p14="http://schemas.microsoft.com/office/powerpoint/2010/main" val="32096255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シェーディング</a:t>
            </a:r>
            <a:r>
              <a:rPr lang="ja-JP" altLang="en-US" dirty="0" smtClean="0"/>
              <a:t>回数</a:t>
            </a:r>
            <a:endParaRPr kumimoji="1" lang="ja-JP" altLang="en-US" dirty="0"/>
          </a:p>
        </p:txBody>
      </p:sp>
      <p:sp>
        <p:nvSpPr>
          <p:cNvPr id="3" name="コンテンツ プレースホルダー 2"/>
          <p:cNvSpPr>
            <a:spLocks noGrp="1"/>
          </p:cNvSpPr>
          <p:nvPr>
            <p:ph idx="1"/>
          </p:nvPr>
        </p:nvSpPr>
        <p:spPr/>
        <p:txBody>
          <a:bodyPr/>
          <a:lstStyle/>
          <a:p>
            <a:r>
              <a:rPr lang="en-US" altLang="ja-JP" dirty="0" err="1" smtClean="0"/>
              <a:t>Cubemap</a:t>
            </a:r>
            <a:r>
              <a:rPr lang="ja-JP" altLang="en-US" dirty="0"/>
              <a:t>が</a:t>
            </a:r>
            <a:r>
              <a:rPr lang="ja-JP" altLang="en-US" dirty="0" smtClean="0"/>
              <a:t>重なった個所は</a:t>
            </a:r>
            <a:r>
              <a:rPr lang="en-US" altLang="ja-JP" dirty="0" smtClean="0"/>
              <a:t>Pixel </a:t>
            </a:r>
            <a:r>
              <a:rPr lang="en-US" altLang="ja-JP" dirty="0" err="1" smtClean="0"/>
              <a:t>Shader</a:t>
            </a:r>
            <a:r>
              <a:rPr lang="ja-JP" altLang="en-US" dirty="0" smtClean="0"/>
              <a:t>がその回数走る</a:t>
            </a:r>
            <a:endParaRPr lang="en-US" altLang="ja-JP" dirty="0" smtClean="0"/>
          </a:p>
          <a:p>
            <a:pPr lvl="1"/>
            <a:endParaRPr lang="en-US" altLang="ja-JP" dirty="0" smtClean="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517" y="1532781"/>
            <a:ext cx="6097690" cy="2911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コンテンツ プレースホルダー 2"/>
          <p:cNvSpPr txBox="1">
            <a:spLocks/>
          </p:cNvSpPr>
          <p:nvPr/>
        </p:nvSpPr>
        <p:spPr>
          <a:xfrm>
            <a:off x="6976832" y="2928531"/>
            <a:ext cx="1483599" cy="1515427"/>
          </a:xfrm>
          <a:prstGeom prst="rect">
            <a:avLst/>
          </a:prstGeom>
        </p:spPr>
        <p:txBody>
          <a:bodyPr vert="horz" lIns="91440" tIns="45720" rIns="91440" bIns="45720" rtlCol="0" anchor="b">
            <a:noAutofit/>
          </a:bodyPr>
          <a:lstStyle>
            <a:lvl1pPr marL="266700" indent="-266700" algn="l" defTabSz="914400" rtl="0" eaLnBrk="1" latinLnBrk="0" hangingPunct="1">
              <a:lnSpc>
                <a:spcPct val="120000"/>
              </a:lnSpc>
              <a:spcBef>
                <a:spcPct val="20000"/>
              </a:spcBef>
              <a:buSzPct val="60000"/>
              <a:buFont typeface="Wingdings" panose="05000000000000000000" pitchFamily="2" charset="2"/>
              <a:buChar char="n"/>
              <a:defRPr kumimoji="1" sz="2200" kern="1200" baseline="0">
                <a:solidFill>
                  <a:schemeClr val="tx1">
                    <a:lumMod val="75000"/>
                  </a:schemeClr>
                </a:solidFill>
                <a:latin typeface="Segoe UI" panose="020B0502040204020203" pitchFamily="34" charset="0"/>
                <a:ea typeface="メイリオ" panose="020B0604030504040204" pitchFamily="50" charset="-128"/>
                <a:cs typeface="+mn-cs"/>
              </a:defRPr>
            </a:lvl1pPr>
            <a:lvl2pPr marL="449263" indent="-266700" algn="l" defTabSz="914400" rtl="0" eaLnBrk="1" latinLnBrk="0" hangingPunct="1">
              <a:lnSpc>
                <a:spcPct val="120000"/>
              </a:lnSpc>
              <a:spcBef>
                <a:spcPct val="20000"/>
              </a:spcBef>
              <a:buFont typeface="Arial" panose="020B0604020202020204" pitchFamily="34" charset="0"/>
              <a:buChar char="–"/>
              <a:defRPr kumimoji="1" sz="1800" kern="1200" baseline="0">
                <a:solidFill>
                  <a:schemeClr val="tx1">
                    <a:lumMod val="75000"/>
                  </a:schemeClr>
                </a:solidFill>
                <a:latin typeface="Segoe UI" panose="020B0502040204020203" pitchFamily="34" charset="0"/>
                <a:ea typeface="メイリオ" panose="020B0604030504040204" pitchFamily="50" charset="-128"/>
                <a:cs typeface="+mn-cs"/>
              </a:defRPr>
            </a:lvl2pPr>
            <a:lvl3pPr marL="808038" indent="-266700" algn="l" defTabSz="914400" rtl="0" eaLnBrk="1" latinLnBrk="0" hangingPunct="1">
              <a:lnSpc>
                <a:spcPct val="120000"/>
              </a:lnSpc>
              <a:spcBef>
                <a:spcPct val="20000"/>
              </a:spcBef>
              <a:buFont typeface="Arial" panose="020B0604020202020204" pitchFamily="34" charset="0"/>
              <a:buChar char="•"/>
              <a:defRPr kumimoji="1" sz="1600" kern="1200" baseline="0">
                <a:solidFill>
                  <a:schemeClr val="tx1">
                    <a:lumMod val="75000"/>
                  </a:schemeClr>
                </a:solidFill>
                <a:latin typeface="Segoe UI" panose="020B0502040204020203" pitchFamily="34" charset="0"/>
                <a:ea typeface="メイリオ" panose="020B0604030504040204" pitchFamily="50" charset="-128"/>
                <a:cs typeface="+mn-cs"/>
              </a:defRPr>
            </a:lvl3pPr>
            <a:lvl4pPr marL="1165225"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4pPr>
            <a:lvl5pPr marL="1524000"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00000"/>
              </a:lnSpc>
              <a:buNone/>
            </a:pPr>
            <a:r>
              <a:rPr lang="ja-JP" altLang="en-US" sz="1800" dirty="0" smtClean="0">
                <a:solidFill>
                  <a:schemeClr val="accent5"/>
                </a:solidFill>
                <a:latin typeface="メイリオ" panose="020B0604030504040204" pitchFamily="50" charset="-128"/>
                <a:cs typeface="メイリオ" panose="020B0604030504040204" pitchFamily="50" charset="-128"/>
              </a:rPr>
              <a:t>青</a:t>
            </a:r>
            <a:r>
              <a:rPr lang="ja-JP" altLang="en-US" sz="1800" dirty="0" smtClean="0">
                <a:latin typeface="メイリオ" panose="020B0604030504040204" pitchFamily="50" charset="-128"/>
                <a:cs typeface="メイリオ" panose="020B0604030504040204" pitchFamily="50" charset="-128"/>
              </a:rPr>
              <a:t>  </a:t>
            </a:r>
            <a:r>
              <a:rPr lang="en-US" altLang="ja-JP" sz="1800" dirty="0" smtClean="0">
                <a:latin typeface="メイリオ" panose="020B0604030504040204" pitchFamily="50" charset="-128"/>
                <a:cs typeface="メイリオ" panose="020B0604030504040204" pitchFamily="50" charset="-128"/>
              </a:rPr>
              <a:t>1</a:t>
            </a:r>
            <a:r>
              <a:rPr lang="ja-JP" altLang="en-US" sz="1800" dirty="0" smtClean="0">
                <a:latin typeface="メイリオ" panose="020B0604030504040204" pitchFamily="50" charset="-128"/>
                <a:cs typeface="メイリオ" panose="020B0604030504040204" pitchFamily="50" charset="-128"/>
              </a:rPr>
              <a:t>回</a:t>
            </a:r>
            <a:r>
              <a:rPr lang="en-US" altLang="ja-JP" sz="1800" dirty="0" smtClean="0">
                <a:latin typeface="メイリオ" panose="020B0604030504040204" pitchFamily="50" charset="-128"/>
                <a:cs typeface="メイリオ" panose="020B0604030504040204" pitchFamily="50" charset="-128"/>
              </a:rPr>
              <a:t>  </a:t>
            </a:r>
          </a:p>
          <a:p>
            <a:pPr marL="0" indent="0">
              <a:lnSpc>
                <a:spcPct val="100000"/>
              </a:lnSpc>
              <a:buNone/>
            </a:pPr>
            <a:r>
              <a:rPr lang="ja-JP" altLang="en-US" sz="1800" dirty="0" smtClean="0">
                <a:solidFill>
                  <a:srgbClr val="FFFF00"/>
                </a:solidFill>
                <a:latin typeface="メイリオ" panose="020B0604030504040204" pitchFamily="50" charset="-128"/>
                <a:cs typeface="メイリオ" panose="020B0604030504040204" pitchFamily="50" charset="-128"/>
              </a:rPr>
              <a:t>黄</a:t>
            </a:r>
            <a:r>
              <a:rPr lang="ja-JP" altLang="en-US" sz="1800" dirty="0" smtClean="0">
                <a:latin typeface="メイリオ" panose="020B0604030504040204" pitchFamily="50" charset="-128"/>
                <a:cs typeface="メイリオ" panose="020B0604030504040204" pitchFamily="50" charset="-128"/>
              </a:rPr>
              <a:t>  </a:t>
            </a:r>
            <a:r>
              <a:rPr lang="en-US" altLang="ja-JP" sz="1800" dirty="0" smtClean="0">
                <a:latin typeface="メイリオ" panose="020B0604030504040204" pitchFamily="50" charset="-128"/>
                <a:cs typeface="メイリオ" panose="020B0604030504040204" pitchFamily="50" charset="-128"/>
              </a:rPr>
              <a:t>2</a:t>
            </a:r>
            <a:r>
              <a:rPr lang="ja-JP" altLang="en-US" sz="1800" dirty="0" smtClean="0">
                <a:latin typeface="メイリオ" panose="020B0604030504040204" pitchFamily="50" charset="-128"/>
                <a:cs typeface="メイリオ" panose="020B0604030504040204" pitchFamily="50" charset="-128"/>
              </a:rPr>
              <a:t>回</a:t>
            </a:r>
            <a:r>
              <a:rPr lang="en-US" altLang="ja-JP" sz="1800" dirty="0" smtClean="0">
                <a:latin typeface="メイリオ" panose="020B0604030504040204" pitchFamily="50" charset="-128"/>
                <a:cs typeface="メイリオ" panose="020B0604030504040204" pitchFamily="50" charset="-128"/>
              </a:rPr>
              <a:t>  </a:t>
            </a:r>
          </a:p>
          <a:p>
            <a:pPr marL="0" indent="0">
              <a:lnSpc>
                <a:spcPct val="100000"/>
              </a:lnSpc>
              <a:buNone/>
            </a:pPr>
            <a:r>
              <a:rPr lang="ja-JP" altLang="en-US" sz="1800" dirty="0" smtClean="0">
                <a:solidFill>
                  <a:schemeClr val="accent6">
                    <a:lumMod val="75000"/>
                  </a:schemeClr>
                </a:solidFill>
                <a:latin typeface="メイリオ" panose="020B0604030504040204" pitchFamily="50" charset="-128"/>
                <a:cs typeface="メイリオ" panose="020B0604030504040204" pitchFamily="50" charset="-128"/>
              </a:rPr>
              <a:t>橙</a:t>
            </a:r>
            <a:r>
              <a:rPr lang="ja-JP" altLang="en-US" sz="1800" dirty="0" smtClean="0">
                <a:latin typeface="メイリオ" panose="020B0604030504040204" pitchFamily="50" charset="-128"/>
                <a:cs typeface="メイリオ" panose="020B0604030504040204" pitchFamily="50" charset="-128"/>
              </a:rPr>
              <a:t>  </a:t>
            </a:r>
            <a:r>
              <a:rPr lang="en-US" altLang="ja-JP" sz="1800" dirty="0" smtClean="0">
                <a:latin typeface="メイリオ" panose="020B0604030504040204" pitchFamily="50" charset="-128"/>
                <a:cs typeface="メイリオ" panose="020B0604030504040204" pitchFamily="50" charset="-128"/>
              </a:rPr>
              <a:t>3</a:t>
            </a:r>
            <a:r>
              <a:rPr lang="ja-JP" altLang="en-US" sz="1800" dirty="0" smtClean="0">
                <a:latin typeface="メイリオ" panose="020B0604030504040204" pitchFamily="50" charset="-128"/>
                <a:cs typeface="メイリオ" panose="020B0604030504040204" pitchFamily="50" charset="-128"/>
              </a:rPr>
              <a:t>回</a:t>
            </a:r>
            <a:endParaRPr lang="en-US" altLang="ja-JP" sz="1800" dirty="0" smtClean="0">
              <a:latin typeface="メイリオ" panose="020B0604030504040204" pitchFamily="50" charset="-128"/>
              <a:cs typeface="メイリオ" panose="020B0604030504040204" pitchFamily="50" charset="-128"/>
            </a:endParaRPr>
          </a:p>
          <a:p>
            <a:pPr marL="0" indent="0">
              <a:lnSpc>
                <a:spcPct val="100000"/>
              </a:lnSpc>
              <a:buNone/>
            </a:pPr>
            <a:r>
              <a:rPr lang="ja-JP" altLang="en-US" sz="1800" dirty="0" smtClean="0">
                <a:solidFill>
                  <a:srgbClr val="FF0000"/>
                </a:solidFill>
                <a:latin typeface="メイリオ" panose="020B0604030504040204" pitchFamily="50" charset="-128"/>
                <a:cs typeface="メイリオ" panose="020B0604030504040204" pitchFamily="50" charset="-128"/>
              </a:rPr>
              <a:t>赤</a:t>
            </a:r>
            <a:r>
              <a:rPr lang="ja-JP" altLang="en-US" sz="1800" dirty="0" smtClean="0">
                <a:latin typeface="メイリオ" panose="020B0604030504040204" pitchFamily="50" charset="-128"/>
                <a:cs typeface="メイリオ" panose="020B0604030504040204" pitchFamily="50" charset="-128"/>
              </a:rPr>
              <a:t>  </a:t>
            </a:r>
            <a:r>
              <a:rPr lang="en-US" altLang="ja-JP" sz="1800" dirty="0" smtClean="0">
                <a:latin typeface="メイリオ" panose="020B0604030504040204" pitchFamily="50" charset="-128"/>
                <a:cs typeface="メイリオ" panose="020B0604030504040204" pitchFamily="50" charset="-128"/>
              </a:rPr>
              <a:t>4</a:t>
            </a:r>
            <a:r>
              <a:rPr lang="ja-JP" altLang="en-US" sz="1800" dirty="0" smtClean="0">
                <a:latin typeface="メイリオ" panose="020B0604030504040204" pitchFamily="50" charset="-128"/>
                <a:cs typeface="メイリオ" panose="020B0604030504040204" pitchFamily="50" charset="-128"/>
              </a:rPr>
              <a:t>回以上</a:t>
            </a:r>
            <a:endParaRPr lang="en-US" altLang="ja-JP" sz="1800" dirty="0" smtClean="0">
              <a:latin typeface="メイリオ" panose="020B0604030504040204" pitchFamily="50" charset="-128"/>
              <a:cs typeface="メイリオ" panose="020B0604030504040204" pitchFamily="50" charset="-128"/>
            </a:endParaRP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7820" y="1897723"/>
            <a:ext cx="361807" cy="364068"/>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コンテンツ プレースホルダー 2"/>
          <p:cNvSpPr txBox="1">
            <a:spLocks/>
          </p:cNvSpPr>
          <p:nvPr/>
        </p:nvSpPr>
        <p:spPr>
          <a:xfrm>
            <a:off x="7379396" y="1896849"/>
            <a:ext cx="1370112" cy="397673"/>
          </a:xfrm>
          <a:prstGeom prst="rect">
            <a:avLst/>
          </a:prstGeom>
        </p:spPr>
        <p:txBody>
          <a:bodyPr vert="horz" lIns="91440" tIns="45720" rIns="91440" bIns="45720" rtlCol="0" anchor="b">
            <a:noAutofit/>
          </a:bodyPr>
          <a:lstStyle>
            <a:lvl1pPr marL="266700" indent="-266700" algn="l" defTabSz="914400" rtl="0" eaLnBrk="1" latinLnBrk="0" hangingPunct="1">
              <a:lnSpc>
                <a:spcPct val="120000"/>
              </a:lnSpc>
              <a:spcBef>
                <a:spcPct val="20000"/>
              </a:spcBef>
              <a:buSzPct val="60000"/>
              <a:buFont typeface="Wingdings" panose="05000000000000000000" pitchFamily="2" charset="2"/>
              <a:buChar char="n"/>
              <a:defRPr kumimoji="1" sz="2200" kern="1200" baseline="0">
                <a:solidFill>
                  <a:schemeClr val="tx1">
                    <a:lumMod val="75000"/>
                  </a:schemeClr>
                </a:solidFill>
                <a:latin typeface="Segoe UI" panose="020B0502040204020203" pitchFamily="34" charset="0"/>
                <a:ea typeface="メイリオ" panose="020B0604030504040204" pitchFamily="50" charset="-128"/>
                <a:cs typeface="+mn-cs"/>
              </a:defRPr>
            </a:lvl1pPr>
            <a:lvl2pPr marL="449263" indent="-266700" algn="l" defTabSz="914400" rtl="0" eaLnBrk="1" latinLnBrk="0" hangingPunct="1">
              <a:lnSpc>
                <a:spcPct val="120000"/>
              </a:lnSpc>
              <a:spcBef>
                <a:spcPct val="20000"/>
              </a:spcBef>
              <a:buFont typeface="Arial" panose="020B0604020202020204" pitchFamily="34" charset="0"/>
              <a:buChar char="–"/>
              <a:defRPr kumimoji="1" sz="1800" kern="1200" baseline="0">
                <a:solidFill>
                  <a:schemeClr val="tx1">
                    <a:lumMod val="75000"/>
                  </a:schemeClr>
                </a:solidFill>
                <a:latin typeface="Segoe UI" panose="020B0502040204020203" pitchFamily="34" charset="0"/>
                <a:ea typeface="メイリオ" panose="020B0604030504040204" pitchFamily="50" charset="-128"/>
                <a:cs typeface="+mn-cs"/>
              </a:defRPr>
            </a:lvl2pPr>
            <a:lvl3pPr marL="808038" indent="-266700" algn="l" defTabSz="914400" rtl="0" eaLnBrk="1" latinLnBrk="0" hangingPunct="1">
              <a:lnSpc>
                <a:spcPct val="120000"/>
              </a:lnSpc>
              <a:spcBef>
                <a:spcPct val="20000"/>
              </a:spcBef>
              <a:buFont typeface="Arial" panose="020B0604020202020204" pitchFamily="34" charset="0"/>
              <a:buChar char="•"/>
              <a:defRPr kumimoji="1" sz="1600" kern="1200" baseline="0">
                <a:solidFill>
                  <a:schemeClr val="tx1">
                    <a:lumMod val="75000"/>
                  </a:schemeClr>
                </a:solidFill>
                <a:latin typeface="Segoe UI" panose="020B0502040204020203" pitchFamily="34" charset="0"/>
                <a:ea typeface="メイリオ" panose="020B0604030504040204" pitchFamily="50" charset="-128"/>
                <a:cs typeface="+mn-cs"/>
              </a:defRPr>
            </a:lvl3pPr>
            <a:lvl4pPr marL="1165225"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4pPr>
            <a:lvl5pPr marL="1524000" indent="-266700" algn="l" defTabSz="914400" rtl="0" eaLnBrk="1" latinLnBrk="0" hangingPunct="1">
              <a:lnSpc>
                <a:spcPct val="120000"/>
              </a:lnSpc>
              <a:spcBef>
                <a:spcPct val="20000"/>
              </a:spcBef>
              <a:buFont typeface="Arial" panose="020B0604020202020204" pitchFamily="34" charset="0"/>
              <a:buChar char="»"/>
              <a:defRPr kumimoji="1" sz="1400" kern="1200" baseline="0">
                <a:solidFill>
                  <a:schemeClr val="tx1">
                    <a:lumMod val="75000"/>
                  </a:schemeClr>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00000"/>
              </a:lnSpc>
              <a:buNone/>
            </a:pPr>
            <a:r>
              <a:rPr lang="en-US" altLang="ja-JP" sz="1800" dirty="0" err="1" smtClean="0">
                <a:latin typeface="メイリオ" panose="020B0604030504040204" pitchFamily="50" charset="-128"/>
                <a:cs typeface="メイリオ" panose="020B0604030504040204" pitchFamily="50" charset="-128"/>
              </a:rPr>
              <a:t>Cubemap</a:t>
            </a:r>
            <a:endParaRPr lang="en-US" altLang="ja-JP" sz="1800" dirty="0" smtClean="0">
              <a:latin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619512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シェーディング</a:t>
            </a:r>
            <a:r>
              <a:rPr lang="ja-JP" altLang="en-US" dirty="0" smtClean="0"/>
              <a:t>回数</a:t>
            </a:r>
            <a:endParaRPr kumimoji="1" lang="ja-JP" altLang="en-US" dirty="0"/>
          </a:p>
        </p:txBody>
      </p:sp>
      <p:sp>
        <p:nvSpPr>
          <p:cNvPr id="3" name="コンテンツ プレースホルダー 2"/>
          <p:cNvSpPr>
            <a:spLocks noGrp="1"/>
          </p:cNvSpPr>
          <p:nvPr>
            <p:ph idx="1"/>
          </p:nvPr>
        </p:nvSpPr>
        <p:spPr/>
        <p:txBody>
          <a:bodyPr/>
          <a:lstStyle/>
          <a:p>
            <a:r>
              <a:rPr lang="ja-JP" altLang="en-US" dirty="0"/>
              <a:t>重ならないよう配置すればパフォーマンスへの影響は少ない</a:t>
            </a:r>
            <a:endParaRPr lang="en-US" altLang="ja-JP" dirty="0"/>
          </a:p>
          <a:p>
            <a:pPr lvl="1"/>
            <a:r>
              <a:rPr lang="en-US" altLang="ja-JP" dirty="0"/>
              <a:t>Pixel</a:t>
            </a:r>
            <a:r>
              <a:rPr lang="ja-JP" altLang="en-US" dirty="0"/>
              <a:t>が起動しないような最適化は必要</a:t>
            </a:r>
            <a:endParaRPr lang="en-US" altLang="ja-JP" dirty="0"/>
          </a:p>
          <a:p>
            <a:endParaRPr lang="en-US" altLang="ja-JP" dirty="0"/>
          </a:p>
          <a:p>
            <a:r>
              <a:rPr lang="ja-JP" altLang="en-US" dirty="0" smtClean="0"/>
              <a:t>前</a:t>
            </a:r>
            <a:r>
              <a:rPr lang="ja-JP" altLang="en-US" dirty="0"/>
              <a:t>の画像だと画面内に</a:t>
            </a:r>
            <a:r>
              <a:rPr lang="en-US" altLang="ja-JP" dirty="0"/>
              <a:t>45</a:t>
            </a:r>
            <a:r>
              <a:rPr lang="ja-JP" altLang="en-US" dirty="0"/>
              <a:t>個</a:t>
            </a:r>
            <a:r>
              <a:rPr lang="en-US" altLang="ja-JP" dirty="0" err="1"/>
              <a:t>Cubemap</a:t>
            </a:r>
            <a:r>
              <a:rPr lang="ja-JP" altLang="en-US" dirty="0"/>
              <a:t>が映っている</a:t>
            </a:r>
            <a:endParaRPr lang="en-US" altLang="ja-JP" dirty="0"/>
          </a:p>
          <a:p>
            <a:pPr lvl="1"/>
            <a:r>
              <a:rPr lang="en-US" altLang="ja-JP" dirty="0"/>
              <a:t>Pixel </a:t>
            </a:r>
            <a:r>
              <a:rPr lang="en-US" altLang="ja-JP" dirty="0" err="1"/>
              <a:t>Shader</a:t>
            </a:r>
            <a:r>
              <a:rPr lang="ja-JP" altLang="en-US" dirty="0"/>
              <a:t>の起動回数は画面の解像度</a:t>
            </a:r>
            <a:r>
              <a:rPr lang="en-US" altLang="ja-JP" dirty="0"/>
              <a:t>×1.5</a:t>
            </a:r>
            <a:r>
              <a:rPr lang="ja-JP" altLang="en-US" dirty="0"/>
              <a:t>程度</a:t>
            </a:r>
            <a:r>
              <a:rPr lang="ja-JP" altLang="en-US" dirty="0" smtClean="0"/>
              <a:t>？</a:t>
            </a:r>
            <a:endParaRPr lang="en-US" altLang="ja-JP" dirty="0"/>
          </a:p>
        </p:txBody>
      </p:sp>
    </p:spTree>
    <p:extLst>
      <p:ext uri="{BB962C8B-B14F-4D97-AF65-F5344CB8AC3E}">
        <p14:creationId xmlns:p14="http://schemas.microsoft.com/office/powerpoint/2010/main" val="2492042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Parallax Correction</a:t>
            </a:r>
            <a:endParaRPr kumimoji="1" lang="ja-JP" altLang="en-US" dirty="0"/>
          </a:p>
        </p:txBody>
      </p:sp>
      <p:sp>
        <p:nvSpPr>
          <p:cNvPr id="3" name="コンテンツ プレースホルダー 2"/>
          <p:cNvSpPr>
            <a:spLocks noGrp="1"/>
          </p:cNvSpPr>
          <p:nvPr>
            <p:ph idx="1"/>
          </p:nvPr>
        </p:nvSpPr>
        <p:spPr/>
        <p:txBody>
          <a:bodyPr/>
          <a:lstStyle/>
          <a:p>
            <a:r>
              <a:rPr lang="en-US" altLang="ja-JP" dirty="0" err="1" smtClean="0"/>
              <a:t>Cubemap</a:t>
            </a:r>
            <a:r>
              <a:rPr lang="ja-JP" altLang="en-US" dirty="0" smtClean="0"/>
              <a:t>のサンプル方向をある程度修正</a:t>
            </a:r>
            <a:r>
              <a:rPr lang="en-US" altLang="ja-JP" sz="1800" dirty="0" smtClean="0"/>
              <a:t>[Lagarde2012]</a:t>
            </a:r>
          </a:p>
          <a:p>
            <a:pPr lvl="1"/>
            <a:r>
              <a:rPr lang="en-US" altLang="ja-JP" dirty="0" err="1" smtClean="0"/>
              <a:t>Cubemap</a:t>
            </a:r>
            <a:r>
              <a:rPr lang="ja-JP" altLang="en-US" dirty="0" smtClean="0"/>
              <a:t>のフェッチ時に全</a:t>
            </a:r>
            <a:r>
              <a:rPr lang="en-US" altLang="ja-JP" dirty="0" smtClean="0"/>
              <a:t>pixel</a:t>
            </a:r>
            <a:r>
              <a:rPr lang="ja-JP" altLang="en-US" dirty="0" smtClean="0"/>
              <a:t>シェーダで処理</a:t>
            </a:r>
            <a:endParaRPr lang="en-US" altLang="ja-JP" dirty="0" smtClean="0"/>
          </a:p>
        </p:txBody>
      </p:sp>
      <p:cxnSp>
        <p:nvCxnSpPr>
          <p:cNvPr id="5" name="直線コネクタ 4"/>
          <p:cNvCxnSpPr/>
          <p:nvPr/>
        </p:nvCxnSpPr>
        <p:spPr>
          <a:xfrm>
            <a:off x="2339752" y="3795886"/>
            <a:ext cx="1253872" cy="59098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円/楕円 5"/>
          <p:cNvSpPr/>
          <p:nvPr/>
        </p:nvSpPr>
        <p:spPr>
          <a:xfrm>
            <a:off x="3947277" y="3002506"/>
            <a:ext cx="216024" cy="21602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1475656" y="4404370"/>
            <a:ext cx="4680520" cy="0"/>
          </a:xfrm>
          <a:prstGeom prst="line">
            <a:avLst/>
          </a:prstGeom>
          <a:ln w="2857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3593624" y="3435846"/>
            <a:ext cx="2468066" cy="951022"/>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6156176" y="1707654"/>
            <a:ext cx="0" cy="26967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a:stCxn id="6" idx="6"/>
          </p:cNvCxnSpPr>
          <p:nvPr/>
        </p:nvCxnSpPr>
        <p:spPr>
          <a:xfrm flipV="1">
            <a:off x="4163301" y="2300793"/>
            <a:ext cx="1809903" cy="809725"/>
          </a:xfrm>
          <a:prstGeom prst="line">
            <a:avLst/>
          </a:prstGeom>
          <a:ln w="38100">
            <a:solidFill>
              <a:schemeClr val="accent6"/>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28" name="Picture 4" descr="C:\Users\re-yasuda\Desktop\video-camera-1-128x12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00000">
            <a:off x="1678377" y="3218939"/>
            <a:ext cx="517600" cy="517600"/>
          </a:xfrm>
          <a:prstGeom prst="rect">
            <a:avLst/>
          </a:prstGeom>
          <a:noFill/>
          <a:extLst>
            <a:ext uri="{909E8E84-426E-40DD-AFC4-6F175D3DCCD1}">
              <a14:hiddenFill xmlns:a14="http://schemas.microsoft.com/office/drawing/2010/main">
                <a:solidFill>
                  <a:srgbClr val="FFFFFF"/>
                </a:solidFill>
              </a14:hiddenFill>
            </a:ext>
          </a:extLst>
        </p:spPr>
      </p:pic>
      <p:sp>
        <p:nvSpPr>
          <p:cNvPr id="59" name="テキスト ボックス 58"/>
          <p:cNvSpPr txBox="1"/>
          <p:nvPr/>
        </p:nvSpPr>
        <p:spPr>
          <a:xfrm>
            <a:off x="2368419" y="2670749"/>
            <a:ext cx="1545616" cy="369332"/>
          </a:xfrm>
          <a:prstGeom prst="rect">
            <a:avLst/>
          </a:prstGeom>
          <a:noFill/>
          <a:ln>
            <a:noFill/>
          </a:ln>
        </p:spPr>
        <p:txBody>
          <a:bodyPr wrap="none" rtlCol="0">
            <a:spAutoFit/>
          </a:bodyPr>
          <a:lstStyle/>
          <a:p>
            <a:r>
              <a:rPr kumimoji="1" lang="en-US" altLang="ja-JP" dirty="0" err="1" smtClean="0">
                <a:solidFill>
                  <a:schemeClr val="accent6"/>
                </a:solidFill>
              </a:rPr>
              <a:t>Cubemap</a:t>
            </a:r>
            <a:r>
              <a:rPr kumimoji="1" lang="ja-JP" altLang="en-US" dirty="0" smtClean="0">
                <a:solidFill>
                  <a:schemeClr val="accent6"/>
                </a:solidFill>
              </a:rPr>
              <a:t>中心</a:t>
            </a:r>
            <a:endParaRPr kumimoji="1" lang="ja-JP" altLang="en-US" dirty="0">
              <a:solidFill>
                <a:schemeClr val="accent6"/>
              </a:solidFill>
            </a:endParaRPr>
          </a:p>
        </p:txBody>
      </p:sp>
      <p:sp>
        <p:nvSpPr>
          <p:cNvPr id="7" name="テキスト ボックス 6"/>
          <p:cNvSpPr txBox="1"/>
          <p:nvPr/>
        </p:nvSpPr>
        <p:spPr>
          <a:xfrm>
            <a:off x="3105952" y="2116127"/>
            <a:ext cx="2307939" cy="369332"/>
          </a:xfrm>
          <a:prstGeom prst="rect">
            <a:avLst/>
          </a:prstGeom>
          <a:noFill/>
        </p:spPr>
        <p:txBody>
          <a:bodyPr wrap="none" rtlCol="0">
            <a:spAutoFit/>
          </a:bodyPr>
          <a:lstStyle/>
          <a:p>
            <a:r>
              <a:rPr kumimoji="1" lang="en-US" altLang="ja-JP" dirty="0" smtClean="0">
                <a:solidFill>
                  <a:schemeClr val="accent6"/>
                </a:solidFill>
              </a:rPr>
              <a:t>Parallax correction</a:t>
            </a:r>
            <a:r>
              <a:rPr kumimoji="1" lang="ja-JP" altLang="en-US" dirty="0" smtClean="0">
                <a:solidFill>
                  <a:schemeClr val="accent6"/>
                </a:solidFill>
              </a:rPr>
              <a:t>なし</a:t>
            </a:r>
            <a:endParaRPr kumimoji="1" lang="ja-JP" altLang="en-US" dirty="0">
              <a:solidFill>
                <a:schemeClr val="accent6"/>
              </a:solidFill>
            </a:endParaRPr>
          </a:p>
        </p:txBody>
      </p:sp>
      <p:sp>
        <p:nvSpPr>
          <p:cNvPr id="8" name="円/楕円 7"/>
          <p:cNvSpPr/>
          <p:nvPr/>
        </p:nvSpPr>
        <p:spPr>
          <a:xfrm>
            <a:off x="6039370" y="2120590"/>
            <a:ext cx="238502" cy="23850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6036925" y="3316595"/>
            <a:ext cx="238502" cy="23850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3300946" y="4371950"/>
            <a:ext cx="646331" cy="369332"/>
          </a:xfrm>
          <a:prstGeom prst="rect">
            <a:avLst/>
          </a:prstGeom>
          <a:noFill/>
        </p:spPr>
        <p:txBody>
          <a:bodyPr wrap="none" rtlCol="0">
            <a:spAutoFit/>
          </a:bodyPr>
          <a:lstStyle/>
          <a:p>
            <a:r>
              <a:rPr kumimoji="1" lang="ja-JP" altLang="en-US" dirty="0" smtClean="0">
                <a:solidFill>
                  <a:schemeClr val="tx1">
                    <a:lumMod val="75000"/>
                  </a:schemeClr>
                </a:solidFill>
              </a:rPr>
              <a:t>地面</a:t>
            </a:r>
            <a:endParaRPr kumimoji="1" lang="ja-JP" altLang="en-US" dirty="0">
              <a:solidFill>
                <a:schemeClr val="tx1">
                  <a:lumMod val="75000"/>
                </a:schemeClr>
              </a:solidFill>
            </a:endParaRPr>
          </a:p>
        </p:txBody>
      </p:sp>
      <p:sp>
        <p:nvSpPr>
          <p:cNvPr id="21" name="テキスト ボックス 20"/>
          <p:cNvSpPr txBox="1"/>
          <p:nvPr/>
        </p:nvSpPr>
        <p:spPr>
          <a:xfrm>
            <a:off x="6275427" y="2686680"/>
            <a:ext cx="415498" cy="369332"/>
          </a:xfrm>
          <a:prstGeom prst="rect">
            <a:avLst/>
          </a:prstGeom>
          <a:noFill/>
        </p:spPr>
        <p:txBody>
          <a:bodyPr wrap="none" rtlCol="0">
            <a:spAutoFit/>
          </a:bodyPr>
          <a:lstStyle/>
          <a:p>
            <a:r>
              <a:rPr kumimoji="1" lang="ja-JP" altLang="en-US" dirty="0" smtClean="0"/>
              <a:t>壁</a:t>
            </a:r>
            <a:endParaRPr kumimoji="1" lang="ja-JP" altLang="en-US" dirty="0"/>
          </a:p>
        </p:txBody>
      </p:sp>
      <p:cxnSp>
        <p:nvCxnSpPr>
          <p:cNvPr id="14" name="直線コネクタ 13"/>
          <p:cNvCxnSpPr/>
          <p:nvPr/>
        </p:nvCxnSpPr>
        <p:spPr>
          <a:xfrm flipV="1">
            <a:off x="1475656"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1758841"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2067411"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V="1">
            <a:off x="2368419"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4824851"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5125859"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5436096"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5748893"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1987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Parallax Correction</a:t>
            </a:r>
            <a:endParaRPr kumimoji="1" lang="ja-JP" altLang="en-US" dirty="0"/>
          </a:p>
        </p:txBody>
      </p:sp>
      <p:sp>
        <p:nvSpPr>
          <p:cNvPr id="3" name="コンテンツ プレースホルダー 2"/>
          <p:cNvSpPr>
            <a:spLocks noGrp="1"/>
          </p:cNvSpPr>
          <p:nvPr>
            <p:ph idx="1"/>
          </p:nvPr>
        </p:nvSpPr>
        <p:spPr/>
        <p:txBody>
          <a:bodyPr/>
          <a:lstStyle/>
          <a:p>
            <a:r>
              <a:rPr lang="en-US" altLang="ja-JP" dirty="0" err="1"/>
              <a:t>Cubemap</a:t>
            </a:r>
            <a:r>
              <a:rPr lang="ja-JP" altLang="en-US" dirty="0"/>
              <a:t>のサンプル方向をある程度修正</a:t>
            </a:r>
            <a:r>
              <a:rPr lang="en-US" altLang="ja-JP" sz="1800" dirty="0"/>
              <a:t>[</a:t>
            </a:r>
            <a:r>
              <a:rPr lang="en-US" altLang="ja-JP" sz="1800" dirty="0" smtClean="0"/>
              <a:t>Lagarde2012]</a:t>
            </a:r>
          </a:p>
          <a:p>
            <a:pPr lvl="1"/>
            <a:r>
              <a:rPr lang="en-US" altLang="ja-JP" dirty="0" err="1" smtClean="0"/>
              <a:t>Cubemap</a:t>
            </a:r>
            <a:r>
              <a:rPr lang="ja-JP" altLang="en-US" dirty="0" smtClean="0"/>
              <a:t>のフェッチ時に全</a:t>
            </a:r>
            <a:r>
              <a:rPr lang="en-US" altLang="ja-JP" dirty="0" smtClean="0"/>
              <a:t>pixel</a:t>
            </a:r>
            <a:r>
              <a:rPr lang="ja-JP" altLang="en-US" dirty="0" smtClean="0"/>
              <a:t>シェーダで処理</a:t>
            </a:r>
            <a:endParaRPr lang="en-US" altLang="ja-JP" dirty="0" smtClean="0"/>
          </a:p>
        </p:txBody>
      </p:sp>
      <p:cxnSp>
        <p:nvCxnSpPr>
          <p:cNvPr id="5" name="直線コネクタ 4"/>
          <p:cNvCxnSpPr/>
          <p:nvPr/>
        </p:nvCxnSpPr>
        <p:spPr>
          <a:xfrm>
            <a:off x="2339752" y="3795886"/>
            <a:ext cx="1253872" cy="59098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475656" y="4404370"/>
            <a:ext cx="4680520" cy="0"/>
          </a:xfrm>
          <a:prstGeom prst="line">
            <a:avLst/>
          </a:prstGeom>
          <a:ln w="2857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3593624" y="3435846"/>
            <a:ext cx="2468066" cy="951022"/>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a:stCxn id="32" idx="6"/>
          </p:cNvCxnSpPr>
          <p:nvPr/>
        </p:nvCxnSpPr>
        <p:spPr>
          <a:xfrm>
            <a:off x="4163301" y="3110518"/>
            <a:ext cx="1898389" cy="253320"/>
          </a:xfrm>
          <a:prstGeom prst="line">
            <a:avLst/>
          </a:prstGeom>
          <a:ln w="28575">
            <a:solidFill>
              <a:schemeClr val="accent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6156176" y="1707654"/>
            <a:ext cx="0" cy="26967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descr="C:\Users\re-yasuda\Desktop\video-camera-1-128x12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00000">
            <a:off x="1678377" y="3218939"/>
            <a:ext cx="517600" cy="51760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2950663" y="3293073"/>
            <a:ext cx="2312749" cy="369332"/>
          </a:xfrm>
          <a:prstGeom prst="rect">
            <a:avLst/>
          </a:prstGeom>
          <a:noFill/>
        </p:spPr>
        <p:txBody>
          <a:bodyPr wrap="none" rtlCol="0">
            <a:spAutoFit/>
          </a:bodyPr>
          <a:lstStyle/>
          <a:p>
            <a:r>
              <a:rPr kumimoji="1" lang="en-US" altLang="ja-JP" dirty="0" smtClean="0">
                <a:solidFill>
                  <a:schemeClr val="accent6"/>
                </a:solidFill>
              </a:rPr>
              <a:t>Parallax correction</a:t>
            </a:r>
            <a:r>
              <a:rPr kumimoji="1" lang="ja-JP" altLang="en-US" dirty="0" smtClean="0">
                <a:solidFill>
                  <a:schemeClr val="accent6"/>
                </a:solidFill>
              </a:rPr>
              <a:t>あり</a:t>
            </a:r>
            <a:endParaRPr kumimoji="1" lang="ja-JP" altLang="en-US" dirty="0">
              <a:solidFill>
                <a:schemeClr val="accent6"/>
              </a:solidFill>
            </a:endParaRPr>
          </a:p>
        </p:txBody>
      </p:sp>
      <p:sp>
        <p:nvSpPr>
          <p:cNvPr id="16" name="円/楕円 15"/>
          <p:cNvSpPr/>
          <p:nvPr/>
        </p:nvSpPr>
        <p:spPr>
          <a:xfrm>
            <a:off x="6036925" y="3316595"/>
            <a:ext cx="238502" cy="23850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9" name="直線コネクタ 18"/>
          <p:cNvCxnSpPr/>
          <p:nvPr/>
        </p:nvCxnSpPr>
        <p:spPr>
          <a:xfrm flipV="1">
            <a:off x="1475656"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1758841"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2067411"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2368419"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V="1">
            <a:off x="4824851"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5125859"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V="1">
            <a:off x="5436096"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5748893"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円/楕円 31"/>
          <p:cNvSpPr/>
          <p:nvPr/>
        </p:nvSpPr>
        <p:spPr>
          <a:xfrm>
            <a:off x="3947277" y="3002506"/>
            <a:ext cx="216024" cy="21602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33" name="直線コネクタ 32"/>
          <p:cNvCxnSpPr>
            <a:stCxn id="32" idx="6"/>
          </p:cNvCxnSpPr>
          <p:nvPr/>
        </p:nvCxnSpPr>
        <p:spPr>
          <a:xfrm flipV="1">
            <a:off x="4163301" y="2300793"/>
            <a:ext cx="1809903" cy="809725"/>
          </a:xfrm>
          <a:prstGeom prst="line">
            <a:avLst/>
          </a:prstGeom>
          <a:ln w="38100">
            <a:solidFill>
              <a:schemeClr val="accent6"/>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円/楕円 34"/>
          <p:cNvSpPr/>
          <p:nvPr/>
        </p:nvSpPr>
        <p:spPr>
          <a:xfrm>
            <a:off x="6039370" y="2120590"/>
            <a:ext cx="238502" cy="23850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2368419" y="2670749"/>
            <a:ext cx="1545616" cy="369332"/>
          </a:xfrm>
          <a:prstGeom prst="rect">
            <a:avLst/>
          </a:prstGeom>
          <a:noFill/>
          <a:ln>
            <a:noFill/>
          </a:ln>
        </p:spPr>
        <p:txBody>
          <a:bodyPr wrap="none" rtlCol="0">
            <a:spAutoFit/>
          </a:bodyPr>
          <a:lstStyle/>
          <a:p>
            <a:r>
              <a:rPr kumimoji="1" lang="en-US" altLang="ja-JP" dirty="0" err="1" smtClean="0">
                <a:solidFill>
                  <a:schemeClr val="accent6"/>
                </a:solidFill>
              </a:rPr>
              <a:t>Cubemap</a:t>
            </a:r>
            <a:r>
              <a:rPr kumimoji="1" lang="ja-JP" altLang="en-US" dirty="0" smtClean="0">
                <a:solidFill>
                  <a:schemeClr val="accent6"/>
                </a:solidFill>
              </a:rPr>
              <a:t>中心</a:t>
            </a:r>
            <a:endParaRPr kumimoji="1" lang="ja-JP" altLang="en-US" dirty="0">
              <a:solidFill>
                <a:schemeClr val="accent6"/>
              </a:solidFill>
            </a:endParaRPr>
          </a:p>
        </p:txBody>
      </p:sp>
      <p:cxnSp>
        <p:nvCxnSpPr>
          <p:cNvPr id="38" name="直線コネクタ 37"/>
          <p:cNvCxnSpPr/>
          <p:nvPr/>
        </p:nvCxnSpPr>
        <p:spPr>
          <a:xfrm>
            <a:off x="5032520" y="2427734"/>
            <a:ext cx="461784" cy="4320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5032520" y="2427734"/>
            <a:ext cx="461784" cy="4320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3300946" y="4371950"/>
            <a:ext cx="646331" cy="369332"/>
          </a:xfrm>
          <a:prstGeom prst="rect">
            <a:avLst/>
          </a:prstGeom>
          <a:noFill/>
        </p:spPr>
        <p:txBody>
          <a:bodyPr wrap="none" rtlCol="0">
            <a:spAutoFit/>
          </a:bodyPr>
          <a:lstStyle/>
          <a:p>
            <a:r>
              <a:rPr kumimoji="1" lang="ja-JP" altLang="en-US" dirty="0" smtClean="0">
                <a:solidFill>
                  <a:schemeClr val="tx1">
                    <a:lumMod val="75000"/>
                  </a:schemeClr>
                </a:solidFill>
              </a:rPr>
              <a:t>地面</a:t>
            </a:r>
            <a:endParaRPr kumimoji="1" lang="ja-JP" altLang="en-US" dirty="0">
              <a:solidFill>
                <a:schemeClr val="tx1">
                  <a:lumMod val="75000"/>
                </a:schemeClr>
              </a:solidFill>
            </a:endParaRPr>
          </a:p>
        </p:txBody>
      </p:sp>
      <p:sp>
        <p:nvSpPr>
          <p:cNvPr id="41" name="テキスト ボックス 40"/>
          <p:cNvSpPr txBox="1"/>
          <p:nvPr/>
        </p:nvSpPr>
        <p:spPr>
          <a:xfrm>
            <a:off x="6275427" y="2686680"/>
            <a:ext cx="415498" cy="369332"/>
          </a:xfrm>
          <a:prstGeom prst="rect">
            <a:avLst/>
          </a:prstGeom>
          <a:noFill/>
        </p:spPr>
        <p:txBody>
          <a:bodyPr wrap="none" rtlCol="0">
            <a:spAutoFit/>
          </a:bodyPr>
          <a:lstStyle/>
          <a:p>
            <a:r>
              <a:rPr kumimoji="1" lang="ja-JP" altLang="en-US" dirty="0" smtClean="0"/>
              <a:t>壁</a:t>
            </a:r>
            <a:endParaRPr kumimoji="1" lang="ja-JP" altLang="en-US" dirty="0"/>
          </a:p>
        </p:txBody>
      </p:sp>
    </p:spTree>
    <p:extLst>
      <p:ext uri="{BB962C8B-B14F-4D97-AF65-F5344CB8AC3E}">
        <p14:creationId xmlns:p14="http://schemas.microsoft.com/office/powerpoint/2010/main" val="4389808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Parallax Correction</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あまり良い結果を得られなかった</a:t>
            </a:r>
            <a:endParaRPr kumimoji="1" lang="en-US" altLang="ja-JP" dirty="0" smtClean="0"/>
          </a:p>
          <a:p>
            <a:pPr lvl="1"/>
            <a:r>
              <a:rPr kumimoji="1" lang="ja-JP" altLang="en-US" dirty="0" smtClean="0"/>
              <a:t>完全</a:t>
            </a:r>
            <a:r>
              <a:rPr kumimoji="1" lang="ja-JP" altLang="en-US" dirty="0"/>
              <a:t>鏡面</a:t>
            </a:r>
            <a:r>
              <a:rPr kumimoji="1" lang="ja-JP" altLang="en-US" dirty="0" smtClean="0"/>
              <a:t>だとうまくいくが、</a:t>
            </a:r>
            <a:r>
              <a:rPr kumimoji="1" lang="en-US" altLang="ja-JP" dirty="0" err="1" smtClean="0"/>
              <a:t>Shininness</a:t>
            </a:r>
            <a:r>
              <a:rPr kumimoji="1" lang="ja-JP" altLang="en-US" dirty="0" smtClean="0"/>
              <a:t>が低いとエラーが大きくなる</a:t>
            </a:r>
            <a:endParaRPr kumimoji="1" lang="en-US" altLang="ja-JP" dirty="0" smtClean="0"/>
          </a:p>
          <a:p>
            <a:pPr lvl="1"/>
            <a:r>
              <a:rPr lang="ja-JP" altLang="en-US" dirty="0"/>
              <a:t>対応</a:t>
            </a:r>
            <a:r>
              <a:rPr lang="ja-JP" altLang="en-US" dirty="0" smtClean="0"/>
              <a:t>に間に合わず今回は</a:t>
            </a:r>
            <a:r>
              <a:rPr kumimoji="1" lang="ja-JP" altLang="en-US" dirty="0" smtClean="0"/>
              <a:t>不採用</a:t>
            </a:r>
            <a:endParaRPr kumimoji="1" lang="en-US" altLang="ja-JP" dirty="0" smtClean="0"/>
          </a:p>
        </p:txBody>
      </p:sp>
      <p:cxnSp>
        <p:nvCxnSpPr>
          <p:cNvPr id="54" name="直線コネクタ 53"/>
          <p:cNvCxnSpPr/>
          <p:nvPr/>
        </p:nvCxnSpPr>
        <p:spPr>
          <a:xfrm>
            <a:off x="2339752" y="3795886"/>
            <a:ext cx="1253872" cy="59098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1475656" y="4404370"/>
            <a:ext cx="4680520" cy="0"/>
          </a:xfrm>
          <a:prstGeom prst="line">
            <a:avLst/>
          </a:prstGeom>
          <a:ln w="2857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V="1">
            <a:off x="3593624" y="3435846"/>
            <a:ext cx="2468066" cy="951022"/>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stCxn id="74" idx="6"/>
          </p:cNvCxnSpPr>
          <p:nvPr/>
        </p:nvCxnSpPr>
        <p:spPr>
          <a:xfrm>
            <a:off x="4163301" y="3110518"/>
            <a:ext cx="1898389" cy="253320"/>
          </a:xfrm>
          <a:prstGeom prst="line">
            <a:avLst/>
          </a:prstGeom>
          <a:ln w="28575">
            <a:solidFill>
              <a:schemeClr val="accent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6156176" y="1707654"/>
            <a:ext cx="0" cy="26967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9" name="Picture 4" descr="C:\Users\re-yasuda\Desktop\video-camera-1-128x12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00000">
            <a:off x="1678377" y="3218939"/>
            <a:ext cx="517600" cy="517600"/>
          </a:xfrm>
          <a:prstGeom prst="rect">
            <a:avLst/>
          </a:prstGeom>
          <a:noFill/>
          <a:extLst>
            <a:ext uri="{909E8E84-426E-40DD-AFC4-6F175D3DCCD1}">
              <a14:hiddenFill xmlns:a14="http://schemas.microsoft.com/office/drawing/2010/main">
                <a:solidFill>
                  <a:srgbClr val="FFFFFF"/>
                </a:solidFill>
              </a14:hiddenFill>
            </a:ext>
          </a:extLst>
        </p:spPr>
      </p:pic>
      <p:sp>
        <p:nvSpPr>
          <p:cNvPr id="62" name="テキスト ボックス 61"/>
          <p:cNvSpPr txBox="1"/>
          <p:nvPr/>
        </p:nvSpPr>
        <p:spPr>
          <a:xfrm>
            <a:off x="2950663" y="3293073"/>
            <a:ext cx="2312749" cy="369332"/>
          </a:xfrm>
          <a:prstGeom prst="rect">
            <a:avLst/>
          </a:prstGeom>
          <a:noFill/>
        </p:spPr>
        <p:txBody>
          <a:bodyPr wrap="none" rtlCol="0">
            <a:spAutoFit/>
          </a:bodyPr>
          <a:lstStyle/>
          <a:p>
            <a:r>
              <a:rPr kumimoji="1" lang="en-US" altLang="ja-JP" dirty="0" smtClean="0">
                <a:solidFill>
                  <a:schemeClr val="accent6"/>
                </a:solidFill>
              </a:rPr>
              <a:t>Parallax correction</a:t>
            </a:r>
            <a:r>
              <a:rPr kumimoji="1" lang="ja-JP" altLang="en-US" dirty="0" smtClean="0">
                <a:solidFill>
                  <a:schemeClr val="accent6"/>
                </a:solidFill>
              </a:rPr>
              <a:t>あり</a:t>
            </a:r>
            <a:endParaRPr kumimoji="1" lang="ja-JP" altLang="en-US" dirty="0">
              <a:solidFill>
                <a:schemeClr val="accent6"/>
              </a:solidFill>
            </a:endParaRPr>
          </a:p>
        </p:txBody>
      </p:sp>
      <p:sp>
        <p:nvSpPr>
          <p:cNvPr id="63" name="円/楕円 62"/>
          <p:cNvSpPr/>
          <p:nvPr/>
        </p:nvSpPr>
        <p:spPr>
          <a:xfrm>
            <a:off x="6036925" y="3316595"/>
            <a:ext cx="238502" cy="23850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65" name="直線コネクタ 64"/>
          <p:cNvCxnSpPr/>
          <p:nvPr/>
        </p:nvCxnSpPr>
        <p:spPr>
          <a:xfrm flipV="1">
            <a:off x="1475656"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V="1">
            <a:off x="1758841"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V="1">
            <a:off x="2067411"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flipV="1">
            <a:off x="2368419"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V="1">
            <a:off x="4824851"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V="1">
            <a:off x="5125859"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V="1">
            <a:off x="5436096"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V="1">
            <a:off x="5748893" y="4404370"/>
            <a:ext cx="288032" cy="255612"/>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74" name="円/楕円 73"/>
          <p:cNvSpPr/>
          <p:nvPr/>
        </p:nvSpPr>
        <p:spPr>
          <a:xfrm>
            <a:off x="3947277" y="3002506"/>
            <a:ext cx="216024" cy="21602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cxnSp>
        <p:nvCxnSpPr>
          <p:cNvPr id="75" name="直線コネクタ 74"/>
          <p:cNvCxnSpPr>
            <a:stCxn id="74" idx="6"/>
          </p:cNvCxnSpPr>
          <p:nvPr/>
        </p:nvCxnSpPr>
        <p:spPr>
          <a:xfrm flipV="1">
            <a:off x="4163301" y="2300793"/>
            <a:ext cx="1809903" cy="809725"/>
          </a:xfrm>
          <a:prstGeom prst="line">
            <a:avLst/>
          </a:prstGeom>
          <a:ln w="38100">
            <a:solidFill>
              <a:schemeClr val="accent6"/>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円/楕円 75"/>
          <p:cNvSpPr/>
          <p:nvPr/>
        </p:nvSpPr>
        <p:spPr>
          <a:xfrm>
            <a:off x="6039370" y="2120590"/>
            <a:ext cx="238502" cy="23850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p:cNvSpPr txBox="1"/>
          <p:nvPr/>
        </p:nvSpPr>
        <p:spPr>
          <a:xfrm>
            <a:off x="2368419" y="2670749"/>
            <a:ext cx="1545616" cy="369332"/>
          </a:xfrm>
          <a:prstGeom prst="rect">
            <a:avLst/>
          </a:prstGeom>
          <a:noFill/>
          <a:ln>
            <a:noFill/>
          </a:ln>
        </p:spPr>
        <p:txBody>
          <a:bodyPr wrap="none" rtlCol="0">
            <a:spAutoFit/>
          </a:bodyPr>
          <a:lstStyle/>
          <a:p>
            <a:r>
              <a:rPr kumimoji="1" lang="en-US" altLang="ja-JP" dirty="0" err="1" smtClean="0">
                <a:solidFill>
                  <a:schemeClr val="accent6"/>
                </a:solidFill>
              </a:rPr>
              <a:t>Cubemap</a:t>
            </a:r>
            <a:r>
              <a:rPr kumimoji="1" lang="ja-JP" altLang="en-US" dirty="0" smtClean="0">
                <a:solidFill>
                  <a:schemeClr val="accent6"/>
                </a:solidFill>
              </a:rPr>
              <a:t>中心</a:t>
            </a:r>
            <a:endParaRPr kumimoji="1" lang="ja-JP" altLang="en-US" dirty="0">
              <a:solidFill>
                <a:schemeClr val="accent6"/>
              </a:solidFill>
            </a:endParaRPr>
          </a:p>
        </p:txBody>
      </p:sp>
      <p:cxnSp>
        <p:nvCxnSpPr>
          <p:cNvPr id="60" name="直線コネクタ 59"/>
          <p:cNvCxnSpPr/>
          <p:nvPr/>
        </p:nvCxnSpPr>
        <p:spPr>
          <a:xfrm>
            <a:off x="5032520" y="2427734"/>
            <a:ext cx="461784" cy="4320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flipH="1">
            <a:off x="5032520" y="2427734"/>
            <a:ext cx="461784" cy="4320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3300946" y="4371950"/>
            <a:ext cx="646331" cy="369332"/>
          </a:xfrm>
          <a:prstGeom prst="rect">
            <a:avLst/>
          </a:prstGeom>
          <a:noFill/>
        </p:spPr>
        <p:txBody>
          <a:bodyPr wrap="none" rtlCol="0">
            <a:spAutoFit/>
          </a:bodyPr>
          <a:lstStyle/>
          <a:p>
            <a:r>
              <a:rPr kumimoji="1" lang="ja-JP" altLang="en-US" dirty="0" smtClean="0">
                <a:solidFill>
                  <a:schemeClr val="tx1">
                    <a:lumMod val="75000"/>
                  </a:schemeClr>
                </a:solidFill>
              </a:rPr>
              <a:t>地面</a:t>
            </a:r>
            <a:endParaRPr kumimoji="1" lang="ja-JP" altLang="en-US" dirty="0">
              <a:solidFill>
                <a:schemeClr val="tx1">
                  <a:lumMod val="75000"/>
                </a:schemeClr>
              </a:solidFill>
            </a:endParaRPr>
          </a:p>
        </p:txBody>
      </p:sp>
      <p:sp>
        <p:nvSpPr>
          <p:cNvPr id="79" name="テキスト ボックス 78"/>
          <p:cNvSpPr txBox="1"/>
          <p:nvPr/>
        </p:nvSpPr>
        <p:spPr>
          <a:xfrm>
            <a:off x="6275427" y="2686680"/>
            <a:ext cx="415498" cy="369332"/>
          </a:xfrm>
          <a:prstGeom prst="rect">
            <a:avLst/>
          </a:prstGeom>
          <a:noFill/>
        </p:spPr>
        <p:txBody>
          <a:bodyPr wrap="none" rtlCol="0">
            <a:spAutoFit/>
          </a:bodyPr>
          <a:lstStyle/>
          <a:p>
            <a:r>
              <a:rPr kumimoji="1" lang="ja-JP" altLang="en-US" dirty="0" smtClean="0"/>
              <a:t>壁</a:t>
            </a:r>
            <a:endParaRPr kumimoji="1" lang="ja-JP" altLang="en-US" dirty="0"/>
          </a:p>
        </p:txBody>
      </p:sp>
    </p:spTree>
    <p:extLst>
      <p:ext uri="{BB962C8B-B14F-4D97-AF65-F5344CB8AC3E}">
        <p14:creationId xmlns:p14="http://schemas.microsoft.com/office/powerpoint/2010/main" val="24877353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dirty="0" smtClean="0"/>
              <a:t>Local Reflection</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04" y="-1316682"/>
            <a:ext cx="9434839" cy="5163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p:cNvSpPr/>
          <p:nvPr/>
        </p:nvSpPr>
        <p:spPr>
          <a:xfrm>
            <a:off x="0" y="3867894"/>
            <a:ext cx="9172862" cy="127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a:xfrm>
            <a:off x="0" y="3867894"/>
            <a:ext cx="8744000" cy="2376264"/>
          </a:xfrm>
          <a:prstGeom prst="rect">
            <a:avLst/>
          </a:prstGeom>
        </p:spPr>
        <p:txBody>
          <a:bodyPr vert="horz" lIns="91440" tIns="45720" rIns="91440" bIns="45720" rtlCol="0" anchor="t">
            <a:norm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pPr algn="r">
              <a:lnSpc>
                <a:spcPct val="140000"/>
              </a:lnSpc>
            </a:pPr>
            <a:r>
              <a:rPr lang="en-US" altLang="ja-JP" b="1" dirty="0" smtClean="0">
                <a:solidFill>
                  <a:schemeClr val="tx1"/>
                </a:solidFill>
                <a:cs typeface="Segoe UI" panose="020B0502040204020203" pitchFamily="34" charset="0"/>
              </a:rPr>
              <a:t>Local Reflection (Screen-Space Reflection)</a:t>
            </a:r>
          </a:p>
          <a:p>
            <a:pPr algn="r">
              <a:lnSpc>
                <a:spcPct val="140000"/>
              </a:lnSpc>
            </a:pPr>
            <a:r>
              <a:rPr lang="en-US" altLang="ja-JP" sz="1600" dirty="0" smtClean="0">
                <a:solidFill>
                  <a:schemeClr val="tx1"/>
                </a:solidFill>
                <a:cs typeface="Segoe UI" panose="020B0502040204020203" pitchFamily="34" charset="0"/>
              </a:rPr>
              <a:t>BRDF</a:t>
            </a:r>
            <a:r>
              <a:rPr lang="ja-JP" altLang="en-US" sz="1600" dirty="0" smtClean="0">
                <a:solidFill>
                  <a:schemeClr val="tx1"/>
                </a:solidFill>
                <a:cs typeface="Segoe UI" panose="020B0502040204020203" pitchFamily="34" charset="0"/>
              </a:rPr>
              <a:t>を考慮した</a:t>
            </a:r>
            <a:r>
              <a:rPr lang="en-US" altLang="ja-JP" sz="1600" dirty="0" smtClean="0">
                <a:solidFill>
                  <a:schemeClr val="tx1"/>
                </a:solidFill>
                <a:cs typeface="Segoe UI" panose="020B0502040204020203" pitchFamily="34" charset="0"/>
              </a:rPr>
              <a:t>Local Reflection, Temporal Super </a:t>
            </a:r>
            <a:r>
              <a:rPr lang="en-US" altLang="ja-JP" sz="1600" dirty="0" err="1" smtClean="0">
                <a:solidFill>
                  <a:schemeClr val="tx1"/>
                </a:solidFill>
                <a:cs typeface="Segoe UI" panose="020B0502040204020203" pitchFamily="34" charset="0"/>
              </a:rPr>
              <a:t>Samling</a:t>
            </a:r>
            <a:endParaRPr lang="en-US" altLang="ja-JP" sz="1200" dirty="0" smtClean="0">
              <a:solidFill>
                <a:schemeClr val="tx1"/>
              </a:solidFill>
              <a:cs typeface="Segoe UI" panose="020B0502040204020203" pitchFamily="34" charset="0"/>
            </a:endParaRPr>
          </a:p>
        </p:txBody>
      </p:sp>
    </p:spTree>
    <p:extLst>
      <p:ext uri="{BB962C8B-B14F-4D97-AF65-F5344CB8AC3E}">
        <p14:creationId xmlns:p14="http://schemas.microsoft.com/office/powerpoint/2010/main" val="34212690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IBL</a:t>
            </a:r>
            <a:r>
              <a:rPr kumimoji="1" lang="ja-JP" altLang="en-US" dirty="0" smtClean="0"/>
              <a:t>のみ</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4" name="Picture 3" descr="E:\Fraps\Screenshots\SSKK 2014-08-31 18-11-09-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915566"/>
            <a:ext cx="6842004"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4853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Local Reflection</a:t>
            </a:r>
            <a:r>
              <a:rPr lang="ja-JP" altLang="en-US" dirty="0" smtClean="0"/>
              <a:t>あり</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2051" name="Picture 3" descr="E:\Fraps\Screenshots\SSKK 2014-08-31 18-11-01-3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5" y="915566"/>
            <a:ext cx="6842003"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206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アジェンダ</a:t>
            </a:r>
            <a:endParaRPr lang="ja-JP" altLang="en-US" dirty="0"/>
          </a:p>
        </p:txBody>
      </p:sp>
      <p:sp>
        <p:nvSpPr>
          <p:cNvPr id="3" name="コンテンツ プレースホルダー 2"/>
          <p:cNvSpPr>
            <a:spLocks noGrp="1"/>
          </p:cNvSpPr>
          <p:nvPr>
            <p:ph idx="1"/>
          </p:nvPr>
        </p:nvSpPr>
        <p:spPr/>
        <p:txBody>
          <a:bodyPr>
            <a:normAutofit/>
          </a:bodyPr>
          <a:lstStyle/>
          <a:p>
            <a:r>
              <a:rPr lang="ja-JP" altLang="en-US" sz="2400" dirty="0" smtClean="0">
                <a:solidFill>
                  <a:schemeClr val="accent6">
                    <a:lumMod val="75000"/>
                  </a:schemeClr>
                </a:solidFill>
              </a:rPr>
              <a:t>第一章</a:t>
            </a:r>
            <a:r>
              <a:rPr lang="en-US" altLang="ja-JP" sz="2400" dirty="0" smtClean="0">
                <a:solidFill>
                  <a:schemeClr val="accent6">
                    <a:lumMod val="75000"/>
                  </a:schemeClr>
                </a:solidFill>
              </a:rPr>
              <a:t>: </a:t>
            </a:r>
            <a:r>
              <a:rPr lang="ja-JP" altLang="en-US" sz="2400" dirty="0" smtClean="0">
                <a:solidFill>
                  <a:schemeClr val="accent6">
                    <a:lumMod val="75000"/>
                  </a:schemeClr>
                </a:solidFill>
              </a:rPr>
              <a:t>デモの概要説明</a:t>
            </a:r>
            <a:r>
              <a:rPr lang="en-US" altLang="ja-JP" sz="2400" dirty="0" smtClean="0">
                <a:solidFill>
                  <a:schemeClr val="accent6">
                    <a:lumMod val="75000"/>
                  </a:schemeClr>
                </a:solidFill>
              </a:rPr>
              <a:t> </a:t>
            </a:r>
          </a:p>
          <a:p>
            <a:r>
              <a:rPr lang="ja-JP" altLang="en-US" sz="2400" dirty="0" smtClean="0"/>
              <a:t>第二章</a:t>
            </a:r>
            <a:r>
              <a:rPr lang="en-US" altLang="ja-JP" sz="2400" dirty="0" smtClean="0"/>
              <a:t>:</a:t>
            </a:r>
            <a:r>
              <a:rPr lang="ja-JP" altLang="en-US" sz="2400" dirty="0" smtClean="0"/>
              <a:t> 技術説明</a:t>
            </a:r>
            <a:endParaRPr lang="en-US" altLang="ja-JP" sz="2400" dirty="0" smtClean="0"/>
          </a:p>
          <a:p>
            <a:r>
              <a:rPr lang="ja-JP" altLang="en-US" sz="2400" dirty="0" smtClean="0"/>
              <a:t>第三章</a:t>
            </a:r>
            <a:r>
              <a:rPr lang="en-US" altLang="ja-JP" sz="2400" dirty="0" smtClean="0"/>
              <a:t>: </a:t>
            </a:r>
            <a:r>
              <a:rPr lang="ja-JP" altLang="en-US" sz="2400" dirty="0" smtClean="0"/>
              <a:t>まとめ</a:t>
            </a:r>
            <a:endParaRPr lang="en-US" altLang="ja-JP" sz="2000" dirty="0" smtClean="0"/>
          </a:p>
          <a:p>
            <a:endParaRPr lang="en-US" altLang="ja-JP" sz="2000" dirty="0" smtClean="0"/>
          </a:p>
        </p:txBody>
      </p:sp>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5095580" y="874535"/>
            <a:ext cx="3438572" cy="1881824"/>
          </a:xfrm>
          <a:prstGeom prst="rect">
            <a:avLst/>
          </a:prstGeom>
          <a:gradFill>
            <a:gsLst>
              <a:gs pos="67000">
                <a:schemeClr val="bg1"/>
              </a:gs>
              <a:gs pos="100000">
                <a:schemeClr val="accent1">
                  <a:shade val="100000"/>
                  <a:satMod val="115000"/>
                </a:schemeClr>
              </a:gs>
            </a:gsLst>
            <a:lin ang="10800000" scaled="1"/>
          </a:gradFill>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95228" y="2780878"/>
            <a:ext cx="3438572" cy="188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7331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E:\Fraps\Screenshots\SSKK 2014-08-26 12-22-03-4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925135"/>
            <a:ext cx="6692943" cy="366284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p:txBody>
          <a:bodyPr/>
          <a:lstStyle/>
          <a:p>
            <a:endParaRPr kumimoji="1" lang="ja-JP" altLang="en-US"/>
          </a:p>
        </p:txBody>
      </p:sp>
      <p:pic>
        <p:nvPicPr>
          <p:cNvPr id="3074" name="Picture 2" descr="E:\Fraps\Screenshots\SSKK 2014-08-26 12-22-36-9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925135"/>
            <a:ext cx="6692943" cy="3662840"/>
          </a:xfrm>
          <a:prstGeom prst="rect">
            <a:avLst/>
          </a:prstGeom>
          <a:noFill/>
          <a:extLst>
            <a:ext uri="{909E8E84-426E-40DD-AFC4-6F175D3DCCD1}">
              <a14:hiddenFill xmlns:a14="http://schemas.microsoft.com/office/drawing/2010/main">
                <a:solidFill>
                  <a:srgbClr val="FFFFFF"/>
                </a:solidFill>
              </a14:hiddenFill>
            </a:ext>
          </a:extLst>
        </p:spPr>
      </p:pic>
      <p:sp>
        <p:nvSpPr>
          <p:cNvPr id="7" name="タイトル 1"/>
          <p:cNvSpPr>
            <a:spLocks noGrp="1"/>
          </p:cNvSpPr>
          <p:nvPr>
            <p:ph type="title"/>
          </p:nvPr>
        </p:nvSpPr>
        <p:spPr>
          <a:xfrm>
            <a:off x="467544" y="267494"/>
            <a:ext cx="8229600" cy="493563"/>
          </a:xfrm>
        </p:spPr>
        <p:txBody>
          <a:bodyPr/>
          <a:lstStyle/>
          <a:p>
            <a:r>
              <a:rPr lang="en-US" altLang="ja-JP" dirty="0"/>
              <a:t>IBL</a:t>
            </a:r>
            <a:r>
              <a:rPr lang="ja-JP" altLang="en-US" dirty="0"/>
              <a:t>のみ</a:t>
            </a:r>
            <a:endParaRPr kumimoji="1" lang="ja-JP" altLang="en-US" dirty="0"/>
          </a:p>
        </p:txBody>
      </p:sp>
    </p:spTree>
    <p:extLst>
      <p:ext uri="{BB962C8B-B14F-4D97-AF65-F5344CB8AC3E}">
        <p14:creationId xmlns:p14="http://schemas.microsoft.com/office/powerpoint/2010/main" val="26851286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dirty="0"/>
          </a:p>
        </p:txBody>
      </p:sp>
      <p:pic>
        <p:nvPicPr>
          <p:cNvPr id="3075" name="Picture 3" descr="E:\Fraps\Screenshots\SSKK 2014-08-26 12-22-03-4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925135"/>
            <a:ext cx="6692943" cy="3662840"/>
          </a:xfrm>
          <a:prstGeom prst="rect">
            <a:avLst/>
          </a:prstGeom>
          <a:noFill/>
          <a:extLst>
            <a:ext uri="{909E8E84-426E-40DD-AFC4-6F175D3DCCD1}">
              <a14:hiddenFill xmlns:a14="http://schemas.microsoft.com/office/drawing/2010/main">
                <a:solidFill>
                  <a:srgbClr val="FFFFFF"/>
                </a:solidFill>
              </a14:hiddenFill>
            </a:ext>
          </a:extLst>
        </p:spPr>
      </p:pic>
      <p:sp>
        <p:nvSpPr>
          <p:cNvPr id="5" name="タイトル 1"/>
          <p:cNvSpPr>
            <a:spLocks noGrp="1"/>
          </p:cNvSpPr>
          <p:nvPr>
            <p:ph type="title"/>
          </p:nvPr>
        </p:nvSpPr>
        <p:spPr>
          <a:xfrm>
            <a:off x="467544" y="267494"/>
            <a:ext cx="8229600" cy="493563"/>
          </a:xfrm>
        </p:spPr>
        <p:txBody>
          <a:bodyPr/>
          <a:lstStyle/>
          <a:p>
            <a:r>
              <a:rPr lang="en-US" altLang="ja-JP" dirty="0" smtClean="0"/>
              <a:t>Local Reflection</a:t>
            </a:r>
            <a:r>
              <a:rPr lang="ja-JP" altLang="en-US" dirty="0" smtClean="0"/>
              <a:t>あり</a:t>
            </a:r>
            <a:endParaRPr kumimoji="1" lang="ja-JP" altLang="en-US" dirty="0"/>
          </a:p>
        </p:txBody>
      </p:sp>
    </p:spTree>
    <p:extLst>
      <p:ext uri="{BB962C8B-B14F-4D97-AF65-F5344CB8AC3E}">
        <p14:creationId xmlns:p14="http://schemas.microsoft.com/office/powerpoint/2010/main" val="1300103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Local Reflection</a:t>
            </a:r>
            <a:r>
              <a:rPr kumimoji="1" lang="ja-JP" altLang="en-US" dirty="0" smtClean="0"/>
              <a:t>とは</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Depth Buffer</a:t>
            </a:r>
            <a:r>
              <a:rPr lang="ja-JP" altLang="en-US" dirty="0" smtClean="0"/>
              <a:t>と</a:t>
            </a:r>
            <a:r>
              <a:rPr lang="en-US" altLang="ja-JP" dirty="0" smtClean="0"/>
              <a:t>Normal</a:t>
            </a:r>
            <a:r>
              <a:rPr lang="ja-JP" altLang="en-US" dirty="0" smtClean="0"/>
              <a:t>を用いた</a:t>
            </a:r>
            <a:r>
              <a:rPr lang="en-US" altLang="ja-JP" dirty="0" smtClean="0"/>
              <a:t>Screen Space</a:t>
            </a:r>
            <a:r>
              <a:rPr lang="ja-JP" altLang="en-US" dirty="0" smtClean="0"/>
              <a:t>のリフレクション</a:t>
            </a:r>
            <a:endParaRPr lang="en-US" altLang="ja-JP" dirty="0" smtClean="0"/>
          </a:p>
          <a:p>
            <a:pPr lvl="1"/>
            <a:r>
              <a:rPr kumimoji="1" lang="ja-JP" altLang="en-US" dirty="0" smtClean="0"/>
              <a:t>基本的</a:t>
            </a:r>
            <a:r>
              <a:rPr kumimoji="1" lang="ja-JP" altLang="en-US" dirty="0"/>
              <a:t>に</a:t>
            </a:r>
            <a:r>
              <a:rPr kumimoji="1" lang="ja-JP" altLang="en-US" dirty="0" smtClean="0"/>
              <a:t>は</a:t>
            </a:r>
            <a:r>
              <a:rPr kumimoji="1" lang="en-US" altLang="ja-JP" dirty="0" smtClean="0"/>
              <a:t>Depth Buffer</a:t>
            </a:r>
            <a:r>
              <a:rPr kumimoji="1" lang="ja-JP" altLang="en-US" dirty="0" smtClean="0"/>
              <a:t>に対する</a:t>
            </a:r>
            <a:r>
              <a:rPr kumimoji="1" lang="en-US" altLang="ja-JP" dirty="0" smtClean="0"/>
              <a:t>Ray Marching</a:t>
            </a:r>
          </a:p>
        </p:txBody>
      </p:sp>
      <p:grpSp>
        <p:nvGrpSpPr>
          <p:cNvPr id="1025" name="グループ化 1024"/>
          <p:cNvGrpSpPr/>
          <p:nvPr/>
        </p:nvGrpSpPr>
        <p:grpSpPr>
          <a:xfrm>
            <a:off x="1063602" y="2257162"/>
            <a:ext cx="7120085" cy="1805776"/>
            <a:chOff x="1063602" y="2509355"/>
            <a:chExt cx="7120085" cy="2108944"/>
          </a:xfrm>
        </p:grpSpPr>
        <p:sp>
          <p:nvSpPr>
            <p:cNvPr id="4" name="正方形/長方形 3"/>
            <p:cNvSpPr/>
            <p:nvPr/>
          </p:nvSpPr>
          <p:spPr>
            <a:xfrm>
              <a:off x="1063602" y="4227934"/>
              <a:ext cx="360040" cy="387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423642" y="3219822"/>
              <a:ext cx="360040" cy="1395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767539" y="2547270"/>
              <a:ext cx="360040" cy="2067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127579" y="2931790"/>
              <a:ext cx="360040" cy="1683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2487619" y="3581116"/>
              <a:ext cx="360040" cy="1033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2847659" y="3917392"/>
              <a:ext cx="360040" cy="697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3191556" y="4098038"/>
              <a:ext cx="360040" cy="516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3551596" y="4098038"/>
              <a:ext cx="360040" cy="516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3911636" y="4098038"/>
              <a:ext cx="360040" cy="516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4271676" y="3737372"/>
              <a:ext cx="360040" cy="877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4615573" y="3581116"/>
              <a:ext cx="360040" cy="103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4975613" y="3435846"/>
              <a:ext cx="360040" cy="1179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5335653" y="3219822"/>
              <a:ext cx="360040" cy="1395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5695693" y="3075806"/>
              <a:ext cx="360040" cy="1539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6039590" y="2931790"/>
              <a:ext cx="360040" cy="1683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6399630" y="3219822"/>
              <a:ext cx="360040" cy="1395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6759670" y="3581116"/>
              <a:ext cx="360040" cy="103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7119710" y="4098038"/>
              <a:ext cx="360040" cy="516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7463607" y="4266176"/>
              <a:ext cx="360040" cy="348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7823647" y="4266176"/>
              <a:ext cx="360040" cy="348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1203767" y="2509355"/>
              <a:ext cx="6944810" cy="2108944"/>
            </a:xfrm>
            <a:custGeom>
              <a:avLst/>
              <a:gdLst>
                <a:gd name="connsiteX0" fmla="*/ 0 w 6967960"/>
                <a:gd name="connsiteY0" fmla="*/ 2106593 h 2106593"/>
                <a:gd name="connsiteX1" fmla="*/ 740780 w 6967960"/>
                <a:gd name="connsiteY1" fmla="*/ 0 h 2106593"/>
                <a:gd name="connsiteX2" fmla="*/ 1134319 w 6967960"/>
                <a:gd name="connsiteY2" fmla="*/ 486137 h 2106593"/>
                <a:gd name="connsiteX3" fmla="*/ 1481560 w 6967960"/>
                <a:gd name="connsiteY3" fmla="*/ 1088021 h 2106593"/>
                <a:gd name="connsiteX4" fmla="*/ 1817225 w 6967960"/>
                <a:gd name="connsiteY4" fmla="*/ 1423686 h 2106593"/>
                <a:gd name="connsiteX5" fmla="*/ 2222339 w 6967960"/>
                <a:gd name="connsiteY5" fmla="*/ 1608881 h 2106593"/>
                <a:gd name="connsiteX6" fmla="*/ 2882096 w 6967960"/>
                <a:gd name="connsiteY6" fmla="*/ 1585732 h 2106593"/>
                <a:gd name="connsiteX7" fmla="*/ 3240911 w 6967960"/>
                <a:gd name="connsiteY7" fmla="*/ 1215342 h 2106593"/>
                <a:gd name="connsiteX8" fmla="*/ 5104436 w 6967960"/>
                <a:gd name="connsiteY8" fmla="*/ 462988 h 2106593"/>
                <a:gd name="connsiteX9" fmla="*/ 6389225 w 6967960"/>
                <a:gd name="connsiteY9" fmla="*/ 1782502 h 2106593"/>
                <a:gd name="connsiteX10" fmla="*/ 6944810 w 6967960"/>
                <a:gd name="connsiteY10" fmla="*/ 1828800 h 2106593"/>
                <a:gd name="connsiteX11" fmla="*/ 6967960 w 6967960"/>
                <a:gd name="connsiteY11" fmla="*/ 127322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104436 w 6944810"/>
                <a:gd name="connsiteY8" fmla="*/ 462988 h 2106593"/>
                <a:gd name="connsiteX9" fmla="*/ 6389225 w 6944810"/>
                <a:gd name="connsiteY9" fmla="*/ 1782502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104436 w 6944810"/>
                <a:gd name="connsiteY8" fmla="*/ 462988 h 2106593"/>
                <a:gd name="connsiteX9" fmla="*/ 6389225 w 6944810"/>
                <a:gd name="connsiteY9" fmla="*/ 1782502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104436 w 6944810"/>
                <a:gd name="connsiteY8" fmla="*/ 462988 h 2106593"/>
                <a:gd name="connsiteX9" fmla="*/ 6389225 w 6944810"/>
                <a:gd name="connsiteY9" fmla="*/ 1782502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104436 w 6944810"/>
                <a:gd name="connsiteY8" fmla="*/ 462988 h 2106593"/>
                <a:gd name="connsiteX9" fmla="*/ 6366076 w 6944810"/>
                <a:gd name="connsiteY9" fmla="*/ 1713054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104436 w 6944810"/>
                <a:gd name="connsiteY8" fmla="*/ 462988 h 2106593"/>
                <a:gd name="connsiteX9" fmla="*/ 6366076 w 6944810"/>
                <a:gd name="connsiteY9" fmla="*/ 1713054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104436 w 6944810"/>
                <a:gd name="connsiteY8" fmla="*/ 462988 h 2106593"/>
                <a:gd name="connsiteX9" fmla="*/ 6366076 w 6944810"/>
                <a:gd name="connsiteY9" fmla="*/ 1713054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081286 w 6944810"/>
                <a:gd name="connsiteY8" fmla="*/ 428264 h 2106593"/>
                <a:gd name="connsiteX9" fmla="*/ 6366076 w 6944810"/>
                <a:gd name="connsiteY9" fmla="*/ 1713054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081286 w 6944810"/>
                <a:gd name="connsiteY8" fmla="*/ 428264 h 2106593"/>
                <a:gd name="connsiteX9" fmla="*/ 6366076 w 6944810"/>
                <a:gd name="connsiteY9" fmla="*/ 1713054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081286 w 6944810"/>
                <a:gd name="connsiteY8" fmla="*/ 428264 h 2106593"/>
                <a:gd name="connsiteX9" fmla="*/ 6366076 w 6944810"/>
                <a:gd name="connsiteY9" fmla="*/ 1713054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222339 w 6944810"/>
                <a:gd name="connsiteY6" fmla="*/ 1585732 h 2106593"/>
                <a:gd name="connsiteX7" fmla="*/ 2882096 w 6944810"/>
                <a:gd name="connsiteY7" fmla="*/ 1585732 h 2106593"/>
                <a:gd name="connsiteX8" fmla="*/ 3240911 w 6944810"/>
                <a:gd name="connsiteY8" fmla="*/ 1215342 h 2106593"/>
                <a:gd name="connsiteX9" fmla="*/ 5081286 w 6944810"/>
                <a:gd name="connsiteY9" fmla="*/ 428264 h 2106593"/>
                <a:gd name="connsiteX10" fmla="*/ 6366076 w 6944810"/>
                <a:gd name="connsiteY10" fmla="*/ 1713054 h 2106593"/>
                <a:gd name="connsiteX11" fmla="*/ 6944810 w 6944810"/>
                <a:gd name="connsiteY11" fmla="*/ 1828800 h 2106593"/>
                <a:gd name="connsiteX0" fmla="*/ 0 w 6944810"/>
                <a:gd name="connsiteY0" fmla="*/ 2108944 h 2108944"/>
                <a:gd name="connsiteX1" fmla="*/ 740780 w 6944810"/>
                <a:gd name="connsiteY1" fmla="*/ 2351 h 2108944"/>
                <a:gd name="connsiteX2" fmla="*/ 1134319 w 6944810"/>
                <a:gd name="connsiteY2" fmla="*/ 488488 h 2108944"/>
                <a:gd name="connsiteX3" fmla="*/ 1481560 w 6944810"/>
                <a:gd name="connsiteY3" fmla="*/ 1090372 h 2108944"/>
                <a:gd name="connsiteX4" fmla="*/ 1817225 w 6944810"/>
                <a:gd name="connsiteY4" fmla="*/ 1426037 h 2108944"/>
                <a:gd name="connsiteX5" fmla="*/ 2222339 w 6944810"/>
                <a:gd name="connsiteY5" fmla="*/ 1611232 h 2108944"/>
                <a:gd name="connsiteX6" fmla="*/ 2222339 w 6944810"/>
                <a:gd name="connsiteY6" fmla="*/ 1588083 h 2108944"/>
                <a:gd name="connsiteX7" fmla="*/ 2882096 w 6944810"/>
                <a:gd name="connsiteY7" fmla="*/ 1588083 h 2108944"/>
                <a:gd name="connsiteX8" fmla="*/ 3240911 w 6944810"/>
                <a:gd name="connsiteY8" fmla="*/ 1217693 h 2108944"/>
                <a:gd name="connsiteX9" fmla="*/ 5081286 w 6944810"/>
                <a:gd name="connsiteY9" fmla="*/ 430615 h 2108944"/>
                <a:gd name="connsiteX10" fmla="*/ 6366076 w 6944810"/>
                <a:gd name="connsiteY10" fmla="*/ 1715405 h 2108944"/>
                <a:gd name="connsiteX11" fmla="*/ 6944810 w 6944810"/>
                <a:gd name="connsiteY11" fmla="*/ 1831151 h 2108944"/>
                <a:gd name="connsiteX0" fmla="*/ 0 w 6944810"/>
                <a:gd name="connsiteY0" fmla="*/ 2108944 h 2108944"/>
                <a:gd name="connsiteX1" fmla="*/ 740780 w 6944810"/>
                <a:gd name="connsiteY1" fmla="*/ 2351 h 2108944"/>
                <a:gd name="connsiteX2" fmla="*/ 1134319 w 6944810"/>
                <a:gd name="connsiteY2" fmla="*/ 488488 h 2108944"/>
                <a:gd name="connsiteX3" fmla="*/ 1481560 w 6944810"/>
                <a:gd name="connsiteY3" fmla="*/ 1090372 h 2108944"/>
                <a:gd name="connsiteX4" fmla="*/ 1817225 w 6944810"/>
                <a:gd name="connsiteY4" fmla="*/ 1426037 h 2108944"/>
                <a:gd name="connsiteX5" fmla="*/ 2222339 w 6944810"/>
                <a:gd name="connsiteY5" fmla="*/ 1611232 h 2108944"/>
                <a:gd name="connsiteX6" fmla="*/ 2222339 w 6944810"/>
                <a:gd name="connsiteY6" fmla="*/ 1588083 h 2108944"/>
                <a:gd name="connsiteX7" fmla="*/ 2882096 w 6944810"/>
                <a:gd name="connsiteY7" fmla="*/ 1588083 h 2108944"/>
                <a:gd name="connsiteX8" fmla="*/ 3240911 w 6944810"/>
                <a:gd name="connsiteY8" fmla="*/ 1217693 h 2108944"/>
                <a:gd name="connsiteX9" fmla="*/ 5081286 w 6944810"/>
                <a:gd name="connsiteY9" fmla="*/ 430615 h 2108944"/>
                <a:gd name="connsiteX10" fmla="*/ 6366076 w 6944810"/>
                <a:gd name="connsiteY10" fmla="*/ 1715405 h 2108944"/>
                <a:gd name="connsiteX11" fmla="*/ 6944810 w 6944810"/>
                <a:gd name="connsiteY11" fmla="*/ 1831151 h 2108944"/>
                <a:gd name="connsiteX0" fmla="*/ 0 w 6944810"/>
                <a:gd name="connsiteY0" fmla="*/ 2108944 h 2108944"/>
                <a:gd name="connsiteX1" fmla="*/ 740780 w 6944810"/>
                <a:gd name="connsiteY1" fmla="*/ 2351 h 2108944"/>
                <a:gd name="connsiteX2" fmla="*/ 1134319 w 6944810"/>
                <a:gd name="connsiteY2" fmla="*/ 488488 h 2108944"/>
                <a:gd name="connsiteX3" fmla="*/ 1481560 w 6944810"/>
                <a:gd name="connsiteY3" fmla="*/ 1090372 h 2108944"/>
                <a:gd name="connsiteX4" fmla="*/ 1817225 w 6944810"/>
                <a:gd name="connsiteY4" fmla="*/ 1426037 h 2108944"/>
                <a:gd name="connsiteX5" fmla="*/ 2222339 w 6944810"/>
                <a:gd name="connsiteY5" fmla="*/ 1611232 h 2108944"/>
                <a:gd name="connsiteX6" fmla="*/ 2291787 w 6944810"/>
                <a:gd name="connsiteY6" fmla="*/ 1275566 h 2108944"/>
                <a:gd name="connsiteX7" fmla="*/ 2882096 w 6944810"/>
                <a:gd name="connsiteY7" fmla="*/ 1588083 h 2108944"/>
                <a:gd name="connsiteX8" fmla="*/ 3240911 w 6944810"/>
                <a:gd name="connsiteY8" fmla="*/ 1217693 h 2108944"/>
                <a:gd name="connsiteX9" fmla="*/ 5081286 w 6944810"/>
                <a:gd name="connsiteY9" fmla="*/ 430615 h 2108944"/>
                <a:gd name="connsiteX10" fmla="*/ 6366076 w 6944810"/>
                <a:gd name="connsiteY10" fmla="*/ 1715405 h 2108944"/>
                <a:gd name="connsiteX11" fmla="*/ 6944810 w 6944810"/>
                <a:gd name="connsiteY11" fmla="*/ 1831151 h 2108944"/>
                <a:gd name="connsiteX0" fmla="*/ 0 w 6944810"/>
                <a:gd name="connsiteY0" fmla="*/ 2108944 h 2108944"/>
                <a:gd name="connsiteX1" fmla="*/ 740780 w 6944810"/>
                <a:gd name="connsiteY1" fmla="*/ 2351 h 2108944"/>
                <a:gd name="connsiteX2" fmla="*/ 1134319 w 6944810"/>
                <a:gd name="connsiteY2" fmla="*/ 488488 h 2108944"/>
                <a:gd name="connsiteX3" fmla="*/ 1481560 w 6944810"/>
                <a:gd name="connsiteY3" fmla="*/ 1090372 h 2108944"/>
                <a:gd name="connsiteX4" fmla="*/ 1817225 w 6944810"/>
                <a:gd name="connsiteY4" fmla="*/ 1426037 h 2108944"/>
                <a:gd name="connsiteX5" fmla="*/ 2222339 w 6944810"/>
                <a:gd name="connsiteY5" fmla="*/ 1611232 h 2108944"/>
                <a:gd name="connsiteX6" fmla="*/ 2882096 w 6944810"/>
                <a:gd name="connsiteY6" fmla="*/ 1588083 h 2108944"/>
                <a:gd name="connsiteX7" fmla="*/ 3240911 w 6944810"/>
                <a:gd name="connsiteY7" fmla="*/ 1217693 h 2108944"/>
                <a:gd name="connsiteX8" fmla="*/ 5081286 w 6944810"/>
                <a:gd name="connsiteY8" fmla="*/ 430615 h 2108944"/>
                <a:gd name="connsiteX9" fmla="*/ 6366076 w 6944810"/>
                <a:gd name="connsiteY9" fmla="*/ 1715405 h 2108944"/>
                <a:gd name="connsiteX10" fmla="*/ 6944810 w 6944810"/>
                <a:gd name="connsiteY10" fmla="*/ 1831151 h 2108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4810" h="2108944">
                  <a:moveTo>
                    <a:pt x="0" y="2108944"/>
                  </a:moveTo>
                  <a:cubicBezTo>
                    <a:pt x="246927" y="1406746"/>
                    <a:pt x="517003" y="-1506"/>
                    <a:pt x="740780" y="2351"/>
                  </a:cubicBezTo>
                  <a:cubicBezTo>
                    <a:pt x="929834" y="-32373"/>
                    <a:pt x="1003139" y="326442"/>
                    <a:pt x="1134319" y="488488"/>
                  </a:cubicBezTo>
                  <a:lnTo>
                    <a:pt x="1481560" y="1090372"/>
                  </a:lnTo>
                  <a:lnTo>
                    <a:pt x="1817225" y="1426037"/>
                  </a:lnTo>
                  <a:lnTo>
                    <a:pt x="2222339" y="1611232"/>
                  </a:lnTo>
                  <a:cubicBezTo>
                    <a:pt x="2399817" y="1638240"/>
                    <a:pt x="2712334" y="1653673"/>
                    <a:pt x="2882096" y="1588083"/>
                  </a:cubicBezTo>
                  <a:cubicBezTo>
                    <a:pt x="3186896" y="1557217"/>
                    <a:pt x="3063433" y="1399029"/>
                    <a:pt x="3240911" y="1217693"/>
                  </a:cubicBezTo>
                  <a:cubicBezTo>
                    <a:pt x="3862086" y="966908"/>
                    <a:pt x="4703179" y="415183"/>
                    <a:pt x="5081286" y="430615"/>
                  </a:cubicBezTo>
                  <a:cubicBezTo>
                    <a:pt x="5324354" y="419040"/>
                    <a:pt x="5868365" y="1368164"/>
                    <a:pt x="6366076" y="1715405"/>
                  </a:cubicBezTo>
                  <a:cubicBezTo>
                    <a:pt x="6933236" y="1916033"/>
                    <a:pt x="6759615" y="1815718"/>
                    <a:pt x="6944810" y="1831151"/>
                  </a:cubicBez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p:cNvCxnSpPr/>
            <p:nvPr/>
          </p:nvCxnSpPr>
          <p:spPr>
            <a:xfrm flipH="1">
              <a:off x="2847659" y="3435846"/>
              <a:ext cx="1947934" cy="337532"/>
            </a:xfrm>
            <a:prstGeom prst="line">
              <a:avLst/>
            </a:prstGeom>
            <a:ln w="57150">
              <a:solidFill>
                <a:schemeClr val="accent6"/>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3" name="直線コネクタ 72"/>
          <p:cNvCxnSpPr/>
          <p:nvPr/>
        </p:nvCxnSpPr>
        <p:spPr>
          <a:xfrm flipH="1">
            <a:off x="2847660" y="2016389"/>
            <a:ext cx="644220" cy="1323089"/>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V="1">
            <a:off x="905782" y="2016389"/>
            <a:ext cx="0" cy="2171705"/>
          </a:xfrm>
          <a:prstGeom prst="straightConnector1">
            <a:avLst/>
          </a:prstGeom>
          <a:ln w="28575">
            <a:solidFill>
              <a:schemeClr val="tx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V="1">
            <a:off x="905782" y="4188092"/>
            <a:ext cx="7554650" cy="2"/>
          </a:xfrm>
          <a:prstGeom prst="straightConnector1">
            <a:avLst/>
          </a:prstGeom>
          <a:ln w="28575">
            <a:solidFill>
              <a:schemeClr val="tx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23528" y="2975384"/>
            <a:ext cx="522900" cy="369332"/>
          </a:xfrm>
          <a:prstGeom prst="rect">
            <a:avLst/>
          </a:prstGeom>
          <a:noFill/>
        </p:spPr>
        <p:txBody>
          <a:bodyPr wrap="none" rtlCol="0">
            <a:spAutoFit/>
          </a:bodyPr>
          <a:lstStyle/>
          <a:p>
            <a:r>
              <a:rPr kumimoji="1" lang="en-US" altLang="ja-JP" dirty="0" smtClean="0"/>
              <a:t>Z</a:t>
            </a:r>
            <a:r>
              <a:rPr kumimoji="1" lang="ja-JP" altLang="en-US" dirty="0" smtClean="0"/>
              <a:t>軸</a:t>
            </a:r>
            <a:endParaRPr kumimoji="1" lang="ja-JP" altLang="en-US" dirty="0"/>
          </a:p>
        </p:txBody>
      </p:sp>
      <p:sp>
        <p:nvSpPr>
          <p:cNvPr id="47" name="テキスト ボックス 46"/>
          <p:cNvSpPr txBox="1"/>
          <p:nvPr/>
        </p:nvSpPr>
        <p:spPr>
          <a:xfrm>
            <a:off x="3911636" y="4299942"/>
            <a:ext cx="1186543" cy="369332"/>
          </a:xfrm>
          <a:prstGeom prst="rect">
            <a:avLst/>
          </a:prstGeom>
          <a:noFill/>
        </p:spPr>
        <p:txBody>
          <a:bodyPr wrap="none" rtlCol="0">
            <a:spAutoFit/>
          </a:bodyPr>
          <a:lstStyle/>
          <a:p>
            <a:r>
              <a:rPr lang="en-US" altLang="ja-JP" dirty="0" smtClean="0"/>
              <a:t>X</a:t>
            </a:r>
            <a:r>
              <a:rPr kumimoji="1" lang="ja-JP" altLang="en-US" dirty="0" smtClean="0"/>
              <a:t>軸 </a:t>
            </a:r>
            <a:r>
              <a:rPr kumimoji="1" lang="en-US" altLang="ja-JP" dirty="0" smtClean="0"/>
              <a:t>or Y</a:t>
            </a:r>
            <a:r>
              <a:rPr kumimoji="1" lang="ja-JP" altLang="en-US" dirty="0" smtClean="0"/>
              <a:t>軸</a:t>
            </a:r>
            <a:endParaRPr kumimoji="1" lang="ja-JP" altLang="en-US" dirty="0"/>
          </a:p>
        </p:txBody>
      </p:sp>
    </p:spTree>
    <p:extLst>
      <p:ext uri="{BB962C8B-B14F-4D97-AF65-F5344CB8AC3E}">
        <p14:creationId xmlns:p14="http://schemas.microsoft.com/office/powerpoint/2010/main" val="40514978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基本手順</a:t>
            </a:r>
            <a:endParaRPr kumimoji="1" lang="ja-JP" altLang="en-US" dirty="0"/>
          </a:p>
        </p:txBody>
      </p:sp>
      <p:sp>
        <p:nvSpPr>
          <p:cNvPr id="3" name="コンテンツ プレースホルダー 2"/>
          <p:cNvSpPr>
            <a:spLocks noGrp="1"/>
          </p:cNvSpPr>
          <p:nvPr>
            <p:ph idx="1"/>
          </p:nvPr>
        </p:nvSpPr>
        <p:spPr>
          <a:xfrm>
            <a:off x="457200" y="915566"/>
            <a:ext cx="8229600" cy="1224136"/>
          </a:xfrm>
        </p:spPr>
        <p:txBody>
          <a:bodyPr/>
          <a:lstStyle/>
          <a:p>
            <a:r>
              <a:rPr lang="ja-JP" altLang="en-US" dirty="0" smtClean="0"/>
              <a:t>直接光 </a:t>
            </a:r>
            <a:r>
              <a:rPr lang="en-US" altLang="ja-JP" dirty="0" smtClean="0"/>
              <a:t>&amp; IBL (&amp;</a:t>
            </a:r>
            <a:r>
              <a:rPr lang="en-US" altLang="ja-JP" dirty="0" err="1" smtClean="0"/>
              <a:t>LightMaps</a:t>
            </a:r>
            <a:r>
              <a:rPr lang="en-US" altLang="ja-JP" dirty="0" smtClean="0"/>
              <a:t>)</a:t>
            </a:r>
            <a:r>
              <a:rPr lang="ja-JP" altLang="en-US" dirty="0" smtClean="0"/>
              <a:t>で</a:t>
            </a:r>
            <a:r>
              <a:rPr lang="en-US" altLang="ja-JP" dirty="0" smtClean="0"/>
              <a:t>Deferred Shading</a:t>
            </a:r>
          </a:p>
          <a:p>
            <a:pPr lvl="1"/>
            <a:r>
              <a:rPr kumimoji="1" lang="ja-JP" altLang="en-US" dirty="0"/>
              <a:t>その</a:t>
            </a:r>
            <a:r>
              <a:rPr kumimoji="1" lang="ja-JP" altLang="en-US" dirty="0" smtClean="0"/>
              <a:t>際</a:t>
            </a:r>
            <a:r>
              <a:rPr kumimoji="1" lang="en-US" altLang="ja-JP" dirty="0" smtClean="0"/>
              <a:t>IBL</a:t>
            </a:r>
            <a:r>
              <a:rPr kumimoji="1" lang="ja-JP" altLang="en-US" dirty="0" smtClean="0"/>
              <a:t>による</a:t>
            </a:r>
            <a:r>
              <a:rPr lang="en-US" altLang="ja-JP" dirty="0" smtClean="0"/>
              <a:t>Specular</a:t>
            </a:r>
            <a:r>
              <a:rPr lang="ja-JP" altLang="en-US" dirty="0" smtClean="0"/>
              <a:t>は別途書き出し</a:t>
            </a:r>
            <a:endParaRPr kumimoji="1" lang="ja-JP" altLang="en-US" dirty="0"/>
          </a:p>
        </p:txBody>
      </p:sp>
      <p:sp>
        <p:nvSpPr>
          <p:cNvPr id="4" name="正方形/長方形 3"/>
          <p:cNvSpPr/>
          <p:nvPr/>
        </p:nvSpPr>
        <p:spPr>
          <a:xfrm>
            <a:off x="689328" y="2256732"/>
            <a:ext cx="1152128" cy="9361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G-Buffer</a:t>
            </a:r>
            <a:endParaRPr kumimoji="1" lang="ja-JP" altLang="en-US" dirty="0"/>
          </a:p>
        </p:txBody>
      </p:sp>
      <p:sp>
        <p:nvSpPr>
          <p:cNvPr id="5" name="正方形/長方形 4"/>
          <p:cNvSpPr/>
          <p:nvPr/>
        </p:nvSpPr>
        <p:spPr>
          <a:xfrm>
            <a:off x="2915816" y="2265126"/>
            <a:ext cx="1152128" cy="9361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Color</a:t>
            </a:r>
            <a:endParaRPr kumimoji="1" lang="ja-JP" altLang="en-US" dirty="0"/>
          </a:p>
        </p:txBody>
      </p:sp>
      <p:sp>
        <p:nvSpPr>
          <p:cNvPr id="6" name="正方形/長方形 5"/>
          <p:cNvSpPr/>
          <p:nvPr/>
        </p:nvSpPr>
        <p:spPr>
          <a:xfrm>
            <a:off x="2915816" y="3621522"/>
            <a:ext cx="1152128" cy="9361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IBL Specular</a:t>
            </a:r>
          </a:p>
        </p:txBody>
      </p:sp>
      <p:cxnSp>
        <p:nvCxnSpPr>
          <p:cNvPr id="15" name="直線矢印コネクタ 14"/>
          <p:cNvCxnSpPr/>
          <p:nvPr/>
        </p:nvCxnSpPr>
        <p:spPr>
          <a:xfrm>
            <a:off x="2035558" y="2733178"/>
            <a:ext cx="648073" cy="0"/>
          </a:xfrm>
          <a:prstGeom prst="straightConnector1">
            <a:avLst/>
          </a:prstGeom>
          <a:ln w="57150">
            <a:solidFill>
              <a:schemeClr val="accent6">
                <a:lumMod val="60000"/>
                <a:lumOff val="40000"/>
              </a:schemeClr>
            </a:solidFill>
            <a:prstDash val="sysDot"/>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2035558" y="3147814"/>
            <a:ext cx="592226" cy="473708"/>
          </a:xfrm>
          <a:prstGeom prst="straightConnector1">
            <a:avLst/>
          </a:prstGeom>
          <a:ln w="57150">
            <a:solidFill>
              <a:schemeClr val="accent6">
                <a:lumMod val="60000"/>
                <a:lumOff val="40000"/>
              </a:schemeClr>
            </a:solidFill>
            <a:prstDash val="sysDot"/>
            <a:headEnd type="non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9202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基本</a:t>
            </a:r>
            <a:r>
              <a:rPr kumimoji="1" lang="ja-JP" altLang="en-US" dirty="0" smtClean="0"/>
              <a:t>手順</a:t>
            </a:r>
            <a:endParaRPr kumimoji="1" lang="ja-JP" altLang="en-US" dirty="0"/>
          </a:p>
        </p:txBody>
      </p:sp>
      <p:sp>
        <p:nvSpPr>
          <p:cNvPr id="3" name="コンテンツ プレースホルダー 2"/>
          <p:cNvSpPr>
            <a:spLocks noGrp="1"/>
          </p:cNvSpPr>
          <p:nvPr>
            <p:ph idx="1"/>
          </p:nvPr>
        </p:nvSpPr>
        <p:spPr>
          <a:xfrm>
            <a:off x="457200" y="915566"/>
            <a:ext cx="8229600" cy="1224136"/>
          </a:xfrm>
        </p:spPr>
        <p:txBody>
          <a:bodyPr/>
          <a:lstStyle/>
          <a:p>
            <a:r>
              <a:rPr lang="en-US" altLang="ja-JP" dirty="0" smtClean="0"/>
              <a:t>Color</a:t>
            </a:r>
            <a:r>
              <a:rPr lang="ja-JP" altLang="en-US" dirty="0" smtClean="0"/>
              <a:t>バッファ </a:t>
            </a:r>
            <a:r>
              <a:rPr lang="en-US" altLang="ja-JP" dirty="0" smtClean="0"/>
              <a:t>(</a:t>
            </a:r>
            <a:r>
              <a:rPr lang="ja-JP" altLang="en-US" dirty="0" smtClean="0"/>
              <a:t>および</a:t>
            </a:r>
            <a:r>
              <a:rPr lang="en-US" altLang="ja-JP" dirty="0" smtClean="0"/>
              <a:t>Depth Buffer)</a:t>
            </a:r>
            <a:r>
              <a:rPr lang="ja-JP" altLang="en-US" dirty="0" smtClean="0"/>
              <a:t>を使って</a:t>
            </a:r>
            <a:r>
              <a:rPr lang="en-US" altLang="ja-JP" dirty="0" smtClean="0"/>
              <a:t>Local Reflection</a:t>
            </a:r>
          </a:p>
          <a:p>
            <a:pPr marL="182563" lvl="1" indent="0">
              <a:buNone/>
            </a:pPr>
            <a:endParaRPr kumimoji="1" lang="ja-JP" altLang="en-US" dirty="0"/>
          </a:p>
        </p:txBody>
      </p:sp>
      <p:sp>
        <p:nvSpPr>
          <p:cNvPr id="4" name="正方形/長方形 3"/>
          <p:cNvSpPr/>
          <p:nvPr/>
        </p:nvSpPr>
        <p:spPr>
          <a:xfrm>
            <a:off x="689328" y="2256732"/>
            <a:ext cx="1152128" cy="9361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G-Buffer</a:t>
            </a:r>
            <a:endParaRPr kumimoji="1" lang="ja-JP" altLang="en-US" dirty="0"/>
          </a:p>
        </p:txBody>
      </p:sp>
      <p:sp>
        <p:nvSpPr>
          <p:cNvPr id="5" name="正方形/長方形 4"/>
          <p:cNvSpPr/>
          <p:nvPr/>
        </p:nvSpPr>
        <p:spPr>
          <a:xfrm>
            <a:off x="2915816" y="2265126"/>
            <a:ext cx="1152128" cy="9361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Color</a:t>
            </a:r>
            <a:endParaRPr kumimoji="1" lang="ja-JP" altLang="en-US" dirty="0"/>
          </a:p>
        </p:txBody>
      </p:sp>
      <p:sp>
        <p:nvSpPr>
          <p:cNvPr id="6" name="正方形/長方形 5"/>
          <p:cNvSpPr/>
          <p:nvPr/>
        </p:nvSpPr>
        <p:spPr>
          <a:xfrm>
            <a:off x="2915816" y="3621522"/>
            <a:ext cx="1152128" cy="9361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IBL Specular</a:t>
            </a:r>
          </a:p>
        </p:txBody>
      </p:sp>
      <p:sp>
        <p:nvSpPr>
          <p:cNvPr id="7" name="正方形/長方形 6"/>
          <p:cNvSpPr/>
          <p:nvPr/>
        </p:nvSpPr>
        <p:spPr>
          <a:xfrm>
            <a:off x="5076056" y="2253118"/>
            <a:ext cx="1152128" cy="9361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Local Reflection</a:t>
            </a:r>
          </a:p>
          <a:p>
            <a:pPr algn="ctr"/>
            <a:r>
              <a:rPr lang="en-US" altLang="ja-JP" dirty="0" smtClean="0"/>
              <a:t>Specular</a:t>
            </a:r>
            <a:endParaRPr lang="ja-JP" altLang="en-US" dirty="0"/>
          </a:p>
        </p:txBody>
      </p:sp>
      <p:cxnSp>
        <p:nvCxnSpPr>
          <p:cNvPr id="15" name="直線矢印コネクタ 14"/>
          <p:cNvCxnSpPr/>
          <p:nvPr/>
        </p:nvCxnSpPr>
        <p:spPr>
          <a:xfrm>
            <a:off x="2035558" y="2733178"/>
            <a:ext cx="648073" cy="0"/>
          </a:xfrm>
          <a:prstGeom prst="straightConnector1">
            <a:avLst/>
          </a:prstGeom>
          <a:ln w="57150">
            <a:solidFill>
              <a:schemeClr val="accent6">
                <a:lumMod val="60000"/>
                <a:lumOff val="40000"/>
              </a:schemeClr>
            </a:solidFill>
            <a:prstDash val="sysDot"/>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4283968" y="2721170"/>
            <a:ext cx="576064" cy="12008"/>
          </a:xfrm>
          <a:prstGeom prst="straightConnector1">
            <a:avLst/>
          </a:prstGeom>
          <a:ln w="57150">
            <a:solidFill>
              <a:schemeClr val="accent6">
                <a:lumMod val="60000"/>
                <a:lumOff val="40000"/>
              </a:schemeClr>
            </a:solidFill>
            <a:prstDash val="sysDot"/>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2035558" y="3147814"/>
            <a:ext cx="592226" cy="473708"/>
          </a:xfrm>
          <a:prstGeom prst="straightConnector1">
            <a:avLst/>
          </a:prstGeom>
          <a:ln w="57150">
            <a:solidFill>
              <a:schemeClr val="accent6">
                <a:lumMod val="60000"/>
                <a:lumOff val="40000"/>
              </a:schemeClr>
            </a:solidFill>
            <a:prstDash val="sysDot"/>
            <a:headEnd type="non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2845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基本</a:t>
            </a:r>
            <a:r>
              <a:rPr kumimoji="1" lang="ja-JP" altLang="en-US" dirty="0" smtClean="0"/>
              <a:t>手順</a:t>
            </a:r>
            <a:endParaRPr kumimoji="1" lang="ja-JP" altLang="en-US" dirty="0"/>
          </a:p>
        </p:txBody>
      </p:sp>
      <p:sp>
        <p:nvSpPr>
          <p:cNvPr id="3" name="コンテンツ プレースホルダー 2"/>
          <p:cNvSpPr>
            <a:spLocks noGrp="1"/>
          </p:cNvSpPr>
          <p:nvPr>
            <p:ph idx="1"/>
          </p:nvPr>
        </p:nvSpPr>
        <p:spPr>
          <a:xfrm>
            <a:off x="457200" y="915566"/>
            <a:ext cx="8229600" cy="1224136"/>
          </a:xfrm>
        </p:spPr>
        <p:txBody>
          <a:bodyPr>
            <a:normAutofit lnSpcReduction="10000"/>
          </a:bodyPr>
          <a:lstStyle/>
          <a:p>
            <a:r>
              <a:rPr lang="ja-JP" altLang="en-US" dirty="0" smtClean="0"/>
              <a:t>合成</a:t>
            </a:r>
            <a:endParaRPr lang="en-US" altLang="ja-JP" dirty="0" smtClean="0"/>
          </a:p>
          <a:p>
            <a:pPr lvl="1"/>
            <a:r>
              <a:rPr lang="en-US" altLang="ja-JP" dirty="0" smtClean="0"/>
              <a:t>IBL Specular</a:t>
            </a:r>
            <a:r>
              <a:rPr lang="ja-JP" altLang="en-US" dirty="0" smtClean="0"/>
              <a:t>と</a:t>
            </a:r>
            <a:r>
              <a:rPr lang="en-US" altLang="ja-JP" dirty="0" smtClean="0"/>
              <a:t>Local Reflection Specular</a:t>
            </a:r>
            <a:r>
              <a:rPr lang="ja-JP" altLang="en-US" dirty="0"/>
              <a:t>を</a:t>
            </a:r>
            <a:r>
              <a:rPr lang="ja-JP" altLang="en-US" dirty="0" smtClean="0"/>
              <a:t>ブレンド</a:t>
            </a:r>
            <a:endParaRPr lang="en-US" altLang="ja-JP" dirty="0" smtClean="0"/>
          </a:p>
          <a:p>
            <a:pPr lvl="1"/>
            <a:r>
              <a:rPr lang="ja-JP" altLang="en-US" dirty="0"/>
              <a:t>ブレンド結果</a:t>
            </a:r>
            <a:r>
              <a:rPr lang="ja-JP" altLang="en-US" dirty="0" smtClean="0"/>
              <a:t>を</a:t>
            </a:r>
            <a:r>
              <a:rPr lang="en-US" altLang="ja-JP" dirty="0" smtClean="0"/>
              <a:t>Color</a:t>
            </a:r>
            <a:r>
              <a:rPr lang="ja-JP" altLang="en-US" dirty="0" smtClean="0"/>
              <a:t>バッファに合成</a:t>
            </a:r>
            <a:endParaRPr lang="en-US" altLang="ja-JP" dirty="0" smtClean="0"/>
          </a:p>
        </p:txBody>
      </p:sp>
      <p:sp>
        <p:nvSpPr>
          <p:cNvPr id="4" name="正方形/長方形 3"/>
          <p:cNvSpPr/>
          <p:nvPr/>
        </p:nvSpPr>
        <p:spPr>
          <a:xfrm>
            <a:off x="689328" y="2256732"/>
            <a:ext cx="1152128" cy="9361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G-Buffer</a:t>
            </a:r>
            <a:endParaRPr kumimoji="1" lang="ja-JP" altLang="en-US" dirty="0"/>
          </a:p>
        </p:txBody>
      </p:sp>
      <p:sp>
        <p:nvSpPr>
          <p:cNvPr id="5" name="正方形/長方形 4"/>
          <p:cNvSpPr/>
          <p:nvPr/>
        </p:nvSpPr>
        <p:spPr>
          <a:xfrm>
            <a:off x="2915816" y="2265126"/>
            <a:ext cx="1152128" cy="9361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Color</a:t>
            </a:r>
            <a:endParaRPr kumimoji="1" lang="ja-JP" altLang="en-US" dirty="0"/>
          </a:p>
        </p:txBody>
      </p:sp>
      <p:sp>
        <p:nvSpPr>
          <p:cNvPr id="6" name="正方形/長方形 5"/>
          <p:cNvSpPr/>
          <p:nvPr/>
        </p:nvSpPr>
        <p:spPr>
          <a:xfrm>
            <a:off x="2915816" y="3621522"/>
            <a:ext cx="1152128" cy="9361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IBL Specular</a:t>
            </a:r>
          </a:p>
        </p:txBody>
      </p:sp>
      <p:sp>
        <p:nvSpPr>
          <p:cNvPr id="7" name="正方形/長方形 6"/>
          <p:cNvSpPr/>
          <p:nvPr/>
        </p:nvSpPr>
        <p:spPr>
          <a:xfrm>
            <a:off x="5076056" y="2253118"/>
            <a:ext cx="1152128" cy="9361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Local Reflection</a:t>
            </a:r>
          </a:p>
          <a:p>
            <a:pPr algn="ctr"/>
            <a:r>
              <a:rPr lang="en-US" altLang="ja-JP" dirty="0" smtClean="0"/>
              <a:t>Specular</a:t>
            </a:r>
            <a:endParaRPr lang="ja-JP" altLang="en-US" dirty="0"/>
          </a:p>
        </p:txBody>
      </p:sp>
      <p:sp>
        <p:nvSpPr>
          <p:cNvPr id="9" name="正方形/長方形 8"/>
          <p:cNvSpPr/>
          <p:nvPr/>
        </p:nvSpPr>
        <p:spPr>
          <a:xfrm>
            <a:off x="7236296" y="2253118"/>
            <a:ext cx="1152128" cy="9361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合成済みバッファ</a:t>
            </a:r>
            <a:endParaRPr kumimoji="1" lang="ja-JP" altLang="en-US" dirty="0"/>
          </a:p>
        </p:txBody>
      </p:sp>
      <p:cxnSp>
        <p:nvCxnSpPr>
          <p:cNvPr id="15" name="直線矢印コネクタ 14"/>
          <p:cNvCxnSpPr/>
          <p:nvPr/>
        </p:nvCxnSpPr>
        <p:spPr>
          <a:xfrm>
            <a:off x="2035558" y="2733178"/>
            <a:ext cx="648073" cy="0"/>
          </a:xfrm>
          <a:prstGeom prst="straightConnector1">
            <a:avLst/>
          </a:prstGeom>
          <a:ln w="57150">
            <a:solidFill>
              <a:schemeClr val="accent6">
                <a:lumMod val="60000"/>
                <a:lumOff val="40000"/>
              </a:schemeClr>
            </a:solidFill>
            <a:prstDash val="sysDot"/>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4283968" y="2721170"/>
            <a:ext cx="576064" cy="12008"/>
          </a:xfrm>
          <a:prstGeom prst="straightConnector1">
            <a:avLst/>
          </a:prstGeom>
          <a:ln w="57150">
            <a:solidFill>
              <a:schemeClr val="accent6">
                <a:lumMod val="60000"/>
                <a:lumOff val="40000"/>
              </a:schemeClr>
            </a:solidFill>
            <a:prstDash val="sysDot"/>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6372200" y="2727174"/>
            <a:ext cx="648072" cy="6004"/>
          </a:xfrm>
          <a:prstGeom prst="straightConnector1">
            <a:avLst/>
          </a:prstGeom>
          <a:ln w="57150">
            <a:solidFill>
              <a:schemeClr val="accent6">
                <a:lumMod val="60000"/>
                <a:lumOff val="40000"/>
              </a:schemeClr>
            </a:solidFill>
            <a:prstDash val="sysDot"/>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2035558" y="3147814"/>
            <a:ext cx="592226" cy="473708"/>
          </a:xfrm>
          <a:prstGeom prst="straightConnector1">
            <a:avLst/>
          </a:prstGeom>
          <a:ln w="57150">
            <a:solidFill>
              <a:schemeClr val="accent6">
                <a:lumMod val="60000"/>
                <a:lumOff val="40000"/>
              </a:schemeClr>
            </a:solidFill>
            <a:prstDash val="sysDot"/>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2" name="円弧 41"/>
          <p:cNvSpPr/>
          <p:nvPr/>
        </p:nvSpPr>
        <p:spPr>
          <a:xfrm rot="5400000">
            <a:off x="4958004" y="1465666"/>
            <a:ext cx="1172205" cy="2952327"/>
          </a:xfrm>
          <a:prstGeom prst="arc">
            <a:avLst>
              <a:gd name="adj1" fmla="val 16595103"/>
              <a:gd name="adj2" fmla="val 4538165"/>
            </a:avLst>
          </a:prstGeom>
          <a:ln w="57150">
            <a:solidFill>
              <a:schemeClr val="accent6">
                <a:lumMod val="60000"/>
                <a:lumOff val="40000"/>
              </a:schemeClr>
            </a:solidFill>
            <a:prstDash val="sysDot"/>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 name="円弧 42"/>
          <p:cNvSpPr/>
          <p:nvPr/>
        </p:nvSpPr>
        <p:spPr>
          <a:xfrm rot="5400000">
            <a:off x="3598267" y="809178"/>
            <a:ext cx="1803448" cy="5040559"/>
          </a:xfrm>
          <a:prstGeom prst="arc">
            <a:avLst>
              <a:gd name="adj1" fmla="val 16442244"/>
              <a:gd name="adj2" fmla="val 648796"/>
            </a:avLst>
          </a:prstGeom>
          <a:ln w="57150">
            <a:solidFill>
              <a:schemeClr val="accent6">
                <a:lumMod val="60000"/>
                <a:lumOff val="40000"/>
              </a:schemeClr>
            </a:solidFill>
            <a:prstDash val="sysDot"/>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8392845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Local Reflection </a:t>
            </a:r>
            <a:r>
              <a:rPr lang="en-US" altLang="ja-JP" dirty="0" smtClean="0"/>
              <a:t>&amp; </a:t>
            </a:r>
            <a:r>
              <a:rPr kumimoji="1" lang="en-US" altLang="ja-JP" dirty="0" smtClean="0"/>
              <a:t>BRDF</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完全鏡面反射だけでなく、</a:t>
            </a:r>
            <a:r>
              <a:rPr kumimoji="1" lang="en-US" altLang="ja-JP" dirty="0" smtClean="0"/>
              <a:t>BRDF</a:t>
            </a:r>
            <a:r>
              <a:rPr kumimoji="1" lang="ja-JP" altLang="en-US" dirty="0" smtClean="0"/>
              <a:t>を考慮したい</a:t>
            </a:r>
            <a:endParaRPr kumimoji="1" lang="en-US" altLang="ja-JP" dirty="0" smtClean="0"/>
          </a:p>
          <a:p>
            <a:pPr lvl="1"/>
            <a:r>
              <a:rPr lang="ja-JP" altLang="en-US" dirty="0"/>
              <a:t>ざらざら</a:t>
            </a:r>
            <a:r>
              <a:rPr lang="ja-JP" altLang="en-US" dirty="0" smtClean="0"/>
              <a:t>な表面に鏡のような反射が起こるのは避けたい</a:t>
            </a:r>
            <a:endParaRPr lang="en-US" altLang="ja-JP" dirty="0"/>
          </a:p>
          <a:p>
            <a:pPr lvl="1"/>
            <a:r>
              <a:rPr kumimoji="1" lang="ja-JP" altLang="en-US" dirty="0" smtClean="0"/>
              <a:t>いくつかのアプローチが存在</a:t>
            </a:r>
            <a:r>
              <a:rPr kumimoji="1" lang="en-US" altLang="ja-JP" dirty="0" smtClean="0"/>
              <a:t>[</a:t>
            </a:r>
            <a:r>
              <a:rPr lang="en-US" altLang="ja-JP" dirty="0" smtClean="0"/>
              <a:t>Valient14][Gotanda13][Uludag14]</a:t>
            </a:r>
            <a:endParaRPr kumimoji="1" lang="en-US" altLang="ja-JP" dirty="0" smtClean="0"/>
          </a:p>
          <a:p>
            <a:pPr marL="0" indent="0">
              <a:buNone/>
            </a:pPr>
            <a:endParaRPr kumimoji="1" lang="en-US" altLang="ja-JP" dirty="0" smtClean="0"/>
          </a:p>
        </p:txBody>
      </p:sp>
      <p:cxnSp>
        <p:nvCxnSpPr>
          <p:cNvPr id="27" name="直線コネクタ 26"/>
          <p:cNvCxnSpPr/>
          <p:nvPr/>
        </p:nvCxnSpPr>
        <p:spPr>
          <a:xfrm flipH="1">
            <a:off x="2847660" y="2715766"/>
            <a:ext cx="572212" cy="1179073"/>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a:off x="1063602" y="4284050"/>
            <a:ext cx="360040" cy="331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1423642" y="3420858"/>
            <a:ext cx="360040" cy="1194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1767539" y="2844988"/>
            <a:ext cx="360040" cy="1770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2127579" y="3174232"/>
            <a:ext cx="360040" cy="1441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2487619" y="3730215"/>
            <a:ext cx="360040" cy="885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2847659" y="4018150"/>
            <a:ext cx="360040" cy="597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3191556" y="4172827"/>
            <a:ext cx="360040" cy="442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3551596" y="4172827"/>
            <a:ext cx="360040" cy="44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3911636" y="4172827"/>
            <a:ext cx="360040" cy="442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4271676" y="3864008"/>
            <a:ext cx="360040" cy="751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4615573" y="3730215"/>
            <a:ext cx="360040" cy="885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4975613" y="3605828"/>
            <a:ext cx="360040" cy="1009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5335653" y="3420858"/>
            <a:ext cx="360040" cy="1194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5695693" y="3297545"/>
            <a:ext cx="360040" cy="1317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6039590" y="3174232"/>
            <a:ext cx="360040" cy="1441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6399630" y="3420858"/>
            <a:ext cx="360040" cy="1194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6759670" y="3730215"/>
            <a:ext cx="360040" cy="885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7119710" y="4172827"/>
            <a:ext cx="360040" cy="44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7463607" y="4316795"/>
            <a:ext cx="360040" cy="298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7823647" y="4316795"/>
            <a:ext cx="360040" cy="298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66"/>
          <p:cNvSpPr/>
          <p:nvPr/>
        </p:nvSpPr>
        <p:spPr>
          <a:xfrm>
            <a:off x="1203767" y="2812523"/>
            <a:ext cx="6944810" cy="1805776"/>
          </a:xfrm>
          <a:custGeom>
            <a:avLst/>
            <a:gdLst>
              <a:gd name="connsiteX0" fmla="*/ 0 w 6967960"/>
              <a:gd name="connsiteY0" fmla="*/ 2106593 h 2106593"/>
              <a:gd name="connsiteX1" fmla="*/ 740780 w 6967960"/>
              <a:gd name="connsiteY1" fmla="*/ 0 h 2106593"/>
              <a:gd name="connsiteX2" fmla="*/ 1134319 w 6967960"/>
              <a:gd name="connsiteY2" fmla="*/ 486137 h 2106593"/>
              <a:gd name="connsiteX3" fmla="*/ 1481560 w 6967960"/>
              <a:gd name="connsiteY3" fmla="*/ 1088021 h 2106593"/>
              <a:gd name="connsiteX4" fmla="*/ 1817225 w 6967960"/>
              <a:gd name="connsiteY4" fmla="*/ 1423686 h 2106593"/>
              <a:gd name="connsiteX5" fmla="*/ 2222339 w 6967960"/>
              <a:gd name="connsiteY5" fmla="*/ 1608881 h 2106593"/>
              <a:gd name="connsiteX6" fmla="*/ 2882096 w 6967960"/>
              <a:gd name="connsiteY6" fmla="*/ 1585732 h 2106593"/>
              <a:gd name="connsiteX7" fmla="*/ 3240911 w 6967960"/>
              <a:gd name="connsiteY7" fmla="*/ 1215342 h 2106593"/>
              <a:gd name="connsiteX8" fmla="*/ 5104436 w 6967960"/>
              <a:gd name="connsiteY8" fmla="*/ 462988 h 2106593"/>
              <a:gd name="connsiteX9" fmla="*/ 6389225 w 6967960"/>
              <a:gd name="connsiteY9" fmla="*/ 1782502 h 2106593"/>
              <a:gd name="connsiteX10" fmla="*/ 6944810 w 6967960"/>
              <a:gd name="connsiteY10" fmla="*/ 1828800 h 2106593"/>
              <a:gd name="connsiteX11" fmla="*/ 6967960 w 6967960"/>
              <a:gd name="connsiteY11" fmla="*/ 127322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104436 w 6944810"/>
              <a:gd name="connsiteY8" fmla="*/ 462988 h 2106593"/>
              <a:gd name="connsiteX9" fmla="*/ 6389225 w 6944810"/>
              <a:gd name="connsiteY9" fmla="*/ 1782502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104436 w 6944810"/>
              <a:gd name="connsiteY8" fmla="*/ 462988 h 2106593"/>
              <a:gd name="connsiteX9" fmla="*/ 6389225 w 6944810"/>
              <a:gd name="connsiteY9" fmla="*/ 1782502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104436 w 6944810"/>
              <a:gd name="connsiteY8" fmla="*/ 462988 h 2106593"/>
              <a:gd name="connsiteX9" fmla="*/ 6389225 w 6944810"/>
              <a:gd name="connsiteY9" fmla="*/ 1782502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104436 w 6944810"/>
              <a:gd name="connsiteY8" fmla="*/ 462988 h 2106593"/>
              <a:gd name="connsiteX9" fmla="*/ 6366076 w 6944810"/>
              <a:gd name="connsiteY9" fmla="*/ 1713054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104436 w 6944810"/>
              <a:gd name="connsiteY8" fmla="*/ 462988 h 2106593"/>
              <a:gd name="connsiteX9" fmla="*/ 6366076 w 6944810"/>
              <a:gd name="connsiteY9" fmla="*/ 1713054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104436 w 6944810"/>
              <a:gd name="connsiteY8" fmla="*/ 462988 h 2106593"/>
              <a:gd name="connsiteX9" fmla="*/ 6366076 w 6944810"/>
              <a:gd name="connsiteY9" fmla="*/ 1713054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081286 w 6944810"/>
              <a:gd name="connsiteY8" fmla="*/ 428264 h 2106593"/>
              <a:gd name="connsiteX9" fmla="*/ 6366076 w 6944810"/>
              <a:gd name="connsiteY9" fmla="*/ 1713054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081286 w 6944810"/>
              <a:gd name="connsiteY8" fmla="*/ 428264 h 2106593"/>
              <a:gd name="connsiteX9" fmla="*/ 6366076 w 6944810"/>
              <a:gd name="connsiteY9" fmla="*/ 1713054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882096 w 6944810"/>
              <a:gd name="connsiteY6" fmla="*/ 1585732 h 2106593"/>
              <a:gd name="connsiteX7" fmla="*/ 3240911 w 6944810"/>
              <a:gd name="connsiteY7" fmla="*/ 1215342 h 2106593"/>
              <a:gd name="connsiteX8" fmla="*/ 5081286 w 6944810"/>
              <a:gd name="connsiteY8" fmla="*/ 428264 h 2106593"/>
              <a:gd name="connsiteX9" fmla="*/ 6366076 w 6944810"/>
              <a:gd name="connsiteY9" fmla="*/ 1713054 h 2106593"/>
              <a:gd name="connsiteX10" fmla="*/ 6944810 w 6944810"/>
              <a:gd name="connsiteY10" fmla="*/ 1828800 h 2106593"/>
              <a:gd name="connsiteX0" fmla="*/ 0 w 6944810"/>
              <a:gd name="connsiteY0" fmla="*/ 2106593 h 2106593"/>
              <a:gd name="connsiteX1" fmla="*/ 740780 w 6944810"/>
              <a:gd name="connsiteY1" fmla="*/ 0 h 2106593"/>
              <a:gd name="connsiteX2" fmla="*/ 1134319 w 6944810"/>
              <a:gd name="connsiteY2" fmla="*/ 486137 h 2106593"/>
              <a:gd name="connsiteX3" fmla="*/ 1481560 w 6944810"/>
              <a:gd name="connsiteY3" fmla="*/ 1088021 h 2106593"/>
              <a:gd name="connsiteX4" fmla="*/ 1817225 w 6944810"/>
              <a:gd name="connsiteY4" fmla="*/ 1423686 h 2106593"/>
              <a:gd name="connsiteX5" fmla="*/ 2222339 w 6944810"/>
              <a:gd name="connsiteY5" fmla="*/ 1608881 h 2106593"/>
              <a:gd name="connsiteX6" fmla="*/ 2222339 w 6944810"/>
              <a:gd name="connsiteY6" fmla="*/ 1585732 h 2106593"/>
              <a:gd name="connsiteX7" fmla="*/ 2882096 w 6944810"/>
              <a:gd name="connsiteY7" fmla="*/ 1585732 h 2106593"/>
              <a:gd name="connsiteX8" fmla="*/ 3240911 w 6944810"/>
              <a:gd name="connsiteY8" fmla="*/ 1215342 h 2106593"/>
              <a:gd name="connsiteX9" fmla="*/ 5081286 w 6944810"/>
              <a:gd name="connsiteY9" fmla="*/ 428264 h 2106593"/>
              <a:gd name="connsiteX10" fmla="*/ 6366076 w 6944810"/>
              <a:gd name="connsiteY10" fmla="*/ 1713054 h 2106593"/>
              <a:gd name="connsiteX11" fmla="*/ 6944810 w 6944810"/>
              <a:gd name="connsiteY11" fmla="*/ 1828800 h 2106593"/>
              <a:gd name="connsiteX0" fmla="*/ 0 w 6944810"/>
              <a:gd name="connsiteY0" fmla="*/ 2108944 h 2108944"/>
              <a:gd name="connsiteX1" fmla="*/ 740780 w 6944810"/>
              <a:gd name="connsiteY1" fmla="*/ 2351 h 2108944"/>
              <a:gd name="connsiteX2" fmla="*/ 1134319 w 6944810"/>
              <a:gd name="connsiteY2" fmla="*/ 488488 h 2108944"/>
              <a:gd name="connsiteX3" fmla="*/ 1481560 w 6944810"/>
              <a:gd name="connsiteY3" fmla="*/ 1090372 h 2108944"/>
              <a:gd name="connsiteX4" fmla="*/ 1817225 w 6944810"/>
              <a:gd name="connsiteY4" fmla="*/ 1426037 h 2108944"/>
              <a:gd name="connsiteX5" fmla="*/ 2222339 w 6944810"/>
              <a:gd name="connsiteY5" fmla="*/ 1611232 h 2108944"/>
              <a:gd name="connsiteX6" fmla="*/ 2222339 w 6944810"/>
              <a:gd name="connsiteY6" fmla="*/ 1588083 h 2108944"/>
              <a:gd name="connsiteX7" fmla="*/ 2882096 w 6944810"/>
              <a:gd name="connsiteY7" fmla="*/ 1588083 h 2108944"/>
              <a:gd name="connsiteX8" fmla="*/ 3240911 w 6944810"/>
              <a:gd name="connsiteY8" fmla="*/ 1217693 h 2108944"/>
              <a:gd name="connsiteX9" fmla="*/ 5081286 w 6944810"/>
              <a:gd name="connsiteY9" fmla="*/ 430615 h 2108944"/>
              <a:gd name="connsiteX10" fmla="*/ 6366076 w 6944810"/>
              <a:gd name="connsiteY10" fmla="*/ 1715405 h 2108944"/>
              <a:gd name="connsiteX11" fmla="*/ 6944810 w 6944810"/>
              <a:gd name="connsiteY11" fmla="*/ 1831151 h 2108944"/>
              <a:gd name="connsiteX0" fmla="*/ 0 w 6944810"/>
              <a:gd name="connsiteY0" fmla="*/ 2108944 h 2108944"/>
              <a:gd name="connsiteX1" fmla="*/ 740780 w 6944810"/>
              <a:gd name="connsiteY1" fmla="*/ 2351 h 2108944"/>
              <a:gd name="connsiteX2" fmla="*/ 1134319 w 6944810"/>
              <a:gd name="connsiteY2" fmla="*/ 488488 h 2108944"/>
              <a:gd name="connsiteX3" fmla="*/ 1481560 w 6944810"/>
              <a:gd name="connsiteY3" fmla="*/ 1090372 h 2108944"/>
              <a:gd name="connsiteX4" fmla="*/ 1817225 w 6944810"/>
              <a:gd name="connsiteY4" fmla="*/ 1426037 h 2108944"/>
              <a:gd name="connsiteX5" fmla="*/ 2222339 w 6944810"/>
              <a:gd name="connsiteY5" fmla="*/ 1611232 h 2108944"/>
              <a:gd name="connsiteX6" fmla="*/ 2222339 w 6944810"/>
              <a:gd name="connsiteY6" fmla="*/ 1588083 h 2108944"/>
              <a:gd name="connsiteX7" fmla="*/ 2882096 w 6944810"/>
              <a:gd name="connsiteY7" fmla="*/ 1588083 h 2108944"/>
              <a:gd name="connsiteX8" fmla="*/ 3240911 w 6944810"/>
              <a:gd name="connsiteY8" fmla="*/ 1217693 h 2108944"/>
              <a:gd name="connsiteX9" fmla="*/ 5081286 w 6944810"/>
              <a:gd name="connsiteY9" fmla="*/ 430615 h 2108944"/>
              <a:gd name="connsiteX10" fmla="*/ 6366076 w 6944810"/>
              <a:gd name="connsiteY10" fmla="*/ 1715405 h 2108944"/>
              <a:gd name="connsiteX11" fmla="*/ 6944810 w 6944810"/>
              <a:gd name="connsiteY11" fmla="*/ 1831151 h 2108944"/>
              <a:gd name="connsiteX0" fmla="*/ 0 w 6944810"/>
              <a:gd name="connsiteY0" fmla="*/ 2108944 h 2108944"/>
              <a:gd name="connsiteX1" fmla="*/ 740780 w 6944810"/>
              <a:gd name="connsiteY1" fmla="*/ 2351 h 2108944"/>
              <a:gd name="connsiteX2" fmla="*/ 1134319 w 6944810"/>
              <a:gd name="connsiteY2" fmla="*/ 488488 h 2108944"/>
              <a:gd name="connsiteX3" fmla="*/ 1481560 w 6944810"/>
              <a:gd name="connsiteY3" fmla="*/ 1090372 h 2108944"/>
              <a:gd name="connsiteX4" fmla="*/ 1817225 w 6944810"/>
              <a:gd name="connsiteY4" fmla="*/ 1426037 h 2108944"/>
              <a:gd name="connsiteX5" fmla="*/ 2222339 w 6944810"/>
              <a:gd name="connsiteY5" fmla="*/ 1611232 h 2108944"/>
              <a:gd name="connsiteX6" fmla="*/ 2291787 w 6944810"/>
              <a:gd name="connsiteY6" fmla="*/ 1275566 h 2108944"/>
              <a:gd name="connsiteX7" fmla="*/ 2882096 w 6944810"/>
              <a:gd name="connsiteY7" fmla="*/ 1588083 h 2108944"/>
              <a:gd name="connsiteX8" fmla="*/ 3240911 w 6944810"/>
              <a:gd name="connsiteY8" fmla="*/ 1217693 h 2108944"/>
              <a:gd name="connsiteX9" fmla="*/ 5081286 w 6944810"/>
              <a:gd name="connsiteY9" fmla="*/ 430615 h 2108944"/>
              <a:gd name="connsiteX10" fmla="*/ 6366076 w 6944810"/>
              <a:gd name="connsiteY10" fmla="*/ 1715405 h 2108944"/>
              <a:gd name="connsiteX11" fmla="*/ 6944810 w 6944810"/>
              <a:gd name="connsiteY11" fmla="*/ 1831151 h 2108944"/>
              <a:gd name="connsiteX0" fmla="*/ 0 w 6944810"/>
              <a:gd name="connsiteY0" fmla="*/ 2108944 h 2108944"/>
              <a:gd name="connsiteX1" fmla="*/ 740780 w 6944810"/>
              <a:gd name="connsiteY1" fmla="*/ 2351 h 2108944"/>
              <a:gd name="connsiteX2" fmla="*/ 1134319 w 6944810"/>
              <a:gd name="connsiteY2" fmla="*/ 488488 h 2108944"/>
              <a:gd name="connsiteX3" fmla="*/ 1481560 w 6944810"/>
              <a:gd name="connsiteY3" fmla="*/ 1090372 h 2108944"/>
              <a:gd name="connsiteX4" fmla="*/ 1817225 w 6944810"/>
              <a:gd name="connsiteY4" fmla="*/ 1426037 h 2108944"/>
              <a:gd name="connsiteX5" fmla="*/ 2222339 w 6944810"/>
              <a:gd name="connsiteY5" fmla="*/ 1611232 h 2108944"/>
              <a:gd name="connsiteX6" fmla="*/ 2882096 w 6944810"/>
              <a:gd name="connsiteY6" fmla="*/ 1588083 h 2108944"/>
              <a:gd name="connsiteX7" fmla="*/ 3240911 w 6944810"/>
              <a:gd name="connsiteY7" fmla="*/ 1217693 h 2108944"/>
              <a:gd name="connsiteX8" fmla="*/ 5081286 w 6944810"/>
              <a:gd name="connsiteY8" fmla="*/ 430615 h 2108944"/>
              <a:gd name="connsiteX9" fmla="*/ 6366076 w 6944810"/>
              <a:gd name="connsiteY9" fmla="*/ 1715405 h 2108944"/>
              <a:gd name="connsiteX10" fmla="*/ 6944810 w 6944810"/>
              <a:gd name="connsiteY10" fmla="*/ 1831151 h 2108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4810" h="2108944">
                <a:moveTo>
                  <a:pt x="0" y="2108944"/>
                </a:moveTo>
                <a:cubicBezTo>
                  <a:pt x="246927" y="1406746"/>
                  <a:pt x="517003" y="-1506"/>
                  <a:pt x="740780" y="2351"/>
                </a:cubicBezTo>
                <a:cubicBezTo>
                  <a:pt x="929834" y="-32373"/>
                  <a:pt x="1003139" y="326442"/>
                  <a:pt x="1134319" y="488488"/>
                </a:cubicBezTo>
                <a:lnTo>
                  <a:pt x="1481560" y="1090372"/>
                </a:lnTo>
                <a:lnTo>
                  <a:pt x="1817225" y="1426037"/>
                </a:lnTo>
                <a:lnTo>
                  <a:pt x="2222339" y="1611232"/>
                </a:lnTo>
                <a:cubicBezTo>
                  <a:pt x="2399817" y="1638240"/>
                  <a:pt x="2712334" y="1653673"/>
                  <a:pt x="2882096" y="1588083"/>
                </a:cubicBezTo>
                <a:cubicBezTo>
                  <a:pt x="3186896" y="1557217"/>
                  <a:pt x="3063433" y="1399029"/>
                  <a:pt x="3240911" y="1217693"/>
                </a:cubicBezTo>
                <a:cubicBezTo>
                  <a:pt x="3862086" y="966908"/>
                  <a:pt x="4703179" y="415183"/>
                  <a:pt x="5081286" y="430615"/>
                </a:cubicBezTo>
                <a:cubicBezTo>
                  <a:pt x="5324354" y="419040"/>
                  <a:pt x="5868365" y="1368164"/>
                  <a:pt x="6366076" y="1715405"/>
                </a:cubicBezTo>
                <a:cubicBezTo>
                  <a:pt x="6933236" y="1916033"/>
                  <a:pt x="6759615" y="1815718"/>
                  <a:pt x="6944810" y="1831151"/>
                </a:cubicBez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p:cNvCxnSpPr/>
          <p:nvPr/>
        </p:nvCxnSpPr>
        <p:spPr>
          <a:xfrm flipH="1">
            <a:off x="2847659" y="3420858"/>
            <a:ext cx="2012373" cy="473981"/>
          </a:xfrm>
          <a:prstGeom prst="line">
            <a:avLst/>
          </a:prstGeom>
          <a:ln w="19050">
            <a:solidFill>
              <a:schemeClr val="accent6"/>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フリーフォーム 9"/>
          <p:cNvSpPr/>
          <p:nvPr/>
        </p:nvSpPr>
        <p:spPr>
          <a:xfrm>
            <a:off x="2858946" y="3157079"/>
            <a:ext cx="2210884" cy="864220"/>
          </a:xfrm>
          <a:custGeom>
            <a:avLst/>
            <a:gdLst>
              <a:gd name="connsiteX0" fmla="*/ 0 w 2569580"/>
              <a:gd name="connsiteY0" fmla="*/ 798653 h 937549"/>
              <a:gd name="connsiteX1" fmla="*/ 1770926 w 2569580"/>
              <a:gd name="connsiteY1" fmla="*/ 0 h 937549"/>
              <a:gd name="connsiteX2" fmla="*/ 2569580 w 2569580"/>
              <a:gd name="connsiteY2" fmla="*/ 497711 h 937549"/>
              <a:gd name="connsiteX3" fmla="*/ 1851949 w 2569580"/>
              <a:gd name="connsiteY3" fmla="*/ 937549 h 937549"/>
              <a:gd name="connsiteX4" fmla="*/ 0 w 2569580"/>
              <a:gd name="connsiteY4" fmla="*/ 798653 h 937549"/>
              <a:gd name="connsiteX0" fmla="*/ 0 w 2569580"/>
              <a:gd name="connsiteY0" fmla="*/ 798653 h 937549"/>
              <a:gd name="connsiteX1" fmla="*/ 1770926 w 2569580"/>
              <a:gd name="connsiteY1" fmla="*/ 0 h 937549"/>
              <a:gd name="connsiteX2" fmla="*/ 2569580 w 2569580"/>
              <a:gd name="connsiteY2" fmla="*/ 497711 h 937549"/>
              <a:gd name="connsiteX3" fmla="*/ 1851949 w 2569580"/>
              <a:gd name="connsiteY3" fmla="*/ 937549 h 937549"/>
              <a:gd name="connsiteX4" fmla="*/ 0 w 2569580"/>
              <a:gd name="connsiteY4" fmla="*/ 798653 h 937549"/>
              <a:gd name="connsiteX0" fmla="*/ 0 w 2569580"/>
              <a:gd name="connsiteY0" fmla="*/ 800505 h 939401"/>
              <a:gd name="connsiteX1" fmla="*/ 1770926 w 2569580"/>
              <a:gd name="connsiteY1" fmla="*/ 1852 h 939401"/>
              <a:gd name="connsiteX2" fmla="*/ 2569580 w 2569580"/>
              <a:gd name="connsiteY2" fmla="*/ 499563 h 939401"/>
              <a:gd name="connsiteX3" fmla="*/ 1851949 w 2569580"/>
              <a:gd name="connsiteY3" fmla="*/ 939401 h 939401"/>
              <a:gd name="connsiteX4" fmla="*/ 0 w 2569580"/>
              <a:gd name="connsiteY4" fmla="*/ 800505 h 939401"/>
              <a:gd name="connsiteX0" fmla="*/ 0 w 2569580"/>
              <a:gd name="connsiteY0" fmla="*/ 801926 h 940822"/>
              <a:gd name="connsiteX1" fmla="*/ 1770926 w 2569580"/>
              <a:gd name="connsiteY1" fmla="*/ 3273 h 940822"/>
              <a:gd name="connsiteX2" fmla="*/ 2569580 w 2569580"/>
              <a:gd name="connsiteY2" fmla="*/ 500984 h 940822"/>
              <a:gd name="connsiteX3" fmla="*/ 1851949 w 2569580"/>
              <a:gd name="connsiteY3" fmla="*/ 940822 h 940822"/>
              <a:gd name="connsiteX4" fmla="*/ 0 w 2569580"/>
              <a:gd name="connsiteY4" fmla="*/ 801926 h 940822"/>
              <a:gd name="connsiteX0" fmla="*/ 0 w 2571625"/>
              <a:gd name="connsiteY0" fmla="*/ 801926 h 940822"/>
              <a:gd name="connsiteX1" fmla="*/ 1770926 w 2571625"/>
              <a:gd name="connsiteY1" fmla="*/ 3273 h 940822"/>
              <a:gd name="connsiteX2" fmla="*/ 2569580 w 2571625"/>
              <a:gd name="connsiteY2" fmla="*/ 500984 h 940822"/>
              <a:gd name="connsiteX3" fmla="*/ 1851949 w 2571625"/>
              <a:gd name="connsiteY3" fmla="*/ 940822 h 940822"/>
              <a:gd name="connsiteX4" fmla="*/ 0 w 2571625"/>
              <a:gd name="connsiteY4" fmla="*/ 801926 h 940822"/>
              <a:gd name="connsiteX0" fmla="*/ 0 w 2571625"/>
              <a:gd name="connsiteY0" fmla="*/ 802491 h 941387"/>
              <a:gd name="connsiteX1" fmla="*/ 1770926 w 2571625"/>
              <a:gd name="connsiteY1" fmla="*/ 3838 h 941387"/>
              <a:gd name="connsiteX2" fmla="*/ 2569580 w 2571625"/>
              <a:gd name="connsiteY2" fmla="*/ 501549 h 941387"/>
              <a:gd name="connsiteX3" fmla="*/ 1851949 w 2571625"/>
              <a:gd name="connsiteY3" fmla="*/ 941387 h 941387"/>
              <a:gd name="connsiteX4" fmla="*/ 0 w 2571625"/>
              <a:gd name="connsiteY4" fmla="*/ 802491 h 941387"/>
              <a:gd name="connsiteX0" fmla="*/ 0 w 2571811"/>
              <a:gd name="connsiteY0" fmla="*/ 802491 h 941387"/>
              <a:gd name="connsiteX1" fmla="*/ 1770926 w 2571811"/>
              <a:gd name="connsiteY1" fmla="*/ 3838 h 941387"/>
              <a:gd name="connsiteX2" fmla="*/ 2569580 w 2571811"/>
              <a:gd name="connsiteY2" fmla="*/ 501549 h 941387"/>
              <a:gd name="connsiteX3" fmla="*/ 1851949 w 2571811"/>
              <a:gd name="connsiteY3" fmla="*/ 941387 h 941387"/>
              <a:gd name="connsiteX4" fmla="*/ 0 w 2571811"/>
              <a:gd name="connsiteY4" fmla="*/ 802491 h 941387"/>
              <a:gd name="connsiteX0" fmla="*/ 0 w 2571917"/>
              <a:gd name="connsiteY0" fmla="*/ 802491 h 941387"/>
              <a:gd name="connsiteX1" fmla="*/ 1770926 w 2571917"/>
              <a:gd name="connsiteY1" fmla="*/ 3838 h 941387"/>
              <a:gd name="connsiteX2" fmla="*/ 2569580 w 2571917"/>
              <a:gd name="connsiteY2" fmla="*/ 501549 h 941387"/>
              <a:gd name="connsiteX3" fmla="*/ 1851949 w 2571917"/>
              <a:gd name="connsiteY3" fmla="*/ 941387 h 941387"/>
              <a:gd name="connsiteX4" fmla="*/ 0 w 2571917"/>
              <a:gd name="connsiteY4" fmla="*/ 802491 h 941387"/>
              <a:gd name="connsiteX0" fmla="*/ 0 w 2433961"/>
              <a:gd name="connsiteY0" fmla="*/ 804978 h 943874"/>
              <a:gd name="connsiteX1" fmla="*/ 1770926 w 2433961"/>
              <a:gd name="connsiteY1" fmla="*/ 6325 h 943874"/>
              <a:gd name="connsiteX2" fmla="*/ 2430684 w 2433961"/>
              <a:gd name="connsiteY2" fmla="*/ 423013 h 943874"/>
              <a:gd name="connsiteX3" fmla="*/ 1851949 w 2433961"/>
              <a:gd name="connsiteY3" fmla="*/ 943874 h 943874"/>
              <a:gd name="connsiteX4" fmla="*/ 0 w 2433961"/>
              <a:gd name="connsiteY4" fmla="*/ 804978 h 943874"/>
              <a:gd name="connsiteX0" fmla="*/ 0 w 2433961"/>
              <a:gd name="connsiteY0" fmla="*/ 804978 h 943874"/>
              <a:gd name="connsiteX1" fmla="*/ 1770926 w 2433961"/>
              <a:gd name="connsiteY1" fmla="*/ 6325 h 943874"/>
              <a:gd name="connsiteX2" fmla="*/ 2430684 w 2433961"/>
              <a:gd name="connsiteY2" fmla="*/ 423013 h 943874"/>
              <a:gd name="connsiteX3" fmla="*/ 1851949 w 2433961"/>
              <a:gd name="connsiteY3" fmla="*/ 943874 h 943874"/>
              <a:gd name="connsiteX4" fmla="*/ 0 w 2433961"/>
              <a:gd name="connsiteY4" fmla="*/ 804978 h 943874"/>
              <a:gd name="connsiteX0" fmla="*/ 0 w 2331177"/>
              <a:gd name="connsiteY0" fmla="*/ 802995 h 941891"/>
              <a:gd name="connsiteX1" fmla="*/ 1770926 w 2331177"/>
              <a:gd name="connsiteY1" fmla="*/ 4342 h 941891"/>
              <a:gd name="connsiteX2" fmla="*/ 2326512 w 2331177"/>
              <a:gd name="connsiteY2" fmla="*/ 478903 h 941891"/>
              <a:gd name="connsiteX3" fmla="*/ 1851949 w 2331177"/>
              <a:gd name="connsiteY3" fmla="*/ 941891 h 941891"/>
              <a:gd name="connsiteX4" fmla="*/ 0 w 2331177"/>
              <a:gd name="connsiteY4" fmla="*/ 802995 h 941891"/>
              <a:gd name="connsiteX0" fmla="*/ 0 w 2331177"/>
              <a:gd name="connsiteY0" fmla="*/ 801779 h 940675"/>
              <a:gd name="connsiteX1" fmla="*/ 1770926 w 2331177"/>
              <a:gd name="connsiteY1" fmla="*/ 3126 h 940675"/>
              <a:gd name="connsiteX2" fmla="*/ 2326512 w 2331177"/>
              <a:gd name="connsiteY2" fmla="*/ 477687 h 940675"/>
              <a:gd name="connsiteX3" fmla="*/ 1851949 w 2331177"/>
              <a:gd name="connsiteY3" fmla="*/ 940675 h 940675"/>
              <a:gd name="connsiteX4" fmla="*/ 0 w 2331177"/>
              <a:gd name="connsiteY4" fmla="*/ 801779 h 940675"/>
              <a:gd name="connsiteX0" fmla="*/ 0 w 2331177"/>
              <a:gd name="connsiteY0" fmla="*/ 798653 h 937549"/>
              <a:gd name="connsiteX1" fmla="*/ 1770926 w 2331177"/>
              <a:gd name="connsiteY1" fmla="*/ 0 h 937549"/>
              <a:gd name="connsiteX2" fmla="*/ 2326512 w 2331177"/>
              <a:gd name="connsiteY2" fmla="*/ 474561 h 937549"/>
              <a:gd name="connsiteX3" fmla="*/ 1851949 w 2331177"/>
              <a:gd name="connsiteY3" fmla="*/ 937549 h 937549"/>
              <a:gd name="connsiteX4" fmla="*/ 0 w 2331177"/>
              <a:gd name="connsiteY4" fmla="*/ 798653 h 937549"/>
              <a:gd name="connsiteX0" fmla="*/ 0 w 2252340"/>
              <a:gd name="connsiteY0" fmla="*/ 798653 h 937549"/>
              <a:gd name="connsiteX1" fmla="*/ 1770926 w 2252340"/>
              <a:gd name="connsiteY1" fmla="*/ 0 h 937549"/>
              <a:gd name="connsiteX2" fmla="*/ 2245489 w 2252340"/>
              <a:gd name="connsiteY2" fmla="*/ 416687 h 937549"/>
              <a:gd name="connsiteX3" fmla="*/ 1851949 w 2252340"/>
              <a:gd name="connsiteY3" fmla="*/ 937549 h 937549"/>
              <a:gd name="connsiteX4" fmla="*/ 0 w 2252340"/>
              <a:gd name="connsiteY4" fmla="*/ 798653 h 937549"/>
              <a:gd name="connsiteX0" fmla="*/ 0 w 2252340"/>
              <a:gd name="connsiteY0" fmla="*/ 798653 h 937549"/>
              <a:gd name="connsiteX1" fmla="*/ 1770926 w 2252340"/>
              <a:gd name="connsiteY1" fmla="*/ 0 h 937549"/>
              <a:gd name="connsiteX2" fmla="*/ 2245489 w 2252340"/>
              <a:gd name="connsiteY2" fmla="*/ 416687 h 937549"/>
              <a:gd name="connsiteX3" fmla="*/ 1851949 w 2252340"/>
              <a:gd name="connsiteY3" fmla="*/ 937549 h 937549"/>
              <a:gd name="connsiteX4" fmla="*/ 0 w 2252340"/>
              <a:gd name="connsiteY4" fmla="*/ 798653 h 937549"/>
              <a:gd name="connsiteX0" fmla="*/ 0 w 2252340"/>
              <a:gd name="connsiteY0" fmla="*/ 798653 h 937549"/>
              <a:gd name="connsiteX1" fmla="*/ 1770926 w 2252340"/>
              <a:gd name="connsiteY1" fmla="*/ 0 h 937549"/>
              <a:gd name="connsiteX2" fmla="*/ 2245489 w 2252340"/>
              <a:gd name="connsiteY2" fmla="*/ 416687 h 937549"/>
              <a:gd name="connsiteX3" fmla="*/ 1851949 w 2252340"/>
              <a:gd name="connsiteY3" fmla="*/ 937549 h 937549"/>
              <a:gd name="connsiteX4" fmla="*/ 0 w 2252340"/>
              <a:gd name="connsiteY4" fmla="*/ 798653 h 937549"/>
              <a:gd name="connsiteX0" fmla="*/ 0 w 2252340"/>
              <a:gd name="connsiteY0" fmla="*/ 798653 h 937549"/>
              <a:gd name="connsiteX1" fmla="*/ 1770926 w 2252340"/>
              <a:gd name="connsiteY1" fmla="*/ 0 h 937549"/>
              <a:gd name="connsiteX2" fmla="*/ 2245489 w 2252340"/>
              <a:gd name="connsiteY2" fmla="*/ 416687 h 937549"/>
              <a:gd name="connsiteX3" fmla="*/ 1851949 w 2252340"/>
              <a:gd name="connsiteY3" fmla="*/ 937549 h 937549"/>
              <a:gd name="connsiteX4" fmla="*/ 0 w 2252340"/>
              <a:gd name="connsiteY4" fmla="*/ 798653 h 937549"/>
              <a:gd name="connsiteX0" fmla="*/ 0 w 2252340"/>
              <a:gd name="connsiteY0" fmla="*/ 798653 h 950610"/>
              <a:gd name="connsiteX1" fmla="*/ 1770926 w 2252340"/>
              <a:gd name="connsiteY1" fmla="*/ 0 h 950610"/>
              <a:gd name="connsiteX2" fmla="*/ 2245489 w 2252340"/>
              <a:gd name="connsiteY2" fmla="*/ 416687 h 950610"/>
              <a:gd name="connsiteX3" fmla="*/ 1851949 w 2252340"/>
              <a:gd name="connsiteY3" fmla="*/ 937549 h 950610"/>
              <a:gd name="connsiteX4" fmla="*/ 0 w 2252340"/>
              <a:gd name="connsiteY4" fmla="*/ 798653 h 950610"/>
              <a:gd name="connsiteX0" fmla="*/ 0 w 2252340"/>
              <a:gd name="connsiteY0" fmla="*/ 752355 h 904312"/>
              <a:gd name="connsiteX1" fmla="*/ 1736202 w 2252340"/>
              <a:gd name="connsiteY1" fmla="*/ 0 h 904312"/>
              <a:gd name="connsiteX2" fmla="*/ 2245489 w 2252340"/>
              <a:gd name="connsiteY2" fmla="*/ 370389 h 904312"/>
              <a:gd name="connsiteX3" fmla="*/ 1851949 w 2252340"/>
              <a:gd name="connsiteY3" fmla="*/ 891251 h 904312"/>
              <a:gd name="connsiteX4" fmla="*/ 0 w 2252340"/>
              <a:gd name="connsiteY4" fmla="*/ 752355 h 904312"/>
              <a:gd name="connsiteX0" fmla="*/ 0 w 2252340"/>
              <a:gd name="connsiteY0" fmla="*/ 752355 h 904312"/>
              <a:gd name="connsiteX1" fmla="*/ 1736202 w 2252340"/>
              <a:gd name="connsiteY1" fmla="*/ 0 h 904312"/>
              <a:gd name="connsiteX2" fmla="*/ 2245489 w 2252340"/>
              <a:gd name="connsiteY2" fmla="*/ 370389 h 904312"/>
              <a:gd name="connsiteX3" fmla="*/ 1851949 w 2252340"/>
              <a:gd name="connsiteY3" fmla="*/ 891251 h 904312"/>
              <a:gd name="connsiteX4" fmla="*/ 0 w 2252340"/>
              <a:gd name="connsiteY4" fmla="*/ 752355 h 904312"/>
              <a:gd name="connsiteX0" fmla="*/ 0 w 2252340"/>
              <a:gd name="connsiteY0" fmla="*/ 752355 h 904312"/>
              <a:gd name="connsiteX1" fmla="*/ 1736202 w 2252340"/>
              <a:gd name="connsiteY1" fmla="*/ 0 h 904312"/>
              <a:gd name="connsiteX2" fmla="*/ 2245489 w 2252340"/>
              <a:gd name="connsiteY2" fmla="*/ 370389 h 904312"/>
              <a:gd name="connsiteX3" fmla="*/ 1851949 w 2252340"/>
              <a:gd name="connsiteY3" fmla="*/ 891251 h 904312"/>
              <a:gd name="connsiteX4" fmla="*/ 0 w 2252340"/>
              <a:gd name="connsiteY4" fmla="*/ 752355 h 904312"/>
              <a:gd name="connsiteX0" fmla="*/ 0 w 2252340"/>
              <a:gd name="connsiteY0" fmla="*/ 761206 h 913163"/>
              <a:gd name="connsiteX1" fmla="*/ 1736202 w 2252340"/>
              <a:gd name="connsiteY1" fmla="*/ 8851 h 913163"/>
              <a:gd name="connsiteX2" fmla="*/ 2245489 w 2252340"/>
              <a:gd name="connsiteY2" fmla="*/ 379240 h 913163"/>
              <a:gd name="connsiteX3" fmla="*/ 1851949 w 2252340"/>
              <a:gd name="connsiteY3" fmla="*/ 900102 h 913163"/>
              <a:gd name="connsiteX4" fmla="*/ 0 w 2252340"/>
              <a:gd name="connsiteY4" fmla="*/ 761206 h 913163"/>
              <a:gd name="connsiteX0" fmla="*/ 0 w 2252340"/>
              <a:gd name="connsiteY0" fmla="*/ 761206 h 913163"/>
              <a:gd name="connsiteX1" fmla="*/ 1736202 w 2252340"/>
              <a:gd name="connsiteY1" fmla="*/ 8851 h 913163"/>
              <a:gd name="connsiteX2" fmla="*/ 2245489 w 2252340"/>
              <a:gd name="connsiteY2" fmla="*/ 379240 h 913163"/>
              <a:gd name="connsiteX3" fmla="*/ 1851949 w 2252340"/>
              <a:gd name="connsiteY3" fmla="*/ 900102 h 913163"/>
              <a:gd name="connsiteX4" fmla="*/ 0 w 2252340"/>
              <a:gd name="connsiteY4" fmla="*/ 761206 h 913163"/>
              <a:gd name="connsiteX0" fmla="*/ 0 w 2252340"/>
              <a:gd name="connsiteY0" fmla="*/ 761206 h 881232"/>
              <a:gd name="connsiteX1" fmla="*/ 1736202 w 2252340"/>
              <a:gd name="connsiteY1" fmla="*/ 8851 h 881232"/>
              <a:gd name="connsiteX2" fmla="*/ 2245489 w 2252340"/>
              <a:gd name="connsiteY2" fmla="*/ 379240 h 881232"/>
              <a:gd name="connsiteX3" fmla="*/ 1851949 w 2252340"/>
              <a:gd name="connsiteY3" fmla="*/ 865378 h 881232"/>
              <a:gd name="connsiteX4" fmla="*/ 0 w 2252340"/>
              <a:gd name="connsiteY4" fmla="*/ 761206 h 881232"/>
              <a:gd name="connsiteX0" fmla="*/ 0 w 2252340"/>
              <a:gd name="connsiteY0" fmla="*/ 761206 h 890250"/>
              <a:gd name="connsiteX1" fmla="*/ 1736202 w 2252340"/>
              <a:gd name="connsiteY1" fmla="*/ 8851 h 890250"/>
              <a:gd name="connsiteX2" fmla="*/ 2245489 w 2252340"/>
              <a:gd name="connsiteY2" fmla="*/ 379240 h 890250"/>
              <a:gd name="connsiteX3" fmla="*/ 1851949 w 2252340"/>
              <a:gd name="connsiteY3" fmla="*/ 865378 h 890250"/>
              <a:gd name="connsiteX4" fmla="*/ 0 w 2252340"/>
              <a:gd name="connsiteY4" fmla="*/ 761206 h 890250"/>
              <a:gd name="connsiteX0" fmla="*/ 0 w 2252814"/>
              <a:gd name="connsiteY0" fmla="*/ 761206 h 870264"/>
              <a:gd name="connsiteX1" fmla="*/ 1736202 w 2252814"/>
              <a:gd name="connsiteY1" fmla="*/ 8851 h 870264"/>
              <a:gd name="connsiteX2" fmla="*/ 2245489 w 2252814"/>
              <a:gd name="connsiteY2" fmla="*/ 379240 h 870264"/>
              <a:gd name="connsiteX3" fmla="*/ 1863523 w 2252814"/>
              <a:gd name="connsiteY3" fmla="*/ 842229 h 870264"/>
              <a:gd name="connsiteX4" fmla="*/ 0 w 2252814"/>
              <a:gd name="connsiteY4" fmla="*/ 761206 h 870264"/>
              <a:gd name="connsiteX0" fmla="*/ 0 w 2251253"/>
              <a:gd name="connsiteY0" fmla="*/ 761206 h 870264"/>
              <a:gd name="connsiteX1" fmla="*/ 1736202 w 2251253"/>
              <a:gd name="connsiteY1" fmla="*/ 8851 h 870264"/>
              <a:gd name="connsiteX2" fmla="*/ 2245489 w 2251253"/>
              <a:gd name="connsiteY2" fmla="*/ 379240 h 870264"/>
              <a:gd name="connsiteX3" fmla="*/ 1863523 w 2251253"/>
              <a:gd name="connsiteY3" fmla="*/ 842229 h 870264"/>
              <a:gd name="connsiteX4" fmla="*/ 0 w 2251253"/>
              <a:gd name="connsiteY4" fmla="*/ 761206 h 870264"/>
              <a:gd name="connsiteX0" fmla="*/ 0 w 2245576"/>
              <a:gd name="connsiteY0" fmla="*/ 761206 h 870264"/>
              <a:gd name="connsiteX1" fmla="*/ 1736202 w 2245576"/>
              <a:gd name="connsiteY1" fmla="*/ 8851 h 870264"/>
              <a:gd name="connsiteX2" fmla="*/ 2245489 w 2245576"/>
              <a:gd name="connsiteY2" fmla="*/ 379240 h 870264"/>
              <a:gd name="connsiteX3" fmla="*/ 1863523 w 2245576"/>
              <a:gd name="connsiteY3" fmla="*/ 842229 h 870264"/>
              <a:gd name="connsiteX4" fmla="*/ 0 w 2245576"/>
              <a:gd name="connsiteY4" fmla="*/ 761206 h 870264"/>
              <a:gd name="connsiteX0" fmla="*/ 0 w 2245576"/>
              <a:gd name="connsiteY0" fmla="*/ 757826 h 866884"/>
              <a:gd name="connsiteX1" fmla="*/ 1736202 w 2245576"/>
              <a:gd name="connsiteY1" fmla="*/ 5471 h 866884"/>
              <a:gd name="connsiteX2" fmla="*/ 2245489 w 2245576"/>
              <a:gd name="connsiteY2" fmla="*/ 375860 h 866884"/>
              <a:gd name="connsiteX3" fmla="*/ 1863523 w 2245576"/>
              <a:gd name="connsiteY3" fmla="*/ 838849 h 866884"/>
              <a:gd name="connsiteX4" fmla="*/ 0 w 2245576"/>
              <a:gd name="connsiteY4" fmla="*/ 757826 h 866884"/>
              <a:gd name="connsiteX0" fmla="*/ 0 w 2210884"/>
              <a:gd name="connsiteY0" fmla="*/ 756806 h 865864"/>
              <a:gd name="connsiteX1" fmla="*/ 1736202 w 2210884"/>
              <a:gd name="connsiteY1" fmla="*/ 4451 h 865864"/>
              <a:gd name="connsiteX2" fmla="*/ 2210765 w 2210884"/>
              <a:gd name="connsiteY2" fmla="*/ 432714 h 865864"/>
              <a:gd name="connsiteX3" fmla="*/ 1863523 w 2210884"/>
              <a:gd name="connsiteY3" fmla="*/ 837829 h 865864"/>
              <a:gd name="connsiteX4" fmla="*/ 0 w 2210884"/>
              <a:gd name="connsiteY4" fmla="*/ 756806 h 865864"/>
              <a:gd name="connsiteX0" fmla="*/ 0 w 2210884"/>
              <a:gd name="connsiteY0" fmla="*/ 757559 h 866617"/>
              <a:gd name="connsiteX1" fmla="*/ 1736202 w 2210884"/>
              <a:gd name="connsiteY1" fmla="*/ 5204 h 866617"/>
              <a:gd name="connsiteX2" fmla="*/ 2210765 w 2210884"/>
              <a:gd name="connsiteY2" fmla="*/ 433467 h 866617"/>
              <a:gd name="connsiteX3" fmla="*/ 1863523 w 2210884"/>
              <a:gd name="connsiteY3" fmla="*/ 838582 h 866617"/>
              <a:gd name="connsiteX4" fmla="*/ 0 w 2210884"/>
              <a:gd name="connsiteY4" fmla="*/ 757559 h 866617"/>
              <a:gd name="connsiteX0" fmla="*/ 0 w 2210884"/>
              <a:gd name="connsiteY0" fmla="*/ 757559 h 866617"/>
              <a:gd name="connsiteX1" fmla="*/ 1736202 w 2210884"/>
              <a:gd name="connsiteY1" fmla="*/ 5204 h 866617"/>
              <a:gd name="connsiteX2" fmla="*/ 2210765 w 2210884"/>
              <a:gd name="connsiteY2" fmla="*/ 433467 h 866617"/>
              <a:gd name="connsiteX3" fmla="*/ 1863523 w 2210884"/>
              <a:gd name="connsiteY3" fmla="*/ 838582 h 866617"/>
              <a:gd name="connsiteX4" fmla="*/ 0 w 2210884"/>
              <a:gd name="connsiteY4" fmla="*/ 757559 h 866617"/>
              <a:gd name="connsiteX0" fmla="*/ 0 w 2210884"/>
              <a:gd name="connsiteY0" fmla="*/ 437311 h 546369"/>
              <a:gd name="connsiteX1" fmla="*/ 1782501 w 2210884"/>
              <a:gd name="connsiteY1" fmla="*/ 136368 h 546369"/>
              <a:gd name="connsiteX2" fmla="*/ 2210765 w 2210884"/>
              <a:gd name="connsiteY2" fmla="*/ 113219 h 546369"/>
              <a:gd name="connsiteX3" fmla="*/ 1863523 w 2210884"/>
              <a:gd name="connsiteY3" fmla="*/ 518334 h 546369"/>
              <a:gd name="connsiteX4" fmla="*/ 0 w 2210884"/>
              <a:gd name="connsiteY4" fmla="*/ 437311 h 546369"/>
              <a:gd name="connsiteX0" fmla="*/ 0 w 2210884"/>
              <a:gd name="connsiteY0" fmla="*/ 445701 h 554759"/>
              <a:gd name="connsiteX1" fmla="*/ 1782501 w 2210884"/>
              <a:gd name="connsiteY1" fmla="*/ 144758 h 554759"/>
              <a:gd name="connsiteX2" fmla="*/ 2210765 w 2210884"/>
              <a:gd name="connsiteY2" fmla="*/ 121609 h 554759"/>
              <a:gd name="connsiteX3" fmla="*/ 1863523 w 2210884"/>
              <a:gd name="connsiteY3" fmla="*/ 526724 h 554759"/>
              <a:gd name="connsiteX4" fmla="*/ 0 w 2210884"/>
              <a:gd name="connsiteY4" fmla="*/ 445701 h 554759"/>
              <a:gd name="connsiteX0" fmla="*/ 0 w 2210884"/>
              <a:gd name="connsiteY0" fmla="*/ 445701 h 554759"/>
              <a:gd name="connsiteX1" fmla="*/ 1782501 w 2210884"/>
              <a:gd name="connsiteY1" fmla="*/ 144758 h 554759"/>
              <a:gd name="connsiteX2" fmla="*/ 2210765 w 2210884"/>
              <a:gd name="connsiteY2" fmla="*/ 121609 h 554759"/>
              <a:gd name="connsiteX3" fmla="*/ 1863523 w 2210884"/>
              <a:gd name="connsiteY3" fmla="*/ 526724 h 554759"/>
              <a:gd name="connsiteX4" fmla="*/ 0 w 2210884"/>
              <a:gd name="connsiteY4" fmla="*/ 445701 h 554759"/>
              <a:gd name="connsiteX0" fmla="*/ 0 w 2210884"/>
              <a:gd name="connsiteY0" fmla="*/ 755162 h 864220"/>
              <a:gd name="connsiteX1" fmla="*/ 1701479 w 2210884"/>
              <a:gd name="connsiteY1" fmla="*/ 14381 h 864220"/>
              <a:gd name="connsiteX2" fmla="*/ 2210765 w 2210884"/>
              <a:gd name="connsiteY2" fmla="*/ 431070 h 864220"/>
              <a:gd name="connsiteX3" fmla="*/ 1863523 w 2210884"/>
              <a:gd name="connsiteY3" fmla="*/ 836185 h 864220"/>
              <a:gd name="connsiteX4" fmla="*/ 0 w 2210884"/>
              <a:gd name="connsiteY4" fmla="*/ 755162 h 86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884" h="864220">
                <a:moveTo>
                  <a:pt x="0" y="755162"/>
                </a:moveTo>
                <a:cubicBezTo>
                  <a:pt x="590309" y="488944"/>
                  <a:pt x="1192192" y="106978"/>
                  <a:pt x="1701479" y="14381"/>
                </a:cubicBezTo>
                <a:cubicBezTo>
                  <a:pt x="2013996" y="-62783"/>
                  <a:pt x="2176040" y="184143"/>
                  <a:pt x="2210765" y="431070"/>
                </a:cubicBezTo>
                <a:cubicBezTo>
                  <a:pt x="2214624" y="635556"/>
                  <a:pt x="2125882" y="782169"/>
                  <a:pt x="1863523" y="836185"/>
                </a:cubicBezTo>
                <a:cubicBezTo>
                  <a:pt x="1315655" y="917208"/>
                  <a:pt x="617316" y="801461"/>
                  <a:pt x="0" y="755162"/>
                </a:cubicBezTo>
                <a:close/>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 name="直線コネクタ 68"/>
          <p:cNvCxnSpPr/>
          <p:nvPr/>
        </p:nvCxnSpPr>
        <p:spPr>
          <a:xfrm flipH="1">
            <a:off x="2937670" y="3233294"/>
            <a:ext cx="1738502" cy="661545"/>
          </a:xfrm>
          <a:prstGeom prst="line">
            <a:avLst/>
          </a:prstGeom>
          <a:ln w="19050">
            <a:solidFill>
              <a:schemeClr val="accent6"/>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a:endCxn id="10" idx="0"/>
          </p:cNvCxnSpPr>
          <p:nvPr/>
        </p:nvCxnSpPr>
        <p:spPr>
          <a:xfrm flipH="1">
            <a:off x="2858946" y="3657848"/>
            <a:ext cx="2001086" cy="254393"/>
          </a:xfrm>
          <a:prstGeom prst="line">
            <a:avLst/>
          </a:prstGeom>
          <a:ln w="19050">
            <a:solidFill>
              <a:schemeClr val="accent6"/>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a:endCxn id="10" idx="0"/>
          </p:cNvCxnSpPr>
          <p:nvPr/>
        </p:nvCxnSpPr>
        <p:spPr>
          <a:xfrm flipH="1" flipV="1">
            <a:off x="2858946" y="3912241"/>
            <a:ext cx="1412730" cy="44253"/>
          </a:xfrm>
          <a:prstGeom prst="line">
            <a:avLst/>
          </a:prstGeom>
          <a:ln w="19050">
            <a:solidFill>
              <a:schemeClr val="accent6"/>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2325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デモにおける</a:t>
            </a:r>
            <a:r>
              <a:rPr lang="en-US" altLang="ja-JP" dirty="0" smtClean="0"/>
              <a:t>Local Reflection</a:t>
            </a:r>
            <a:endParaRPr kumimoji="1" lang="ja-JP" altLang="en-US" dirty="0"/>
          </a:p>
        </p:txBody>
      </p:sp>
      <p:sp>
        <p:nvSpPr>
          <p:cNvPr id="3" name="コンテンツ プレースホルダー 2"/>
          <p:cNvSpPr>
            <a:spLocks noGrp="1"/>
          </p:cNvSpPr>
          <p:nvPr>
            <p:ph idx="1"/>
          </p:nvPr>
        </p:nvSpPr>
        <p:spPr>
          <a:xfrm>
            <a:off x="457200" y="915566"/>
            <a:ext cx="8229600" cy="3816424"/>
          </a:xfrm>
        </p:spPr>
        <p:txBody>
          <a:bodyPr>
            <a:normAutofit/>
          </a:bodyPr>
          <a:lstStyle/>
          <a:p>
            <a:r>
              <a:rPr lang="en-US" altLang="ja-JP" dirty="0" smtClean="0"/>
              <a:t>BRDF </a:t>
            </a:r>
            <a:r>
              <a:rPr kumimoji="1" lang="en-US" altLang="ja-JP" dirty="0" smtClean="0"/>
              <a:t>Importance Sampling </a:t>
            </a:r>
            <a:r>
              <a:rPr lang="en-US" altLang="ja-JP" dirty="0" smtClean="0"/>
              <a:t/>
            </a:r>
            <a:br>
              <a:rPr lang="en-US" altLang="ja-JP" dirty="0" smtClean="0"/>
            </a:br>
            <a:r>
              <a:rPr lang="en-US" altLang="ja-JP" dirty="0" smtClean="0"/>
              <a:t>+ Hi-Z Cone tracing</a:t>
            </a:r>
            <a:br>
              <a:rPr lang="en-US" altLang="ja-JP" dirty="0" smtClean="0"/>
            </a:br>
            <a:r>
              <a:rPr lang="en-US" altLang="ja-JP" dirty="0" smtClean="0"/>
              <a:t>+ </a:t>
            </a:r>
            <a:r>
              <a:rPr lang="en-US" altLang="ja-JP" dirty="0" err="1" smtClean="0"/>
              <a:t>Mip</a:t>
            </a:r>
            <a:r>
              <a:rPr lang="en-US" altLang="ja-JP" dirty="0" smtClean="0"/>
              <a:t>-mapped Color Buffer</a:t>
            </a:r>
            <a:br>
              <a:rPr lang="en-US" altLang="ja-JP" dirty="0" smtClean="0"/>
            </a:br>
            <a:r>
              <a:rPr lang="en-US" altLang="ja-JP" dirty="0" smtClean="0"/>
              <a:t>+ </a:t>
            </a:r>
            <a:r>
              <a:rPr kumimoji="1" lang="en-US" altLang="ja-JP" dirty="0" smtClean="0"/>
              <a:t>Temporal  Super Sampling</a:t>
            </a:r>
          </a:p>
          <a:p>
            <a:pPr marL="0" indent="0">
              <a:buNone/>
            </a:pPr>
            <a:endParaRPr lang="en-US" altLang="ja-JP" dirty="0" smtClean="0"/>
          </a:p>
          <a:p>
            <a:r>
              <a:rPr lang="ja-JP" altLang="en-US" dirty="0" smtClean="0"/>
              <a:t>他のアプローチも試したかったが、時間がなかった</a:t>
            </a:r>
            <a:endParaRPr lang="en-US" altLang="ja-JP" dirty="0" smtClean="0"/>
          </a:p>
          <a:p>
            <a:pPr lvl="1"/>
            <a:r>
              <a:rPr kumimoji="1" lang="en-US" altLang="ja-JP" dirty="0" smtClean="0"/>
              <a:t>Hi-Z</a:t>
            </a:r>
            <a:r>
              <a:rPr kumimoji="1" lang="ja-JP" altLang="en-US" dirty="0" smtClean="0"/>
              <a:t>のトラバースなどはまだかなりアドホック</a:t>
            </a:r>
            <a:endParaRPr kumimoji="1" lang="en-US" altLang="ja-JP" dirty="0" smtClean="0"/>
          </a:p>
          <a:p>
            <a:pPr lvl="2"/>
            <a:r>
              <a:rPr lang="ja-JP" altLang="en-US" dirty="0"/>
              <a:t>ちゃんと</a:t>
            </a:r>
            <a:r>
              <a:rPr lang="ja-JP" altLang="en-US" dirty="0" smtClean="0"/>
              <a:t>した</a:t>
            </a:r>
            <a:r>
              <a:rPr lang="en-US" altLang="ja-JP" dirty="0" smtClean="0"/>
              <a:t>Cone-Tracing</a:t>
            </a:r>
            <a:r>
              <a:rPr lang="ja-JP" altLang="en-US" dirty="0" smtClean="0"/>
              <a:t>にはなっていない</a:t>
            </a:r>
            <a:endParaRPr kumimoji="1" lang="en-US" altLang="ja-JP" dirty="0" smtClean="0"/>
          </a:p>
        </p:txBody>
      </p:sp>
    </p:spTree>
    <p:extLst>
      <p:ext uri="{BB962C8B-B14F-4D97-AF65-F5344CB8AC3E}">
        <p14:creationId xmlns:p14="http://schemas.microsoft.com/office/powerpoint/2010/main" val="20134873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その他詳細</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Half</a:t>
            </a:r>
            <a:r>
              <a:rPr lang="ja-JP" altLang="en-US" dirty="0" smtClean="0"/>
              <a:t>解像度</a:t>
            </a:r>
            <a:r>
              <a:rPr lang="en-US" altLang="ja-JP" dirty="0" smtClean="0"/>
              <a:t>, </a:t>
            </a:r>
            <a:r>
              <a:rPr lang="en-US" altLang="ja-JP" dirty="0" err="1" smtClean="0"/>
              <a:t>FullHD</a:t>
            </a:r>
            <a:r>
              <a:rPr lang="ja-JP" altLang="en-US" dirty="0" smtClean="0"/>
              <a:t>の半分で</a:t>
            </a:r>
            <a:r>
              <a:rPr lang="en-US" altLang="ja-JP" dirty="0" smtClean="0"/>
              <a:t>3~4ms(</a:t>
            </a:r>
            <a:r>
              <a:rPr lang="en-US" altLang="ja-JP" dirty="0" err="1" smtClean="0"/>
              <a:t>Gefore</a:t>
            </a:r>
            <a:r>
              <a:rPr lang="en-US" altLang="ja-JP" dirty="0" smtClean="0"/>
              <a:t> GTX660)</a:t>
            </a:r>
          </a:p>
          <a:p>
            <a:r>
              <a:rPr lang="en-US" altLang="ja-JP" dirty="0" smtClean="0"/>
              <a:t>1</a:t>
            </a:r>
            <a:r>
              <a:rPr lang="ja-JP" altLang="en-US" dirty="0" smtClean="0"/>
              <a:t>フレーム毎の</a:t>
            </a:r>
            <a:r>
              <a:rPr lang="en-US" altLang="ja-JP" dirty="0" smtClean="0"/>
              <a:t>ray</a:t>
            </a:r>
            <a:r>
              <a:rPr lang="ja-JP" altLang="en-US" dirty="0" smtClean="0"/>
              <a:t>の数 </a:t>
            </a:r>
            <a:r>
              <a:rPr lang="en-US" altLang="ja-JP" dirty="0" smtClean="0"/>
              <a:t>1~4</a:t>
            </a:r>
            <a:r>
              <a:rPr lang="ja-JP" altLang="en-US" dirty="0" smtClean="0"/>
              <a:t>本</a:t>
            </a:r>
            <a:endParaRPr lang="en-US" altLang="ja-JP" dirty="0" smtClean="0"/>
          </a:p>
          <a:p>
            <a:pPr lvl="1"/>
            <a:r>
              <a:rPr kumimoji="1" lang="en-US" altLang="ja-JP" dirty="0" smtClean="0"/>
              <a:t>Shininess</a:t>
            </a:r>
            <a:r>
              <a:rPr kumimoji="1" lang="ja-JP" altLang="en-US" dirty="0" smtClean="0"/>
              <a:t>依存。</a:t>
            </a:r>
            <a:endParaRPr kumimoji="1" lang="en-US" altLang="ja-JP" dirty="0" smtClean="0"/>
          </a:p>
          <a:p>
            <a:pPr lvl="1"/>
            <a:r>
              <a:rPr lang="en-US" altLang="ja-JP" dirty="0" smtClean="0"/>
              <a:t>1ray</a:t>
            </a:r>
            <a:r>
              <a:rPr lang="ja-JP" altLang="en-US" dirty="0" smtClean="0"/>
              <a:t>当たり最大</a:t>
            </a:r>
            <a:r>
              <a:rPr lang="en-US" altLang="ja-JP" dirty="0" smtClean="0"/>
              <a:t>16tap</a:t>
            </a:r>
          </a:p>
          <a:p>
            <a:r>
              <a:rPr lang="ja-JP" altLang="en-US" dirty="0" smtClean="0"/>
              <a:t>ブラー処理はなし</a:t>
            </a:r>
            <a:endParaRPr lang="en-US" altLang="ja-JP" dirty="0" smtClean="0"/>
          </a:p>
        </p:txBody>
      </p:sp>
    </p:spTree>
    <p:extLst>
      <p:ext uri="{BB962C8B-B14F-4D97-AF65-F5344CB8AC3E}">
        <p14:creationId xmlns:p14="http://schemas.microsoft.com/office/powerpoint/2010/main" val="34122346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Local Reflection+</a:t>
            </a:r>
            <a:r>
              <a:rPr lang="ja-JP" altLang="en-US" dirty="0" smtClean="0"/>
              <a:t>材質感</a:t>
            </a:r>
            <a:endParaRPr kumimoji="1" lang="ja-JP" altLang="en-US" dirty="0"/>
          </a:p>
        </p:txBody>
      </p:sp>
      <p:pic>
        <p:nvPicPr>
          <p:cNvPr id="1026" name="Picture 2" descr="E:\Fraps\Screenshots\SSKK 2014-09-01 21-51-04-7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867096"/>
            <a:ext cx="6840760" cy="3720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557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技術デモ開発</a:t>
            </a:r>
            <a:r>
              <a:rPr lang="ja-JP" altLang="en-US" dirty="0" smtClean="0"/>
              <a:t>の背景</a:t>
            </a:r>
            <a:endParaRPr lang="ja-JP" altLang="en-US" dirty="0"/>
          </a:p>
        </p:txBody>
      </p:sp>
      <p:sp>
        <p:nvSpPr>
          <p:cNvPr id="4" name="コンテンツ プレースホルダー 2"/>
          <p:cNvSpPr>
            <a:spLocks noGrp="1"/>
          </p:cNvSpPr>
          <p:nvPr>
            <p:ph idx="1"/>
          </p:nvPr>
        </p:nvSpPr>
        <p:spPr>
          <a:xfrm>
            <a:off x="457200" y="915566"/>
            <a:ext cx="8229600" cy="3744416"/>
          </a:xfrm>
        </p:spPr>
        <p:txBody>
          <a:bodyPr>
            <a:normAutofit/>
          </a:bodyPr>
          <a:lstStyle/>
          <a:p>
            <a:endParaRPr lang="en-US" altLang="ja-JP" dirty="0" smtClean="0"/>
          </a:p>
          <a:p>
            <a:endParaRPr lang="en-US" altLang="ja-JP" sz="1400" dirty="0" smtClean="0"/>
          </a:p>
          <a:p>
            <a:pPr marL="0" indent="0" algn="ctr">
              <a:buNone/>
            </a:pPr>
            <a:r>
              <a:rPr lang="ja-JP" altLang="en-US" sz="2400" dirty="0" smtClean="0"/>
              <a:t>近年の技術の進化・ハードウェアの性能向上により</a:t>
            </a:r>
            <a:endParaRPr lang="en-US" altLang="ja-JP" sz="2400" dirty="0" smtClean="0"/>
          </a:p>
          <a:p>
            <a:pPr marL="0" indent="0" algn="ctr">
              <a:buNone/>
            </a:pPr>
            <a:r>
              <a:rPr lang="ja-JP" altLang="en-US" sz="2400" dirty="0" smtClean="0"/>
              <a:t>一段上のグラフィクスを実現できると感じた</a:t>
            </a:r>
            <a:endParaRPr lang="en-US" altLang="ja-JP" sz="2400" dirty="0" smtClean="0"/>
          </a:p>
          <a:p>
            <a:pPr marL="0" indent="0" algn="ctr">
              <a:buNone/>
            </a:pPr>
            <a:endParaRPr lang="en-US" altLang="ja-JP" sz="2400" dirty="0">
              <a:effectLst>
                <a:outerShdw blurRad="38100" dist="38100" dir="2700000" algn="tl">
                  <a:srgbClr val="000000">
                    <a:alpha val="43137"/>
                  </a:srgbClr>
                </a:outerShdw>
              </a:effectLst>
            </a:endParaRPr>
          </a:p>
          <a:p>
            <a:pPr marL="0" indent="0" algn="ctr">
              <a:buNone/>
            </a:pPr>
            <a:endParaRPr lang="en-US" altLang="ja-JP" sz="300" dirty="0" smtClean="0">
              <a:effectLst>
                <a:outerShdw blurRad="38100" dist="38100" dir="2700000" algn="tl">
                  <a:srgbClr val="000000">
                    <a:alpha val="43137"/>
                  </a:srgbClr>
                </a:outerShdw>
              </a:effectLst>
            </a:endParaRPr>
          </a:p>
          <a:p>
            <a:pPr marL="0" indent="0" algn="ctr">
              <a:buNone/>
            </a:pPr>
            <a:r>
              <a:rPr lang="ja-JP" altLang="en-US" sz="2400" dirty="0" smtClean="0">
                <a:effectLst>
                  <a:outerShdw blurRad="38100" dist="38100" dir="2700000" algn="tl">
                    <a:srgbClr val="000000">
                      <a:alpha val="43137"/>
                    </a:srgbClr>
                  </a:outerShdw>
                </a:effectLst>
              </a:rPr>
              <a:t>それを実証してみた</a:t>
            </a:r>
            <a:endParaRPr lang="en-US" altLang="ja-JP" sz="2400" dirty="0" smtClean="0">
              <a:effectLst>
                <a:outerShdw blurRad="38100" dist="38100" dir="2700000" algn="tl">
                  <a:srgbClr val="000000">
                    <a:alpha val="43137"/>
                  </a:srgbClr>
                </a:outerShdw>
              </a:effectLst>
            </a:endParaRPr>
          </a:p>
        </p:txBody>
      </p:sp>
      <p:sp>
        <p:nvSpPr>
          <p:cNvPr id="5" name="下矢印 4"/>
          <p:cNvSpPr/>
          <p:nvPr/>
        </p:nvSpPr>
        <p:spPr>
          <a:xfrm>
            <a:off x="4427984" y="2715766"/>
            <a:ext cx="288032" cy="576064"/>
          </a:xfrm>
          <a:prstGeom prst="downArrow">
            <a:avLst>
              <a:gd name="adj1" fmla="val 31187"/>
              <a:gd name="adj2" fmla="val 5000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04940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IBL</a:t>
            </a:r>
            <a:r>
              <a:rPr lang="ja-JP" altLang="en-US" dirty="0" smtClean="0"/>
              <a:t>のみ</a:t>
            </a:r>
            <a:endParaRPr kumimoji="1" lang="ja-JP" altLang="en-US" dirty="0"/>
          </a:p>
        </p:txBody>
      </p:sp>
      <p:pic>
        <p:nvPicPr>
          <p:cNvPr id="2050" name="Picture 2" descr="E:\Fraps\Screenshots\SSKK 2014-09-01 21-51-27-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867096"/>
            <a:ext cx="6840760" cy="3720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9292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Temporal Super Sampling</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時間軸方向に</a:t>
            </a:r>
            <a:r>
              <a:rPr lang="en-US" altLang="ja-JP" dirty="0" smtClean="0"/>
              <a:t>Blur</a:t>
            </a:r>
          </a:p>
          <a:p>
            <a:pPr lvl="1"/>
            <a:r>
              <a:rPr lang="ja-JP" altLang="en-US" dirty="0" smtClean="0"/>
              <a:t>過去の数フレーム～十数フレーム分を再利用してサンプルをふやす</a:t>
            </a:r>
            <a:endParaRPr lang="en-US" altLang="ja-JP" dirty="0" smtClean="0"/>
          </a:p>
          <a:p>
            <a:pPr lvl="2"/>
            <a:r>
              <a:rPr lang="ja-JP" altLang="en-US" dirty="0"/>
              <a:t>ちなみ</a:t>
            </a:r>
            <a:r>
              <a:rPr lang="ja-JP" altLang="en-US" dirty="0" smtClean="0"/>
              <a:t>に</a:t>
            </a:r>
            <a:r>
              <a:rPr lang="en-US" altLang="ja-JP" dirty="0" smtClean="0"/>
              <a:t>Fog/SSAO</a:t>
            </a:r>
            <a:r>
              <a:rPr lang="ja-JP" altLang="en-US" dirty="0" smtClean="0"/>
              <a:t>も同様の処理をしている</a:t>
            </a:r>
            <a:endParaRPr lang="en-US" altLang="ja-JP" dirty="0" smtClean="0"/>
          </a:p>
          <a:p>
            <a:endParaRPr lang="en-US" altLang="ja-JP" dirty="0" smtClean="0"/>
          </a:p>
          <a:p>
            <a:r>
              <a:rPr lang="ja-JP" altLang="en-US" dirty="0" smtClean="0"/>
              <a:t>残像対策</a:t>
            </a:r>
            <a:endParaRPr lang="en-US" altLang="ja-JP" dirty="0" smtClean="0"/>
          </a:p>
          <a:p>
            <a:pPr lvl="1"/>
            <a:r>
              <a:rPr lang="en-US" altLang="ja-JP" dirty="0" smtClean="0"/>
              <a:t>Velocity</a:t>
            </a:r>
            <a:r>
              <a:rPr lang="ja-JP" altLang="en-US" dirty="0"/>
              <a:t>の差による</a:t>
            </a:r>
            <a:r>
              <a:rPr lang="ja-JP" altLang="en-US" dirty="0" smtClean="0"/>
              <a:t>重みづけ</a:t>
            </a:r>
            <a:r>
              <a:rPr lang="en-US" altLang="ja-JP" dirty="0" smtClean="0"/>
              <a:t>[Sousa13]</a:t>
            </a:r>
            <a:endParaRPr lang="en-US" altLang="ja-JP" dirty="0"/>
          </a:p>
          <a:p>
            <a:pPr lvl="1"/>
            <a:r>
              <a:rPr lang="ja-JP" altLang="en-US" dirty="0"/>
              <a:t>輝度・ブレンド比による重みづけ</a:t>
            </a:r>
            <a:endParaRPr lang="en-US" altLang="ja-JP" dirty="0"/>
          </a:p>
          <a:p>
            <a:endParaRPr kumimoji="1" lang="en-US" altLang="ja-JP" dirty="0" smtClean="0"/>
          </a:p>
        </p:txBody>
      </p:sp>
    </p:spTree>
    <p:extLst>
      <p:ext uri="{BB962C8B-B14F-4D97-AF65-F5344CB8AC3E}">
        <p14:creationId xmlns:p14="http://schemas.microsoft.com/office/powerpoint/2010/main" val="37897036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en-US" altLang="ja-JP" dirty="0" smtClean="0"/>
              <a:t>Anti-Aliasing</a:t>
            </a:r>
            <a:endParaRPr kumimoji="1" lang="ja-JP" altLang="en-US" dirty="0"/>
          </a:p>
        </p:txBody>
      </p:sp>
      <p:sp>
        <p:nvSpPr>
          <p:cNvPr id="16" name="正方形/長方形 15"/>
          <p:cNvSpPr/>
          <p:nvPr/>
        </p:nvSpPr>
        <p:spPr>
          <a:xfrm>
            <a:off x="0" y="0"/>
            <a:ext cx="917286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491" y="0"/>
            <a:ext cx="233795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4" y="0"/>
            <a:ext cx="235205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タイトル 1"/>
          <p:cNvSpPr txBox="1">
            <a:spLocks/>
          </p:cNvSpPr>
          <p:nvPr/>
        </p:nvSpPr>
        <p:spPr>
          <a:xfrm>
            <a:off x="0" y="3867894"/>
            <a:ext cx="8744000" cy="2376264"/>
          </a:xfrm>
          <a:prstGeom prst="rect">
            <a:avLst/>
          </a:prstGeom>
        </p:spPr>
        <p:txBody>
          <a:bodyPr vert="horz" lIns="91440" tIns="45720" rIns="91440" bIns="45720" rtlCol="0" anchor="t">
            <a:normAutofit/>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pPr algn="r">
              <a:lnSpc>
                <a:spcPct val="140000"/>
              </a:lnSpc>
            </a:pPr>
            <a:r>
              <a:rPr lang="en-US" altLang="ja-JP" b="1" dirty="0" smtClean="0">
                <a:solidFill>
                  <a:schemeClr val="tx1"/>
                </a:solidFill>
                <a:cs typeface="Segoe UI" panose="020B0502040204020203" pitchFamily="34" charset="0"/>
              </a:rPr>
              <a:t>Anti-Aliasing</a:t>
            </a:r>
          </a:p>
          <a:p>
            <a:pPr algn="r">
              <a:lnSpc>
                <a:spcPct val="140000"/>
              </a:lnSpc>
            </a:pPr>
            <a:r>
              <a:rPr lang="en-US" altLang="ja-JP" sz="1200" dirty="0" err="1" smtClean="0">
                <a:solidFill>
                  <a:schemeClr val="tx1"/>
                </a:solidFill>
                <a:cs typeface="Segoe UI" panose="020B0502040204020203" pitchFamily="34" charset="0"/>
              </a:rPr>
              <a:t>Toksvig</a:t>
            </a:r>
            <a:r>
              <a:rPr lang="en-US" altLang="ja-JP" sz="1200" dirty="0" smtClean="0">
                <a:solidFill>
                  <a:schemeClr val="tx1"/>
                </a:solidFill>
                <a:cs typeface="Segoe UI" panose="020B0502040204020203" pitchFamily="34" charset="0"/>
              </a:rPr>
              <a:t> Normal Mapping, Temporal  G-Buffer Filtering</a:t>
            </a:r>
          </a:p>
        </p:txBody>
      </p:sp>
    </p:spTree>
    <p:extLst>
      <p:ext uri="{BB962C8B-B14F-4D97-AF65-F5344CB8AC3E}">
        <p14:creationId xmlns:p14="http://schemas.microsoft.com/office/powerpoint/2010/main" val="30580006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理想</a:t>
            </a:r>
            <a:endParaRPr kumimoji="1" lang="ja-JP" altLang="en-US" dirty="0"/>
          </a:p>
        </p:txBody>
      </p:sp>
      <p:sp>
        <p:nvSpPr>
          <p:cNvPr id="3" name="コンテンツ プレースホルダー 2"/>
          <p:cNvSpPr>
            <a:spLocks noGrp="1"/>
          </p:cNvSpPr>
          <p:nvPr>
            <p:ph idx="1"/>
          </p:nvPr>
        </p:nvSpPr>
        <p:spPr/>
        <p:txBody>
          <a:bodyPr/>
          <a:lstStyle/>
          <a:p>
            <a:pPr marL="0" indent="0" algn="ctr">
              <a:buNone/>
            </a:pPr>
            <a:r>
              <a:rPr kumimoji="1" lang="ja-JP" altLang="en-US" dirty="0" smtClean="0"/>
              <a:t>物理ベース</a:t>
            </a:r>
            <a:r>
              <a:rPr lang="ja-JP" altLang="en-US" dirty="0"/>
              <a:t>導入</a:t>
            </a:r>
            <a:r>
              <a:rPr lang="ja-JP" altLang="en-US" dirty="0" smtClean="0"/>
              <a:t>した</a:t>
            </a:r>
            <a:endParaRPr lang="en-US" altLang="ja-JP" dirty="0" smtClean="0"/>
          </a:p>
          <a:p>
            <a:pPr marL="0" indent="0" algn="ctr">
              <a:buNone/>
            </a:pPr>
            <a:r>
              <a:rPr kumimoji="1" lang="en-US" altLang="ja-JP" dirty="0" smtClean="0"/>
              <a:t>IBL</a:t>
            </a:r>
            <a:r>
              <a:rPr lang="ja-JP" altLang="en-US" dirty="0" smtClean="0"/>
              <a:t>実装した</a:t>
            </a:r>
            <a:endParaRPr kumimoji="1" lang="en-US" altLang="ja-JP" dirty="0" smtClean="0"/>
          </a:p>
          <a:p>
            <a:pPr marL="0" indent="0" algn="ctr">
              <a:buNone/>
            </a:pPr>
            <a:r>
              <a:rPr lang="ja-JP" altLang="en-US" dirty="0" smtClean="0"/>
              <a:t>モデルもハイポリで作りこんだ</a:t>
            </a:r>
            <a:endParaRPr lang="en-US" altLang="ja-JP" dirty="0" smtClean="0"/>
          </a:p>
          <a:p>
            <a:pPr marL="0" indent="0" algn="ctr">
              <a:buNone/>
            </a:pPr>
            <a:r>
              <a:rPr lang="ja-JP" altLang="en-US" dirty="0" smtClean="0"/>
              <a:t>リアル</a:t>
            </a:r>
            <a:r>
              <a:rPr lang="ja-JP" altLang="en-US" dirty="0"/>
              <a:t>な</a:t>
            </a:r>
            <a:r>
              <a:rPr lang="ja-JP" altLang="en-US" dirty="0" smtClean="0"/>
              <a:t>ライティングもした</a:t>
            </a:r>
            <a:endParaRPr lang="en-US" altLang="ja-JP" dirty="0" smtClean="0"/>
          </a:p>
          <a:p>
            <a:pPr algn="ctr"/>
            <a:endParaRPr kumimoji="1" lang="en-US" altLang="ja-JP" dirty="0"/>
          </a:p>
          <a:p>
            <a:pPr marL="0" indent="0" algn="ctr">
              <a:buNone/>
            </a:pPr>
            <a:endParaRPr kumimoji="1" lang="en-US" altLang="ja-JP" sz="2400" dirty="0" smtClean="0"/>
          </a:p>
          <a:p>
            <a:pPr marL="0" indent="0" algn="ctr">
              <a:buNone/>
            </a:pPr>
            <a:r>
              <a:rPr kumimoji="1" lang="ja-JP" altLang="en-US" sz="3200" dirty="0" smtClean="0"/>
              <a:t>最高のデモが出来た！</a:t>
            </a:r>
            <a:endParaRPr kumimoji="1" lang="en-US" altLang="ja-JP" sz="3200" dirty="0" smtClean="0"/>
          </a:p>
        </p:txBody>
      </p:sp>
      <p:sp>
        <p:nvSpPr>
          <p:cNvPr id="4" name="右矢印 3"/>
          <p:cNvSpPr/>
          <p:nvPr/>
        </p:nvSpPr>
        <p:spPr>
          <a:xfrm rot="5400000">
            <a:off x="4174318" y="2753408"/>
            <a:ext cx="723355" cy="1224136"/>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505020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現実</a:t>
            </a:r>
            <a:endParaRPr kumimoji="1" lang="ja-JP" altLang="en-US" dirty="0"/>
          </a:p>
        </p:txBody>
      </p:sp>
      <p:sp>
        <p:nvSpPr>
          <p:cNvPr id="3" name="コンテンツ プレースホルダー 2"/>
          <p:cNvSpPr>
            <a:spLocks noGrp="1"/>
          </p:cNvSpPr>
          <p:nvPr>
            <p:ph idx="1"/>
          </p:nvPr>
        </p:nvSpPr>
        <p:spPr>
          <a:xfrm>
            <a:off x="467544" y="1347614"/>
            <a:ext cx="8229600" cy="720076"/>
          </a:xfrm>
        </p:spPr>
        <p:txBody>
          <a:bodyPr>
            <a:normAutofit/>
          </a:bodyPr>
          <a:lstStyle/>
          <a:p>
            <a:pPr marL="0" indent="0" algn="ctr">
              <a:buNone/>
            </a:pPr>
            <a:r>
              <a:rPr kumimoji="1" lang="en-US" altLang="ja-JP" sz="2800" b="1" dirty="0" smtClean="0"/>
              <a:t>PBR </a:t>
            </a:r>
            <a:r>
              <a:rPr kumimoji="1" lang="ja-JP" altLang="en-US" sz="2800" b="1" dirty="0" smtClean="0"/>
              <a:t>＋ </a:t>
            </a:r>
            <a:r>
              <a:rPr kumimoji="1" lang="en-US" altLang="ja-JP" sz="2800" b="1" dirty="0" smtClean="0"/>
              <a:t>IBL + </a:t>
            </a:r>
            <a:r>
              <a:rPr lang="ja-JP" altLang="en-US" sz="2800" b="1" dirty="0"/>
              <a:t>ハイポリ</a:t>
            </a:r>
            <a:r>
              <a:rPr kumimoji="1" lang="ja-JP" altLang="en-US" sz="2800" b="1" dirty="0" smtClean="0"/>
              <a:t>＋高コントラストなシーン</a:t>
            </a:r>
            <a:endParaRPr kumimoji="1" lang="ja-JP" altLang="en-US" sz="2800" b="1" dirty="0"/>
          </a:p>
        </p:txBody>
      </p:sp>
      <p:sp>
        <p:nvSpPr>
          <p:cNvPr id="4" name="右矢印 3"/>
          <p:cNvSpPr/>
          <p:nvPr/>
        </p:nvSpPr>
        <p:spPr>
          <a:xfrm rot="5400000">
            <a:off x="4067942" y="1851672"/>
            <a:ext cx="720081" cy="1584175"/>
          </a:xfrm>
          <a:prstGeom prst="rightArrow">
            <a:avLst/>
          </a:prstGeom>
          <a:gradFill flip="none" rotWithShape="1">
            <a:gsLst>
              <a:gs pos="47000">
                <a:srgbClr val="FF3434"/>
              </a:gs>
              <a:gs pos="0">
                <a:schemeClr val="tx1"/>
              </a:gs>
              <a:gs pos="100000">
                <a:srgbClr val="FF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691680" y="3219822"/>
            <a:ext cx="8039019" cy="830997"/>
          </a:xfrm>
          <a:prstGeom prst="rect">
            <a:avLst/>
          </a:prstGeom>
          <a:noFill/>
        </p:spPr>
        <p:txBody>
          <a:bodyPr wrap="square" rtlCol="0">
            <a:spAutoFit/>
          </a:bodyPr>
          <a:lstStyle/>
          <a:p>
            <a:r>
              <a:rPr kumimoji="1" lang="ja-JP" altLang="en-US" sz="4800" b="1" dirty="0" smtClean="0">
                <a:solidFill>
                  <a:srgbClr val="FF0000"/>
                </a:solidFill>
                <a:latin typeface="小塚明朝 Pr6N M" pitchFamily="18" charset="-128"/>
                <a:ea typeface="小塚明朝 Pr6N M" pitchFamily="18" charset="-128"/>
              </a:rPr>
              <a:t>エイリアシング地獄</a:t>
            </a:r>
            <a:endParaRPr kumimoji="1" lang="ja-JP" altLang="en-US" sz="4800" b="1" dirty="0">
              <a:solidFill>
                <a:srgbClr val="FF0000"/>
              </a:solidFill>
              <a:latin typeface="小塚明朝 Pr6N M" pitchFamily="18" charset="-128"/>
              <a:ea typeface="小塚明朝 Pr6N M" pitchFamily="18" charset="-128"/>
            </a:endParaRPr>
          </a:p>
        </p:txBody>
      </p:sp>
    </p:spTree>
    <p:extLst>
      <p:ext uri="{BB962C8B-B14F-4D97-AF65-F5344CB8AC3E}">
        <p14:creationId xmlns:p14="http://schemas.microsoft.com/office/powerpoint/2010/main" val="34150945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エイリアシング</a:t>
            </a:r>
            <a:r>
              <a:rPr lang="ja-JP" altLang="en-US" dirty="0"/>
              <a:t>が</a:t>
            </a:r>
            <a:r>
              <a:rPr lang="ja-JP" altLang="en-US" dirty="0" smtClean="0"/>
              <a:t>ひどすぎる問題</a:t>
            </a:r>
            <a:endParaRPr lang="en-US" altLang="ja-JP" dirty="0"/>
          </a:p>
        </p:txBody>
      </p:sp>
      <p:sp>
        <p:nvSpPr>
          <p:cNvPr id="3" name="コンテンツ プレースホルダー 2"/>
          <p:cNvSpPr>
            <a:spLocks noGrp="1"/>
          </p:cNvSpPr>
          <p:nvPr>
            <p:ph idx="1"/>
          </p:nvPr>
        </p:nvSpPr>
        <p:spPr/>
        <p:txBody>
          <a:bodyPr/>
          <a:lstStyle/>
          <a:p>
            <a:r>
              <a:rPr lang="ja-JP" altLang="en-US" dirty="0"/>
              <a:t>ここ</a:t>
            </a:r>
            <a:r>
              <a:rPr lang="ja-JP" altLang="en-US" dirty="0" smtClean="0"/>
              <a:t>までとは想定</a:t>
            </a:r>
            <a:r>
              <a:rPr lang="ja-JP" altLang="en-US" dirty="0"/>
              <a:t>できていなかった</a:t>
            </a:r>
            <a:endParaRPr lang="en-US" altLang="ja-JP" dirty="0"/>
          </a:p>
          <a:p>
            <a:pPr lvl="1"/>
            <a:r>
              <a:rPr lang="ja-JP" altLang="en-US" dirty="0" smtClean="0"/>
              <a:t>酷過ぎてエイリアス以外に目がいかないほど</a:t>
            </a:r>
            <a:endParaRPr lang="en-US" altLang="ja-JP" dirty="0" smtClean="0"/>
          </a:p>
          <a:p>
            <a:pPr lvl="1"/>
            <a:r>
              <a:rPr lang="ja-JP" altLang="en-US" dirty="0" smtClean="0"/>
              <a:t>特にスペキュラエイリアス</a:t>
            </a:r>
            <a:endParaRPr lang="en-US" altLang="ja-JP" dirty="0" smtClean="0"/>
          </a:p>
          <a:p>
            <a:pPr lvl="1"/>
            <a:endParaRPr lang="en-US" altLang="ja-JP" dirty="0"/>
          </a:p>
          <a:p>
            <a:r>
              <a:rPr lang="ja-JP" altLang="en-US" dirty="0" smtClean="0"/>
              <a:t>これから</a:t>
            </a:r>
            <a:r>
              <a:rPr lang="en-US" altLang="ja-JP" dirty="0" smtClean="0"/>
              <a:t>PBR</a:t>
            </a:r>
            <a:r>
              <a:rPr lang="ja-JP" altLang="en-US" dirty="0" smtClean="0"/>
              <a:t>に取り組む場合はご注意を</a:t>
            </a:r>
            <a:endParaRPr lang="en-US" altLang="ja-JP" dirty="0" smtClean="0"/>
          </a:p>
          <a:p>
            <a:pPr lvl="1"/>
            <a:r>
              <a:rPr lang="en-US" altLang="ja-JP" dirty="0" smtClean="0"/>
              <a:t>Anti-Aliasing</a:t>
            </a:r>
            <a:r>
              <a:rPr lang="ja-JP" altLang="en-US" dirty="0" smtClean="0"/>
              <a:t>にかなり時間を割かざるをえない</a:t>
            </a:r>
            <a:endParaRPr lang="en-US" altLang="ja-JP" dirty="0" smtClean="0"/>
          </a:p>
        </p:txBody>
      </p:sp>
    </p:spTree>
    <p:extLst>
      <p:ext uri="{BB962C8B-B14F-4D97-AF65-F5344CB8AC3E}">
        <p14:creationId xmlns:p14="http://schemas.microsoft.com/office/powerpoint/2010/main" val="29999162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対応</a:t>
            </a:r>
            <a:endParaRPr kumimoji="1" lang="ja-JP" altLang="en-US" dirty="0"/>
          </a:p>
        </p:txBody>
      </p:sp>
      <p:sp>
        <p:nvSpPr>
          <p:cNvPr id="3" name="コンテンツ プレースホルダー 2"/>
          <p:cNvSpPr>
            <a:spLocks noGrp="1"/>
          </p:cNvSpPr>
          <p:nvPr>
            <p:ph idx="1"/>
          </p:nvPr>
        </p:nvSpPr>
        <p:spPr/>
        <p:txBody>
          <a:bodyPr/>
          <a:lstStyle/>
          <a:p>
            <a:r>
              <a:rPr lang="en-US" altLang="ja-JP" dirty="0" err="1" smtClean="0"/>
              <a:t>Toksvig</a:t>
            </a:r>
            <a:r>
              <a:rPr lang="en-US" altLang="ja-JP" dirty="0" smtClean="0"/>
              <a:t> Normal Mapping</a:t>
            </a:r>
          </a:p>
          <a:p>
            <a:r>
              <a:rPr lang="en-US" altLang="ja-JP" dirty="0" smtClean="0"/>
              <a:t>Temporal G-Buffer Filtering</a:t>
            </a:r>
          </a:p>
          <a:p>
            <a:r>
              <a:rPr kumimoji="1" lang="en-US" altLang="ja-JP" dirty="0" smtClean="0"/>
              <a:t>FXAA</a:t>
            </a:r>
          </a:p>
          <a:p>
            <a:r>
              <a:rPr lang="en-US" altLang="ja-JP" dirty="0" smtClean="0"/>
              <a:t>Temporal Anti-Aliasing</a:t>
            </a:r>
          </a:p>
          <a:p>
            <a:pPr lvl="1"/>
            <a:r>
              <a:rPr lang="en-US" altLang="ja-JP" dirty="0" err="1" smtClean="0"/>
              <a:t>TemporalAA</a:t>
            </a:r>
            <a:r>
              <a:rPr lang="ja-JP" altLang="en-US" dirty="0" smtClean="0"/>
              <a:t>に関しては</a:t>
            </a:r>
            <a:r>
              <a:rPr lang="en-US" altLang="ja-JP" dirty="0" smtClean="0"/>
              <a:t>Post-Processing</a:t>
            </a:r>
            <a:r>
              <a:rPr lang="ja-JP" altLang="en-US" dirty="0" smtClean="0"/>
              <a:t>の方で説明</a:t>
            </a:r>
            <a:endParaRPr kumimoji="1" lang="ja-JP" altLang="en-US" dirty="0"/>
          </a:p>
        </p:txBody>
      </p:sp>
    </p:spTree>
    <p:extLst>
      <p:ext uri="{BB962C8B-B14F-4D97-AF65-F5344CB8AC3E}">
        <p14:creationId xmlns:p14="http://schemas.microsoft.com/office/powerpoint/2010/main" val="41587490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Toksvig</a:t>
            </a:r>
            <a:r>
              <a:rPr lang="en-US" altLang="ja-JP" dirty="0"/>
              <a:t> Normal </a:t>
            </a:r>
            <a:r>
              <a:rPr lang="en-US" altLang="ja-JP" dirty="0" smtClean="0"/>
              <a:t>Mapping</a:t>
            </a:r>
            <a:r>
              <a:rPr lang="ja-JP" altLang="en-US" dirty="0" smtClean="0"/>
              <a:t> </a:t>
            </a:r>
            <a:r>
              <a:rPr lang="en-US" altLang="ja-JP" dirty="0" smtClean="0"/>
              <a:t>[Toksvig04]</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Normal Map</a:t>
            </a:r>
            <a:r>
              <a:rPr lang="ja-JP" altLang="en-US" dirty="0" smtClean="0"/>
              <a:t>の</a:t>
            </a:r>
            <a:r>
              <a:rPr lang="en-US" altLang="ja-JP" dirty="0" err="1" smtClean="0"/>
              <a:t>Mipmap</a:t>
            </a:r>
            <a:r>
              <a:rPr lang="ja-JP" altLang="en-US" dirty="0" smtClean="0"/>
              <a:t>構築の際、ベクトルを正規化しない</a:t>
            </a:r>
            <a:endParaRPr lang="en-US" altLang="ja-JP" dirty="0" smtClean="0"/>
          </a:p>
          <a:p>
            <a:pPr lvl="1"/>
            <a:r>
              <a:rPr lang="ja-JP" altLang="en-US" dirty="0" smtClean="0"/>
              <a:t>単純な平均を取る ⇒ 下の</a:t>
            </a:r>
            <a:r>
              <a:rPr lang="ja-JP" altLang="en-US" dirty="0"/>
              <a:t>階層</a:t>
            </a:r>
            <a:r>
              <a:rPr lang="ja-JP" altLang="en-US" dirty="0" smtClean="0"/>
              <a:t>の法線の分散が大きいほど短くなる</a:t>
            </a:r>
            <a:endParaRPr lang="en-US" altLang="ja-JP" dirty="0" smtClean="0"/>
          </a:p>
          <a:p>
            <a:r>
              <a:rPr lang="ja-JP" altLang="en-US" dirty="0"/>
              <a:t>使用時に</a:t>
            </a:r>
            <a:r>
              <a:rPr lang="ja-JP" altLang="en-US" dirty="0" smtClean="0"/>
              <a:t>はベクトルの長さに応じて</a:t>
            </a:r>
            <a:r>
              <a:rPr lang="en-US" altLang="ja-JP" dirty="0" smtClean="0"/>
              <a:t>shininess</a:t>
            </a:r>
            <a:r>
              <a:rPr lang="ja-JP" altLang="en-US" dirty="0" smtClean="0"/>
              <a:t>を抑え込む</a:t>
            </a:r>
            <a:endParaRPr lang="en-US" altLang="ja-JP" dirty="0" smtClean="0"/>
          </a:p>
        </p:txBody>
      </p:sp>
      <mc:AlternateContent xmlns:mc="http://schemas.openxmlformats.org/markup-compatibility/2006" xmlns:a14="http://schemas.microsoft.com/office/drawing/2010/main">
        <mc:Choice Requires="a14">
          <p:sp>
            <p:nvSpPr>
              <p:cNvPr id="31" name="テキスト ボックス 30"/>
              <p:cNvSpPr txBox="1"/>
              <p:nvPr/>
            </p:nvSpPr>
            <p:spPr>
              <a:xfrm>
                <a:off x="1645124" y="3843418"/>
                <a:ext cx="1705532" cy="923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solidFill>
                            <a:schemeClr val="tx1"/>
                          </a:solidFill>
                          <a:latin typeface="Cambria Math"/>
                        </a:rPr>
                        <m:t>𝑚𝑖𝑝𝑙𝑒𝑣𝑒𝑙</m:t>
                      </m:r>
                      <m:r>
                        <a:rPr kumimoji="1" lang="en-US" altLang="ja-JP" b="0" i="1" smtClean="0">
                          <a:solidFill>
                            <a:schemeClr val="tx1"/>
                          </a:solidFill>
                          <a:latin typeface="Cambria Math"/>
                        </a:rPr>
                        <m:t>=0</m:t>
                      </m:r>
                    </m:oMath>
                  </m:oMathPara>
                </a14:m>
                <a:endParaRPr kumimoji="1" lang="en-US" altLang="ja-JP" b="0" i="1" dirty="0" smtClean="0">
                  <a:solidFill>
                    <a:schemeClr val="tx1"/>
                  </a:solidFill>
                  <a:latin typeface="Cambria Math"/>
                </a:endParaRPr>
              </a:p>
              <a:p>
                <a:pPr/>
                <a14:m>
                  <m:oMathPara xmlns:m="http://schemas.openxmlformats.org/officeDocument/2006/math">
                    <m:oMathParaPr>
                      <m:jc m:val="centerGroup"/>
                    </m:oMathParaPr>
                    <m:oMath xmlns:m="http://schemas.openxmlformats.org/officeDocument/2006/math">
                      <m:r>
                        <a:rPr kumimoji="1" lang="en-US" altLang="ja-JP" b="0" i="1" smtClean="0">
                          <a:solidFill>
                            <a:schemeClr val="tx1"/>
                          </a:solidFill>
                          <a:latin typeface="Cambria Math"/>
                        </a:rPr>
                        <m:t>|</m:t>
                      </m:r>
                      <m:r>
                        <a:rPr kumimoji="1" lang="en-US" altLang="ja-JP" b="0" i="1" smtClean="0">
                          <a:solidFill>
                            <a:schemeClr val="tx1"/>
                          </a:solidFill>
                          <a:latin typeface="Cambria Math"/>
                        </a:rPr>
                        <m:t>𝑁</m:t>
                      </m:r>
                      <m:r>
                        <a:rPr kumimoji="1" lang="en-US" altLang="ja-JP" b="0" i="1" smtClean="0">
                          <a:solidFill>
                            <a:schemeClr val="tx1"/>
                          </a:solidFill>
                          <a:latin typeface="Cambria Math"/>
                        </a:rPr>
                        <m:t>|=1.0</m:t>
                      </m:r>
                    </m:oMath>
                  </m:oMathPara>
                </a14:m>
                <a:endParaRPr kumimoji="1" lang="en-US" altLang="ja-JP" b="0" i="1" dirty="0" smtClean="0">
                  <a:solidFill>
                    <a:schemeClr val="tx1"/>
                  </a:solidFill>
                  <a:latin typeface="Cambria Math"/>
                </a:endParaRPr>
              </a:p>
              <a:p>
                <a:endParaRPr kumimoji="1" lang="ja-JP" altLang="en-US" dirty="0">
                  <a:solidFill>
                    <a:schemeClr val="tx1"/>
                  </a:solidFill>
                </a:endParaRPr>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1645124" y="3843418"/>
                <a:ext cx="1705532" cy="923330"/>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テキスト ボックス 46"/>
              <p:cNvSpPr txBox="1"/>
              <p:nvPr/>
            </p:nvSpPr>
            <p:spPr>
              <a:xfrm>
                <a:off x="5737774" y="3843418"/>
                <a:ext cx="156575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solidFill>
                            <a:schemeClr val="tx1"/>
                          </a:solidFill>
                          <a:latin typeface="Cambria Math"/>
                        </a:rPr>
                        <m:t>𝑚𝑖𝑝𝑙𝑒𝑣𝑒𝑙</m:t>
                      </m:r>
                      <m:r>
                        <a:rPr kumimoji="1" lang="en-US" altLang="ja-JP" b="0" i="1" smtClean="0">
                          <a:solidFill>
                            <a:schemeClr val="tx1"/>
                          </a:solidFill>
                          <a:latin typeface="Cambria Math"/>
                        </a:rPr>
                        <m:t>=2</m:t>
                      </m:r>
                    </m:oMath>
                  </m:oMathPara>
                </a14:m>
                <a:endParaRPr kumimoji="1" lang="en-US" altLang="ja-JP" b="0" i="1" dirty="0" smtClean="0">
                  <a:solidFill>
                    <a:schemeClr val="tx1"/>
                  </a:solidFill>
                  <a:latin typeface="Cambria Math"/>
                </a:endParaRPr>
              </a:p>
              <a:p>
                <a:pPr/>
                <a14:m>
                  <m:oMathPara xmlns:m="http://schemas.openxmlformats.org/officeDocument/2006/math">
                    <m:oMathParaPr>
                      <m:jc m:val="centerGroup"/>
                    </m:oMathParaPr>
                    <m:oMath xmlns:m="http://schemas.openxmlformats.org/officeDocument/2006/math">
                      <m:r>
                        <a:rPr kumimoji="1" lang="en-US" altLang="ja-JP" b="0" i="0" smtClean="0">
                          <a:solidFill>
                            <a:schemeClr val="tx1"/>
                          </a:solidFill>
                          <a:latin typeface="Cambria Math"/>
                        </a:rPr>
                        <m:t>|</m:t>
                      </m:r>
                      <m:r>
                        <m:rPr>
                          <m:sty m:val="p"/>
                        </m:rPr>
                        <a:rPr kumimoji="1" lang="en-US" altLang="ja-JP" b="0" i="0" smtClean="0">
                          <a:solidFill>
                            <a:schemeClr val="tx1"/>
                          </a:solidFill>
                          <a:latin typeface="Cambria Math"/>
                        </a:rPr>
                        <m:t>N</m:t>
                      </m:r>
                      <m:r>
                        <a:rPr kumimoji="1" lang="en-US" altLang="ja-JP" b="0" i="0" smtClean="0">
                          <a:solidFill>
                            <a:schemeClr val="tx1"/>
                          </a:solidFill>
                          <a:latin typeface="Cambria Math"/>
                        </a:rPr>
                        <m:t>|=0.6</m:t>
                      </m:r>
                    </m:oMath>
                  </m:oMathPara>
                </a14:m>
                <a:endParaRPr kumimoji="1" lang="en-US" altLang="ja-JP" b="0" dirty="0" smtClean="0">
                  <a:solidFill>
                    <a:schemeClr val="tx1"/>
                  </a:solidFill>
                </a:endParaRPr>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5737774" y="3843418"/>
                <a:ext cx="1565750" cy="646331"/>
              </a:xfrm>
              <a:prstGeom prst="rect">
                <a:avLst/>
              </a:prstGeom>
              <a:blipFill rotWithShape="1">
                <a:blip r:embed="rId4"/>
                <a:stretch>
                  <a:fillRect b="-5607"/>
                </a:stretch>
              </a:blipFill>
            </p:spPr>
            <p:txBody>
              <a:bodyPr/>
              <a:lstStyle/>
              <a:p>
                <a:r>
                  <a:rPr lang="ja-JP" altLang="en-US">
                    <a:noFill/>
                  </a:rPr>
                  <a:t> </a:t>
                </a:r>
              </a:p>
            </p:txBody>
          </p:sp>
        </mc:Fallback>
      </mc:AlternateContent>
      <p:cxnSp>
        <p:nvCxnSpPr>
          <p:cNvPr id="66" name="直線コネクタ 65"/>
          <p:cNvCxnSpPr/>
          <p:nvPr/>
        </p:nvCxnSpPr>
        <p:spPr>
          <a:xfrm>
            <a:off x="724148" y="2787774"/>
            <a:ext cx="7920880"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724148" y="3604255"/>
            <a:ext cx="7920880"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971600" y="3051998"/>
            <a:ext cx="1028591" cy="552257"/>
          </a:xfrm>
          <a:prstGeom prst="line">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2111847" y="2499742"/>
            <a:ext cx="318468" cy="1104513"/>
          </a:xfrm>
          <a:prstGeom prst="line">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H="1">
            <a:off x="2699792" y="2499742"/>
            <a:ext cx="479954" cy="1104513"/>
          </a:xfrm>
          <a:prstGeom prst="line">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3179745" y="2989653"/>
            <a:ext cx="1032215" cy="614602"/>
          </a:xfrm>
          <a:prstGeom prst="line">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1472606" y="3604255"/>
            <a:ext cx="22272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6520648" y="2787774"/>
            <a:ext cx="802" cy="816481"/>
          </a:xfrm>
          <a:prstGeom prst="line">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5407844" y="3604255"/>
            <a:ext cx="22272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右矢印 47"/>
          <p:cNvSpPr/>
          <p:nvPr/>
        </p:nvSpPr>
        <p:spPr>
          <a:xfrm>
            <a:off x="4366270" y="3248879"/>
            <a:ext cx="432048" cy="710751"/>
          </a:xfrm>
          <a:prstGeom prst="rightArrow">
            <a:avLst/>
          </a:prstGeom>
          <a:solidFill>
            <a:schemeClr val="bg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1270086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Temporal G-Buffer Filtering</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法線を時間方向でブレンド </a:t>
            </a:r>
            <a:r>
              <a:rPr lang="en-US" altLang="ja-JP" dirty="0" smtClean="0"/>
              <a:t>+ </a:t>
            </a:r>
            <a:r>
              <a:rPr lang="en-US" altLang="ja-JP" dirty="0" err="1" smtClean="0"/>
              <a:t>Toksvig</a:t>
            </a:r>
            <a:r>
              <a:rPr lang="ja-JP" altLang="en-US" dirty="0" smtClean="0"/>
              <a:t>の要領で</a:t>
            </a:r>
            <a:r>
              <a:rPr lang="en-US" altLang="ja-JP" dirty="0" smtClean="0"/>
              <a:t>shininess</a:t>
            </a:r>
            <a:r>
              <a:rPr lang="ja-JP" altLang="en-US" dirty="0" smtClean="0"/>
              <a:t>低減</a:t>
            </a:r>
            <a:endParaRPr lang="en-US" altLang="ja-JP" dirty="0" smtClean="0"/>
          </a:p>
          <a:p>
            <a:pPr lvl="1"/>
            <a:r>
              <a:rPr lang="ja-JP" altLang="en-US" dirty="0" smtClean="0"/>
              <a:t>ジオメトリエイリアシング対策</a:t>
            </a:r>
            <a:endParaRPr lang="en-US" altLang="ja-JP" dirty="0" smtClean="0"/>
          </a:p>
          <a:p>
            <a:pPr lvl="1"/>
            <a:r>
              <a:rPr kumimoji="1" lang="en-US" altLang="ja-JP" dirty="0" err="1" smtClean="0"/>
              <a:t>Toksvig</a:t>
            </a:r>
            <a:r>
              <a:rPr kumimoji="1" lang="ja-JP" altLang="en-US" dirty="0" smtClean="0"/>
              <a:t>の手法はジオメトリ</a:t>
            </a:r>
            <a:r>
              <a:rPr lang="ja-JP" altLang="en-US" dirty="0" smtClean="0"/>
              <a:t>エイリアス</a:t>
            </a:r>
            <a:r>
              <a:rPr lang="ja-JP" altLang="en-US" dirty="0"/>
              <a:t>に</a:t>
            </a:r>
            <a:r>
              <a:rPr lang="ja-JP" altLang="en-US" dirty="0" smtClean="0"/>
              <a:t>は無力</a:t>
            </a:r>
            <a:endParaRPr lang="en-US" altLang="ja-JP" dirty="0" smtClean="0"/>
          </a:p>
          <a:p>
            <a:pPr lvl="1"/>
            <a:endParaRPr lang="en-US" altLang="ja-JP" dirty="0"/>
          </a:p>
          <a:p>
            <a:r>
              <a:rPr lang="ja-JP" altLang="en-US" dirty="0" smtClean="0"/>
              <a:t>後述の</a:t>
            </a:r>
            <a:r>
              <a:rPr lang="en-US" altLang="ja-JP" dirty="0" smtClean="0"/>
              <a:t>Temporal AA</a:t>
            </a:r>
            <a:r>
              <a:rPr lang="ja-JP" altLang="en-US" dirty="0" smtClean="0"/>
              <a:t>と併用でも効果がある</a:t>
            </a:r>
            <a:endParaRPr lang="en-US" altLang="ja-JP" dirty="0" smtClean="0"/>
          </a:p>
          <a:p>
            <a:pPr lvl="1"/>
            <a:r>
              <a:rPr lang="ja-JP" altLang="en-US" dirty="0"/>
              <a:t>強力</a:t>
            </a:r>
            <a:r>
              <a:rPr lang="ja-JP" altLang="en-US" dirty="0" smtClean="0"/>
              <a:t>な</a:t>
            </a:r>
            <a:r>
              <a:rPr lang="en-US" altLang="ja-JP" dirty="0" smtClean="0"/>
              <a:t>Temporal AA</a:t>
            </a:r>
            <a:r>
              <a:rPr lang="ja-JP" altLang="en-US" dirty="0" smtClean="0"/>
              <a:t>では空間的・時間的な高周波成分をかき消してしまう</a:t>
            </a:r>
            <a:endParaRPr lang="en-US" altLang="ja-JP" dirty="0" smtClean="0"/>
          </a:p>
          <a:p>
            <a:pPr lvl="1"/>
            <a:r>
              <a:rPr lang="en-US" altLang="ja-JP" dirty="0" smtClean="0"/>
              <a:t>Temporal G-Buffer Filtering</a:t>
            </a:r>
            <a:r>
              <a:rPr lang="ja-JP" altLang="en-US" dirty="0" smtClean="0"/>
              <a:t>である程度スペキュラが平滑化される</a:t>
            </a:r>
            <a:endParaRPr lang="en-US" altLang="ja-JP" dirty="0" smtClean="0"/>
          </a:p>
          <a:p>
            <a:pPr lvl="2"/>
            <a:r>
              <a:rPr lang="en-US" altLang="ja-JP" dirty="0" err="1" smtClean="0"/>
              <a:t>TemporalAA</a:t>
            </a:r>
            <a:r>
              <a:rPr lang="ja-JP" altLang="en-US" dirty="0" smtClean="0"/>
              <a:t>でハイライトがかき消されないように</a:t>
            </a:r>
            <a:endParaRPr lang="en-US" altLang="ja-JP" dirty="0" smtClean="0"/>
          </a:p>
          <a:p>
            <a:pPr lvl="1"/>
            <a:endParaRPr kumimoji="1" lang="ja-JP" altLang="en-US" dirty="0"/>
          </a:p>
        </p:txBody>
      </p:sp>
    </p:spTree>
    <p:extLst>
      <p:ext uri="{BB962C8B-B14F-4D97-AF65-F5344CB8AC3E}">
        <p14:creationId xmlns:p14="http://schemas.microsoft.com/office/powerpoint/2010/main" val="4118532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アジェンダ</a:t>
            </a:r>
            <a:endParaRPr lang="ja-JP" altLang="en-US" dirty="0"/>
          </a:p>
        </p:txBody>
      </p:sp>
      <p:sp>
        <p:nvSpPr>
          <p:cNvPr id="3" name="コンテンツ プレースホルダー 2"/>
          <p:cNvSpPr>
            <a:spLocks noGrp="1"/>
          </p:cNvSpPr>
          <p:nvPr>
            <p:ph idx="1"/>
          </p:nvPr>
        </p:nvSpPr>
        <p:spPr/>
        <p:txBody>
          <a:bodyPr>
            <a:normAutofit/>
          </a:bodyPr>
          <a:lstStyle/>
          <a:p>
            <a:r>
              <a:rPr lang="ja-JP" altLang="en-US" sz="2400" dirty="0" smtClean="0"/>
              <a:t>第一章</a:t>
            </a:r>
            <a:r>
              <a:rPr lang="en-US" altLang="ja-JP" sz="2400" dirty="0" smtClean="0"/>
              <a:t>: </a:t>
            </a:r>
            <a:r>
              <a:rPr lang="ja-JP" altLang="en-US" sz="2400" dirty="0" smtClean="0"/>
              <a:t>デモの概要説明</a:t>
            </a:r>
            <a:r>
              <a:rPr lang="en-US" altLang="ja-JP" sz="2400" dirty="0" smtClean="0"/>
              <a:t> </a:t>
            </a:r>
          </a:p>
          <a:p>
            <a:r>
              <a:rPr lang="ja-JP" altLang="en-US" sz="2400" dirty="0" smtClean="0"/>
              <a:t>第二章</a:t>
            </a:r>
            <a:r>
              <a:rPr lang="en-US" altLang="ja-JP" sz="2400" dirty="0" smtClean="0"/>
              <a:t>:</a:t>
            </a:r>
            <a:r>
              <a:rPr lang="ja-JP" altLang="en-US" sz="2400" dirty="0" smtClean="0"/>
              <a:t> 技術説明</a:t>
            </a:r>
            <a:endParaRPr lang="en-US" altLang="ja-JP" sz="2400" dirty="0" smtClean="0"/>
          </a:p>
          <a:p>
            <a:pPr lvl="1"/>
            <a:r>
              <a:rPr lang="en-US" altLang="ja-JP" sz="2000" dirty="0" smtClean="0"/>
              <a:t>Lighting/Shading</a:t>
            </a:r>
          </a:p>
          <a:p>
            <a:pPr lvl="1"/>
            <a:r>
              <a:rPr lang="ja-JP" altLang="en-US" sz="2000" dirty="0" smtClean="0">
                <a:solidFill>
                  <a:schemeClr val="accent6">
                    <a:lumMod val="75000"/>
                  </a:schemeClr>
                </a:solidFill>
              </a:rPr>
              <a:t>ポストエフェクト</a:t>
            </a:r>
            <a:endParaRPr lang="en-US" altLang="ja-JP" sz="2000" dirty="0" smtClean="0">
              <a:solidFill>
                <a:schemeClr val="accent6">
                  <a:lumMod val="75000"/>
                </a:schemeClr>
              </a:solidFill>
            </a:endParaRPr>
          </a:p>
          <a:p>
            <a:r>
              <a:rPr lang="ja-JP" altLang="en-US" sz="2400" dirty="0" smtClean="0"/>
              <a:t>第三章</a:t>
            </a:r>
            <a:r>
              <a:rPr lang="en-US" altLang="ja-JP" sz="2400" dirty="0" smtClean="0"/>
              <a:t>: </a:t>
            </a:r>
            <a:r>
              <a:rPr lang="ja-JP" altLang="en-US" sz="2400" dirty="0" smtClean="0"/>
              <a:t>まとめ</a:t>
            </a:r>
            <a:endParaRPr lang="en-US" altLang="ja-JP" sz="2000" dirty="0" smtClean="0"/>
          </a:p>
          <a:p>
            <a:endParaRPr lang="en-US" altLang="ja-JP" sz="2000" dirty="0" smtClean="0"/>
          </a:p>
        </p:txBody>
      </p:sp>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5095580" y="874535"/>
            <a:ext cx="3438572" cy="1881824"/>
          </a:xfrm>
          <a:prstGeom prst="rect">
            <a:avLst/>
          </a:prstGeom>
          <a:gradFill>
            <a:gsLst>
              <a:gs pos="67000">
                <a:schemeClr val="bg1"/>
              </a:gs>
              <a:gs pos="100000">
                <a:schemeClr val="accent1">
                  <a:shade val="100000"/>
                  <a:satMod val="115000"/>
                </a:schemeClr>
              </a:gs>
            </a:gsLst>
            <a:lin ang="10800000" scaled="1"/>
          </a:gradFill>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95228" y="2780878"/>
            <a:ext cx="3438572" cy="188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55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デモの方向性</a:t>
            </a:r>
            <a:endParaRPr lang="ja-JP" altLang="en-US" dirty="0"/>
          </a:p>
        </p:txBody>
      </p:sp>
      <p:sp>
        <p:nvSpPr>
          <p:cNvPr id="3" name="コンテンツ プレースホルダー 2"/>
          <p:cNvSpPr>
            <a:spLocks noGrp="1"/>
          </p:cNvSpPr>
          <p:nvPr>
            <p:ph idx="1"/>
          </p:nvPr>
        </p:nvSpPr>
        <p:spPr/>
        <p:txBody>
          <a:bodyPr/>
          <a:lstStyle/>
          <a:p>
            <a:r>
              <a:rPr lang="en-US" altLang="ja-JP" dirty="0" smtClean="0"/>
              <a:t>“</a:t>
            </a:r>
            <a:r>
              <a:rPr lang="ja-JP" altLang="en-US" dirty="0" smtClean="0"/>
              <a:t>まるで実写</a:t>
            </a:r>
            <a:r>
              <a:rPr lang="en-US" altLang="ja-JP" dirty="0" smtClean="0"/>
              <a:t>” &amp; </a:t>
            </a:r>
            <a:r>
              <a:rPr lang="ja-JP" altLang="en-US" dirty="0" smtClean="0"/>
              <a:t>映像作品のような</a:t>
            </a:r>
            <a:r>
              <a:rPr lang="ja-JP" altLang="en-US" dirty="0"/>
              <a:t>絵作り</a:t>
            </a:r>
            <a:endParaRPr lang="en-US" altLang="ja-JP" dirty="0" smtClean="0"/>
          </a:p>
        </p:txBody>
      </p:sp>
      <p:grpSp>
        <p:nvGrpSpPr>
          <p:cNvPr id="5" name="グループ化 4"/>
          <p:cNvGrpSpPr/>
          <p:nvPr/>
        </p:nvGrpSpPr>
        <p:grpSpPr>
          <a:xfrm>
            <a:off x="683568" y="1416202"/>
            <a:ext cx="7776864" cy="2901332"/>
            <a:chOff x="807815" y="3061345"/>
            <a:chExt cx="8989798" cy="3353845"/>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815" y="3061345"/>
              <a:ext cx="5976127" cy="335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グループ化 6"/>
            <p:cNvGrpSpPr/>
            <p:nvPr/>
          </p:nvGrpSpPr>
          <p:grpSpPr>
            <a:xfrm>
              <a:off x="6783942" y="3061346"/>
              <a:ext cx="3013671" cy="3353844"/>
              <a:chOff x="6783942" y="3349377"/>
              <a:chExt cx="3240897" cy="3606719"/>
            </a:xfrm>
          </p:grpSpPr>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3942" y="3349377"/>
                <a:ext cx="3240897" cy="1807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6195" y="5156693"/>
                <a:ext cx="3228643" cy="1799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0" name="正方形/長方形 9"/>
          <p:cNvSpPr/>
          <p:nvPr/>
        </p:nvSpPr>
        <p:spPr>
          <a:xfrm>
            <a:off x="2123728" y="4334588"/>
            <a:ext cx="6420545" cy="307777"/>
          </a:xfrm>
          <a:prstGeom prst="rect">
            <a:avLst/>
          </a:prstGeom>
        </p:spPr>
        <p:txBody>
          <a:bodyPr wrap="square">
            <a:spAutoFit/>
          </a:bodyPr>
          <a:lstStyle/>
          <a:p>
            <a:pPr algn="r"/>
            <a:r>
              <a:rPr lang="en-US" altLang="ja-JP" sz="1400" dirty="0" smtClean="0">
                <a:solidFill>
                  <a:schemeClr val="tx1">
                    <a:lumMod val="75000"/>
                  </a:schemeClr>
                </a:solidFill>
                <a:latin typeface="Segoe UI" panose="020B0502040204020203" pitchFamily="34" charset="0"/>
                <a:ea typeface="Segoe UI" panose="020B0502040204020203" pitchFamily="34" charset="0"/>
                <a:cs typeface="Segoe UI" panose="020B0502040204020203" pitchFamily="34" charset="0"/>
              </a:rPr>
              <a:t>“The </a:t>
            </a:r>
            <a:r>
              <a:rPr lang="en-US" altLang="ja-JP" sz="1400" dirty="0">
                <a:solidFill>
                  <a:schemeClr val="tx1">
                    <a:lumMod val="75000"/>
                  </a:schemeClr>
                </a:solidFill>
                <a:latin typeface="Segoe UI" panose="020B0502040204020203" pitchFamily="34" charset="0"/>
                <a:ea typeface="Segoe UI" panose="020B0502040204020203" pitchFamily="34" charset="0"/>
                <a:cs typeface="Segoe UI" panose="020B0502040204020203" pitchFamily="34" charset="0"/>
              </a:rPr>
              <a:t>Third &amp; The </a:t>
            </a:r>
            <a:r>
              <a:rPr lang="en-US" altLang="ja-JP" sz="1400" dirty="0" smtClean="0">
                <a:solidFill>
                  <a:schemeClr val="tx1">
                    <a:lumMod val="75000"/>
                  </a:schemeClr>
                </a:solidFill>
                <a:latin typeface="Segoe UI" panose="020B0502040204020203" pitchFamily="34" charset="0"/>
                <a:ea typeface="Segoe UI" panose="020B0502040204020203" pitchFamily="34" charset="0"/>
                <a:cs typeface="Segoe UI" panose="020B0502040204020203" pitchFamily="34" charset="0"/>
              </a:rPr>
              <a:t>Seventh”</a:t>
            </a:r>
            <a:r>
              <a:rPr lang="ja-JP" altLang="en-US" sz="1400" dirty="0" smtClean="0">
                <a:solidFill>
                  <a:schemeClr val="tx1">
                    <a:lumMod val="75000"/>
                  </a:schemeClr>
                </a:solidFill>
                <a:latin typeface="Segoe UI" panose="020B0502040204020203" pitchFamily="34" charset="0"/>
                <a:cs typeface="Segoe UI" panose="020B0502040204020203" pitchFamily="34" charset="0"/>
              </a:rPr>
              <a:t> </a:t>
            </a:r>
            <a:r>
              <a:rPr lang="en-US" altLang="ja-JP" sz="1400" dirty="0" smtClean="0">
                <a:solidFill>
                  <a:schemeClr val="tx1">
                    <a:lumMod val="75000"/>
                  </a:schemeClr>
                </a:solidFill>
                <a:latin typeface="Segoe UI" panose="020B0502040204020203" pitchFamily="34" charset="0"/>
                <a:ea typeface="Segoe UI" panose="020B0502040204020203" pitchFamily="34" charset="0"/>
                <a:cs typeface="Segoe UI" panose="020B0502040204020203" pitchFamily="34" charset="0"/>
              </a:rPr>
              <a:t>from</a:t>
            </a:r>
            <a:r>
              <a:rPr lang="en-US" altLang="ja-JP" sz="1400" dirty="0">
                <a:solidFill>
                  <a:schemeClr val="tx1">
                    <a:lumMod val="75000"/>
                  </a:schemeClr>
                </a:solidFill>
                <a:latin typeface="Segoe UI" panose="020B0502040204020203" pitchFamily="34" charset="0"/>
                <a:ea typeface="Segoe UI" panose="020B0502040204020203" pitchFamily="34" charset="0"/>
                <a:cs typeface="Segoe UI" panose="020B0502040204020203" pitchFamily="34" charset="0"/>
              </a:rPr>
              <a:t> </a:t>
            </a:r>
            <a:r>
              <a:rPr lang="en-US" altLang="ja-JP" sz="1400" dirty="0" smtClean="0">
                <a:solidFill>
                  <a:schemeClr val="tx1">
                    <a:lumMod val="75000"/>
                  </a:schemeClr>
                </a:solidFill>
                <a:latin typeface="Segoe UI" panose="020B0502040204020203" pitchFamily="34" charset="0"/>
                <a:ea typeface="Segoe UI" panose="020B0502040204020203" pitchFamily="34" charset="0"/>
                <a:cs typeface="Segoe UI" panose="020B0502040204020203" pitchFamily="34" charset="0"/>
              </a:rPr>
              <a:t>Alex </a:t>
            </a:r>
            <a:r>
              <a:rPr lang="en-US" altLang="ja-JP" sz="1400" dirty="0">
                <a:solidFill>
                  <a:schemeClr val="tx1">
                    <a:lumMod val="75000"/>
                  </a:schemeClr>
                </a:solidFill>
                <a:latin typeface="Segoe UI" panose="020B0502040204020203" pitchFamily="34" charset="0"/>
                <a:ea typeface="Segoe UI" panose="020B0502040204020203" pitchFamily="34" charset="0"/>
                <a:cs typeface="Segoe UI" panose="020B0502040204020203" pitchFamily="34" charset="0"/>
              </a:rPr>
              <a:t>Roman </a:t>
            </a:r>
            <a:r>
              <a:rPr lang="en-US" altLang="ja-JP" sz="1400" dirty="0">
                <a:solidFill>
                  <a:schemeClr val="tx1">
                    <a:lumMod val="75000"/>
                  </a:schemeClr>
                </a:solidFill>
                <a:latin typeface="Segoe UI" panose="020B0502040204020203" pitchFamily="34" charset="0"/>
                <a:ea typeface="Segoe UI" panose="020B0502040204020203" pitchFamily="34" charset="0"/>
                <a:cs typeface="Segoe UI" panose="020B0502040204020203" pitchFamily="34" charset="0"/>
                <a:hlinkClick r:id="rId5"/>
              </a:rPr>
              <a:t>http://vimeo.com/7809605</a:t>
            </a:r>
            <a:endParaRPr lang="ja-JP" altLang="en-US" sz="1400" dirty="0">
              <a:solidFill>
                <a:schemeClr val="tx1">
                  <a:lumMod val="7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45902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smtClean="0"/>
              <a:t>ポストプロセス</a:t>
            </a:r>
            <a:endParaRPr kumimoji="1" lang="ja-JP" altLang="en-US" dirty="0"/>
          </a:p>
        </p:txBody>
      </p:sp>
      <p:sp>
        <p:nvSpPr>
          <p:cNvPr id="5" name="サブタイトル 4"/>
          <p:cNvSpPr>
            <a:spLocks noGrp="1"/>
          </p:cNvSpPr>
          <p:nvPr>
            <p:ph type="subTitle" idx="1"/>
          </p:nvPr>
        </p:nvSpPr>
        <p:spPr/>
        <p:txBody>
          <a:bodyPr/>
          <a:lstStyle/>
          <a:p>
            <a:r>
              <a:rPr lang="ja-JP" altLang="en-US" dirty="0"/>
              <a:t>ポストエフェクトとカメラシミュレーション</a:t>
            </a:r>
          </a:p>
          <a:p>
            <a:endParaRPr kumimoji="1" lang="ja-JP" altLang="en-US" dirty="0"/>
          </a:p>
        </p:txBody>
      </p:sp>
      <p:pic>
        <p:nvPicPr>
          <p:cNvPr id="1026" name="Picture 2" descr="\\kawase\Masa Shared\MIZUCHI\PostProcess_On.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107505" y="4351412"/>
            <a:ext cx="9386494" cy="792088"/>
          </a:xfrm>
          <a:prstGeom prst="rect">
            <a:avLst/>
          </a:prstGeom>
          <a:gradFill flip="none" rotWithShape="1">
            <a:gsLst>
              <a:gs pos="100000">
                <a:schemeClr val="bg1">
                  <a:lumMod val="95000"/>
                  <a:lumOff val="5000"/>
                  <a:alpha val="9000"/>
                </a:schemeClr>
              </a:gs>
              <a:gs pos="57000">
                <a:srgbClr val="0D0D0D"/>
              </a:gs>
              <a:gs pos="0">
                <a:schemeClr val="bg1">
                  <a:lumMod val="95000"/>
                  <a:lumOff val="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
          <p:cNvSpPr txBox="1">
            <a:spLocks/>
          </p:cNvSpPr>
          <p:nvPr/>
        </p:nvSpPr>
        <p:spPr>
          <a:xfrm>
            <a:off x="4788024" y="4429646"/>
            <a:ext cx="4027984" cy="646884"/>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kumimoji="1" sz="3200" b="0" kern="1200" baseline="0">
                <a:solidFill>
                  <a:schemeClr val="tx1">
                    <a:lumMod val="75000"/>
                  </a:schemeClr>
                </a:solidFill>
                <a:latin typeface="Segoe UI" panose="020B0502040204020203" pitchFamily="34" charset="0"/>
                <a:ea typeface="メイリオ" panose="020B0604030504040204" pitchFamily="50" charset="-128"/>
                <a:cs typeface="メイリオ" panose="020B0604030504040204" pitchFamily="50" charset="-128"/>
              </a:defRPr>
            </a:lvl1pPr>
          </a:lstStyle>
          <a:p>
            <a:pPr algn="r">
              <a:lnSpc>
                <a:spcPct val="120000"/>
              </a:lnSpc>
            </a:pPr>
            <a:r>
              <a:rPr lang="en-US" altLang="ja-JP" sz="12800" b="1" dirty="0" smtClean="0">
                <a:solidFill>
                  <a:schemeClr val="tx1"/>
                </a:solidFill>
                <a:ea typeface="HGP明朝E" panose="02020900000000000000" pitchFamily="18" charset="-128"/>
                <a:cs typeface="Segoe UI" panose="020B0502040204020203" pitchFamily="34" charset="0"/>
              </a:rPr>
              <a:t>Post Processing</a:t>
            </a:r>
            <a:endParaRPr lang="ja-JP" altLang="en-US" sz="12800" b="1" dirty="0">
              <a:solidFill>
                <a:schemeClr val="tx1"/>
              </a:solidFill>
              <a:ea typeface="HGP明朝E" panose="02020900000000000000" pitchFamily="18" charset="-128"/>
              <a:cs typeface="Segoe UI" panose="020B0502040204020203" pitchFamily="34" charset="0"/>
            </a:endParaRPr>
          </a:p>
        </p:txBody>
      </p:sp>
    </p:spTree>
    <p:extLst>
      <p:ext uri="{BB962C8B-B14F-4D97-AF65-F5344CB8AC3E}">
        <p14:creationId xmlns:p14="http://schemas.microsoft.com/office/powerpoint/2010/main" val="321113150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デモで使っているポストプロセス</a:t>
            </a:r>
            <a:endParaRPr kumimoji="1" lang="ja-JP" altLang="en-US" dirty="0"/>
          </a:p>
        </p:txBody>
      </p:sp>
      <p:sp>
        <p:nvSpPr>
          <p:cNvPr id="3" name="コンテンツ プレースホルダー 2"/>
          <p:cNvSpPr>
            <a:spLocks noGrp="1"/>
          </p:cNvSpPr>
          <p:nvPr>
            <p:ph idx="1"/>
          </p:nvPr>
        </p:nvSpPr>
        <p:spPr/>
        <p:txBody>
          <a:bodyPr>
            <a:normAutofit fontScale="70000" lnSpcReduction="20000"/>
          </a:bodyPr>
          <a:lstStyle/>
          <a:p>
            <a:r>
              <a:rPr kumimoji="1" lang="ja-JP" altLang="en-US" dirty="0" smtClean="0"/>
              <a:t>テンポラル</a:t>
            </a:r>
            <a:r>
              <a:rPr lang="ja-JP" altLang="en-US" dirty="0" smtClean="0"/>
              <a:t>・アンチエイリアス</a:t>
            </a:r>
            <a:endParaRPr lang="en-US" altLang="ja-JP" dirty="0" smtClean="0"/>
          </a:p>
          <a:p>
            <a:r>
              <a:rPr kumimoji="1" lang="ja-JP" altLang="en-US" dirty="0"/>
              <a:t>被写界</a:t>
            </a:r>
            <a:r>
              <a:rPr kumimoji="1" lang="ja-JP" altLang="en-US" dirty="0" smtClean="0"/>
              <a:t>深度／絞り／ボケ味シミュレーション</a:t>
            </a:r>
            <a:endParaRPr kumimoji="1" lang="en-US" altLang="ja-JP" dirty="0" smtClean="0"/>
          </a:p>
          <a:p>
            <a:r>
              <a:rPr lang="ja-JP" altLang="en-US" dirty="0" smtClean="0"/>
              <a:t>ポストプロセス型アンチエイリアス</a:t>
            </a:r>
            <a:endParaRPr lang="en-US" altLang="ja-JP" dirty="0" smtClean="0"/>
          </a:p>
          <a:p>
            <a:r>
              <a:rPr lang="ja-JP" altLang="en-US" dirty="0" smtClean="0"/>
              <a:t>エアリーディスクシミュレーション（小絞りボケ）</a:t>
            </a:r>
            <a:endParaRPr lang="en-US" altLang="ja-JP" dirty="0"/>
          </a:p>
          <a:p>
            <a:r>
              <a:rPr lang="ja-JP" altLang="en-US" dirty="0" smtClean="0"/>
              <a:t>モーションブラー</a:t>
            </a:r>
            <a:endParaRPr lang="en-US" altLang="ja-JP" dirty="0" smtClean="0"/>
          </a:p>
          <a:p>
            <a:r>
              <a:rPr kumimoji="1" lang="ja-JP" altLang="en-US" dirty="0" smtClean="0"/>
              <a:t>レンズディストーション</a:t>
            </a:r>
            <a:endParaRPr kumimoji="1" lang="en-US" altLang="ja-JP" dirty="0" smtClean="0"/>
          </a:p>
          <a:p>
            <a:r>
              <a:rPr lang="ja-JP" altLang="en-US" dirty="0"/>
              <a:t>色収差</a:t>
            </a:r>
            <a:endParaRPr kumimoji="1" lang="en-US" altLang="ja-JP" dirty="0" smtClean="0"/>
          </a:p>
          <a:p>
            <a:r>
              <a:rPr kumimoji="1" lang="ja-JP" altLang="en-US" dirty="0" smtClean="0"/>
              <a:t>周辺減光</a:t>
            </a:r>
            <a:endParaRPr kumimoji="1" lang="en-US" altLang="ja-JP" dirty="0" smtClean="0"/>
          </a:p>
          <a:p>
            <a:r>
              <a:rPr lang="ja-JP" altLang="en-US" dirty="0"/>
              <a:t>レンズフレア</a:t>
            </a:r>
            <a:endParaRPr lang="en-US" altLang="ja-JP" dirty="0"/>
          </a:p>
          <a:p>
            <a:r>
              <a:rPr lang="ja-JP" altLang="en-US" dirty="0" smtClean="0"/>
              <a:t>フィルム／トーンマッピング</a:t>
            </a:r>
            <a:endParaRPr lang="en-US" altLang="ja-JP" dirty="0" smtClean="0"/>
          </a:p>
          <a:p>
            <a:r>
              <a:rPr lang="ja-JP" altLang="en-US" dirty="0" smtClean="0"/>
              <a:t>カラーグレーディング</a:t>
            </a:r>
            <a:endParaRPr lang="en-US" altLang="ja-JP" dirty="0"/>
          </a:p>
          <a:p>
            <a:r>
              <a:rPr kumimoji="1" lang="ja-JP" altLang="en-US" dirty="0" smtClean="0"/>
              <a:t>フィルムグレイン／ノイズ</a:t>
            </a:r>
            <a:endParaRPr kumimoji="1" lang="en-US" altLang="ja-JP" dirty="0" smtClean="0"/>
          </a:p>
          <a:p>
            <a:r>
              <a:rPr kumimoji="1" lang="en-US" altLang="ja-JP" dirty="0" smtClean="0"/>
              <a:t>Etc.</a:t>
            </a:r>
          </a:p>
        </p:txBody>
      </p:sp>
    </p:spTree>
    <p:extLst>
      <p:ext uri="{BB962C8B-B14F-4D97-AF65-F5344CB8AC3E}">
        <p14:creationId xmlns:p14="http://schemas.microsoft.com/office/powerpoint/2010/main" val="9040260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ポストプロセスに含まないもの</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pPr marL="266700" lvl="1">
              <a:buSzPct val="60000"/>
              <a:buFont typeface="Wingdings" panose="05000000000000000000" pitchFamily="2" charset="2"/>
              <a:buChar char="n"/>
            </a:pPr>
            <a:r>
              <a:rPr lang="ja-JP" altLang="en-US" sz="2200" dirty="0">
                <a:solidFill>
                  <a:srgbClr val="C75F09"/>
                </a:solidFill>
              </a:rPr>
              <a:t>ポストプロセス</a:t>
            </a:r>
            <a:r>
              <a:rPr lang="ja-JP" altLang="en-US" sz="2200" dirty="0" smtClean="0"/>
              <a:t>は一</a:t>
            </a:r>
            <a:r>
              <a:rPr lang="ja-JP" altLang="en-US" sz="2200" dirty="0"/>
              <a:t>通り完成した画像に対する</a:t>
            </a:r>
            <a:r>
              <a:rPr lang="ja-JP" altLang="en-US" sz="2200" dirty="0" smtClean="0"/>
              <a:t>処理とする</a:t>
            </a:r>
            <a:endParaRPr lang="en-US" altLang="ja-JP" sz="2200" dirty="0" smtClean="0"/>
          </a:p>
          <a:p>
            <a:pPr marL="625475" lvl="2">
              <a:buSzPct val="60000"/>
              <a:buFont typeface="Wingdings" panose="05000000000000000000" pitchFamily="2" charset="2"/>
              <a:buChar char="n"/>
            </a:pPr>
            <a:endParaRPr lang="en-US" altLang="ja-JP" sz="2000" dirty="0"/>
          </a:p>
          <a:p>
            <a:r>
              <a:rPr lang="ja-JP" altLang="en-US" dirty="0" smtClean="0"/>
              <a:t>ここで述べる「</a:t>
            </a:r>
            <a:r>
              <a:rPr lang="ja-JP" altLang="en-US" dirty="0" smtClean="0">
                <a:solidFill>
                  <a:srgbClr val="C75F09"/>
                </a:solidFill>
              </a:rPr>
              <a:t>ポストプロセス</a:t>
            </a:r>
            <a:r>
              <a:rPr lang="ja-JP" altLang="en-US" dirty="0" smtClean="0"/>
              <a:t>」に</a:t>
            </a:r>
            <a:r>
              <a:rPr lang="ja-JP" altLang="en-US" dirty="0"/>
              <a:t>含まない</a:t>
            </a:r>
            <a:r>
              <a:rPr lang="ja-JP" altLang="en-US" dirty="0" smtClean="0"/>
              <a:t>もの</a:t>
            </a:r>
            <a:endParaRPr lang="en-US" altLang="ja-JP" dirty="0" smtClean="0"/>
          </a:p>
          <a:p>
            <a:pPr lvl="1"/>
            <a:r>
              <a:rPr lang="ja-JP" altLang="en-US" dirty="0" smtClean="0"/>
              <a:t>スクリーンスペース・ローカルリフレクション</a:t>
            </a:r>
            <a:endParaRPr lang="en-US" altLang="ja-JP" dirty="0" smtClean="0"/>
          </a:p>
          <a:p>
            <a:pPr lvl="1"/>
            <a:r>
              <a:rPr lang="ja-JP" altLang="en-US" dirty="0" smtClean="0"/>
              <a:t>スクリーンスペース・アンビエントオクルージョン</a:t>
            </a:r>
            <a:endParaRPr lang="en-US" altLang="ja-JP" dirty="0" smtClean="0"/>
          </a:p>
          <a:p>
            <a:pPr lvl="1"/>
            <a:r>
              <a:rPr lang="ja-JP" altLang="en-US" dirty="0" smtClean="0"/>
              <a:t>スクリーンスペース・フォグ</a:t>
            </a:r>
            <a:endParaRPr lang="en-US" altLang="ja-JP" dirty="0" smtClean="0"/>
          </a:p>
          <a:p>
            <a:pPr lvl="2"/>
            <a:endParaRPr lang="en-US" altLang="ja-JP" b="1" dirty="0" smtClean="0"/>
          </a:p>
          <a:p>
            <a:r>
              <a:rPr lang="ja-JP" altLang="en-US" dirty="0">
                <a:solidFill>
                  <a:srgbClr val="C75F09"/>
                </a:solidFill>
              </a:rPr>
              <a:t>これらはシェーディングの一環として処理</a:t>
            </a:r>
            <a:endParaRPr lang="en-US" altLang="ja-JP" dirty="0">
              <a:solidFill>
                <a:srgbClr val="C75F09"/>
              </a:solidFill>
            </a:endParaRPr>
          </a:p>
          <a:p>
            <a:pPr lvl="1"/>
            <a:r>
              <a:rPr lang="ja-JP" altLang="en-US" dirty="0" smtClean="0"/>
              <a:t>カラーバッファ合成以前に必要になるため</a:t>
            </a:r>
            <a:endParaRPr lang="en-US" altLang="ja-JP" dirty="0" smtClean="0"/>
          </a:p>
          <a:p>
            <a:pPr lvl="2"/>
            <a:endParaRPr lang="en-US" altLang="ja-JP" dirty="0"/>
          </a:p>
          <a:p>
            <a:r>
              <a:rPr lang="ja-JP" altLang="en-US" dirty="0" smtClean="0"/>
              <a:t>ポストプロセス適用前のカラーバッファには既に含まれている</a:t>
            </a:r>
            <a:endParaRPr lang="en-US" altLang="ja-JP" dirty="0" smtClean="0"/>
          </a:p>
          <a:p>
            <a:pPr lvl="1"/>
            <a:r>
              <a:rPr lang="ja-JP" altLang="en-US" dirty="0" smtClean="0"/>
              <a:t>これらに対するテンポラル・スーパーサンプリングも適用済み</a:t>
            </a:r>
            <a:endParaRPr lang="en-US" altLang="ja-JP" dirty="0" smtClean="0"/>
          </a:p>
        </p:txBody>
      </p:sp>
    </p:spTree>
    <p:extLst>
      <p:ext uri="{BB962C8B-B14F-4D97-AF65-F5344CB8AC3E}">
        <p14:creationId xmlns:p14="http://schemas.microsoft.com/office/powerpoint/2010/main" val="89518486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ポストプロセスなし</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2050" name="Picture 2" descr="\\kawase\Masa Shared\MIZUCHI\PostProcess_Off_.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843557"/>
            <a:ext cx="6828252" cy="384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67758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ポストプロセス</a:t>
            </a:r>
            <a:r>
              <a:rPr kumimoji="1" lang="ja-JP" altLang="en-US" dirty="0" smtClean="0"/>
              <a:t>あり</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5" name="Picture 2" descr="\\kawase\Masa Shared\MIZUCHI\PostProcess_On.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843558"/>
            <a:ext cx="6828251" cy="384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4253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ここで取り上げる内容</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dirty="0" smtClean="0"/>
              <a:t>テンポラル</a:t>
            </a:r>
            <a:r>
              <a:rPr lang="ja-JP" altLang="en-US" dirty="0" smtClean="0"/>
              <a:t>・アンチエイリアス</a:t>
            </a:r>
            <a:endParaRPr lang="en-US" altLang="ja-JP" dirty="0" smtClean="0"/>
          </a:p>
          <a:p>
            <a:pPr lvl="1"/>
            <a:r>
              <a:rPr lang="ja-JP" altLang="en-US" dirty="0" smtClean="0"/>
              <a:t>メイン</a:t>
            </a:r>
            <a:endParaRPr lang="en-US" altLang="ja-JP" dirty="0" smtClean="0"/>
          </a:p>
          <a:p>
            <a:endParaRPr lang="en-US" altLang="ja-JP" dirty="0" smtClean="0"/>
          </a:p>
          <a:p>
            <a:r>
              <a:rPr lang="ja-JP" altLang="en-US" dirty="0" smtClean="0"/>
              <a:t>おまけ</a:t>
            </a:r>
            <a:endParaRPr lang="en-US" altLang="ja-JP" dirty="0" smtClean="0"/>
          </a:p>
          <a:p>
            <a:pPr lvl="1"/>
            <a:r>
              <a:rPr lang="ja-JP" altLang="en-US" dirty="0" smtClean="0"/>
              <a:t>ボケ味シミュレーション</a:t>
            </a:r>
            <a:endParaRPr lang="en-US" altLang="ja-JP" dirty="0" smtClean="0"/>
          </a:p>
          <a:p>
            <a:pPr lvl="1"/>
            <a:r>
              <a:rPr lang="ja-JP" altLang="en-US" dirty="0" smtClean="0"/>
              <a:t>カメラシミュレーション</a:t>
            </a:r>
          </a:p>
        </p:txBody>
      </p:sp>
    </p:spTree>
    <p:extLst>
      <p:ext uri="{BB962C8B-B14F-4D97-AF65-F5344CB8AC3E}">
        <p14:creationId xmlns:p14="http://schemas.microsoft.com/office/powerpoint/2010/main" val="273295137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ja-JP" altLang="en-US" dirty="0"/>
              <a:t>テンポラル・アンチエイリアス</a:t>
            </a:r>
            <a:endParaRPr kumimoji="1" lang="ja-JP" altLang="en-US" dirty="0"/>
          </a:p>
        </p:txBody>
      </p:sp>
      <p:sp>
        <p:nvSpPr>
          <p:cNvPr id="5" name="サブタイトル 4"/>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val="19813544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エイリアシングとは？</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エイリアシング</a:t>
            </a:r>
            <a:endParaRPr kumimoji="1" lang="en-US" altLang="ja-JP" dirty="0" smtClean="0"/>
          </a:p>
          <a:p>
            <a:pPr lvl="1"/>
            <a:r>
              <a:rPr kumimoji="1" lang="ja-JP" altLang="en-US" dirty="0" smtClean="0">
                <a:solidFill>
                  <a:srgbClr val="C75F09"/>
                </a:solidFill>
              </a:rPr>
              <a:t>サンプリング周波数の</a:t>
            </a:r>
            <a:r>
              <a:rPr kumimoji="1" lang="en-US" altLang="ja-JP" dirty="0" smtClean="0">
                <a:solidFill>
                  <a:srgbClr val="C75F09"/>
                </a:solidFill>
              </a:rPr>
              <a:t>1/2</a:t>
            </a:r>
            <a:r>
              <a:rPr lang="ja-JP" altLang="en-US" dirty="0" smtClean="0">
                <a:solidFill>
                  <a:srgbClr val="C75F09"/>
                </a:solidFill>
              </a:rPr>
              <a:t>を超える周波数を表現できない</a:t>
            </a:r>
            <a:endParaRPr lang="en-US" altLang="ja-JP" dirty="0" smtClean="0">
              <a:solidFill>
                <a:srgbClr val="C75F09"/>
              </a:solidFill>
            </a:endParaRPr>
          </a:p>
          <a:p>
            <a:pPr lvl="2"/>
            <a:r>
              <a:rPr kumimoji="1" lang="ja-JP" altLang="en-US" dirty="0" smtClean="0"/>
              <a:t>ナイキスト周波数と呼ばれる</a:t>
            </a:r>
            <a:endParaRPr kumimoji="1" lang="en-US" altLang="ja-JP" dirty="0" smtClean="0"/>
          </a:p>
          <a:p>
            <a:r>
              <a:rPr lang="ja-JP" altLang="en-US" dirty="0"/>
              <a:t>空間周波数に対してサンプリング周波数が</a:t>
            </a:r>
            <a:r>
              <a:rPr lang="ja-JP" altLang="en-US" dirty="0" smtClean="0"/>
              <a:t>低いと発生</a:t>
            </a:r>
            <a:endParaRPr lang="en-US" altLang="ja-JP" dirty="0"/>
          </a:p>
          <a:p>
            <a:pPr lvl="1"/>
            <a:r>
              <a:rPr lang="ja-JP" altLang="en-US" dirty="0" smtClean="0"/>
              <a:t>ピクセルのジャギー</a:t>
            </a:r>
            <a:endParaRPr lang="en-US" altLang="ja-JP" dirty="0" smtClean="0"/>
          </a:p>
          <a:p>
            <a:pPr lvl="1"/>
            <a:r>
              <a:rPr lang="ja-JP" altLang="en-US" dirty="0" smtClean="0"/>
              <a:t>モアレ現象</a:t>
            </a:r>
            <a:endParaRPr lang="en-US" altLang="ja-JP" dirty="0" smtClean="0"/>
          </a:p>
        </p:txBody>
      </p:sp>
    </p:spTree>
    <p:extLst>
      <p:ext uri="{BB962C8B-B14F-4D97-AF65-F5344CB8AC3E}">
        <p14:creationId xmlns:p14="http://schemas.microsoft.com/office/powerpoint/2010/main" val="3738035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アンチエイリアシング</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dirty="0" smtClean="0"/>
              <a:t>何らかの方法でサンプリング数を増やす</a:t>
            </a:r>
            <a:endParaRPr kumimoji="1" lang="en-US" altLang="ja-JP" dirty="0" smtClean="0"/>
          </a:p>
          <a:p>
            <a:pPr lvl="1"/>
            <a:r>
              <a:rPr lang="ja-JP" altLang="en-US" dirty="0" smtClean="0"/>
              <a:t>スーパーサンプリング</a:t>
            </a:r>
            <a:endParaRPr lang="en-US" altLang="ja-JP" dirty="0" smtClean="0"/>
          </a:p>
          <a:p>
            <a:pPr lvl="1"/>
            <a:r>
              <a:rPr kumimoji="1" lang="ja-JP" altLang="en-US" dirty="0" smtClean="0"/>
              <a:t>これが本来の意味でのアンチエイリアシング</a:t>
            </a:r>
            <a:endParaRPr kumimoji="1" lang="en-US" altLang="ja-JP" dirty="0" smtClean="0"/>
          </a:p>
        </p:txBody>
      </p:sp>
    </p:spTree>
    <p:extLst>
      <p:ext uri="{BB962C8B-B14F-4D97-AF65-F5344CB8AC3E}">
        <p14:creationId xmlns:p14="http://schemas.microsoft.com/office/powerpoint/2010/main" val="1838786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従来のアンチエイリアシング</a:t>
            </a:r>
            <a:endParaRPr kumimoji="1" lang="ja-JP" altLang="en-US" dirty="0"/>
          </a:p>
        </p:txBody>
      </p:sp>
      <p:sp>
        <p:nvSpPr>
          <p:cNvPr id="3" name="コンテンツ プレースホルダー 2"/>
          <p:cNvSpPr>
            <a:spLocks noGrp="1"/>
          </p:cNvSpPr>
          <p:nvPr>
            <p:ph idx="1"/>
          </p:nvPr>
        </p:nvSpPr>
        <p:spPr/>
        <p:txBody>
          <a:bodyPr>
            <a:normAutofit fontScale="62500" lnSpcReduction="20000"/>
          </a:bodyPr>
          <a:lstStyle/>
          <a:p>
            <a:r>
              <a:rPr kumimoji="1" lang="ja-JP" altLang="en-US" dirty="0" smtClean="0"/>
              <a:t>ハードウェアマルチサンプリング</a:t>
            </a:r>
            <a:endParaRPr kumimoji="1" lang="en-US" altLang="ja-JP" dirty="0" smtClean="0"/>
          </a:p>
          <a:p>
            <a:pPr lvl="1"/>
            <a:r>
              <a:rPr lang="en-US" altLang="ja-JP" dirty="0" smtClean="0"/>
              <a:t>MSAA</a:t>
            </a:r>
          </a:p>
          <a:p>
            <a:pPr lvl="1"/>
            <a:r>
              <a:rPr lang="ja-JP" altLang="en-US" dirty="0" smtClean="0"/>
              <a:t>カバレッジのみのスーパーサンプリング</a:t>
            </a:r>
            <a:endParaRPr lang="en-US" altLang="ja-JP" dirty="0" smtClean="0"/>
          </a:p>
          <a:p>
            <a:pPr lvl="2"/>
            <a:r>
              <a:rPr lang="ja-JP" altLang="en-US" dirty="0" smtClean="0"/>
              <a:t>シェーディングは</a:t>
            </a:r>
            <a:r>
              <a:rPr lang="en-US" altLang="ja-JP" dirty="0" smtClean="0"/>
              <a:t>1</a:t>
            </a:r>
            <a:r>
              <a:rPr lang="ja-JP" altLang="en-US" dirty="0" smtClean="0"/>
              <a:t>サンプルのみ</a:t>
            </a:r>
            <a:endParaRPr lang="en-US" altLang="ja-JP" dirty="0" smtClean="0"/>
          </a:p>
          <a:p>
            <a:pPr lvl="2"/>
            <a:r>
              <a:rPr kumimoji="1" lang="ja-JP" altLang="en-US" dirty="0" smtClean="0"/>
              <a:t>ポリゴンエッジにしか効果がない</a:t>
            </a:r>
            <a:endParaRPr kumimoji="1" lang="en-US" altLang="ja-JP" dirty="0" smtClean="0"/>
          </a:p>
          <a:p>
            <a:pPr lvl="1"/>
            <a:r>
              <a:rPr lang="ja-JP" altLang="en-US" dirty="0" smtClean="0">
                <a:solidFill>
                  <a:schemeClr val="accent6">
                    <a:lumMod val="75000"/>
                  </a:schemeClr>
                </a:solidFill>
              </a:rPr>
              <a:t>シェーディングによって生じるエイリアスには効果なし</a:t>
            </a:r>
            <a:endParaRPr lang="en-US" altLang="ja-JP" dirty="0" smtClean="0">
              <a:solidFill>
                <a:schemeClr val="accent6">
                  <a:lumMod val="75000"/>
                </a:schemeClr>
              </a:solidFill>
            </a:endParaRPr>
          </a:p>
          <a:p>
            <a:pPr lvl="2"/>
            <a:r>
              <a:rPr lang="ja-JP" altLang="en-US" dirty="0"/>
              <a:t>スペキュラーエイリアスには無力</a:t>
            </a:r>
            <a:endParaRPr lang="en-US" altLang="ja-JP" dirty="0"/>
          </a:p>
          <a:p>
            <a:pPr lvl="2"/>
            <a:endParaRPr kumimoji="1" lang="en-US" altLang="ja-JP" dirty="0" smtClean="0"/>
          </a:p>
          <a:p>
            <a:r>
              <a:rPr lang="ja-JP" altLang="en-US" dirty="0" smtClean="0"/>
              <a:t>ポストプロセス型アンチエイリアス</a:t>
            </a:r>
            <a:endParaRPr lang="en-US" altLang="ja-JP" dirty="0" smtClean="0"/>
          </a:p>
          <a:p>
            <a:pPr lvl="1"/>
            <a:r>
              <a:rPr lang="en-US" altLang="ja-JP" dirty="0" smtClean="0"/>
              <a:t>FXAA</a:t>
            </a:r>
            <a:r>
              <a:rPr lang="ja-JP" altLang="en-US" dirty="0" smtClean="0"/>
              <a:t>など</a:t>
            </a:r>
            <a:endParaRPr lang="en-US" altLang="ja-JP" dirty="0" smtClean="0"/>
          </a:p>
          <a:p>
            <a:pPr lvl="1"/>
            <a:r>
              <a:rPr lang="ja-JP" altLang="en-US" dirty="0"/>
              <a:t>サンプリングを増やす訳では</a:t>
            </a:r>
            <a:r>
              <a:rPr lang="ja-JP" altLang="en-US" dirty="0" smtClean="0"/>
              <a:t>ない</a:t>
            </a:r>
            <a:endParaRPr lang="en-US" altLang="ja-JP" dirty="0" smtClean="0"/>
          </a:p>
          <a:p>
            <a:pPr lvl="1"/>
            <a:r>
              <a:rPr lang="ja-JP" altLang="en-US" dirty="0">
                <a:solidFill>
                  <a:schemeClr val="accent6">
                    <a:lumMod val="75000"/>
                  </a:schemeClr>
                </a:solidFill>
              </a:rPr>
              <a:t>時間方向へのエイリアシングに</a:t>
            </a:r>
            <a:r>
              <a:rPr lang="ja-JP" altLang="en-US" dirty="0" smtClean="0">
                <a:solidFill>
                  <a:schemeClr val="accent6">
                    <a:lumMod val="75000"/>
                  </a:schemeClr>
                </a:solidFill>
              </a:rPr>
              <a:t>は効果なし</a:t>
            </a:r>
            <a:endParaRPr lang="en-US" altLang="ja-JP" dirty="0">
              <a:solidFill>
                <a:schemeClr val="accent6">
                  <a:lumMod val="75000"/>
                </a:schemeClr>
              </a:solidFill>
            </a:endParaRPr>
          </a:p>
          <a:p>
            <a:pPr lvl="2"/>
            <a:r>
              <a:rPr lang="ja-JP" altLang="en-US" dirty="0"/>
              <a:t>静止画としてのジャギーにしか効果が</a:t>
            </a:r>
            <a:r>
              <a:rPr lang="ja-JP" altLang="en-US" dirty="0" smtClean="0"/>
              <a:t>ない</a:t>
            </a:r>
            <a:endParaRPr lang="en-US" altLang="ja-JP" dirty="0" smtClean="0"/>
          </a:p>
          <a:p>
            <a:pPr lvl="2"/>
            <a:r>
              <a:rPr lang="ja-JP" altLang="en-US" dirty="0" smtClean="0"/>
              <a:t>一枚</a:t>
            </a:r>
            <a:r>
              <a:rPr lang="ja-JP" altLang="en-US" dirty="0"/>
              <a:t>絵では綺麗でも動かすとウネウネする</a:t>
            </a:r>
            <a:endParaRPr lang="en-US" altLang="ja-JP" dirty="0"/>
          </a:p>
          <a:p>
            <a:pPr lvl="2"/>
            <a:endParaRPr lang="en-US" altLang="ja-JP" dirty="0" smtClean="0"/>
          </a:p>
          <a:p>
            <a:r>
              <a:rPr lang="ja-JP" altLang="en-US" dirty="0" smtClean="0"/>
              <a:t>これらは画像としてのジャギー</a:t>
            </a:r>
            <a:r>
              <a:rPr lang="ja-JP" altLang="en-US" dirty="0"/>
              <a:t>除去に最適化した</a:t>
            </a:r>
            <a:r>
              <a:rPr lang="ja-JP" altLang="en-US" dirty="0" smtClean="0"/>
              <a:t>技術</a:t>
            </a:r>
            <a:endParaRPr kumimoji="1" lang="en-US" altLang="ja-JP" dirty="0" smtClean="0">
              <a:solidFill>
                <a:srgbClr val="FF0000"/>
              </a:solidFill>
            </a:endParaRPr>
          </a:p>
          <a:p>
            <a:pPr lvl="1"/>
            <a:r>
              <a:rPr kumimoji="1" lang="ja-JP" altLang="en-US" dirty="0" smtClean="0">
                <a:solidFill>
                  <a:schemeClr val="accent6">
                    <a:lumMod val="75000"/>
                  </a:schemeClr>
                </a:solidFill>
              </a:rPr>
              <a:t>本当にサンプリングが増えている訳ではない</a:t>
            </a:r>
            <a:endParaRPr kumimoji="1" lang="en-US" altLang="ja-JP" dirty="0" smtClean="0">
              <a:solidFill>
                <a:schemeClr val="accent6">
                  <a:lumMod val="75000"/>
                </a:schemeClr>
              </a:solidFill>
            </a:endParaRPr>
          </a:p>
          <a:p>
            <a:pPr lvl="1"/>
            <a:r>
              <a:rPr kumimoji="1" lang="ja-JP" altLang="en-US" dirty="0" smtClean="0">
                <a:solidFill>
                  <a:schemeClr val="accent6">
                    <a:lumMod val="75000"/>
                  </a:schemeClr>
                </a:solidFill>
              </a:rPr>
              <a:t>本質的な解決方法ではない</a:t>
            </a:r>
            <a:endParaRPr kumimoji="1" lang="en-US" altLang="ja-JP" dirty="0" smtClean="0">
              <a:solidFill>
                <a:schemeClr val="accent6">
                  <a:lumMod val="75000"/>
                </a:schemeClr>
              </a:solidFill>
            </a:endParaRPr>
          </a:p>
        </p:txBody>
      </p:sp>
    </p:spTree>
    <p:extLst>
      <p:ext uri="{BB962C8B-B14F-4D97-AF65-F5344CB8AC3E}">
        <p14:creationId xmlns:p14="http://schemas.microsoft.com/office/powerpoint/2010/main" val="1211673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6113</TotalTime>
  <Words>4588</Words>
  <Application>Microsoft Office PowerPoint</Application>
  <PresentationFormat>画面に合わせる (16:9)</PresentationFormat>
  <Paragraphs>885</Paragraphs>
  <Slides>146</Slides>
  <Notes>18</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146</vt:i4>
      </vt:variant>
    </vt:vector>
  </HeadingPairs>
  <TitlesOfParts>
    <vt:vector size="157" baseType="lpstr">
      <vt:lpstr>HGP明朝E</vt:lpstr>
      <vt:lpstr>ＭＳ Ｐゴシック</vt:lpstr>
      <vt:lpstr>メイリオ</vt:lpstr>
      <vt:lpstr>源ノ角ゴシック JP Medium</vt:lpstr>
      <vt:lpstr>小塚明朝 Pr6N M</vt:lpstr>
      <vt:lpstr>Arial</vt:lpstr>
      <vt:lpstr>Calibri</vt:lpstr>
      <vt:lpstr>Cambria Math</vt:lpstr>
      <vt:lpstr>Segoe UI</vt:lpstr>
      <vt:lpstr>Wingdings</vt:lpstr>
      <vt:lpstr>Office ​​テーマ</vt:lpstr>
      <vt:lpstr>シリコンスタジオ最新テクノロジーデモ レンダリング技術解説</vt:lpstr>
      <vt:lpstr>本セッションのターゲット</vt:lpstr>
      <vt:lpstr>まずはデモ動画をご覧ください</vt:lpstr>
      <vt:lpstr>パフォーマンス</vt:lpstr>
      <vt:lpstr>補足</vt:lpstr>
      <vt:lpstr>アジェンダ</vt:lpstr>
      <vt:lpstr>アジェンダ</vt:lpstr>
      <vt:lpstr>技術デモ開発の背景</vt:lpstr>
      <vt:lpstr>デモの方向性</vt:lpstr>
      <vt:lpstr>コンセプトアート</vt:lpstr>
      <vt:lpstr>技術デモ</vt:lpstr>
      <vt:lpstr>アジェンダ</vt:lpstr>
      <vt:lpstr>PowerPoint プレゼンテーション</vt:lpstr>
      <vt:lpstr>まずはこの絵ができるまで順に表示</vt:lpstr>
      <vt:lpstr>LightMap</vt:lpstr>
      <vt:lpstr>LightMap</vt:lpstr>
      <vt:lpstr>LightMap</vt:lpstr>
      <vt:lpstr>LightMap</vt:lpstr>
      <vt:lpstr>LightMap</vt:lpstr>
      <vt:lpstr>LightMap</vt:lpstr>
      <vt:lpstr>要求は「まるで実写」</vt:lpstr>
      <vt:lpstr>要求は「まるで実写」</vt:lpstr>
      <vt:lpstr>要求は「まるで実写」</vt:lpstr>
      <vt:lpstr>要求は「まるで実写」</vt:lpstr>
      <vt:lpstr>解説概要</vt:lpstr>
      <vt:lpstr>PowerPoint プレゼンテーション</vt:lpstr>
      <vt:lpstr>“物理ベース”</vt:lpstr>
      <vt:lpstr>間接光</vt:lpstr>
      <vt:lpstr>Shading Model</vt:lpstr>
      <vt:lpstr>細かなこと1</vt:lpstr>
      <vt:lpstr>細かなこと2</vt:lpstr>
      <vt:lpstr>G-Buffer</vt:lpstr>
      <vt:lpstr>PowerPoint プレゼンテーション</vt:lpstr>
      <vt:lpstr>Light Map Baking</vt:lpstr>
      <vt:lpstr>Sun/Sky</vt:lpstr>
      <vt:lpstr>注意点</vt:lpstr>
      <vt:lpstr>マテリアルシステム</vt:lpstr>
      <vt:lpstr>要求</vt:lpstr>
      <vt:lpstr>Material Layeringシステム</vt:lpstr>
      <vt:lpstr>Material Layeringシステム</vt:lpstr>
      <vt:lpstr>Material Layeringシステム</vt:lpstr>
      <vt:lpstr>マテリアル編集</vt:lpstr>
      <vt:lpstr>マテリアル編集</vt:lpstr>
      <vt:lpstr>リニアワークフロー</vt:lpstr>
      <vt:lpstr>リニアワークフロー</vt:lpstr>
      <vt:lpstr>Image-Based Lighting</vt:lpstr>
      <vt:lpstr>Image-Based Lighting</vt:lpstr>
      <vt:lpstr>Image-Based Lighting</vt:lpstr>
      <vt:lpstr>Localized Cubemaps</vt:lpstr>
      <vt:lpstr>デモにおけるLocalized Cubemaps</vt:lpstr>
      <vt:lpstr>Localized Cubemapを用いたShading</vt:lpstr>
      <vt:lpstr>Localized Cubemapを用いたShading</vt:lpstr>
      <vt:lpstr>Localized Cubemapを用いたShading</vt:lpstr>
      <vt:lpstr>Localized Cubemapを用いたShading</vt:lpstr>
      <vt:lpstr>Localized Cubemapを用いたShading</vt:lpstr>
      <vt:lpstr>Localized Cubemapを用いたShading</vt:lpstr>
      <vt:lpstr>Cubemapの結果のブレンディング</vt:lpstr>
      <vt:lpstr>Cubemapの結果のブレンディング</vt:lpstr>
      <vt:lpstr>Cubemapの結果のブレンディング</vt:lpstr>
      <vt:lpstr>Cubemapブレンドの精度問題</vt:lpstr>
      <vt:lpstr>Cubemapブレンドの精度改良</vt:lpstr>
      <vt:lpstr>シェーディング回数</vt:lpstr>
      <vt:lpstr>シェーディング回数</vt:lpstr>
      <vt:lpstr>Parallax Correction</vt:lpstr>
      <vt:lpstr>Parallax Correction</vt:lpstr>
      <vt:lpstr>Parallax Correction</vt:lpstr>
      <vt:lpstr>Local Reflection</vt:lpstr>
      <vt:lpstr>IBLのみ</vt:lpstr>
      <vt:lpstr>Local Reflectionあり</vt:lpstr>
      <vt:lpstr>IBLのみ</vt:lpstr>
      <vt:lpstr>Local Reflectionあり</vt:lpstr>
      <vt:lpstr>Local Reflectionとは</vt:lpstr>
      <vt:lpstr>基本手順</vt:lpstr>
      <vt:lpstr>基本手順</vt:lpstr>
      <vt:lpstr>基本手順</vt:lpstr>
      <vt:lpstr>Local Reflection &amp; BRDF</vt:lpstr>
      <vt:lpstr>デモにおけるLocal Reflection</vt:lpstr>
      <vt:lpstr>その他詳細</vt:lpstr>
      <vt:lpstr>Local Reflection+材質感</vt:lpstr>
      <vt:lpstr>IBLのみ</vt:lpstr>
      <vt:lpstr>Temporal Super Sampling</vt:lpstr>
      <vt:lpstr>Anti-Aliasing</vt:lpstr>
      <vt:lpstr>理想</vt:lpstr>
      <vt:lpstr>現実</vt:lpstr>
      <vt:lpstr>エイリアシングがひどすぎる問題</vt:lpstr>
      <vt:lpstr>対応</vt:lpstr>
      <vt:lpstr>Toksvig Normal Mapping [Toksvig04]</vt:lpstr>
      <vt:lpstr>Temporal G-Buffer Filtering</vt:lpstr>
      <vt:lpstr>アジェンダ</vt:lpstr>
      <vt:lpstr>ポストプロセス</vt:lpstr>
      <vt:lpstr>デモで使っているポストプロセス</vt:lpstr>
      <vt:lpstr>ポストプロセスに含まないもの</vt:lpstr>
      <vt:lpstr>ポストプロセスなし</vt:lpstr>
      <vt:lpstr>ポストプロセスあり</vt:lpstr>
      <vt:lpstr>ここで取り上げる内容</vt:lpstr>
      <vt:lpstr>テンポラル・アンチエイリアス</vt:lpstr>
      <vt:lpstr>エイリアシングとは？</vt:lpstr>
      <vt:lpstr>アンチエイリアシング</vt:lpstr>
      <vt:lpstr>従来のアンチエイリアシング</vt:lpstr>
      <vt:lpstr>物理ベース時代のエイリアス</vt:lpstr>
      <vt:lpstr>こんなことになりました</vt:lpstr>
      <vt:lpstr>こんなことになりました</vt:lpstr>
      <vt:lpstr>スーパーサンプリングの重要性</vt:lpstr>
      <vt:lpstr>ブルートフォース・スーパーサンプリング</vt:lpstr>
      <vt:lpstr>テンポラル・スーパーサンプリング</vt:lpstr>
      <vt:lpstr>テンポラル・アンチエイリアスの実装</vt:lpstr>
      <vt:lpstr>アンチエイリアスなし</vt:lpstr>
      <vt:lpstr>アンチエイリアスあり</vt:lpstr>
      <vt:lpstr>アンチエイリアスなし／あり</vt:lpstr>
      <vt:lpstr>もう少し詳細な tips 等</vt:lpstr>
      <vt:lpstr>エッジ部分の高輝度スペキュラー問題</vt:lpstr>
      <vt:lpstr>エッジ部分の高輝度スペキュラー問題</vt:lpstr>
      <vt:lpstr>静止ピクセルの改善</vt:lpstr>
      <vt:lpstr>動いているピクセル／静止ピクセル</vt:lpstr>
      <vt:lpstr>テンポラル・ジッタリング</vt:lpstr>
      <vt:lpstr>サンプリング点の注意</vt:lpstr>
      <vt:lpstr>16サンプリングの例</vt:lpstr>
      <vt:lpstr>16サンプリングの例</vt:lpstr>
      <vt:lpstr>16サンプリングの例</vt:lpstr>
      <vt:lpstr>サンプリング点の注意</vt:lpstr>
      <vt:lpstr>採用したサンプリングパターン</vt:lpstr>
      <vt:lpstr>頂点単位ジッタリング</vt:lpstr>
      <vt:lpstr>ジッタリングによるがたつき</vt:lpstr>
      <vt:lpstr>テンポラル・アンチエイリアスまとめ</vt:lpstr>
      <vt:lpstr>ボケ味シミュレーション</vt:lpstr>
      <vt:lpstr>絞り／収差シミュレーション</vt:lpstr>
      <vt:lpstr>絞り／収差シミュレーション</vt:lpstr>
      <vt:lpstr>ギャザーベース</vt:lpstr>
      <vt:lpstr>ギャザー×スキャッター</vt:lpstr>
      <vt:lpstr>カメラシミュレーション</vt:lpstr>
      <vt:lpstr>カメラパラメータの制御</vt:lpstr>
      <vt:lpstr>カメラパラメータの制御</vt:lpstr>
      <vt:lpstr>カメラパラメータの制御</vt:lpstr>
      <vt:lpstr>露出と絞りの変化（露出低）</vt:lpstr>
      <vt:lpstr>露出と絞りの変化（露出高）</vt:lpstr>
      <vt:lpstr>絞りと光条の変化（露出低）</vt:lpstr>
      <vt:lpstr>絞りと光条の変化（露出高）</vt:lpstr>
      <vt:lpstr>ポストプロセスまとめ</vt:lpstr>
      <vt:lpstr>ポストプロセスまとめ</vt:lpstr>
      <vt:lpstr>アジェンダ</vt:lpstr>
      <vt:lpstr>PowerPoint プレゼンテーション</vt:lpstr>
      <vt:lpstr>本日のまとめ</vt:lpstr>
      <vt:lpstr>ご質問／ご感想は？</vt:lpstr>
      <vt:lpstr>人材募集中です</vt:lpstr>
      <vt:lpstr>Shading/Lighting 参考文献</vt:lpstr>
      <vt:lpstr>ポストエフェクト 参考文献</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Ren Yasuda</dc:creator>
  <cp:lastModifiedBy>Ren Yasuda</cp:lastModifiedBy>
  <cp:revision>292</cp:revision>
  <dcterms:created xsi:type="dcterms:W3CDTF">2014-08-10T03:34:48Z</dcterms:created>
  <dcterms:modified xsi:type="dcterms:W3CDTF">2015-09-08T02:48:49Z</dcterms:modified>
</cp:coreProperties>
</file>