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2"/>
  </p:notesMasterIdLst>
  <p:handoutMasterIdLst>
    <p:handoutMasterId r:id="rId93"/>
  </p:handoutMasterIdLst>
  <p:sldIdLst>
    <p:sldId id="360" r:id="rId2"/>
    <p:sldId id="413" r:id="rId3"/>
    <p:sldId id="437" r:id="rId4"/>
    <p:sldId id="414" r:id="rId5"/>
    <p:sldId id="449" r:id="rId6"/>
    <p:sldId id="417" r:id="rId7"/>
    <p:sldId id="513" r:id="rId8"/>
    <p:sldId id="514" r:id="rId9"/>
    <p:sldId id="453" r:id="rId10"/>
    <p:sldId id="418" r:id="rId11"/>
    <p:sldId id="482" r:id="rId12"/>
    <p:sldId id="429" r:id="rId13"/>
    <p:sldId id="440" r:id="rId14"/>
    <p:sldId id="510" r:id="rId15"/>
    <p:sldId id="422" r:id="rId16"/>
    <p:sldId id="441" r:id="rId17"/>
    <p:sldId id="511" r:id="rId18"/>
    <p:sldId id="497" r:id="rId19"/>
    <p:sldId id="430" r:id="rId20"/>
    <p:sldId id="503" r:id="rId21"/>
    <p:sldId id="442" r:id="rId22"/>
    <p:sldId id="512" r:id="rId23"/>
    <p:sldId id="508" r:id="rId24"/>
    <p:sldId id="499" r:id="rId25"/>
    <p:sldId id="509" r:id="rId26"/>
    <p:sldId id="443" r:id="rId27"/>
    <p:sldId id="477" r:id="rId28"/>
    <p:sldId id="448" r:id="rId29"/>
    <p:sldId id="455" r:id="rId30"/>
    <p:sldId id="454" r:id="rId31"/>
    <p:sldId id="456" r:id="rId32"/>
    <p:sldId id="479" r:id="rId33"/>
    <p:sldId id="457" r:id="rId34"/>
    <p:sldId id="478" r:id="rId35"/>
    <p:sldId id="458" r:id="rId36"/>
    <p:sldId id="463" r:id="rId37"/>
    <p:sldId id="469" r:id="rId38"/>
    <p:sldId id="493" r:id="rId39"/>
    <p:sldId id="504" r:id="rId40"/>
    <p:sldId id="505" r:id="rId41"/>
    <p:sldId id="459" r:id="rId42"/>
    <p:sldId id="506" r:id="rId43"/>
    <p:sldId id="466" r:id="rId44"/>
    <p:sldId id="467" r:id="rId45"/>
    <p:sldId id="507" r:id="rId46"/>
    <p:sldId id="468" r:id="rId47"/>
    <p:sldId id="488" r:id="rId48"/>
    <p:sldId id="470" r:id="rId49"/>
    <p:sldId id="460" r:id="rId50"/>
    <p:sldId id="474" r:id="rId51"/>
    <p:sldId id="475" r:id="rId52"/>
    <p:sldId id="476" r:id="rId53"/>
    <p:sldId id="483" r:id="rId54"/>
    <p:sldId id="461" r:id="rId55"/>
    <p:sldId id="494" r:id="rId56"/>
    <p:sldId id="495" r:id="rId57"/>
    <p:sldId id="496" r:id="rId58"/>
    <p:sldId id="487" r:id="rId59"/>
    <p:sldId id="490" r:id="rId60"/>
    <p:sldId id="471" r:id="rId61"/>
    <p:sldId id="462" r:id="rId62"/>
    <p:sldId id="445" r:id="rId63"/>
    <p:sldId id="540" r:id="rId64"/>
    <p:sldId id="539" r:id="rId65"/>
    <p:sldId id="541" r:id="rId66"/>
    <p:sldId id="532" r:id="rId67"/>
    <p:sldId id="533" r:id="rId68"/>
    <p:sldId id="519" r:id="rId69"/>
    <p:sldId id="520" r:id="rId70"/>
    <p:sldId id="521" r:id="rId71"/>
    <p:sldId id="522" r:id="rId72"/>
    <p:sldId id="535" r:id="rId73"/>
    <p:sldId id="523" r:id="rId74"/>
    <p:sldId id="536" r:id="rId75"/>
    <p:sldId id="515" r:id="rId76"/>
    <p:sldId id="526" r:id="rId77"/>
    <p:sldId id="527" r:id="rId78"/>
    <p:sldId id="528" r:id="rId79"/>
    <p:sldId id="529" r:id="rId80"/>
    <p:sldId id="530" r:id="rId81"/>
    <p:sldId id="444" r:id="rId82"/>
    <p:sldId id="424" r:id="rId83"/>
    <p:sldId id="322" r:id="rId84"/>
    <p:sldId id="260" r:id="rId85"/>
    <p:sldId id="500" r:id="rId86"/>
    <p:sldId id="501" r:id="rId87"/>
    <p:sldId id="502" r:id="rId88"/>
    <p:sldId id="534" r:id="rId89"/>
    <p:sldId id="537" r:id="rId90"/>
    <p:sldId id="538" r:id="rId91"/>
  </p:sldIdLst>
  <p:sldSz cx="9144000" cy="6858000" type="screen4x3"/>
  <p:notesSz cx="9939338" cy="6805613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CC3300"/>
    <a:srgbClr val="0000FF"/>
    <a:srgbClr val="48A858"/>
    <a:srgbClr val="F8D6CA"/>
    <a:srgbClr val="008000"/>
    <a:srgbClr val="CC66FF"/>
    <a:srgbClr val="FF9933"/>
    <a:srgbClr val="91CE22"/>
    <a:srgbClr val="F1F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6" autoAdjust="0"/>
    <p:restoredTop sz="84808" autoAdjust="0"/>
  </p:normalViewPr>
  <p:slideViewPr>
    <p:cSldViewPr>
      <p:cViewPr varScale="1">
        <p:scale>
          <a:sx n="77" d="100"/>
          <a:sy n="77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image" Target="../media/image18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3" Type="http://schemas.openxmlformats.org/officeDocument/2006/relationships/image" Target="../media/image40.wmf"/><Relationship Id="rId7" Type="http://schemas.openxmlformats.org/officeDocument/2006/relationships/image" Target="../media/image187.wmf"/><Relationship Id="rId2" Type="http://schemas.openxmlformats.org/officeDocument/2006/relationships/image" Target="../media/image39.wmf"/><Relationship Id="rId1" Type="http://schemas.openxmlformats.org/officeDocument/2006/relationships/image" Target="../media/image184.wmf"/><Relationship Id="rId6" Type="http://schemas.openxmlformats.org/officeDocument/2006/relationships/image" Target="../media/image186.wmf"/><Relationship Id="rId5" Type="http://schemas.openxmlformats.org/officeDocument/2006/relationships/image" Target="../media/image185.wmf"/><Relationship Id="rId4" Type="http://schemas.openxmlformats.org/officeDocument/2006/relationships/image" Target="../media/image183.wmf"/><Relationship Id="rId9" Type="http://schemas.openxmlformats.org/officeDocument/2006/relationships/image" Target="../media/image18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4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4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9275" y="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6430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9275" y="646430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fld id="{AC38D487-7DB1-4D30-8DC5-C7FF6A0F5E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1281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1838" y="511175"/>
            <a:ext cx="3402012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5363" y="3232150"/>
            <a:ext cx="7948612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6430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6464300"/>
            <a:ext cx="4308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pitchFamily="50" charset="-128"/>
              </a:defRPr>
            </a:lvl1pPr>
          </a:lstStyle>
          <a:p>
            <a:pPr>
              <a:defRPr/>
            </a:pPr>
            <a:fld id="{C05F6044-EC91-45E7-9FDC-7C55462A83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0166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79620-2F3A-4BB7-9FB3-6BF291CC269D}" type="slidenum">
              <a:rPr lang="en-US" altLang="ja-JP" smtClean="0">
                <a:ea typeface="ＭＳ Ｐゴシック" charset="-128"/>
              </a:rPr>
              <a:pPr/>
              <a:t>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28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68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3816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5F6044-EC91-45E7-9FDC-7C55462A8380}" type="slidenum">
              <a:rPr lang="en-US" altLang="ja-JP" smtClean="0"/>
              <a:pPr>
                <a:defRPr/>
              </a:pPr>
              <a:t>69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3816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9929A-C076-435B-A29F-54B3CA73F471}" type="slidenum">
              <a:rPr lang="en-US" altLang="ja-JP" smtClean="0">
                <a:ea typeface="ＭＳ Ｐゴシック" charset="-128"/>
              </a:rPr>
              <a:pPr/>
              <a:t>83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133B9-CA52-47B7-8F90-F83B152BA0E1}" type="slidenum">
              <a:rPr lang="en-US" altLang="ja-JP" smtClean="0">
                <a:ea typeface="ＭＳ Ｐゴシック" charset="-128"/>
              </a:rPr>
              <a:pPr/>
              <a:t>84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26988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0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 flipH="1">
            <a:off x="0" y="0"/>
            <a:ext cx="9144000" cy="3333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0" y="0"/>
            <a:ext cx="121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ja-JP" b="0" dirty="0" smtClean="0">
                <a:latin typeface="Impact" pitchFamily="34" charset="0"/>
                <a:ea typeface="HGS創英角ﾎﾟｯﾌﾟ体" pitchFamily="50" charset="-128"/>
              </a:rPr>
              <a:t>CEDEC</a:t>
            </a:r>
            <a:r>
              <a:rPr lang="ja-JP" altLang="en-US" b="0" baseline="0" dirty="0" smtClean="0">
                <a:latin typeface="Impact" pitchFamily="34" charset="0"/>
                <a:ea typeface="HGS創英角ﾎﾟｯﾌﾟ体" pitchFamily="50" charset="-128"/>
              </a:rPr>
              <a:t> </a:t>
            </a:r>
            <a:r>
              <a:rPr lang="en-US" altLang="ja-JP" b="0" dirty="0" smtClean="0">
                <a:latin typeface="Impact" pitchFamily="34" charset="0"/>
                <a:ea typeface="HGS創英角ﾎﾟｯﾌﾟ体" pitchFamily="50" charset="-128"/>
              </a:rPr>
              <a:t>2011</a:t>
            </a:r>
            <a:endParaRPr lang="en-US" altLang="ja-JP" b="0" dirty="0">
              <a:latin typeface="Impact" pitchFamily="34" charset="0"/>
              <a:ea typeface="HGS創英角ﾎﾟｯﾌﾟ体" pitchFamily="50" charset="-128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98638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a typeface="ＭＳ Ｐゴシック" pitchFamily="50" charset="-128"/>
              </a:defRPr>
            </a:lvl1pPr>
          </a:lstStyle>
          <a:p>
            <a:pPr>
              <a:defRPr/>
            </a:pPr>
            <a:fld id="{F79DAB71-4B1C-47C4-B9EF-BE44377D1F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19925" y="125413"/>
            <a:ext cx="2232025" cy="632777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2263" y="125413"/>
            <a:ext cx="6545262" cy="632777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2263" y="125413"/>
            <a:ext cx="8929687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95288" y="1484313"/>
            <a:ext cx="4171950" cy="49688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73537" cy="240823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719638" y="4044950"/>
            <a:ext cx="4173537" cy="2408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322263" y="125413"/>
            <a:ext cx="8929687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395288" y="1484313"/>
            <a:ext cx="4171950" cy="240823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73537" cy="240823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395288" y="4044950"/>
            <a:ext cx="4171950" cy="2408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719638" y="4044950"/>
            <a:ext cx="4173537" cy="240823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>
            <a:lvl1pPr>
              <a:defRPr sz="36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95288" y="1484313"/>
            <a:ext cx="41719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19638" y="1484313"/>
            <a:ext cx="4173537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88640"/>
            <a:ext cx="662473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585" y="1340768"/>
            <a:ext cx="864190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6597650"/>
            <a:ext cx="7812088" cy="260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C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83" name="Line 11"/>
          <p:cNvSpPr>
            <a:spLocks noChangeShapeType="1"/>
          </p:cNvSpPr>
          <p:nvPr userDrawn="1"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84" name="Line 12"/>
          <p:cNvSpPr>
            <a:spLocks noChangeShapeType="1"/>
          </p:cNvSpPr>
          <p:nvPr userDrawn="1"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86" name="Line 14"/>
          <p:cNvSpPr>
            <a:spLocks noChangeShapeType="1"/>
          </p:cNvSpPr>
          <p:nvPr userDrawn="1"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3087" name="Rectangle 15"/>
          <p:cNvSpPr>
            <a:spLocks noChangeArrowheads="1"/>
          </p:cNvSpPr>
          <p:nvPr userDrawn="1"/>
        </p:nvSpPr>
        <p:spPr bwMode="auto">
          <a:xfrm>
            <a:off x="7812088" y="6597650"/>
            <a:ext cx="1331912" cy="2603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pic>
        <p:nvPicPr>
          <p:cNvPr id="26635" name="図 11" descr="SSKK Logo Sig_Standard C_H_Gray low-res.jp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71506" y="655291"/>
            <a:ext cx="160178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7927000" y="6525344"/>
            <a:ext cx="121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altLang="ja-JP" b="0" dirty="0" smtClean="0">
                <a:latin typeface="Impact" pitchFamily="34" charset="0"/>
                <a:ea typeface="HGS創英角ﾎﾟｯﾌﾟ体" pitchFamily="50" charset="-128"/>
              </a:rPr>
              <a:t>CEDEC</a:t>
            </a:r>
            <a:r>
              <a:rPr lang="ja-JP" altLang="en-US" b="0" baseline="0" dirty="0" smtClean="0">
                <a:latin typeface="Impact" pitchFamily="34" charset="0"/>
                <a:ea typeface="HGS創英角ﾎﾟｯﾌﾟ体" pitchFamily="50" charset="-128"/>
              </a:rPr>
              <a:t> </a:t>
            </a:r>
            <a:r>
              <a:rPr lang="en-US" altLang="ja-JP" b="0" dirty="0" smtClean="0">
                <a:latin typeface="Impact" pitchFamily="34" charset="0"/>
                <a:ea typeface="HGS創英角ﾎﾟｯﾌﾟ体" pitchFamily="50" charset="-128"/>
              </a:rPr>
              <a:t>2011</a:t>
            </a:r>
            <a:endParaRPr lang="en-US" altLang="ja-JP" b="0" dirty="0">
              <a:latin typeface="Impact" pitchFamily="34" charset="0"/>
              <a:ea typeface="HGS創英角ﾎﾟｯﾌﾟ体" pitchFamily="50" charset="-128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80312" y="243334"/>
            <a:ext cx="157099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7.jpeg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41.wmf"/><Relationship Id="rId3" Type="http://schemas.openxmlformats.org/officeDocument/2006/relationships/image" Target="../media/image38.jpeg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0.wmf"/><Relationship Id="rId5" Type="http://schemas.openxmlformats.org/officeDocument/2006/relationships/image" Target="../media/image31.wmf"/><Relationship Id="rId15" Type="http://schemas.openxmlformats.org/officeDocument/2006/relationships/image" Target="../media/image42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image" Target="../media/image43.jpeg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12" Type="http://schemas.openxmlformats.org/officeDocument/2006/relationships/image" Target="../media/image5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ImageDeform.bat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2DDeform.bat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13.png"/><Relationship Id="rId9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38.jpeg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41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22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5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4.jpeg"/><Relationship Id="rId7" Type="http://schemas.openxmlformats.org/officeDocument/2006/relationships/hyperlink" Target="2DDeform.ba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openxmlformats.org/officeDocument/2006/relationships/hyperlink" Target="ImageDeform.ba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11" Type="http://schemas.openxmlformats.org/officeDocument/2006/relationships/image" Target="../media/image41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40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2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86.jpeg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hyperlink" Target="FastForward.mp4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18" Type="http://schemas.openxmlformats.org/officeDocument/2006/relationships/image" Target="../media/image40.wmf"/><Relationship Id="rId3" Type="http://schemas.openxmlformats.org/officeDocument/2006/relationships/image" Target="../media/image96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8.jpeg"/><Relationship Id="rId1" Type="http://schemas.openxmlformats.org/officeDocument/2006/relationships/vmlDrawing" Target="../drawings/vmlDrawing9.v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3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7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81.jpeg"/><Relationship Id="rId7" Type="http://schemas.openxmlformats.org/officeDocument/2006/relationships/image" Target="../media/image1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40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oleObject" Target="../embeddings/Microsoft_Excel_97-2003_______1.xls"/><Relationship Id="rId7" Type="http://schemas.openxmlformats.org/officeDocument/2006/relationships/image" Target="../media/image1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82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81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83.w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188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185.wmf"/><Relationship Id="rId1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7.wmf"/><Relationship Id="rId20" Type="http://schemas.openxmlformats.org/officeDocument/2006/relationships/image" Target="../media/image189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8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183.wmf"/><Relationship Id="rId19" Type="http://schemas.openxmlformats.org/officeDocument/2006/relationships/oleObject" Target="../embeddings/oleObject45.bin"/><Relationship Id="rId4" Type="http://schemas.openxmlformats.org/officeDocument/2006/relationships/image" Target="../media/image184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186.wm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0.png"/><Relationship Id="rId3" Type="http://schemas.openxmlformats.org/officeDocument/2006/relationships/image" Target="../media/image1540.png"/><Relationship Id="rId7" Type="http://schemas.openxmlformats.org/officeDocument/2006/relationships/image" Target="../media/image1580.png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0.png"/><Relationship Id="rId11" Type="http://schemas.openxmlformats.org/officeDocument/2006/relationships/image" Target="../media/image1700.png"/><Relationship Id="rId5" Type="http://schemas.openxmlformats.org/officeDocument/2006/relationships/image" Target="../media/image1560.png"/><Relationship Id="rId10" Type="http://schemas.openxmlformats.org/officeDocument/2006/relationships/image" Target="../media/image1690.png"/><Relationship Id="rId4" Type="http://schemas.openxmlformats.org/officeDocument/2006/relationships/image" Target="../media/image1550.png"/><Relationship Id="rId9" Type="http://schemas.openxmlformats.org/officeDocument/2006/relationships/image" Target="../media/image16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0" y="2420888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ja-JP" altLang="en-US" sz="35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コンピュータ・グラフィクス関連の最新論文紹介</a:t>
            </a:r>
            <a:endParaRPr lang="en-US" altLang="ja-JP" sz="35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971550" y="4987925"/>
            <a:ext cx="727392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ja-JP" altLang="en-US" sz="2400" b="0" dirty="0"/>
              <a:t>田村　尚希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ja-JP" altLang="en-US" sz="2400" b="0" dirty="0" smtClean="0"/>
              <a:t>安田　廉</a:t>
            </a:r>
            <a:endParaRPr lang="ja-JP" altLang="en-US" sz="2400" b="0" dirty="0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971550" y="5876925"/>
            <a:ext cx="727392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ja-JP" altLang="en-US" sz="2000" b="0"/>
              <a:t>シリコンスタジオ株式会社　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3356992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ja-JP" altLang="en-US" sz="3000" b="0" dirty="0" smtClean="0"/>
              <a:t>～</a:t>
            </a:r>
            <a:r>
              <a:rPr lang="en-US" altLang="ja-JP" sz="3000" b="0" dirty="0" smtClean="0"/>
              <a:t>Shape Matching</a:t>
            </a:r>
            <a:r>
              <a:rPr lang="ja-JP" altLang="en-US" sz="3000" b="0" dirty="0" smtClean="0"/>
              <a:t>法とその周辺技術～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解説の流れ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基礎となる</a:t>
            </a:r>
            <a:r>
              <a:rPr lang="en-US" altLang="ja-JP" dirty="0" smtClean="0"/>
              <a:t>Shape Matching</a:t>
            </a:r>
            <a:r>
              <a:rPr lang="ja-JP" altLang="en-US" dirty="0" smtClean="0"/>
              <a:t>法の解説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ja-JP" altLang="en-US" dirty="0" smtClean="0"/>
              <a:t>発展手法の解説</a:t>
            </a:r>
            <a:endParaRPr lang="en-US" altLang="ja-JP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altLang="ja-JP" dirty="0" smtClean="0"/>
              <a:t>2</a:t>
            </a:r>
            <a:r>
              <a:rPr lang="ja-JP" altLang="en-US" dirty="0" smtClean="0"/>
              <a:t>次元における</a:t>
            </a:r>
            <a:r>
              <a:rPr lang="en-US" altLang="ja-JP" dirty="0" smtClean="0"/>
              <a:t>Shape Matching</a:t>
            </a:r>
            <a:r>
              <a:rPr lang="ja-JP" altLang="en-US" dirty="0" smtClean="0"/>
              <a:t>法を途中で補足</a:t>
            </a:r>
            <a:endParaRPr lang="en-US" altLang="ja-JP" dirty="0" smtClean="0"/>
          </a:p>
          <a:p>
            <a:pPr marL="914400" lvl="1" indent="-514350">
              <a:buNone/>
            </a:pPr>
            <a:endParaRPr lang="en-US" altLang="ja-JP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</a:t>
            </a: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1259632" y="4941168"/>
            <a:ext cx="6336704" cy="1440160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259632" y="3501008"/>
            <a:ext cx="6336704" cy="144016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59632" y="45718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3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259632" y="494116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2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発表の概要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 bwMode="auto">
          <a:xfrm>
            <a:off x="1259632" y="3501008"/>
            <a:ext cx="6336704" cy="28803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2339752" y="3645024"/>
            <a:ext cx="1368152" cy="1152128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5580112" y="3645024"/>
            <a:ext cx="1368152" cy="1152128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8" name="直線矢印コネクタ 7"/>
          <p:cNvCxnSpPr>
            <a:stCxn id="5" idx="3"/>
            <a:endCxn id="6" idx="1"/>
          </p:cNvCxnSpPr>
          <p:nvPr/>
        </p:nvCxnSpPr>
        <p:spPr bwMode="auto">
          <a:xfrm>
            <a:off x="3707904" y="4221088"/>
            <a:ext cx="1872208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9" name="角丸四角形 8"/>
          <p:cNvSpPr/>
          <p:nvPr/>
        </p:nvSpPr>
        <p:spPr bwMode="auto">
          <a:xfrm>
            <a:off x="3959932" y="5085184"/>
            <a:ext cx="1368152" cy="1152128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1" name="カギ線コネクタ 10"/>
          <p:cNvCxnSpPr>
            <a:stCxn id="5" idx="2"/>
            <a:endCxn id="9" idx="1"/>
          </p:cNvCxnSpPr>
          <p:nvPr/>
        </p:nvCxnSpPr>
        <p:spPr bwMode="auto">
          <a:xfrm rot="16200000" flipH="1">
            <a:off x="3059832" y="4761148"/>
            <a:ext cx="864096" cy="93610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21" name="Picture 8" descr="voxeliza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9307" y="3701631"/>
            <a:ext cx="1129763" cy="103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図 18" descr="ShapeMatch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0574" y="3744193"/>
            <a:ext cx="1186509" cy="953790"/>
          </a:xfrm>
          <a:prstGeom prst="rect">
            <a:avLst/>
          </a:prstGeom>
        </p:spPr>
      </p:pic>
      <p:pic>
        <p:nvPicPr>
          <p:cNvPr id="17" name="図 16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8879" y="5155662"/>
            <a:ext cx="1090258" cy="1011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/>
      <p:bldP spid="34" grpId="0" animBg="1"/>
      <p:bldP spid="5" grpId="0" animBg="1"/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2. </a:t>
            </a:r>
            <a:r>
              <a:rPr kumimoji="1" lang="ja-JP" altLang="en-US" dirty="0" smtClean="0"/>
              <a:t>技術紹介</a:t>
            </a: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sz="1000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3. </a:t>
            </a:r>
            <a:r>
              <a:rPr lang="ja-JP" altLang="en-US" dirty="0" smtClean="0">
                <a:solidFill>
                  <a:srgbClr val="C0C0C0"/>
                </a:solidFill>
              </a:rPr>
              <a:t>デモ・実装解説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4. </a:t>
            </a:r>
            <a:r>
              <a:rPr lang="ja-JP" altLang="en-US" dirty="0" smtClean="0">
                <a:solidFill>
                  <a:srgbClr val="C0C0C0"/>
                </a:solidFill>
              </a:rPr>
              <a:t>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5.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547664" y="3645024"/>
            <a:ext cx="6048672" cy="1152128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547664" y="2492896"/>
            <a:ext cx="6048672" cy="11521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>
            <a:stCxn id="4" idx="3"/>
            <a:endCxn id="5" idx="1"/>
          </p:cNvCxnSpPr>
          <p:nvPr/>
        </p:nvCxnSpPr>
        <p:spPr bwMode="auto">
          <a:xfrm>
            <a:off x="3923928" y="3087910"/>
            <a:ext cx="1872208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" name="カギ線コネクタ 10"/>
          <p:cNvCxnSpPr>
            <a:stCxn id="4" idx="2"/>
            <a:endCxn id="7" idx="1"/>
          </p:cNvCxnSpPr>
          <p:nvPr/>
        </p:nvCxnSpPr>
        <p:spPr bwMode="auto">
          <a:xfrm rot="16200000" flipH="1">
            <a:off x="3501355" y="3419525"/>
            <a:ext cx="629123" cy="93610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1547664" y="32756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3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47664" y="3645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2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2771800" y="2602803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5796136" y="2602803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4283968" y="3717032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9" name="図 8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188" y="2691865"/>
            <a:ext cx="985353" cy="792088"/>
          </a:xfrm>
          <a:prstGeom prst="rect">
            <a:avLst/>
          </a:prstGeom>
        </p:spPr>
      </p:pic>
      <p:pic>
        <p:nvPicPr>
          <p:cNvPr id="10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551" y="2647751"/>
            <a:ext cx="957298" cy="88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正方形/長方形 24"/>
          <p:cNvSpPr/>
          <p:nvPr/>
        </p:nvSpPr>
        <p:spPr bwMode="auto">
          <a:xfrm>
            <a:off x="1547664" y="2492896"/>
            <a:ext cx="6048672" cy="23042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2771800" y="2602803"/>
            <a:ext cx="1152128" cy="970213"/>
          </a:xfrm>
          <a:prstGeom prst="round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7" name="図 16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8651" y="3792775"/>
            <a:ext cx="882762" cy="818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</a:t>
            </a:r>
            <a:endParaRPr kumimoji="1" lang="ja-JP" altLang="en-US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 bwMode="auto">
          <a:xfrm>
            <a:off x="457200" y="15567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Meshless</a:t>
            </a:r>
            <a: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Deformation</a:t>
            </a:r>
            <a:b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Based On</a:t>
            </a:r>
            <a:r>
              <a:rPr lang="ja-JP" altLang="en-US" sz="36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1" lang="en-US" altLang="ja-JP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Shape Matching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71" y="3140968"/>
            <a:ext cx="6588224" cy="179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72" y="5373216"/>
            <a:ext cx="7097241" cy="51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基本概念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  Step2. </a:t>
            </a:r>
            <a:r>
              <a:rPr lang="ja-JP" altLang="en-US" dirty="0" smtClean="0"/>
              <a:t>回転行列の計算方法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  Step3. </a:t>
            </a:r>
            <a:r>
              <a:rPr kumimoji="1" lang="ja-JP" altLang="en-US" dirty="0" smtClean="0"/>
              <a:t>手法の拡張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</a:t>
            </a:r>
            <a:r>
              <a:rPr lang="ja-JP" altLang="en-US" dirty="0" smtClean="0"/>
              <a:t>基本概念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</a:t>
            </a:r>
            <a:r>
              <a:rPr lang="ja-JP" altLang="en-US" dirty="0" smtClean="0">
                <a:solidFill>
                  <a:srgbClr val="C0C0C0"/>
                </a:solidFill>
              </a:rPr>
              <a:t>回転行列の計算方法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手法の拡張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16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法の概要</a:t>
            </a:r>
            <a:endParaRPr kumimoji="1" lang="ja-JP" altLang="en-US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971600" y="5717629"/>
            <a:ext cx="7273925" cy="447675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現在の形状に対応する回転行列</a:t>
            </a:r>
            <a: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R</a:t>
            </a:r>
            <a:r>
              <a:rPr lang="ja-JP" altLang="en-US" sz="2400" b="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の算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出が手法の肝</a:t>
            </a:r>
            <a: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!!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pic>
        <p:nvPicPr>
          <p:cNvPr id="15" name="図 14" descr="SM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pic>
        <p:nvPicPr>
          <p:cNvPr id="16" name="図 15" descr="SM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pic>
        <p:nvPicPr>
          <p:cNvPr id="17" name="図 16" descr="SM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pic>
        <p:nvPicPr>
          <p:cNvPr id="18" name="図 17" descr="SM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pic>
        <p:nvPicPr>
          <p:cNvPr id="19" name="図 18" descr="SM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pic>
        <p:nvPicPr>
          <p:cNvPr id="20" name="図 19" descr="SM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pic>
        <p:nvPicPr>
          <p:cNvPr id="21" name="図 20" descr="SM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pic>
        <p:nvPicPr>
          <p:cNvPr id="22" name="図 21" descr="SM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3923928" y="1412776"/>
            <a:ext cx="4896544" cy="39050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各頂点が元の形状を保とうとする力を与える</a:t>
            </a:r>
            <a:endParaRPr lang="en-US" altLang="ja-JP" sz="20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pic>
        <p:nvPicPr>
          <p:cNvPr id="25" name="図 24" descr="SM0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5859" y="2403216"/>
            <a:ext cx="8312605" cy="2970000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0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51520" y="1988840"/>
            <a:ext cx="4392488" cy="34796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7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メッシュ頂点を独立したパーティクルとして扱う</a:t>
            </a:r>
            <a:endParaRPr lang="en-US" altLang="ja-JP" sz="17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  Step1. </a:t>
            </a:r>
            <a:r>
              <a:rPr kumimoji="1" lang="ja-JP" altLang="en-US" dirty="0" smtClean="0"/>
              <a:t>基本概念</a:t>
            </a:r>
            <a:endParaRPr kumimoji="1" lang="en-US" altLang="ja-JP" dirty="0" smtClean="0"/>
          </a:p>
          <a:p>
            <a:pPr lvl="1">
              <a:buNone/>
            </a:pPr>
            <a:r>
              <a:rPr lang="ja-JP" altLang="en-US" dirty="0" smtClean="0"/>
              <a:t>要点</a:t>
            </a:r>
            <a:r>
              <a:rPr lang="en-US" altLang="ja-JP" dirty="0" smtClean="0"/>
              <a:t>: </a:t>
            </a:r>
          </a:p>
          <a:p>
            <a:pPr marL="971550" lvl="1" indent="-514350">
              <a:buNone/>
            </a:pPr>
            <a:r>
              <a:rPr lang="en-US" altLang="ja-JP" dirty="0" smtClean="0"/>
              <a:t>   1. </a:t>
            </a:r>
            <a:r>
              <a:rPr lang="ja-JP" altLang="en-US" dirty="0" smtClean="0"/>
              <a:t>現在の形状に合うように元の形状を移動・回転</a:t>
            </a:r>
            <a:endParaRPr lang="en-US" altLang="ja-JP" dirty="0" smtClean="0"/>
          </a:p>
          <a:p>
            <a:pPr marL="971550" lvl="1" indent="-514350">
              <a:buNone/>
            </a:pPr>
            <a:r>
              <a:rPr lang="en-US" altLang="ja-JP" dirty="0" smtClean="0"/>
              <a:t>   2. </a:t>
            </a:r>
            <a:r>
              <a:rPr lang="ja-JP" altLang="en-US" dirty="0" smtClean="0"/>
              <a:t>移動・回転した位置に向かって力を付加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</a:t>
            </a:r>
            <a:r>
              <a:rPr lang="ja-JP" altLang="en-US" dirty="0" smtClean="0">
                <a:solidFill>
                  <a:srgbClr val="C0C0C0"/>
                </a:solidFill>
              </a:rPr>
              <a:t>回転行列の計算方法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手法の拡張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pic>
        <p:nvPicPr>
          <p:cNvPr id="5" name="図 4" descr="SM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437112"/>
            <a:ext cx="5544616" cy="1981029"/>
          </a:xfrm>
          <a:prstGeom prst="rect">
            <a:avLst/>
          </a:prstGeom>
        </p:spPr>
      </p:pic>
      <p:pic>
        <p:nvPicPr>
          <p:cNvPr id="6" name="図 5" descr="SM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4437112"/>
            <a:ext cx="5544616" cy="1981029"/>
          </a:xfrm>
          <a:prstGeom prst="rect">
            <a:avLst/>
          </a:prstGeom>
        </p:spPr>
      </p:pic>
      <p:pic>
        <p:nvPicPr>
          <p:cNvPr id="7" name="図 6" descr="SM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4437112"/>
            <a:ext cx="5544616" cy="198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 smtClean="0">
                <a:solidFill>
                  <a:srgbClr val="C0C0C0"/>
                </a:solidFill>
              </a:rPr>
              <a:t>基本概念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lvl="1">
              <a:buNone/>
            </a:pPr>
            <a:r>
              <a:rPr lang="ja-JP" altLang="en-US" dirty="0">
                <a:solidFill>
                  <a:srgbClr val="C0C0C0"/>
                </a:solidFill>
              </a:rPr>
              <a:t>要点</a:t>
            </a:r>
            <a:r>
              <a:rPr lang="en-US" altLang="ja-JP" dirty="0">
                <a:solidFill>
                  <a:srgbClr val="C0C0C0"/>
                </a:solidFill>
              </a:rPr>
              <a:t>: </a:t>
            </a:r>
          </a:p>
          <a:p>
            <a:pPr marL="971550" lvl="1" indent="-514350">
              <a:buNone/>
            </a:pPr>
            <a:r>
              <a:rPr lang="en-US" altLang="ja-JP" dirty="0">
                <a:solidFill>
                  <a:srgbClr val="C0C0C0"/>
                </a:solidFill>
              </a:rPr>
              <a:t>   1. </a:t>
            </a:r>
            <a:r>
              <a:rPr lang="ja-JP" altLang="en-US" dirty="0">
                <a:solidFill>
                  <a:srgbClr val="C0C0C0"/>
                </a:solidFill>
              </a:rPr>
              <a:t>現在の形状に合うように元の形状を移動・回転</a:t>
            </a:r>
            <a:endParaRPr lang="en-US" altLang="ja-JP" dirty="0">
              <a:solidFill>
                <a:srgbClr val="C0C0C0"/>
              </a:solidFill>
            </a:endParaRPr>
          </a:p>
          <a:p>
            <a:pPr marL="971550" lvl="1" indent="-514350">
              <a:buNone/>
            </a:pPr>
            <a:r>
              <a:rPr lang="en-US" altLang="ja-JP" dirty="0">
                <a:solidFill>
                  <a:srgbClr val="C0C0C0"/>
                </a:solidFill>
              </a:rPr>
              <a:t>   2. </a:t>
            </a:r>
            <a:r>
              <a:rPr lang="ja-JP" altLang="en-US" dirty="0">
                <a:solidFill>
                  <a:srgbClr val="C0C0C0"/>
                </a:solidFill>
              </a:rPr>
              <a:t>移動・回転した位置に向かって力を付加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/>
              <a:t>  Step2. </a:t>
            </a:r>
            <a:r>
              <a:rPr lang="ja-JP" altLang="en-US" dirty="0" smtClean="0"/>
              <a:t>回転行列の計算方法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Step3.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手法の拡張</a:t>
            </a:r>
            <a:r>
              <a:rPr kumimoji="1" lang="en-US" altLang="ja-JP" dirty="0" smtClean="0">
                <a:solidFill>
                  <a:srgbClr val="C0C0C0"/>
                </a:solidFill>
              </a:rPr>
              <a:t/>
            </a:r>
            <a:br>
              <a:rPr kumimoji="1" lang="en-US" altLang="ja-JP" dirty="0" smtClean="0">
                <a:solidFill>
                  <a:srgbClr val="C0C0C0"/>
                </a:solidFill>
              </a:rPr>
            </a:br>
            <a:endParaRPr kumimoji="1"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87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 bwMode="auto">
          <a:xfrm>
            <a:off x="1691680" y="5228654"/>
            <a:ext cx="5688632" cy="432594"/>
          </a:xfrm>
          <a:prstGeom prst="rect">
            <a:avLst/>
          </a:prstGeom>
          <a:solidFill>
            <a:srgbClr val="FFC000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回転行列計算のキーアイディア</a:t>
            </a:r>
            <a:endParaRPr kumimoji="1" lang="ja-JP" altLang="en-US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971600" y="3645024"/>
            <a:ext cx="7128792" cy="39561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現在の頂点と元の頂点の距離の総和を最小化する行列</a:t>
            </a:r>
            <a:r>
              <a:rPr lang="en-US" altLang="ja-JP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A</a:t>
            </a:r>
            <a:r>
              <a:rPr lang="ja-JP" altLang="en-US" sz="20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に着目</a:t>
            </a:r>
            <a:endParaRPr lang="en-US" altLang="ja-JP" sz="20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pic>
        <p:nvPicPr>
          <p:cNvPr id="15" name="図 14" descr="SM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268760"/>
            <a:ext cx="3703042" cy="2337779"/>
          </a:xfrm>
          <a:prstGeom prst="rect">
            <a:avLst/>
          </a:prstGeom>
        </p:spPr>
      </p:pic>
      <p:pic>
        <p:nvPicPr>
          <p:cNvPr id="26" name="図 25" descr="SM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268761"/>
            <a:ext cx="3703042" cy="2337778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C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999158" y="5877272"/>
            <a:ext cx="7056784" cy="41466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講演では計算手順のみを</a:t>
            </a:r>
            <a:r>
              <a:rPr lang="ja-JP" altLang="en-US" sz="2200" b="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説明。理論は</a:t>
            </a:r>
            <a:r>
              <a:rPr lang="en-US" altLang="ja-JP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Appendix A</a:t>
            </a:r>
            <a:r>
              <a:rPr lang="ja-JP" altLang="en-US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で補足</a:t>
            </a:r>
            <a:endParaRPr lang="en-US" altLang="ja-JP" sz="22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59632" y="4614039"/>
            <a:ext cx="6552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/>
              <a:t>問題点</a:t>
            </a:r>
            <a:r>
              <a:rPr kumimoji="1" lang="en-US" altLang="ja-JP" sz="2200" b="0" dirty="0" smtClean="0"/>
              <a:t>: </a:t>
            </a:r>
            <a:r>
              <a:rPr kumimoji="1" lang="ja-JP" altLang="en-US" sz="2200" b="0" dirty="0" smtClean="0"/>
              <a:t>行列</a:t>
            </a:r>
            <a:r>
              <a:rPr kumimoji="1" lang="en-US" altLang="ja-JP" sz="2200" b="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1" lang="ja-JP" altLang="en-US" sz="2200" b="0" dirty="0" smtClean="0"/>
              <a:t>は</a:t>
            </a:r>
            <a:r>
              <a:rPr lang="ja-JP" altLang="en-US" sz="2200" b="0" dirty="0" smtClean="0"/>
              <a:t>（</a:t>
            </a:r>
            <a:r>
              <a:rPr lang="ja-JP" altLang="en-US" sz="2200" b="0" dirty="0" smtClean="0">
                <a:solidFill>
                  <a:srgbClr val="00B0F0"/>
                </a:solidFill>
              </a:rPr>
              <a:t>拡大・縮小 </a:t>
            </a:r>
            <a:r>
              <a:rPr lang="en-US" altLang="ja-JP" sz="2200" b="0" dirty="0" smtClean="0"/>
              <a:t>/ </a:t>
            </a:r>
            <a:r>
              <a:rPr lang="ja-JP" altLang="en-US" sz="2200" b="0" dirty="0" smtClean="0">
                <a:solidFill>
                  <a:srgbClr val="C00000"/>
                </a:solidFill>
              </a:rPr>
              <a:t>回転</a:t>
            </a:r>
            <a:r>
              <a:rPr lang="ja-JP" altLang="en-US" sz="2200" b="0" dirty="0" smtClean="0"/>
              <a:t> </a:t>
            </a:r>
            <a:r>
              <a:rPr lang="en-US" altLang="ja-JP" sz="2200" b="0" dirty="0" smtClean="0"/>
              <a:t>/ </a:t>
            </a:r>
            <a:r>
              <a:rPr lang="ja-JP" altLang="en-US" sz="2200" b="0" dirty="0" smtClean="0">
                <a:solidFill>
                  <a:srgbClr val="00B0F0"/>
                </a:solidFill>
              </a:rPr>
              <a:t>せん断</a:t>
            </a:r>
            <a:r>
              <a:rPr lang="ja-JP" altLang="en-US" sz="2200" b="0" dirty="0" smtClean="0"/>
              <a:t>）を含む</a:t>
            </a:r>
            <a:endParaRPr kumimoji="1" lang="ja-JP" altLang="en-US" sz="2200" b="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91680" y="5228654"/>
            <a:ext cx="568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200" b="0" dirty="0" smtClean="0"/>
              <a:t>→ ［</a:t>
            </a:r>
            <a:r>
              <a:rPr lang="ja-JP" altLang="en-US" sz="2200" b="0" dirty="0" smtClean="0">
                <a:solidFill>
                  <a:srgbClr val="C00000"/>
                </a:solidFill>
              </a:rPr>
              <a:t>極分解</a:t>
            </a:r>
            <a:r>
              <a:rPr lang="ja-JP" altLang="en-US" sz="2200" b="0" dirty="0" smtClean="0"/>
              <a:t>］を適用して（</a:t>
            </a:r>
            <a:r>
              <a:rPr lang="ja-JP" altLang="en-US" sz="2200" b="0" dirty="0" smtClean="0">
                <a:solidFill>
                  <a:srgbClr val="C00000"/>
                </a:solidFill>
              </a:rPr>
              <a:t>回転</a:t>
            </a:r>
            <a:r>
              <a:rPr lang="ja-JP" altLang="en-US" sz="2200" b="0" dirty="0" smtClean="0"/>
              <a:t>）成分のみを抽出</a:t>
            </a:r>
            <a:endParaRPr kumimoji="1" lang="ja-JP" altLang="en-US" sz="2200" b="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03984" y="4131191"/>
            <a:ext cx="3664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/>
              <a:t>⇒</a:t>
            </a:r>
            <a:r>
              <a:rPr kumimoji="1" lang="en-US" altLang="ja-JP" sz="2200" b="0" dirty="0" smtClean="0"/>
              <a:t> </a:t>
            </a:r>
            <a:r>
              <a:rPr kumimoji="1" lang="ja-JP" altLang="en-US" sz="2200" b="0" dirty="0" smtClean="0">
                <a:solidFill>
                  <a:srgbClr val="C00000"/>
                </a:solidFill>
              </a:rPr>
              <a:t>行列</a:t>
            </a:r>
            <a:r>
              <a:rPr kumimoji="1" lang="en-US" altLang="ja-JP" sz="22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1" lang="ja-JP" altLang="en-US" sz="22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の計算式は存在</a:t>
            </a:r>
            <a:endParaRPr kumimoji="1" lang="ja-JP" altLang="en-US" sz="2200" b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9" grpId="0" animBg="1"/>
      <p:bldP spid="10" grpId="0"/>
      <p:bldP spid="11" grpId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ボックス 31"/>
          <p:cNvSpPr txBox="1"/>
          <p:nvPr/>
        </p:nvSpPr>
        <p:spPr>
          <a:xfrm>
            <a:off x="2627784" y="2231787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現在の形状における</a:t>
            </a:r>
            <a:r>
              <a:rPr lang="en-US" altLang="ja-JP" sz="2000" b="0" dirty="0" err="1" smtClean="0"/>
              <a:t>i</a:t>
            </a:r>
            <a:r>
              <a:rPr lang="ja-JP" altLang="en-US" sz="2000" b="0" dirty="0" smtClean="0"/>
              <a:t>番目の頂点座標</a:t>
            </a:r>
            <a:endParaRPr kumimoji="1" lang="ja-JP" altLang="en-US" sz="2000" b="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627784" y="2735843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現在の形状における</a:t>
            </a:r>
            <a:r>
              <a:rPr lang="ja-JP" altLang="en-US" sz="2000" b="0" dirty="0" smtClean="0"/>
              <a:t>重心</a:t>
            </a:r>
            <a:endParaRPr kumimoji="1" lang="ja-JP" altLang="en-US" sz="2000" b="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627784" y="3321631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初期形状における</a:t>
            </a:r>
            <a:r>
              <a:rPr lang="en-US" altLang="ja-JP" sz="2000" b="0" dirty="0" err="1" smtClean="0"/>
              <a:t>i</a:t>
            </a:r>
            <a:r>
              <a:rPr lang="ja-JP" altLang="en-US" sz="2000" b="0" dirty="0" smtClean="0"/>
              <a:t>番目の頂点座標</a:t>
            </a:r>
            <a:endParaRPr kumimoji="1" lang="ja-JP" altLang="en-US" sz="2000" b="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627784" y="3897695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初期形状における</a:t>
            </a:r>
            <a:r>
              <a:rPr lang="ja-JP" altLang="en-US" sz="2000" b="0" dirty="0" smtClean="0"/>
              <a:t>重心</a:t>
            </a:r>
            <a:endParaRPr kumimoji="1" lang="ja-JP" altLang="en-US" sz="2000" b="0" dirty="0"/>
          </a:p>
        </p:txBody>
      </p:sp>
      <p:graphicFrame>
        <p:nvGraphicFramePr>
          <p:cNvPr id="36" name="Object 1"/>
          <p:cNvGraphicFramePr>
            <a:graphicFrameLocks noChangeAspect="1"/>
          </p:cNvGraphicFramePr>
          <p:nvPr/>
        </p:nvGraphicFramePr>
        <p:xfrm>
          <a:off x="4617779" y="1412776"/>
          <a:ext cx="2078596" cy="61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25" name="数式" r:id="rId3" imgW="812520" imgH="241200" progId="Equation.3">
                  <p:embed/>
                </p:oleObj>
              </mc:Choice>
              <mc:Fallback>
                <p:oleObj name="数式" r:id="rId3" imgW="81252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7779" y="1412776"/>
                        <a:ext cx="2078596" cy="61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"/>
          <p:cNvGraphicFramePr>
            <a:graphicFrameLocks noChangeAspect="1"/>
          </p:cNvGraphicFramePr>
          <p:nvPr/>
        </p:nvGraphicFramePr>
        <p:xfrm>
          <a:off x="2339752" y="1444986"/>
          <a:ext cx="2046756" cy="585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26" name="数式" r:id="rId5" imgW="799920" imgH="228600" progId="Equation.3">
                  <p:embed/>
                </p:oleObj>
              </mc:Choice>
              <mc:Fallback>
                <p:oleObj name="数式" r:id="rId5" imgW="79992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44986"/>
                        <a:ext cx="2046756" cy="5855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"/>
          <p:cNvGraphicFramePr>
            <a:graphicFrameLocks noChangeAspect="1"/>
          </p:cNvGraphicFramePr>
          <p:nvPr/>
        </p:nvGraphicFramePr>
        <p:xfrm>
          <a:off x="2052936" y="2132856"/>
          <a:ext cx="422275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27" name="数式" r:id="rId7" imgW="164880" imgH="228600" progId="Equation.3">
                  <p:embed/>
                </p:oleObj>
              </mc:Choice>
              <mc:Fallback>
                <p:oleObj name="数式" r:id="rId7" imgW="164880" imgH="228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936" y="2132856"/>
                        <a:ext cx="422275" cy="58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4"/>
          <p:cNvGraphicFramePr>
            <a:graphicFrameLocks noChangeAspect="1"/>
          </p:cNvGraphicFramePr>
          <p:nvPr/>
        </p:nvGraphicFramePr>
        <p:xfrm>
          <a:off x="2051720" y="2636912"/>
          <a:ext cx="649288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28" name="数式" r:id="rId9" imgW="253800" imgH="228600" progId="Equation.3">
                  <p:embed/>
                </p:oleObj>
              </mc:Choice>
              <mc:Fallback>
                <p:oleObj name="数式" r:id="rId9" imgW="253800" imgH="228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2636912"/>
                        <a:ext cx="649288" cy="58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5"/>
          <p:cNvGraphicFramePr>
            <a:graphicFrameLocks noChangeAspect="1"/>
          </p:cNvGraphicFramePr>
          <p:nvPr/>
        </p:nvGraphicFramePr>
        <p:xfrm>
          <a:off x="2052936" y="3222700"/>
          <a:ext cx="487362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29" name="数式" r:id="rId11" imgW="190440" imgH="241200" progId="Equation.3">
                  <p:embed/>
                </p:oleObj>
              </mc:Choice>
              <mc:Fallback>
                <p:oleObj name="数式" r:id="rId11" imgW="190440" imgH="2412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936" y="3222700"/>
                        <a:ext cx="487362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6"/>
          <p:cNvGraphicFramePr>
            <a:graphicFrameLocks noChangeAspect="1"/>
          </p:cNvGraphicFramePr>
          <p:nvPr/>
        </p:nvGraphicFramePr>
        <p:xfrm>
          <a:off x="2052936" y="3830886"/>
          <a:ext cx="6492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30" name="数式" r:id="rId13" imgW="253800" imgH="241200" progId="Equation.3">
                  <p:embed/>
                </p:oleObj>
              </mc:Choice>
              <mc:Fallback>
                <p:oleObj name="数式" r:id="rId13" imgW="253800" imgH="2412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936" y="3830886"/>
                        <a:ext cx="649288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図 41" descr="SM1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51720" y="4581128"/>
            <a:ext cx="5038502" cy="1800200"/>
          </a:xfrm>
          <a:prstGeom prst="rect">
            <a:avLst/>
          </a:prstGeom>
        </p:spPr>
      </p:pic>
      <p:sp>
        <p:nvSpPr>
          <p:cNvPr id="44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lang="ja-JP" altLang="en-US" dirty="0" smtClean="0"/>
              <a:t>重心座標系の導入</a:t>
            </a:r>
            <a:endParaRPr kumimoji="1" lang="ja-JP" altLang="en-US" dirty="0"/>
          </a:p>
        </p:txBody>
      </p:sp>
      <p:pic>
        <p:nvPicPr>
          <p:cNvPr id="45" name="図 44" descr="SM1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51720" y="4581128"/>
            <a:ext cx="5038502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1. </a:t>
            </a:r>
            <a:r>
              <a:rPr lang="ja-JP" altLang="en-US" dirty="0" smtClean="0"/>
              <a:t>発表の概要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  2. </a:t>
            </a:r>
            <a:r>
              <a:rPr kumimoji="1" lang="ja-JP" altLang="en-US" dirty="0" smtClean="0"/>
              <a:t>技術紹介</a:t>
            </a:r>
            <a:endParaRPr kumimoji="1" lang="en-US" altLang="ja-JP" dirty="0" smtClean="0"/>
          </a:p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3. </a:t>
            </a:r>
            <a:r>
              <a:rPr lang="ja-JP" altLang="en-US" dirty="0" smtClean="0"/>
              <a:t>デモ・実装解説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4. </a:t>
            </a:r>
            <a:r>
              <a:rPr lang="ja-JP" altLang="en-US" dirty="0" smtClean="0"/>
              <a:t>考察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5. </a:t>
            </a:r>
            <a:r>
              <a:rPr lang="ja-JP" altLang="en-US" dirty="0" smtClean="0"/>
              <a:t>まとめ</a:t>
            </a: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SM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221088"/>
            <a:ext cx="6046206" cy="21602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回転行列の計算</a:t>
            </a:r>
            <a:endParaRPr kumimoji="1" lang="ja-JP" altLang="en-US" dirty="0"/>
          </a:p>
        </p:txBody>
      </p:sp>
      <p:sp>
        <p:nvSpPr>
          <p:cNvPr id="10" name="コンテンツ プレースホルダ 3"/>
          <p:cNvSpPr txBox="1">
            <a:spLocks/>
          </p:cNvSpPr>
          <p:nvPr/>
        </p:nvSpPr>
        <p:spPr bwMode="auto">
          <a:xfrm>
            <a:off x="755576" y="1484784"/>
            <a:ext cx="58326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1.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ja-JP" sz="550" b="0" kern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sz="3000" b="0" kern="0" dirty="0" smtClean="0">
                <a:latin typeface="+mn-lt"/>
                <a:ea typeface="+mn-ea"/>
              </a:rPr>
              <a:t>   2.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ja-JP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3. </a:t>
            </a: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3934122" y="1412776"/>
          <a:ext cx="207803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53" name="数式" r:id="rId4" imgW="812520" imgH="241200" progId="Equation.3">
                  <p:embed/>
                </p:oleObj>
              </mc:Choice>
              <mc:Fallback>
                <p:oleObj name="数式" r:id="rId4" imgW="81252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4122" y="1412776"/>
                        <a:ext cx="2078037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645766" y="1444526"/>
          <a:ext cx="2046288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54" name="数式" r:id="rId6" imgW="799920" imgH="228600" progId="Equation.3">
                  <p:embed/>
                </p:oleObj>
              </mc:Choice>
              <mc:Fallback>
                <p:oleObj name="数式" r:id="rId6" imgW="7999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5766" y="1444526"/>
                        <a:ext cx="2046288" cy="58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1645766" y="2885058"/>
          <a:ext cx="48704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55" name="数式" r:id="rId8" imgW="1904760" imgH="241200" progId="Equation.3">
                  <p:embed/>
                </p:oleObj>
              </mc:Choice>
              <mc:Fallback>
                <p:oleObj name="数式" r:id="rId8" imgW="19047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5766" y="2885058"/>
                        <a:ext cx="4870450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4" name="Object 8"/>
          <p:cNvGraphicFramePr>
            <a:graphicFrameLocks noChangeAspect="1"/>
          </p:cNvGraphicFramePr>
          <p:nvPr/>
        </p:nvGraphicFramePr>
        <p:xfrm>
          <a:off x="1645766" y="2120652"/>
          <a:ext cx="25987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56" name="数式" r:id="rId10" imgW="1015920" imgH="342720" progId="Equation.3">
                  <p:embed/>
                </p:oleObj>
              </mc:Choice>
              <mc:Fallback>
                <p:oleObj name="数式" r:id="rId10" imgW="1015920" imgH="34272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5766" y="2120652"/>
                        <a:ext cx="2598738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2802632" y="3671276"/>
            <a:ext cx="241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</a:t>
            </a:r>
            <a:r>
              <a:rPr lang="en-US" altLang="ja-JP" sz="2000" b="0" dirty="0" err="1" smtClean="0"/>
              <a:t>i</a:t>
            </a:r>
            <a:r>
              <a:rPr lang="ja-JP" altLang="en-US" sz="2000" b="0" dirty="0" smtClean="0"/>
              <a:t>番目の頂点の質量</a:t>
            </a:r>
            <a:endParaRPr kumimoji="1" lang="ja-JP" altLang="en-US" sz="2000" b="0" dirty="0"/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489856"/>
              </p:ext>
            </p:extLst>
          </p:nvPr>
        </p:nvGraphicFramePr>
        <p:xfrm>
          <a:off x="2356446" y="3573016"/>
          <a:ext cx="487362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57" name="数式" r:id="rId12" imgW="190440" imgH="228600" progId="Equation.3">
                  <p:embed/>
                </p:oleObj>
              </mc:Choice>
              <mc:Fallback>
                <p:oleObj name="数式" r:id="rId12" imgW="19044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6446" y="3573016"/>
                        <a:ext cx="487362" cy="58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237570"/>
              </p:ext>
            </p:extLst>
          </p:nvPr>
        </p:nvGraphicFramePr>
        <p:xfrm>
          <a:off x="5868143" y="3228879"/>
          <a:ext cx="2952329" cy="125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458" name="数式" r:id="rId14" imgW="1726920" imgH="736560" progId="Equation.3">
                  <p:embed/>
                </p:oleObj>
              </mc:Choice>
              <mc:Fallback>
                <p:oleObj name="数式" r:id="rId14" imgW="1726920" imgH="736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3" y="3228879"/>
                        <a:ext cx="2952329" cy="125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  </a:t>
            </a:r>
            <a:r>
              <a:rPr kumimoji="1" lang="en-US" altLang="ja-JP" dirty="0" smtClean="0">
                <a:solidFill>
                  <a:srgbClr val="C0C0C0"/>
                </a:solidFill>
              </a:rPr>
              <a:t>Step1. </a:t>
            </a:r>
            <a:r>
              <a:rPr lang="ja-JP" altLang="en-US" dirty="0">
                <a:solidFill>
                  <a:srgbClr val="C0C0C0"/>
                </a:solidFill>
              </a:rPr>
              <a:t>基本</a:t>
            </a:r>
            <a:r>
              <a:rPr kumimoji="1" lang="ja-JP" altLang="en-US" dirty="0" smtClean="0">
                <a:solidFill>
                  <a:srgbClr val="C0C0C0"/>
                </a:solidFill>
              </a:rPr>
              <a:t>概念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Step2. </a:t>
            </a:r>
            <a:r>
              <a:rPr lang="ja-JP" altLang="en-US" dirty="0" smtClean="0"/>
              <a:t>回転行列の計算方法</a:t>
            </a:r>
            <a:endParaRPr lang="en-US" altLang="ja-JP" dirty="0" smtClean="0"/>
          </a:p>
          <a:p>
            <a:pPr lvl="1">
              <a:buNone/>
            </a:pPr>
            <a:r>
              <a:rPr lang="ja-JP" altLang="en-US" dirty="0" smtClean="0"/>
              <a:t>要点</a:t>
            </a:r>
            <a:r>
              <a:rPr lang="en-US" altLang="ja-JP" dirty="0" smtClean="0"/>
              <a:t>:</a:t>
            </a:r>
          </a:p>
          <a:p>
            <a:pPr lvl="1">
              <a:buNone/>
            </a:pPr>
            <a:r>
              <a:rPr lang="ja-JP" altLang="en-US" dirty="0" smtClean="0"/>
              <a:t>    現在の形状に対する最適な線形変換行列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ja-JP" altLang="en-US" dirty="0" smtClean="0"/>
              <a:t>を計算</a:t>
            </a:r>
            <a:r>
              <a:rPr lang="en-US" altLang="ja-JP" dirty="0" smtClean="0"/>
              <a:t> </a:t>
            </a:r>
          </a:p>
          <a:p>
            <a:pPr lvl="1">
              <a:buNone/>
            </a:pPr>
            <a:r>
              <a:rPr lang="en-US" altLang="ja-JP" dirty="0" smtClean="0"/>
              <a:t>    </a:t>
            </a:r>
            <a:r>
              <a:rPr lang="ja-JP" altLang="en-US" dirty="0" smtClean="0"/>
              <a:t>→ 極分解を用いて行列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ja-JP" altLang="en-US" dirty="0" smtClean="0"/>
              <a:t>から回転成分のみ抽出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手法の拡張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      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Step1. </a:t>
            </a:r>
            <a:r>
              <a:rPr lang="ja-JP" altLang="en-US" dirty="0" smtClean="0">
                <a:solidFill>
                  <a:srgbClr val="C0C0C0"/>
                </a:solidFill>
              </a:rPr>
              <a:t>基本概念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</a:t>
            </a:r>
            <a:r>
              <a:rPr lang="ja-JP" altLang="en-US" dirty="0" smtClean="0">
                <a:solidFill>
                  <a:srgbClr val="C0C0C0"/>
                </a:solidFill>
              </a:rPr>
              <a:t>回転行列の計算方法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 lvl="1">
              <a:buNone/>
            </a:pPr>
            <a:r>
              <a:rPr lang="ja-JP" altLang="en-US" dirty="0">
                <a:solidFill>
                  <a:srgbClr val="C0C0C0"/>
                </a:solidFill>
              </a:rPr>
              <a:t>要点</a:t>
            </a:r>
            <a:r>
              <a:rPr lang="en-US" altLang="ja-JP" dirty="0">
                <a:solidFill>
                  <a:srgbClr val="C0C0C0"/>
                </a:solidFill>
              </a:rPr>
              <a:t>:</a:t>
            </a:r>
          </a:p>
          <a:p>
            <a:pPr lvl="1">
              <a:buNone/>
            </a:pPr>
            <a:r>
              <a:rPr lang="ja-JP" altLang="en-US" dirty="0">
                <a:solidFill>
                  <a:srgbClr val="C0C0C0"/>
                </a:solidFill>
              </a:rPr>
              <a:t>    現在の形状に対する最適な線形変換行列</a:t>
            </a:r>
            <a:r>
              <a:rPr lang="en-US" altLang="ja-JP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ja-JP" altLang="en-US" dirty="0">
                <a:solidFill>
                  <a:srgbClr val="C0C0C0"/>
                </a:solidFill>
              </a:rPr>
              <a:t>を計算</a:t>
            </a:r>
            <a:r>
              <a:rPr lang="en-US" altLang="ja-JP" dirty="0">
                <a:solidFill>
                  <a:srgbClr val="C0C0C0"/>
                </a:solidFill>
              </a:rPr>
              <a:t> </a:t>
            </a:r>
          </a:p>
          <a:p>
            <a:pPr lvl="1">
              <a:buNone/>
            </a:pPr>
            <a:r>
              <a:rPr lang="en-US" altLang="ja-JP" dirty="0">
                <a:solidFill>
                  <a:srgbClr val="C0C0C0"/>
                </a:solidFill>
              </a:rPr>
              <a:t>    </a:t>
            </a:r>
            <a:r>
              <a:rPr lang="ja-JP" altLang="en-US" dirty="0">
                <a:solidFill>
                  <a:srgbClr val="C0C0C0"/>
                </a:solidFill>
              </a:rPr>
              <a:t>→ 極分解を用いて行列</a:t>
            </a:r>
            <a:r>
              <a:rPr lang="en-US" altLang="ja-JP" dirty="0">
                <a:solidFill>
                  <a:srgbClr val="C0C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ja-JP" altLang="en-US" dirty="0">
                <a:solidFill>
                  <a:srgbClr val="C0C0C0"/>
                </a:solidFill>
              </a:rPr>
              <a:t>から回転成分のみ抽出</a:t>
            </a:r>
            <a:endParaRPr lang="en-US" altLang="ja-JP" dirty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Step3. </a:t>
            </a:r>
            <a:r>
              <a:rPr kumimoji="1" lang="ja-JP" altLang="en-US" dirty="0" smtClean="0"/>
              <a:t>手法の拡張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01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SM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843644"/>
            <a:ext cx="3209605" cy="2520000"/>
          </a:xfrm>
          <a:prstGeom prst="rect">
            <a:avLst/>
          </a:prstGeom>
        </p:spPr>
      </p:pic>
      <p:pic>
        <p:nvPicPr>
          <p:cNvPr id="8" name="図 7" descr="SM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843644"/>
            <a:ext cx="3209605" cy="2520000"/>
          </a:xfrm>
          <a:prstGeom prst="rect">
            <a:avLst/>
          </a:prstGeom>
        </p:spPr>
      </p:pic>
      <p:pic>
        <p:nvPicPr>
          <p:cNvPr id="9" name="図 8" descr="SM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2843644"/>
            <a:ext cx="3209605" cy="2520000"/>
          </a:xfrm>
          <a:prstGeom prst="rect">
            <a:avLst/>
          </a:prstGeom>
        </p:spPr>
      </p:pic>
      <p:pic>
        <p:nvPicPr>
          <p:cNvPr id="12" name="図 11" descr="SM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2843644"/>
            <a:ext cx="3209605" cy="25200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0" y="2844000"/>
            <a:ext cx="3209605" cy="2519999"/>
          </a:xfrm>
          <a:prstGeom prst="rect">
            <a:avLst/>
          </a:prstGeom>
        </p:spPr>
      </p:pic>
      <p:pic>
        <p:nvPicPr>
          <p:cNvPr id="13" name="図 12" descr="SM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2843644"/>
            <a:ext cx="3209605" cy="2520000"/>
          </a:xfrm>
          <a:prstGeom prst="rect">
            <a:avLst/>
          </a:prstGeom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クラスタリング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0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800" dirty="0" smtClean="0"/>
              <a:t>回転行列で表現できる変形の自由度には限界が存在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1</a:t>
            </a:r>
            <a:r>
              <a:rPr kumimoji="1" lang="ja-JP" altLang="en-US" sz="2800" dirty="0" err="1" smtClean="0"/>
              <a:t>つの</a:t>
            </a:r>
            <a:r>
              <a:rPr kumimoji="1" lang="ja-JP" altLang="en-US" sz="2800" dirty="0" smtClean="0"/>
              <a:t>オブジェクトを複数のクラスタ（グループ）に分割</a:t>
            </a:r>
            <a:endParaRPr kumimoji="1" lang="en-US" altLang="ja-JP" sz="2800" dirty="0" smtClean="0"/>
          </a:p>
          <a:p>
            <a:pPr>
              <a:buNone/>
            </a:pPr>
            <a:r>
              <a:rPr kumimoji="1" lang="ja-JP" altLang="en-US" sz="2800" dirty="0" smtClean="0"/>
              <a:t>    → クラスタ毎に</a:t>
            </a:r>
            <a:r>
              <a:rPr kumimoji="1" lang="en-US" altLang="ja-JP" sz="2800" dirty="0" smtClean="0"/>
              <a:t>Shape Matching</a:t>
            </a:r>
            <a:r>
              <a:rPr lang="ja-JP" altLang="en-US" sz="2800" dirty="0" smtClean="0"/>
              <a:t>法</a:t>
            </a:r>
            <a:r>
              <a:rPr kumimoji="1" lang="ja-JP" altLang="en-US" sz="2800" dirty="0" smtClean="0"/>
              <a:t>を適用</a:t>
            </a:r>
            <a:endParaRPr kumimoji="1" lang="ja-JP" altLang="en-US" sz="2800" dirty="0"/>
          </a:p>
        </p:txBody>
      </p:sp>
      <p:pic>
        <p:nvPicPr>
          <p:cNvPr id="14" name="図 13" descr="SM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15" name="図 14" descr="SM2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16" name="図 15" descr="SM2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17" name="図 16" descr="SM2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18" name="図 17" descr="SM26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19" name="図 18" descr="SM2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20" name="図 19" descr="SM2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21" name="図 20" descr="SM29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22" name="図 21" descr="SM3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23" name="図 22" descr="SM3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pic>
        <p:nvPicPr>
          <p:cNvPr id="24" name="図 23" descr="SM32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602755" y="2843924"/>
            <a:ext cx="3209605" cy="252000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1748310" y="53639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0" dirty="0" smtClean="0"/>
              <a:t>クラスタリング無し</a:t>
            </a:r>
            <a:endParaRPr kumimoji="1" lang="ja-JP" altLang="en-US" b="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163441" y="53639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0" dirty="0" smtClean="0"/>
              <a:t>クラスタリング有り</a:t>
            </a:r>
            <a:endParaRPr kumimoji="1" lang="ja-JP" altLang="en-US" b="0" dirty="0"/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971600" y="5861645"/>
            <a:ext cx="7273925" cy="447675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クラスタリングを行うと表現できる変形の自由度が増す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062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8960"/>
            <a:ext cx="585025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クラスタリング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800" dirty="0" smtClean="0"/>
              <a:t>回転行列で表現できる変形の自由度には限界が存在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1</a:t>
            </a:r>
            <a:r>
              <a:rPr kumimoji="1" lang="ja-JP" altLang="en-US" sz="2800" dirty="0" err="1" smtClean="0"/>
              <a:t>つの</a:t>
            </a:r>
            <a:r>
              <a:rPr kumimoji="1" lang="ja-JP" altLang="en-US" sz="2800" dirty="0" smtClean="0"/>
              <a:t>オブジェクトを複数のクラスタ（グループ）に分割</a:t>
            </a:r>
            <a:endParaRPr kumimoji="1"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    </a:t>
            </a:r>
            <a:r>
              <a:rPr kumimoji="1" lang="ja-JP" altLang="en-US" sz="2800" dirty="0" smtClean="0"/>
              <a:t>→ クラスタ毎に</a:t>
            </a:r>
            <a:r>
              <a:rPr kumimoji="1" lang="en-US" altLang="ja-JP" sz="2800" dirty="0" smtClean="0"/>
              <a:t>Shape Matching</a:t>
            </a:r>
            <a:r>
              <a:rPr lang="ja-JP" altLang="en-US" sz="2800" dirty="0" smtClean="0"/>
              <a:t>法</a:t>
            </a:r>
            <a:r>
              <a:rPr kumimoji="1" lang="ja-JP" altLang="en-US" sz="2800" dirty="0" smtClean="0"/>
              <a:t>を適用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48310" y="5363924"/>
            <a:ext cx="1815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クラスタリング無し</a:t>
            </a:r>
            <a:endParaRPr kumimoji="1" lang="ja-JP" altLang="en-US" sz="1600" b="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07904" y="5373216"/>
            <a:ext cx="1815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クラスタ数</a:t>
            </a:r>
            <a:r>
              <a:rPr kumimoji="1" lang="en-US" altLang="ja-JP" sz="1600" b="0" dirty="0" smtClean="0"/>
              <a:t>: 2</a:t>
            </a:r>
            <a:endParaRPr kumimoji="1" lang="ja-JP" altLang="en-US" sz="1600" b="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52120" y="5373216"/>
            <a:ext cx="1815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クラスタ数</a:t>
            </a:r>
            <a:r>
              <a:rPr kumimoji="1" lang="en-US" altLang="ja-JP" sz="1600" b="0" dirty="0" smtClean="0"/>
              <a:t>: 5</a:t>
            </a:r>
            <a:endParaRPr kumimoji="1" lang="ja-JP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21062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 descr="SM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7200" y="4510800"/>
            <a:ext cx="1937454" cy="1521178"/>
          </a:xfrm>
          <a:prstGeom prst="rect">
            <a:avLst/>
          </a:prstGeom>
        </p:spPr>
      </p:pic>
      <p:pic>
        <p:nvPicPr>
          <p:cNvPr id="47" name="図 46" descr="SM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7200" y="4510800"/>
            <a:ext cx="1937453" cy="1521178"/>
          </a:xfrm>
          <a:prstGeom prst="rect">
            <a:avLst/>
          </a:prstGeom>
        </p:spPr>
      </p:pic>
      <p:pic>
        <p:nvPicPr>
          <p:cNvPr id="48" name="図 47" descr="SM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7200" y="4510800"/>
            <a:ext cx="1937453" cy="1521178"/>
          </a:xfrm>
          <a:prstGeom prst="rect">
            <a:avLst/>
          </a:prstGeom>
        </p:spPr>
      </p:pic>
      <p:pic>
        <p:nvPicPr>
          <p:cNvPr id="49" name="図 48" descr="SM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7200" y="4510800"/>
            <a:ext cx="1937453" cy="1521178"/>
          </a:xfrm>
          <a:prstGeom prst="rect">
            <a:avLst/>
          </a:prstGeom>
        </p:spPr>
      </p:pic>
      <p:pic>
        <p:nvPicPr>
          <p:cNvPr id="14" name="図 13" descr="SM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6753" y="1916832"/>
            <a:ext cx="1937455" cy="1521180"/>
          </a:xfrm>
          <a:prstGeom prst="rect">
            <a:avLst/>
          </a:prstGeom>
        </p:spPr>
      </p:pic>
      <p:pic>
        <p:nvPicPr>
          <p:cNvPr id="28" name="図 27" descr="SM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6753" y="1916832"/>
            <a:ext cx="1937455" cy="1521179"/>
          </a:xfrm>
          <a:prstGeom prst="rect">
            <a:avLst/>
          </a:prstGeom>
        </p:spPr>
      </p:pic>
      <p:pic>
        <p:nvPicPr>
          <p:cNvPr id="29" name="図 28" descr="SM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06753" y="1916832"/>
            <a:ext cx="1937455" cy="1521179"/>
          </a:xfrm>
          <a:prstGeom prst="rect">
            <a:avLst/>
          </a:prstGeom>
        </p:spPr>
      </p:pic>
      <p:pic>
        <p:nvPicPr>
          <p:cNvPr id="30" name="図 29" descr="SM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06753" y="1916832"/>
            <a:ext cx="1937455" cy="1521179"/>
          </a:xfrm>
          <a:prstGeom prst="rect">
            <a:avLst/>
          </a:prstGeom>
        </p:spPr>
      </p:pic>
      <p:pic>
        <p:nvPicPr>
          <p:cNvPr id="31" name="図 30" descr="SM2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06753" y="1916832"/>
            <a:ext cx="1937455" cy="1521179"/>
          </a:xfrm>
          <a:prstGeom prst="rect">
            <a:avLst/>
          </a:prstGeom>
        </p:spPr>
      </p:pic>
      <p:pic>
        <p:nvPicPr>
          <p:cNvPr id="32" name="図 31" descr="SM2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06753" y="1916832"/>
            <a:ext cx="1937454" cy="1521179"/>
          </a:xfrm>
          <a:prstGeom prst="rect">
            <a:avLst/>
          </a:prstGeom>
        </p:spPr>
      </p:pic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800" dirty="0" smtClean="0"/>
              <a:t>クラスタ数が多いほど変形自由度は向上</a:t>
            </a: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ja-JP" altLang="en-US" sz="2800" dirty="0" smtClean="0"/>
              <a:t>クラスタ間の重複が多いほど変形は鈍化</a:t>
            </a:r>
            <a:endParaRPr lang="en-US" altLang="ja-JP" sz="2800" dirty="0" smtClean="0"/>
          </a:p>
        </p:txBody>
      </p:sp>
      <p:pic>
        <p:nvPicPr>
          <p:cNvPr id="13" name="図 12" descr="SM2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1916832"/>
            <a:ext cx="1937454" cy="1521179"/>
          </a:xfrm>
          <a:prstGeom prst="rect">
            <a:avLst/>
          </a:prstGeom>
        </p:spPr>
      </p:pic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クラスタリングの特徴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0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24227" y="3429000"/>
            <a:ext cx="1480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クラスタ</a:t>
            </a:r>
            <a:r>
              <a:rPr lang="ja-JP" altLang="en-US" sz="1600" b="0" dirty="0" smtClean="0"/>
              <a:t>数</a:t>
            </a:r>
            <a:r>
              <a:rPr lang="en-US" altLang="ja-JP" sz="1600" b="0" dirty="0" smtClean="0"/>
              <a:t>: 2</a:t>
            </a:r>
            <a:endParaRPr kumimoji="1" lang="ja-JP" altLang="en-US" sz="1600" b="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27085" y="3429000"/>
            <a:ext cx="149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クラスタ数</a:t>
            </a:r>
            <a:r>
              <a:rPr kumimoji="1" lang="en-US" altLang="ja-JP" sz="1600" b="0" dirty="0" smtClean="0"/>
              <a:t>: 4</a:t>
            </a:r>
            <a:endParaRPr kumimoji="1" lang="ja-JP" altLang="en-US" sz="1600" b="0" dirty="0"/>
          </a:p>
        </p:txBody>
      </p:sp>
      <p:pic>
        <p:nvPicPr>
          <p:cNvPr id="37" name="図 36" descr="SM2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4509120"/>
            <a:ext cx="1937454" cy="1521179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2123728" y="602128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クラスタ間の重複</a:t>
            </a:r>
            <a:r>
              <a:rPr lang="en-US" altLang="ja-JP" sz="1600" b="0" dirty="0" smtClean="0"/>
              <a:t>: </a:t>
            </a:r>
            <a:r>
              <a:rPr lang="ja-JP" altLang="en-US" sz="1600" b="0" dirty="0" smtClean="0"/>
              <a:t>少</a:t>
            </a:r>
            <a:endParaRPr kumimoji="1" lang="ja-JP" altLang="en-US" sz="1600" b="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427984" y="602128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0" dirty="0" smtClean="0"/>
              <a:t>クラスタ間の重複</a:t>
            </a:r>
            <a:r>
              <a:rPr lang="en-US" altLang="ja-JP" sz="1600" b="0" dirty="0" smtClean="0"/>
              <a:t>: </a:t>
            </a:r>
            <a:r>
              <a:rPr lang="ja-JP" altLang="en-US" sz="1600" b="0" dirty="0" smtClean="0"/>
              <a:t>多</a:t>
            </a:r>
            <a:endParaRPr kumimoji="1" lang="ja-JP" altLang="en-US" sz="1600" b="0" dirty="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223876" y="2132856"/>
            <a:ext cx="2520279" cy="447675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計算コストも増加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062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9" grpId="0"/>
      <p:bldP spid="46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</a:t>
            </a:r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要点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独立で動くメッシュ頂点に対して、移動・回転を適用した元形状に戻る方向に力を与え、形状を緩やかに維持</a:t>
            </a:r>
            <a:endParaRPr lang="en-US" altLang="ja-JP" dirty="0" smtClean="0"/>
          </a:p>
          <a:p>
            <a:r>
              <a:rPr lang="ja-JP" altLang="en-US" dirty="0" smtClean="0"/>
              <a:t>長所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高速・安定・実装が簡単</a:t>
            </a:r>
            <a:endParaRPr lang="en-US" altLang="ja-JP" dirty="0" smtClean="0"/>
          </a:p>
          <a:p>
            <a:r>
              <a:rPr lang="ja-JP" altLang="en-US" dirty="0" smtClean="0"/>
              <a:t>短所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物理的に正しくない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コリジョンとの組み合わせが難しい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余りに複雑な変形は実現できない</a:t>
            </a:r>
            <a:endParaRPr lang="en-US" altLang="ja-JP" dirty="0" smtClean="0"/>
          </a:p>
          <a:p>
            <a:pPr lvl="1">
              <a:buNone/>
            </a:pPr>
            <a:r>
              <a:rPr lang="ja-JP" altLang="en-US" dirty="0" smtClean="0"/>
              <a:t>　 → </a:t>
            </a:r>
            <a:r>
              <a:rPr lang="ja-JP" altLang="en-US" dirty="0" smtClean="0">
                <a:solidFill>
                  <a:srgbClr val="C00000"/>
                </a:solidFill>
              </a:rPr>
              <a:t>発展手法では、この問題に取り組んだ手法を紹介</a:t>
            </a:r>
          </a:p>
          <a:p>
            <a:pPr lvl="1"/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2. </a:t>
            </a:r>
            <a:r>
              <a:rPr kumimoji="1" lang="ja-JP" altLang="en-US" dirty="0" smtClean="0"/>
              <a:t>技術紹介</a:t>
            </a: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sz="1000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3. </a:t>
            </a:r>
            <a:r>
              <a:rPr lang="ja-JP" altLang="en-US" dirty="0" smtClean="0">
                <a:solidFill>
                  <a:srgbClr val="C0C0C0"/>
                </a:solidFill>
              </a:rPr>
              <a:t>デモ・実装解説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4. </a:t>
            </a:r>
            <a:r>
              <a:rPr lang="ja-JP" altLang="en-US" dirty="0" smtClean="0">
                <a:solidFill>
                  <a:srgbClr val="C0C0C0"/>
                </a:solidFill>
              </a:rPr>
              <a:t>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5.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547664" y="3645024"/>
            <a:ext cx="6048672" cy="1152128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547664" y="2492896"/>
            <a:ext cx="6048672" cy="11521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>
            <a:stCxn id="4" idx="3"/>
            <a:endCxn id="5" idx="1"/>
          </p:cNvCxnSpPr>
          <p:nvPr/>
        </p:nvCxnSpPr>
        <p:spPr bwMode="auto">
          <a:xfrm>
            <a:off x="3923928" y="3087910"/>
            <a:ext cx="1872208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" name="カギ線コネクタ 10"/>
          <p:cNvCxnSpPr>
            <a:stCxn id="4" idx="2"/>
            <a:endCxn id="7" idx="1"/>
          </p:cNvCxnSpPr>
          <p:nvPr/>
        </p:nvCxnSpPr>
        <p:spPr bwMode="auto">
          <a:xfrm rot="16200000" flipH="1">
            <a:off x="3501355" y="3419525"/>
            <a:ext cx="629123" cy="93610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1547664" y="32756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3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47664" y="3645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2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2771800" y="2602803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5796136" y="2602803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4283968" y="3717032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1547664" y="2492896"/>
            <a:ext cx="6048672" cy="23042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4283968" y="3717032"/>
            <a:ext cx="1152128" cy="970213"/>
          </a:xfrm>
          <a:prstGeom prst="round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2771800" y="2602803"/>
            <a:ext cx="1152128" cy="970213"/>
          </a:xfrm>
          <a:prstGeom prst="round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8" name="図 17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188" y="2691865"/>
            <a:ext cx="985353" cy="792088"/>
          </a:xfrm>
          <a:prstGeom prst="rect">
            <a:avLst/>
          </a:prstGeom>
        </p:spPr>
      </p:pic>
      <p:pic>
        <p:nvPicPr>
          <p:cNvPr id="19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551" y="2647751"/>
            <a:ext cx="957298" cy="88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19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8651" y="3792775"/>
            <a:ext cx="882762" cy="818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次元版</a:t>
            </a:r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Topic 1. 2</a:t>
            </a:r>
            <a:r>
              <a:rPr lang="ja-JP" altLang="en-US" dirty="0" smtClean="0"/>
              <a:t>次元における高速化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Topic 2. Shape Matching</a:t>
            </a:r>
            <a:r>
              <a:rPr lang="ja-JP" altLang="en-US" dirty="0" smtClean="0"/>
              <a:t>法による画像変形</a:t>
            </a:r>
          </a:p>
          <a:p>
            <a:endParaRPr kumimoji="1" lang="en-US" altLang="ja-JP" dirty="0" smtClean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2267744" y="5503516"/>
            <a:ext cx="4608512" cy="877812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2267744" y="4625704"/>
            <a:ext cx="4608512" cy="87781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" name="直線矢印コネクタ 5"/>
          <p:cNvCxnSpPr>
            <a:stCxn id="10" idx="3"/>
            <a:endCxn id="11" idx="1"/>
          </p:cNvCxnSpPr>
          <p:nvPr/>
        </p:nvCxnSpPr>
        <p:spPr bwMode="auto">
          <a:xfrm>
            <a:off x="4078231" y="5079048"/>
            <a:ext cx="1426444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" name="カギ線コネクタ 10"/>
          <p:cNvCxnSpPr>
            <a:stCxn id="10" idx="2"/>
            <a:endCxn id="12" idx="1"/>
          </p:cNvCxnSpPr>
          <p:nvPr/>
        </p:nvCxnSpPr>
        <p:spPr bwMode="auto">
          <a:xfrm rot="16200000" flipH="1">
            <a:off x="3756271" y="5331707"/>
            <a:ext cx="479331" cy="713222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2267744" y="5202462"/>
            <a:ext cx="713221" cy="289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3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67744" y="5503516"/>
            <a:ext cx="713221" cy="289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2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10" name="角丸四角形 9"/>
          <p:cNvSpPr/>
          <p:nvPr/>
        </p:nvSpPr>
        <p:spPr bwMode="auto">
          <a:xfrm>
            <a:off x="3200419" y="4709443"/>
            <a:ext cx="877812" cy="73921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5504675" y="4709443"/>
            <a:ext cx="877812" cy="73921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4352547" y="5558379"/>
            <a:ext cx="877812" cy="73921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3" name="図 12" descr="ShapeMatch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3953" y="4777300"/>
            <a:ext cx="750745" cy="603496"/>
          </a:xfrm>
          <a:prstGeom prst="rect">
            <a:avLst/>
          </a:prstGeom>
        </p:spPr>
      </p:pic>
      <p:pic>
        <p:nvPicPr>
          <p:cNvPr id="14" name="Picture 8" descr="voxeliza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896" y="4743689"/>
            <a:ext cx="729370" cy="67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正方形/長方形 14"/>
          <p:cNvSpPr/>
          <p:nvPr/>
        </p:nvSpPr>
        <p:spPr bwMode="auto">
          <a:xfrm>
            <a:off x="2267744" y="4625704"/>
            <a:ext cx="4608512" cy="175562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65" y="2582127"/>
            <a:ext cx="1881129" cy="1409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動作設定ボタン : 進む/次へ 19">
            <a:hlinkClick r:id="rId6" action="ppaction://program" highlightClick="1"/>
          </p:cNvPr>
          <p:cNvSpPr/>
          <p:nvPr/>
        </p:nvSpPr>
        <p:spPr bwMode="auto">
          <a:xfrm>
            <a:off x="3244563" y="4148945"/>
            <a:ext cx="652533" cy="326267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29" y="2534628"/>
            <a:ext cx="832371" cy="1504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動作設定ボタン : 進む/次へ 21">
            <a:hlinkClick r:id="rId8" action="ppaction://program" highlightClick="1"/>
          </p:cNvPr>
          <p:cNvSpPr/>
          <p:nvPr/>
        </p:nvSpPr>
        <p:spPr bwMode="auto">
          <a:xfrm>
            <a:off x="5629748" y="4148945"/>
            <a:ext cx="652533" cy="326267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4" name="右矢印 23"/>
          <p:cNvSpPr/>
          <p:nvPr/>
        </p:nvSpPr>
        <p:spPr bwMode="auto">
          <a:xfrm>
            <a:off x="164976" y="1512952"/>
            <a:ext cx="360040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3" name="図 22" descr="ShapeMatch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52477" y="5613597"/>
            <a:ext cx="677952" cy="62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</a:t>
            </a:r>
            <a:r>
              <a:rPr lang="ja-JP" altLang="en-US" dirty="0" smtClean="0"/>
              <a:t>次元における高速化</a:t>
            </a:r>
            <a:endParaRPr lang="en-US" altLang="ja-JP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528" y="1340768"/>
            <a:ext cx="8641903" cy="5112568"/>
          </a:xfrm>
        </p:spPr>
        <p:txBody>
          <a:bodyPr/>
          <a:lstStyle/>
          <a:p>
            <a:r>
              <a:rPr lang="ja-JP" altLang="en-US" dirty="0" smtClean="0"/>
              <a:t>回転行列の計算</a:t>
            </a:r>
            <a:endParaRPr lang="en-US" altLang="ja-JP" dirty="0" smtClean="0"/>
          </a:p>
          <a:p>
            <a:pPr marL="342900" lvl="1" indent="-342900">
              <a:buNone/>
            </a:pPr>
            <a:r>
              <a:rPr lang="ja-JP" altLang="en-US" dirty="0" smtClean="0"/>
              <a:t>    → 極分解を用いる必要はなく、回転行列の解析解が存在</a:t>
            </a:r>
            <a:endParaRPr lang="en-US" altLang="ja-JP" dirty="0" smtClean="0"/>
          </a:p>
          <a:p>
            <a:r>
              <a:rPr lang="en-US" altLang="ja-JP" dirty="0" smtClean="0"/>
              <a:t>3</a:t>
            </a:r>
            <a:r>
              <a:rPr lang="ja-JP" altLang="en-US" dirty="0" smtClean="0"/>
              <a:t>次元と同様に下記の重心座標系を定義</a:t>
            </a:r>
            <a:endParaRPr lang="en-US" altLang="ja-JP" dirty="0" smtClean="0"/>
          </a:p>
          <a:p>
            <a:pPr lvl="1">
              <a:buNone/>
            </a:pPr>
            <a:endParaRPr lang="en-US" altLang="ja-JP" dirty="0" smtClean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627784" y="3599939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現在の形状における</a:t>
            </a:r>
            <a:r>
              <a:rPr lang="en-US" altLang="ja-JP" sz="2000" b="0" dirty="0"/>
              <a:t> </a:t>
            </a:r>
            <a:r>
              <a:rPr lang="en-US" altLang="ja-JP" sz="2000" b="0" dirty="0" err="1" smtClean="0"/>
              <a:t>i</a:t>
            </a:r>
            <a:r>
              <a:rPr lang="ja-JP" altLang="en-US" sz="2000" b="0" dirty="0" smtClean="0"/>
              <a:t>番目の頂点座標</a:t>
            </a:r>
            <a:endParaRPr kumimoji="1" lang="ja-JP" altLang="en-US" sz="2000" b="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27784" y="4031987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現在の形状における</a:t>
            </a:r>
            <a:r>
              <a:rPr lang="en-US" altLang="ja-JP" sz="2000" b="0" dirty="0"/>
              <a:t> </a:t>
            </a:r>
            <a:r>
              <a:rPr lang="ja-JP" altLang="en-US" sz="2000" b="0" dirty="0"/>
              <a:t>重心</a:t>
            </a:r>
            <a:endParaRPr kumimoji="1" lang="ja-JP" altLang="en-US" sz="2000" b="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27784" y="4528279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初期形状における</a:t>
            </a:r>
            <a:r>
              <a:rPr lang="en-US" altLang="ja-JP" sz="2000" b="0" dirty="0"/>
              <a:t> </a:t>
            </a:r>
            <a:r>
              <a:rPr lang="en-US" altLang="ja-JP" sz="2000" b="0" dirty="0" smtClean="0"/>
              <a:t>i</a:t>
            </a:r>
            <a:r>
              <a:rPr lang="ja-JP" altLang="en-US" sz="2000" b="0" dirty="0" smtClean="0"/>
              <a:t>番目の頂点座標</a:t>
            </a:r>
            <a:endParaRPr kumimoji="1" lang="ja-JP" altLang="en-US" sz="2000" b="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27784" y="5040099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初期形状における</a:t>
            </a:r>
            <a:r>
              <a:rPr lang="en-US" altLang="ja-JP" sz="2000" b="0" dirty="0"/>
              <a:t> </a:t>
            </a:r>
            <a:r>
              <a:rPr lang="ja-JP" altLang="en-US" sz="2000" b="0" dirty="0" smtClean="0"/>
              <a:t>重心</a:t>
            </a:r>
            <a:endParaRPr kumimoji="1" lang="ja-JP" altLang="en-US" sz="2000" b="0" dirty="0"/>
          </a:p>
        </p:txBody>
      </p:sp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4581636" y="2883253"/>
          <a:ext cx="2078596" cy="61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43" name="数式" r:id="rId3" imgW="812520" imgH="241200" progId="Equation.3">
                  <p:embed/>
                </p:oleObj>
              </mc:Choice>
              <mc:Fallback>
                <p:oleObj name="数式" r:id="rId3" imgW="812520" imgH="2412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636" y="2883253"/>
                        <a:ext cx="2078596" cy="61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303609" y="2915463"/>
          <a:ext cx="2046756" cy="585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44" name="数式" r:id="rId5" imgW="799920" imgH="228600" progId="Equation.3">
                  <p:embed/>
                </p:oleObj>
              </mc:Choice>
              <mc:Fallback>
                <p:oleObj name="数式" r:id="rId5" imgW="79992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3609" y="2915463"/>
                        <a:ext cx="2046756" cy="5855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2052936" y="3501008"/>
          <a:ext cx="422275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45" name="数式" r:id="rId7" imgW="164880" imgH="228600" progId="Equation.3">
                  <p:embed/>
                </p:oleObj>
              </mc:Choice>
              <mc:Fallback>
                <p:oleObj name="数式" r:id="rId7" imgW="1648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936" y="3501008"/>
                        <a:ext cx="422275" cy="58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2051720" y="3933056"/>
          <a:ext cx="649288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46" name="数式" r:id="rId9" imgW="253800" imgH="228600" progId="Equation.3">
                  <p:embed/>
                </p:oleObj>
              </mc:Choice>
              <mc:Fallback>
                <p:oleObj name="数式" r:id="rId9" imgW="2538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933056"/>
                        <a:ext cx="649288" cy="585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2052936" y="4429348"/>
          <a:ext cx="487362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47" name="数式" r:id="rId11" imgW="190440" imgH="241200" progId="Equation.3">
                  <p:embed/>
                </p:oleObj>
              </mc:Choice>
              <mc:Fallback>
                <p:oleObj name="数式" r:id="rId11" imgW="19044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936" y="4429348"/>
                        <a:ext cx="487362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2052936" y="4973290"/>
          <a:ext cx="649288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448" name="数式" r:id="rId13" imgW="253800" imgH="241200" progId="Equation.3">
                  <p:embed/>
                </p:oleObj>
              </mc:Choice>
              <mc:Fallback>
                <p:oleObj name="数式" r:id="rId13" imgW="25380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936" y="4973290"/>
                        <a:ext cx="649288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図 13" descr="SM1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80112" y="5157192"/>
            <a:ext cx="3398448" cy="1214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1. </a:t>
            </a:r>
            <a:r>
              <a:rPr lang="ja-JP" altLang="en-US" dirty="0" smtClean="0"/>
              <a:t>発表の概要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技術紹介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3. </a:t>
            </a:r>
            <a:r>
              <a:rPr lang="ja-JP" altLang="en-US" dirty="0" smtClean="0">
                <a:solidFill>
                  <a:srgbClr val="C0C0C0"/>
                </a:solidFill>
              </a:rPr>
              <a:t>デモ・実装解説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4.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考察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5.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回転行列の解析解</a:t>
            </a:r>
            <a:endParaRPr lang="en-US" altLang="ja-JP" dirty="0" smtClean="0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1043608" y="3284984"/>
            <a:ext cx="6912768" cy="1368152"/>
          </a:xfrm>
          <a:prstGeom prst="rect">
            <a:avLst/>
          </a:prstGeom>
          <a:solidFill>
            <a:srgbClr val="CC3300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</a:t>
            </a:r>
            <a:r>
              <a:rPr lang="ja-JP" altLang="en-US" dirty="0" smtClean="0"/>
              <a:t>次元における高速化</a:t>
            </a:r>
            <a:endParaRPr lang="en-US" altLang="ja-JP" dirty="0" smtClean="0"/>
          </a:p>
        </p:txBody>
      </p:sp>
      <p:graphicFrame>
        <p:nvGraphicFramePr>
          <p:cNvPr id="15" name="オブジェクト 14"/>
          <p:cNvGraphicFramePr>
            <a:graphicFrameLocks noChangeAspect="1"/>
          </p:cNvGraphicFramePr>
          <p:nvPr/>
        </p:nvGraphicFramePr>
        <p:xfrm>
          <a:off x="1835696" y="2060848"/>
          <a:ext cx="1599043" cy="99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5" name="数式" r:id="rId3" imgW="736560" imgH="457200" progId="Equation.3">
                  <p:embed/>
                </p:oleObj>
              </mc:Choice>
              <mc:Fallback>
                <p:oleObj name="数式" r:id="rId3" imgW="73656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2060848"/>
                        <a:ext cx="1599043" cy="9917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166871"/>
              </p:ext>
            </p:extLst>
          </p:nvPr>
        </p:nvGraphicFramePr>
        <p:xfrm>
          <a:off x="2555776" y="3429000"/>
          <a:ext cx="52451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" name="数式" r:id="rId5" imgW="2336760" imgH="482400" progId="Equation.3">
                  <p:embed/>
                </p:oleObj>
              </mc:Choice>
              <mc:Fallback>
                <p:oleObj name="数式" r:id="rId5" imgW="233676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429000"/>
                        <a:ext cx="5245100" cy="1081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3275856" y="2276872"/>
            <a:ext cx="1512168" cy="5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とすると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243605"/>
              </p:ext>
            </p:extLst>
          </p:nvPr>
        </p:nvGraphicFramePr>
        <p:xfrm>
          <a:off x="2786469" y="4869160"/>
          <a:ext cx="5009359" cy="852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7" name="数式" r:id="rId7" imgW="3124080" imgH="533160" progId="Equation.3">
                  <p:embed/>
                </p:oleObj>
              </mc:Choice>
              <mc:Fallback>
                <p:oleObj name="数式" r:id="rId7" imgW="3124080" imgH="533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469" y="4869160"/>
                        <a:ext cx="5009359" cy="8526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259632" y="3717032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300" b="0" dirty="0" smtClean="0"/>
              <a:t>回転行列</a:t>
            </a:r>
            <a:endParaRPr kumimoji="1" lang="ja-JP" altLang="en-US" sz="2300" b="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59632" y="5130784"/>
            <a:ext cx="16430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b="0" dirty="0" smtClean="0"/>
              <a:t>正規化定数</a:t>
            </a:r>
            <a:endParaRPr kumimoji="1" lang="ja-JP" altLang="en-US" sz="2100" b="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66728" y="5965809"/>
            <a:ext cx="241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</a:t>
            </a:r>
            <a:r>
              <a:rPr lang="en-US" altLang="ja-JP" sz="2000" b="0" dirty="0" err="1" smtClean="0"/>
              <a:t>i</a:t>
            </a:r>
            <a:r>
              <a:rPr lang="ja-JP" altLang="en-US" sz="2000" b="0" dirty="0" smtClean="0"/>
              <a:t>番目の頂点の質量</a:t>
            </a:r>
            <a:endParaRPr kumimoji="1" lang="ja-JP" altLang="en-US" sz="2000" b="0" dirty="0"/>
          </a:p>
        </p:txBody>
      </p:sp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364110"/>
              </p:ext>
            </p:extLst>
          </p:nvPr>
        </p:nvGraphicFramePr>
        <p:xfrm>
          <a:off x="3220542" y="5867549"/>
          <a:ext cx="487362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8" name="数式" r:id="rId9" imgW="190440" imgH="228600" progId="Equation.3">
                  <p:embed/>
                </p:oleObj>
              </mc:Choice>
              <mc:Fallback>
                <p:oleObj name="数式" r:id="rId9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0542" y="5867549"/>
                        <a:ext cx="487362" cy="58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</a:t>
            </a:r>
            <a:r>
              <a:rPr lang="ja-JP" altLang="en-US" dirty="0" smtClean="0"/>
              <a:t>次元における高速化</a:t>
            </a:r>
            <a:endParaRPr lang="en-US" altLang="ja-JP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回転</a:t>
            </a:r>
            <a:r>
              <a:rPr lang="en-US" altLang="ja-JP" dirty="0" smtClean="0"/>
              <a:t>+</a:t>
            </a:r>
            <a:r>
              <a:rPr lang="ja-JP" altLang="en-US" dirty="0" smtClean="0"/>
              <a:t>均等スケールを含む変換の解析解も存在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回転行列と正規化定数だけが異なる</a:t>
            </a:r>
            <a:endParaRPr lang="en-US" altLang="ja-JP" dirty="0" smtClean="0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851920" y="3828684"/>
          <a:ext cx="2664296" cy="752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6" name="数式" r:id="rId3" imgW="1206360" imgH="342720" progId="Equation.3">
                  <p:embed/>
                </p:oleObj>
              </mc:Choice>
              <mc:Fallback>
                <p:oleObj name="数式" r:id="rId3" imgW="1206360" imgH="34272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3828684"/>
                        <a:ext cx="2664296" cy="7524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 bwMode="auto">
          <a:xfrm>
            <a:off x="1043608" y="2204864"/>
            <a:ext cx="6912768" cy="1368152"/>
          </a:xfrm>
          <a:prstGeom prst="rect">
            <a:avLst/>
          </a:prstGeom>
          <a:solidFill>
            <a:srgbClr val="48A858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2528888" y="2349500"/>
          <a:ext cx="5300662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7" name="数式" r:id="rId5" imgW="2361960" imgH="482400" progId="Equation.3">
                  <p:embed/>
                </p:oleObj>
              </mc:Choice>
              <mc:Fallback>
                <p:oleObj name="数式" r:id="rId5" imgW="2361960" imgH="482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888" y="2349500"/>
                        <a:ext cx="5300662" cy="1081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259632" y="2636912"/>
            <a:ext cx="136815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300" b="0" dirty="0" smtClean="0"/>
              <a:t>変換行列</a:t>
            </a:r>
            <a:endParaRPr kumimoji="1" lang="ja-JP" altLang="en-US" sz="2300" b="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14824" y="3913267"/>
            <a:ext cx="16430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b="0" dirty="0" smtClean="0"/>
              <a:t>正規化定数</a:t>
            </a:r>
            <a:endParaRPr kumimoji="1" lang="ja-JP" altLang="en-US" sz="2100" b="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66728" y="4650615"/>
            <a:ext cx="241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</a:t>
            </a:r>
            <a:r>
              <a:rPr lang="en-US" altLang="ja-JP" sz="2000" b="0" dirty="0" err="1" smtClean="0"/>
              <a:t>i</a:t>
            </a:r>
            <a:r>
              <a:rPr lang="ja-JP" altLang="en-US" sz="2000" b="0" dirty="0" smtClean="0"/>
              <a:t>番目の頂点の質量</a:t>
            </a:r>
            <a:endParaRPr kumimoji="1" lang="ja-JP" altLang="en-US" sz="2000" b="0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705564"/>
              </p:ext>
            </p:extLst>
          </p:nvPr>
        </p:nvGraphicFramePr>
        <p:xfrm>
          <a:off x="3220542" y="4552355"/>
          <a:ext cx="487362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8" name="数式" r:id="rId7" imgW="190440" imgH="228600" progId="Equation.3">
                  <p:embed/>
                </p:oleObj>
              </mc:Choice>
              <mc:Fallback>
                <p:oleObj name="数式" r:id="rId7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0542" y="4552355"/>
                        <a:ext cx="487362" cy="58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3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次元版</a:t>
            </a:r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Topic 1. 2</a:t>
            </a:r>
            <a:r>
              <a:rPr lang="ja-JP" altLang="en-US" dirty="0" smtClean="0"/>
              <a:t>次元における高速化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Topic 2. Shape Matching</a:t>
            </a:r>
            <a:r>
              <a:rPr lang="ja-JP" altLang="en-US" dirty="0" smtClean="0"/>
              <a:t>法による画像変形</a:t>
            </a:r>
          </a:p>
          <a:p>
            <a:endParaRPr kumimoji="1" lang="en-US" altLang="ja-JP" dirty="0" smtClean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2267744" y="5503516"/>
            <a:ext cx="4608512" cy="877812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2267744" y="4625704"/>
            <a:ext cx="4608512" cy="87781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" name="直線矢印コネクタ 5"/>
          <p:cNvCxnSpPr>
            <a:stCxn id="10" idx="3"/>
            <a:endCxn id="11" idx="1"/>
          </p:cNvCxnSpPr>
          <p:nvPr/>
        </p:nvCxnSpPr>
        <p:spPr bwMode="auto">
          <a:xfrm>
            <a:off x="4078231" y="5079048"/>
            <a:ext cx="1426444" cy="12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" name="カギ線コネクタ 10"/>
          <p:cNvCxnSpPr>
            <a:stCxn id="10" idx="2"/>
            <a:endCxn id="12" idx="1"/>
          </p:cNvCxnSpPr>
          <p:nvPr/>
        </p:nvCxnSpPr>
        <p:spPr bwMode="auto">
          <a:xfrm rot="16200000" flipH="1">
            <a:off x="3756270" y="5331707"/>
            <a:ext cx="479332" cy="713222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2267744" y="5202462"/>
            <a:ext cx="713221" cy="289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3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67744" y="5503516"/>
            <a:ext cx="713221" cy="289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2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10" name="角丸四角形 9"/>
          <p:cNvSpPr/>
          <p:nvPr/>
        </p:nvSpPr>
        <p:spPr bwMode="auto">
          <a:xfrm>
            <a:off x="3200419" y="4709443"/>
            <a:ext cx="877812" cy="73921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5504675" y="4709443"/>
            <a:ext cx="877812" cy="73921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4352547" y="5558379"/>
            <a:ext cx="877812" cy="73921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2267744" y="4625704"/>
            <a:ext cx="4608512" cy="175562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右矢印 22"/>
          <p:cNvSpPr/>
          <p:nvPr/>
        </p:nvSpPr>
        <p:spPr bwMode="auto">
          <a:xfrm>
            <a:off x="164976" y="2060848"/>
            <a:ext cx="360040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4" name="図 23" descr="ShapeMatch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3953" y="4777300"/>
            <a:ext cx="750745" cy="603496"/>
          </a:xfrm>
          <a:prstGeom prst="rect">
            <a:avLst/>
          </a:prstGeom>
        </p:spPr>
      </p:pic>
      <p:pic>
        <p:nvPicPr>
          <p:cNvPr id="25" name="Picture 8" descr="voxelizatio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896" y="4743689"/>
            <a:ext cx="729370" cy="67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図 25" descr="ShapeMatch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2477" y="5613597"/>
            <a:ext cx="677952" cy="62877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65" y="2582127"/>
            <a:ext cx="1881129" cy="1409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動作設定ボタン : 進む/次へ 30">
            <a:hlinkClick r:id="rId7" action="ppaction://program" highlightClick="1"/>
          </p:cNvPr>
          <p:cNvSpPr/>
          <p:nvPr/>
        </p:nvSpPr>
        <p:spPr bwMode="auto">
          <a:xfrm>
            <a:off x="3244563" y="4148945"/>
            <a:ext cx="652533" cy="326267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29" y="2534628"/>
            <a:ext cx="832371" cy="1504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動作設定ボタン : 進む/次へ 32">
            <a:hlinkClick r:id="rId9" action="ppaction://program" highlightClick="1"/>
          </p:cNvPr>
          <p:cNvSpPr/>
          <p:nvPr/>
        </p:nvSpPr>
        <p:spPr bwMode="auto">
          <a:xfrm>
            <a:off x="5629748" y="4148945"/>
            <a:ext cx="652533" cy="326267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Shape Matching</a:t>
            </a:r>
            <a:r>
              <a:rPr lang="ja-JP" altLang="en-US" sz="3200" dirty="0" smtClean="0"/>
              <a:t>法による画像変形</a:t>
            </a:r>
            <a:endParaRPr lang="en-US" altLang="ja-JP" sz="3200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論文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時間の都合上、詳細説明は割愛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    → 興味ある方は上記論文を参照下さい</a:t>
            </a:r>
            <a:endParaRPr lang="en-US" altLang="ja-JP" dirty="0" smtClean="0"/>
          </a:p>
        </p:txBody>
      </p:sp>
      <p:sp>
        <p:nvSpPr>
          <p:cNvPr id="4" name="タイトル 1"/>
          <p:cNvSpPr txBox="1">
            <a:spLocks/>
          </p:cNvSpPr>
          <p:nvPr/>
        </p:nvSpPr>
        <p:spPr bwMode="auto">
          <a:xfrm>
            <a:off x="1997968" y="1931010"/>
            <a:ext cx="5220072" cy="84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defRPr/>
            </a:pPr>
            <a:r>
              <a:rPr kumimoji="1" lang="en-US" altLang="ja-JP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2D Shape Deformation</a:t>
            </a:r>
          </a:p>
          <a:p>
            <a:pPr lvl="0" eaLnBrk="0" hangingPunct="0">
              <a:defRPr/>
            </a:pPr>
            <a:r>
              <a:rPr kumimoji="1" lang="en-US" altLang="ja-JP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Based O</a:t>
            </a:r>
            <a:r>
              <a:rPr lang="en-US" altLang="ja-JP" sz="26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 Rigid Square Matching</a:t>
            </a:r>
            <a:endParaRPr lang="en-US" altLang="ja-JP" sz="2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71601" y="3077354"/>
            <a:ext cx="7272807" cy="164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2. </a:t>
            </a:r>
            <a:r>
              <a:rPr kumimoji="1" lang="ja-JP" altLang="en-US" dirty="0" smtClean="0"/>
              <a:t>技術紹介</a:t>
            </a: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sz="1000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3. </a:t>
            </a:r>
            <a:r>
              <a:rPr lang="ja-JP" altLang="en-US" dirty="0" smtClean="0">
                <a:solidFill>
                  <a:srgbClr val="C0C0C0"/>
                </a:solidFill>
              </a:rPr>
              <a:t>デモ・実装解説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4. </a:t>
            </a:r>
            <a:r>
              <a:rPr lang="ja-JP" altLang="en-US" dirty="0" smtClean="0">
                <a:solidFill>
                  <a:srgbClr val="C0C0C0"/>
                </a:solidFill>
              </a:rPr>
              <a:t>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5.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547664" y="3645024"/>
            <a:ext cx="6048672" cy="1152128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547664" y="2492896"/>
            <a:ext cx="6048672" cy="11521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cxnSp>
        <p:nvCxnSpPr>
          <p:cNvPr id="6" name="直線矢印コネクタ 5"/>
          <p:cNvCxnSpPr>
            <a:stCxn id="4" idx="3"/>
            <a:endCxn id="5" idx="1"/>
          </p:cNvCxnSpPr>
          <p:nvPr/>
        </p:nvCxnSpPr>
        <p:spPr bwMode="auto">
          <a:xfrm>
            <a:off x="3923928" y="3087910"/>
            <a:ext cx="1872208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" name="カギ線コネクタ 10"/>
          <p:cNvCxnSpPr>
            <a:stCxn id="4" idx="2"/>
            <a:endCxn id="7" idx="1"/>
          </p:cNvCxnSpPr>
          <p:nvPr/>
        </p:nvCxnSpPr>
        <p:spPr bwMode="auto">
          <a:xfrm rot="16200000" flipH="1">
            <a:off x="3501355" y="3419525"/>
            <a:ext cx="629123" cy="93610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1547664" y="32756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3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547664" y="36450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2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2771800" y="2602803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角丸四角形 4"/>
          <p:cNvSpPr/>
          <p:nvPr/>
        </p:nvSpPr>
        <p:spPr bwMode="auto">
          <a:xfrm>
            <a:off x="5796136" y="2602803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4283968" y="3717032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 bwMode="auto">
          <a:xfrm>
            <a:off x="1547664" y="2492896"/>
            <a:ext cx="6048672" cy="23042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 bwMode="auto">
          <a:xfrm>
            <a:off x="5796136" y="2602803"/>
            <a:ext cx="1152128" cy="970213"/>
          </a:xfrm>
          <a:prstGeom prst="round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4283968" y="3717032"/>
            <a:ext cx="1152128" cy="970213"/>
          </a:xfrm>
          <a:prstGeom prst="roundRect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9" name="図 18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188" y="2691865"/>
            <a:ext cx="985353" cy="792088"/>
          </a:xfrm>
          <a:prstGeom prst="rect">
            <a:avLst/>
          </a:prstGeom>
        </p:spPr>
      </p:pic>
      <p:pic>
        <p:nvPicPr>
          <p:cNvPr id="20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551" y="2647751"/>
            <a:ext cx="957298" cy="88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図 20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8651" y="3792775"/>
            <a:ext cx="882762" cy="818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複雑な変形を扱える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手法</a:t>
            </a:r>
            <a:r>
              <a:rPr lang="ja-JP" altLang="en-US" dirty="0" smtClean="0"/>
              <a:t>を解説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法の発展手法</a:t>
            </a:r>
            <a:endParaRPr kumimoji="1" lang="ja-JP" altLang="en-US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504056" y="2003018"/>
            <a:ext cx="41399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lvl="0" eaLnBrk="0" hangingPunct="0">
              <a:defRPr/>
            </a:pPr>
            <a:r>
              <a:rPr kumimoji="1" lang="en-US" altLang="ja-JP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FastLSM</a:t>
            </a: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1" lang="en-US" altLang="ja-JP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altLang="ja-JP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Fast Lattice</a:t>
            </a:r>
            <a:r>
              <a:rPr lang="ja-JP" alt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ja-JP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Shape Matching</a:t>
            </a:r>
            <a:br>
              <a:rPr lang="en-US" altLang="ja-JP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altLang="ja-JP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Robust Real-Time Deformation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80691" y="2795106"/>
            <a:ext cx="2586682" cy="186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13030" y="4858089"/>
            <a:ext cx="2322004" cy="38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 bwMode="auto">
          <a:xfrm>
            <a:off x="4913674" y="2003018"/>
            <a:ext cx="33843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lvl="0" eaLnBrk="0" hangingPunct="0">
              <a:defRPr/>
            </a:pP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Fast</a:t>
            </a:r>
            <a:r>
              <a:rPr lang="ja-JP" altLang="en-US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ja-JP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Adaptive Shape Matching </a:t>
            </a:r>
            <a:br>
              <a:rPr lang="en-US" altLang="ja-JP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ja-JP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Deformations</a:t>
            </a:r>
            <a:endParaRPr lang="en-US" altLang="ja-JP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12521" y="2853944"/>
            <a:ext cx="2586682" cy="174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16016" y="4811330"/>
            <a:ext cx="3779692" cy="77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2</a:t>
            </a:r>
            <a:r>
              <a:rPr lang="ja-JP" altLang="en-US" dirty="0" smtClean="0"/>
              <a:t>手法共通の基本概念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  Step2. 2</a:t>
            </a:r>
            <a:r>
              <a:rPr lang="ja-JP" altLang="en-US" dirty="0" smtClean="0"/>
              <a:t>手法のキーアイディア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  Step3. 2</a:t>
            </a:r>
            <a:r>
              <a:rPr kumimoji="1" lang="ja-JP" altLang="en-US" dirty="0" smtClean="0"/>
              <a:t>手法の</a:t>
            </a:r>
            <a:r>
              <a:rPr lang="ja-JP" altLang="en-US" dirty="0" smtClean="0"/>
              <a:t>比較</a:t>
            </a:r>
            <a:endParaRPr lang="en-US" altLang="ja-JP" dirty="0" smtClean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発展手法の解説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547664" y="4653136"/>
            <a:ext cx="6048672" cy="1152128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1547664" y="3501008"/>
            <a:ext cx="6048672" cy="11521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" name="直線矢印コネクタ 5"/>
          <p:cNvCxnSpPr>
            <a:stCxn id="10" idx="3"/>
            <a:endCxn id="11" idx="1"/>
          </p:cNvCxnSpPr>
          <p:nvPr/>
        </p:nvCxnSpPr>
        <p:spPr bwMode="auto">
          <a:xfrm>
            <a:off x="3923928" y="4096022"/>
            <a:ext cx="1872208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" name="カギ線コネクタ 10"/>
          <p:cNvCxnSpPr>
            <a:stCxn id="10" idx="2"/>
            <a:endCxn id="12" idx="1"/>
          </p:cNvCxnSpPr>
          <p:nvPr/>
        </p:nvCxnSpPr>
        <p:spPr bwMode="auto">
          <a:xfrm rot="16200000" flipH="1">
            <a:off x="3501355" y="4427637"/>
            <a:ext cx="629123" cy="93610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1547664" y="42838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3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46531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2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10" name="角丸四角形 9"/>
          <p:cNvSpPr/>
          <p:nvPr/>
        </p:nvSpPr>
        <p:spPr bwMode="auto">
          <a:xfrm>
            <a:off x="2771800" y="3610915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5796136" y="3610915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4283968" y="4725144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3" name="図 12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188" y="3699977"/>
            <a:ext cx="985353" cy="792088"/>
          </a:xfrm>
          <a:prstGeom prst="rect">
            <a:avLst/>
          </a:prstGeom>
        </p:spPr>
      </p:pic>
      <p:pic>
        <p:nvPicPr>
          <p:cNvPr id="14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551" y="3655863"/>
            <a:ext cx="957298" cy="88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正方形/長方形 14"/>
          <p:cNvSpPr/>
          <p:nvPr/>
        </p:nvSpPr>
        <p:spPr bwMode="auto">
          <a:xfrm>
            <a:off x="1547664" y="3501008"/>
            <a:ext cx="6048672" cy="23042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9" name="図 18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8651" y="4800887"/>
            <a:ext cx="882762" cy="8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2</a:t>
            </a:r>
            <a:r>
              <a:rPr lang="ja-JP" altLang="en-US" dirty="0" smtClean="0"/>
              <a:t>手法共通の基本概念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2</a:t>
            </a:r>
            <a:r>
              <a:rPr lang="ja-JP" altLang="en-US" dirty="0" smtClean="0">
                <a:solidFill>
                  <a:srgbClr val="C0C0C0"/>
                </a:solidFill>
              </a:rPr>
              <a:t>手法のキーアイディア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2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比較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発展手法の解説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547664" y="4653136"/>
            <a:ext cx="6048672" cy="1152128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1547664" y="3501008"/>
            <a:ext cx="6048672" cy="11521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" name="直線矢印コネクタ 5"/>
          <p:cNvCxnSpPr>
            <a:stCxn id="10" idx="3"/>
            <a:endCxn id="11" idx="1"/>
          </p:cNvCxnSpPr>
          <p:nvPr/>
        </p:nvCxnSpPr>
        <p:spPr bwMode="auto">
          <a:xfrm>
            <a:off x="3923928" y="4096022"/>
            <a:ext cx="1872208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" name="カギ線コネクタ 10"/>
          <p:cNvCxnSpPr>
            <a:stCxn id="10" idx="2"/>
            <a:endCxn id="12" idx="1"/>
          </p:cNvCxnSpPr>
          <p:nvPr/>
        </p:nvCxnSpPr>
        <p:spPr bwMode="auto">
          <a:xfrm rot="16200000" flipH="1">
            <a:off x="3501355" y="4427637"/>
            <a:ext cx="629123" cy="93610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1547664" y="42838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3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46531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2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10" name="角丸四角形 9"/>
          <p:cNvSpPr/>
          <p:nvPr/>
        </p:nvSpPr>
        <p:spPr bwMode="auto">
          <a:xfrm>
            <a:off x="2771800" y="3610915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5796136" y="3610915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4283968" y="4725144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1547664" y="3501008"/>
            <a:ext cx="6048672" cy="23042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6" name="図 15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188" y="3699977"/>
            <a:ext cx="985353" cy="792088"/>
          </a:xfrm>
          <a:prstGeom prst="rect">
            <a:avLst/>
          </a:prstGeom>
        </p:spPr>
      </p:pic>
      <p:pic>
        <p:nvPicPr>
          <p:cNvPr id="17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551" y="3655863"/>
            <a:ext cx="957298" cy="88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図 17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8651" y="4800887"/>
            <a:ext cx="882762" cy="8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手法共通の基本概念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複雑な変形への対応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複雑な変形を実現できるまでクラスタ数を増加</a:t>
            </a:r>
            <a:endParaRPr lang="en-US" altLang="ja-JP" dirty="0" smtClean="0"/>
          </a:p>
          <a:p>
            <a:r>
              <a:rPr lang="ja-JP" altLang="en-US" dirty="0" smtClean="0"/>
              <a:t>問題点</a:t>
            </a:r>
            <a:r>
              <a:rPr lang="en-US" altLang="ja-JP" dirty="0" smtClean="0"/>
              <a:t>: </a:t>
            </a:r>
            <a:r>
              <a:rPr lang="ja-JP" altLang="en-US" sz="2800" dirty="0" smtClean="0"/>
              <a:t>クラスタ数の増加 → 計算コストの増加</a:t>
            </a:r>
            <a:endParaRPr lang="en-US" altLang="ja-JP" dirty="0" smtClean="0"/>
          </a:p>
          <a:p>
            <a:r>
              <a:rPr lang="ja-JP" altLang="en-US" dirty="0" smtClean="0"/>
              <a:t>ボクセルグリッド上で変形シミュレーションを実施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クラスタ作成の簡易化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レンダリングとシミュレーションデータの分離</a:t>
            </a:r>
            <a:endParaRPr lang="en-US" altLang="ja-JP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01174"/>
            <a:ext cx="4773505" cy="188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868144" y="525658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明朝B" pitchFamily="17" charset="-128"/>
                <a:ea typeface="HG明朝B" pitchFamily="17" charset="-128"/>
              </a:rPr>
              <a:t>・・・</a:t>
            </a:r>
            <a:endParaRPr kumimoji="1" lang="ja-JP" altLang="en-US" dirty="0">
              <a:latin typeface="HG明朝B" pitchFamily="17" charset="-128"/>
              <a:ea typeface="HG明朝B" pitchFamily="17" charset="-128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0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2</a:t>
            </a:r>
            <a:r>
              <a:rPr lang="ja-JP" altLang="en-US" dirty="0" smtClean="0"/>
              <a:t>手法共通の基本概念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ボクセルグリッドの導入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クラスタリング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高速化のキーアイディア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2</a:t>
            </a:r>
            <a:r>
              <a:rPr lang="ja-JP" altLang="en-US" dirty="0" smtClean="0">
                <a:solidFill>
                  <a:srgbClr val="C0C0C0"/>
                </a:solidFill>
              </a:rPr>
              <a:t>手法のキーアイディア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2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比較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発展手法の解説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2096725" y="5433223"/>
            <a:ext cx="4851539" cy="924103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2096725" y="4509120"/>
            <a:ext cx="4851539" cy="9241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1" name="直線矢印コネクタ 20"/>
          <p:cNvCxnSpPr>
            <a:stCxn id="26" idx="3"/>
            <a:endCxn id="27" idx="1"/>
          </p:cNvCxnSpPr>
          <p:nvPr/>
        </p:nvCxnSpPr>
        <p:spPr bwMode="auto">
          <a:xfrm>
            <a:off x="4002687" y="4986371"/>
            <a:ext cx="1501667" cy="12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3" name="カギ線コネクタ 10"/>
          <p:cNvCxnSpPr>
            <a:stCxn id="26" idx="2"/>
            <a:endCxn id="28" idx="1"/>
          </p:cNvCxnSpPr>
          <p:nvPr/>
        </p:nvCxnSpPr>
        <p:spPr bwMode="auto">
          <a:xfrm rot="16200000" flipH="1">
            <a:off x="3663748" y="5252353"/>
            <a:ext cx="504609" cy="750833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4" name="テキスト ボックス 23"/>
          <p:cNvSpPr txBox="1"/>
          <p:nvPr/>
        </p:nvSpPr>
        <p:spPr>
          <a:xfrm>
            <a:off x="2096725" y="5117938"/>
            <a:ext cx="7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3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096725" y="5433223"/>
            <a:ext cx="7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2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26" name="角丸四角形 25"/>
          <p:cNvSpPr/>
          <p:nvPr/>
        </p:nvSpPr>
        <p:spPr bwMode="auto">
          <a:xfrm>
            <a:off x="3078584" y="4597275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5504354" y="4597275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 bwMode="auto">
          <a:xfrm>
            <a:off x="4291469" y="5490979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2096725" y="4509120"/>
            <a:ext cx="4851539" cy="18482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30" name="図 29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5468" y="4668710"/>
            <a:ext cx="790335" cy="635320"/>
          </a:xfrm>
          <a:prstGeom prst="rect">
            <a:avLst/>
          </a:prstGeom>
        </p:spPr>
      </p:pic>
      <p:pic>
        <p:nvPicPr>
          <p:cNvPr id="31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489" y="4633327"/>
            <a:ext cx="767833" cy="70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図 31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9496" y="5551731"/>
            <a:ext cx="708049" cy="6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発表の概要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本セッションの目的</a:t>
            </a:r>
            <a:endParaRPr kumimoji="1" lang="en-US" altLang="ja-JP" dirty="0" smtClean="0"/>
          </a:p>
          <a:p>
            <a:pPr lvl="1"/>
            <a:r>
              <a:rPr lang="ja-JP" altLang="en-US" sz="2500" dirty="0" smtClean="0"/>
              <a:t>ゲーム業界にとって有望な技術の理解及び知識の共有</a:t>
            </a:r>
            <a:endParaRPr lang="en-US" altLang="ja-JP" sz="2500" dirty="0" smtClean="0"/>
          </a:p>
          <a:p>
            <a:pPr lvl="1"/>
            <a:endParaRPr lang="en-US" altLang="ja-JP" sz="200" dirty="0" smtClean="0"/>
          </a:p>
          <a:p>
            <a:r>
              <a:rPr kumimoji="1" lang="ja-JP" altLang="en-US" dirty="0" smtClean="0"/>
              <a:t>本セッションの内容</a:t>
            </a:r>
            <a:endParaRPr kumimoji="1" lang="en-US" altLang="ja-JP" dirty="0" smtClean="0"/>
          </a:p>
          <a:p>
            <a:pPr lvl="1"/>
            <a:r>
              <a:rPr lang="ja-JP" altLang="en-US" sz="2500" dirty="0" smtClean="0"/>
              <a:t>［</a:t>
            </a:r>
            <a:r>
              <a:rPr lang="en-US" altLang="ja-JP" sz="2500" b="1" dirty="0" smtClean="0">
                <a:solidFill>
                  <a:srgbClr val="FF0000"/>
                </a:solidFill>
              </a:rPr>
              <a:t>Shape Matching</a:t>
            </a:r>
            <a:r>
              <a:rPr lang="ja-JP" altLang="en-US" sz="2500" dirty="0" smtClean="0">
                <a:solidFill>
                  <a:srgbClr val="FF0000"/>
                </a:solidFill>
              </a:rPr>
              <a:t>法</a:t>
            </a:r>
            <a:r>
              <a:rPr lang="ja-JP" altLang="en-US" sz="2500" dirty="0" smtClean="0"/>
              <a:t>］を基にした弾性体シミュレーション技術の解説</a:t>
            </a:r>
            <a:endParaRPr kumimoji="1" lang="en-US" altLang="ja-JP" sz="2500" dirty="0" smtClean="0"/>
          </a:p>
          <a:p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451">
            <a:off x="1781703" y="3898781"/>
            <a:ext cx="2433392" cy="199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703">
            <a:off x="3745154" y="4965642"/>
            <a:ext cx="2090751" cy="13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42">
            <a:off x="5093471" y="3994114"/>
            <a:ext cx="2233273" cy="187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2</a:t>
            </a:r>
            <a:r>
              <a:rPr lang="ja-JP" altLang="en-US" dirty="0"/>
              <a:t>手法共通の</a:t>
            </a:r>
            <a:r>
              <a:rPr lang="ja-JP" altLang="en-US" dirty="0" smtClean="0"/>
              <a:t>基本概念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ボクセルグリッドの導入</a:t>
            </a:r>
            <a:endParaRPr kumimoji="1" lang="en-US" altLang="ja-JP" dirty="0" smtClean="0"/>
          </a:p>
          <a:p>
            <a:pPr lvl="1"/>
            <a:r>
              <a:rPr lang="ja-JP" altLang="en-US" dirty="0" smtClean="0">
                <a:solidFill>
                  <a:srgbClr val="C0C0C0"/>
                </a:solidFill>
              </a:rPr>
              <a:t>クラスタリング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rgbClr val="C0C0C0"/>
                </a:solidFill>
              </a:rPr>
              <a:t>高速化のキーアイディア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2</a:t>
            </a:r>
            <a:r>
              <a:rPr lang="ja-JP" altLang="en-US" dirty="0" smtClean="0">
                <a:solidFill>
                  <a:srgbClr val="C0C0C0"/>
                </a:solidFill>
              </a:rPr>
              <a:t>手法のキーアイディア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2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比較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発展手法の解説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096725" y="5433223"/>
            <a:ext cx="4851539" cy="924103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2096725" y="4509120"/>
            <a:ext cx="4851539" cy="9241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9" name="直線矢印コネクタ 18"/>
          <p:cNvCxnSpPr>
            <a:stCxn id="24" idx="3"/>
            <a:endCxn id="25" idx="1"/>
          </p:cNvCxnSpPr>
          <p:nvPr/>
        </p:nvCxnSpPr>
        <p:spPr bwMode="auto">
          <a:xfrm>
            <a:off x="4002687" y="4986371"/>
            <a:ext cx="1501667" cy="12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0" name="カギ線コネクタ 10"/>
          <p:cNvCxnSpPr>
            <a:stCxn id="24" idx="2"/>
            <a:endCxn id="26" idx="1"/>
          </p:cNvCxnSpPr>
          <p:nvPr/>
        </p:nvCxnSpPr>
        <p:spPr bwMode="auto">
          <a:xfrm rot="16200000" flipH="1">
            <a:off x="3663748" y="5252353"/>
            <a:ext cx="504609" cy="750833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1" name="テキスト ボックス 20"/>
          <p:cNvSpPr txBox="1"/>
          <p:nvPr/>
        </p:nvSpPr>
        <p:spPr>
          <a:xfrm>
            <a:off x="2096725" y="5117938"/>
            <a:ext cx="7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3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96725" y="5433223"/>
            <a:ext cx="7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2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24" name="角丸四角形 23"/>
          <p:cNvSpPr/>
          <p:nvPr/>
        </p:nvSpPr>
        <p:spPr bwMode="auto">
          <a:xfrm>
            <a:off x="3078584" y="4597275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5504354" y="4597275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4291469" y="5490979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096725" y="4509120"/>
            <a:ext cx="4851539" cy="18482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8" name="図 27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5468" y="4668710"/>
            <a:ext cx="790335" cy="635320"/>
          </a:xfrm>
          <a:prstGeom prst="rect">
            <a:avLst/>
          </a:prstGeom>
        </p:spPr>
      </p:pic>
      <p:pic>
        <p:nvPicPr>
          <p:cNvPr id="29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489" y="4633327"/>
            <a:ext cx="767833" cy="70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図 29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9496" y="5551731"/>
            <a:ext cx="708049" cy="6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bunn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pic>
        <p:nvPicPr>
          <p:cNvPr id="8" name="図 7" descr="bunn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pic>
        <p:nvPicPr>
          <p:cNvPr id="7" name="図 6" descr="bunny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pic>
        <p:nvPicPr>
          <p:cNvPr id="9" name="図 8" descr="bunny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pic>
        <p:nvPicPr>
          <p:cNvPr id="10" name="図 9" descr="bunny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ボクセルグリッドの導入</a:t>
            </a:r>
            <a:endParaRPr kumimoji="1" lang="ja-JP" altLang="en-US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323528" y="4509120"/>
            <a:ext cx="2592288" cy="648072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説明のため</a:t>
            </a:r>
            <a: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2</a:t>
            </a: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次元で図示</a:t>
            </a:r>
            <a:endParaRPr lang="en-US" altLang="ja-JP" sz="1600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実データは</a:t>
            </a:r>
            <a: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3</a:t>
            </a: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次元</a:t>
            </a: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ボクセル上で変形シミュレーションを実施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 → 変形ボクセルをゴールとしてメッシュを追従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2</a:t>
            </a:r>
            <a:r>
              <a:rPr lang="ja-JP" altLang="en-US" dirty="0"/>
              <a:t>手法共通の</a:t>
            </a:r>
            <a:r>
              <a:rPr lang="ja-JP" altLang="en-US" dirty="0" smtClean="0"/>
              <a:t>基本概念</a:t>
            </a:r>
            <a:endParaRPr lang="en-US" altLang="ja-JP" dirty="0" smtClean="0"/>
          </a:p>
          <a:p>
            <a:pPr lvl="1"/>
            <a:r>
              <a:rPr kumimoji="1" lang="ja-JP" altLang="en-US" dirty="0" smtClean="0">
                <a:solidFill>
                  <a:srgbClr val="C0C0C0"/>
                </a:solidFill>
              </a:rPr>
              <a:t>ボクセルグリッドの導入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 lvl="1"/>
            <a:r>
              <a:rPr lang="ja-JP" altLang="en-US" dirty="0" smtClean="0"/>
              <a:t>クラスタリング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>
                <a:solidFill>
                  <a:srgbClr val="C0C0C0"/>
                </a:solidFill>
              </a:rPr>
              <a:t>高速化のキーアイディア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2</a:t>
            </a:r>
            <a:r>
              <a:rPr lang="ja-JP" altLang="en-US" dirty="0" smtClean="0">
                <a:solidFill>
                  <a:srgbClr val="C0C0C0"/>
                </a:solidFill>
              </a:rPr>
              <a:t>手法のキーアイディア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2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比較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発展手法の解説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 bwMode="auto">
          <a:xfrm>
            <a:off x="2096725" y="5433223"/>
            <a:ext cx="4851539" cy="924103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2096725" y="4509120"/>
            <a:ext cx="4851539" cy="9241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9" name="直線矢印コネクタ 18"/>
          <p:cNvCxnSpPr>
            <a:stCxn id="24" idx="3"/>
            <a:endCxn id="25" idx="1"/>
          </p:cNvCxnSpPr>
          <p:nvPr/>
        </p:nvCxnSpPr>
        <p:spPr bwMode="auto">
          <a:xfrm>
            <a:off x="4002687" y="4986371"/>
            <a:ext cx="1501667" cy="12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0" name="カギ線コネクタ 10"/>
          <p:cNvCxnSpPr>
            <a:stCxn id="24" idx="2"/>
            <a:endCxn id="26" idx="1"/>
          </p:cNvCxnSpPr>
          <p:nvPr/>
        </p:nvCxnSpPr>
        <p:spPr bwMode="auto">
          <a:xfrm rot="16200000" flipH="1">
            <a:off x="3663748" y="5252353"/>
            <a:ext cx="504609" cy="750833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1" name="テキスト ボックス 20"/>
          <p:cNvSpPr txBox="1"/>
          <p:nvPr/>
        </p:nvSpPr>
        <p:spPr>
          <a:xfrm>
            <a:off x="2096725" y="5117938"/>
            <a:ext cx="7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3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96725" y="5433223"/>
            <a:ext cx="7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2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24" name="角丸四角形 23"/>
          <p:cNvSpPr/>
          <p:nvPr/>
        </p:nvSpPr>
        <p:spPr bwMode="auto">
          <a:xfrm>
            <a:off x="3078584" y="4597275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 bwMode="auto">
          <a:xfrm>
            <a:off x="5504354" y="4597275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4291469" y="5490979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正方形/長方形 26"/>
          <p:cNvSpPr/>
          <p:nvPr/>
        </p:nvSpPr>
        <p:spPr bwMode="auto">
          <a:xfrm>
            <a:off x="2096725" y="4509120"/>
            <a:ext cx="4851539" cy="18482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8" name="図 27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5468" y="4668710"/>
            <a:ext cx="790335" cy="635320"/>
          </a:xfrm>
          <a:prstGeom prst="rect">
            <a:avLst/>
          </a:prstGeom>
        </p:spPr>
      </p:pic>
      <p:pic>
        <p:nvPicPr>
          <p:cNvPr id="29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489" y="4633327"/>
            <a:ext cx="767833" cy="70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図 29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9496" y="5551731"/>
            <a:ext cx="708049" cy="6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実現できる変形の複雑さはボクセル解像度に依存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 → 想定する変形の複雑さに応じて解像度を決定</a:t>
            </a:r>
            <a:endParaRPr lang="en-US" altLang="ja-JP" dirty="0" smtClean="0"/>
          </a:p>
        </p:txBody>
      </p:sp>
      <p:pic>
        <p:nvPicPr>
          <p:cNvPr id="6" name="図 5" descr="bunn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pic>
        <p:nvPicPr>
          <p:cNvPr id="5" name="図 4" descr="bunny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pic>
        <p:nvPicPr>
          <p:cNvPr id="8" name="図 7" descr="bunny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pic>
        <p:nvPicPr>
          <p:cNvPr id="9" name="図 8" descr="bunny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pic>
        <p:nvPicPr>
          <p:cNvPr id="10" name="図 9" descr="bunny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00000" y="1476000"/>
            <a:ext cx="3823320" cy="38233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クラスタリング</a:t>
            </a:r>
            <a:endParaRPr kumimoji="1" lang="ja-JP" alt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9512" y="4517920"/>
            <a:ext cx="3528392" cy="345584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クラスタ毎に</a:t>
            </a:r>
            <a: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Shape Matching</a:t>
            </a: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法で変形</a:t>
            </a: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cxnSp>
        <p:nvCxnSpPr>
          <p:cNvPr id="12" name="図形 11"/>
          <p:cNvCxnSpPr>
            <a:stCxn id="11" idx="0"/>
          </p:cNvCxnSpPr>
          <p:nvPr/>
        </p:nvCxnSpPr>
        <p:spPr bwMode="auto">
          <a:xfrm rot="5400000" flipH="1" flipV="1">
            <a:off x="2137153" y="3542301"/>
            <a:ext cx="782174" cy="1169065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図形 12"/>
          <p:cNvCxnSpPr>
            <a:stCxn id="11" idx="0"/>
          </p:cNvCxnSpPr>
          <p:nvPr/>
        </p:nvCxnSpPr>
        <p:spPr bwMode="auto">
          <a:xfrm rot="5400000" flipH="1" flipV="1">
            <a:off x="2285747" y="3527809"/>
            <a:ext cx="648072" cy="133215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図形 13"/>
          <p:cNvCxnSpPr>
            <a:stCxn id="11" idx="0"/>
          </p:cNvCxnSpPr>
          <p:nvPr/>
        </p:nvCxnSpPr>
        <p:spPr bwMode="auto">
          <a:xfrm rot="5400000" flipH="1" flipV="1">
            <a:off x="2426714" y="3519442"/>
            <a:ext cx="515473" cy="1481484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15" name="図 14" descr="FastLSM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40252" y="3033938"/>
            <a:ext cx="1512167" cy="1528297"/>
          </a:xfrm>
          <a:prstGeom prst="rect">
            <a:avLst/>
          </a:prstGeom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588224" y="2474003"/>
            <a:ext cx="2016224" cy="2115925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三次元データでの</a:t>
            </a:r>
            <a: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/>
            </a:r>
            <a:b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</a:b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714238" y="2762035"/>
            <a:ext cx="1764196" cy="2880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クラスタは立方体</a:t>
            </a: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537020" y="1925632"/>
            <a:ext cx="2329456" cy="5787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4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ボクセル頂点を中心とした</a:t>
            </a:r>
            <a: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/>
            </a:r>
            <a:b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</a:b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537020" y="2172136"/>
            <a:ext cx="2329456" cy="36004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4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一定領域が</a:t>
            </a:r>
            <a:r>
              <a:rPr lang="en-US" altLang="ja-JP" sz="14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1</a:t>
            </a:r>
            <a:r>
              <a:rPr lang="ja-JP" altLang="en-US" sz="14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クラスタ</a:t>
            </a:r>
            <a:endParaRPr lang="en-US" altLang="ja-JP" sz="1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343664" y="3005752"/>
            <a:ext cx="2716168" cy="3071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4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全ボクセル頂点でクラスタを定義</a:t>
            </a:r>
            <a:endParaRPr lang="en-US" altLang="ja-JP" sz="1400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8" name="下矢印 27"/>
          <p:cNvSpPr/>
          <p:nvPr/>
        </p:nvSpPr>
        <p:spPr bwMode="auto">
          <a:xfrm rot="10800000" flipV="1">
            <a:off x="1629740" y="2573704"/>
            <a:ext cx="144016" cy="36004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0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1" animBg="1"/>
      <p:bldP spid="17" grpId="1"/>
      <p:bldP spid="18" grpId="0" animBg="1"/>
      <p:bldP spid="26" grpId="0"/>
      <p:bldP spid="27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sz="400" dirty="0" smtClean="0"/>
          </a:p>
          <a:p>
            <a:r>
              <a:rPr lang="ja-JP" altLang="en-US" dirty="0" smtClean="0"/>
              <a:t>クラスタの大きさは変わるが、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クラスタ数は一定（＝ボクセル頂点数）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pic>
        <p:nvPicPr>
          <p:cNvPr id="11" name="図 10" descr="bunny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0000" y="1476000"/>
            <a:ext cx="3823200" cy="3823200"/>
          </a:xfrm>
          <a:prstGeom prst="rect">
            <a:avLst/>
          </a:prstGeom>
        </p:spPr>
      </p:pic>
      <p:pic>
        <p:nvPicPr>
          <p:cNvPr id="17" name="図 16" descr="bunny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0000" y="1476000"/>
            <a:ext cx="3823200" cy="3823200"/>
          </a:xfrm>
          <a:prstGeom prst="rect">
            <a:avLst/>
          </a:prstGeom>
        </p:spPr>
      </p:pic>
      <p:pic>
        <p:nvPicPr>
          <p:cNvPr id="18" name="図 17" descr="bunny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0000" y="1476000"/>
            <a:ext cx="3823200" cy="3823200"/>
          </a:xfrm>
          <a:prstGeom prst="rect">
            <a:avLst/>
          </a:prstGeom>
        </p:spPr>
      </p:pic>
      <p:pic>
        <p:nvPicPr>
          <p:cNvPr id="19" name="図 18" descr="bunny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0000" y="1476000"/>
            <a:ext cx="3823200" cy="3823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固さの調整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Step1. 2</a:t>
            </a:r>
            <a:r>
              <a:rPr lang="ja-JP" altLang="en-US" dirty="0"/>
              <a:t>手法共通の</a:t>
            </a:r>
            <a:r>
              <a:rPr lang="ja-JP" altLang="en-US" dirty="0" smtClean="0"/>
              <a:t>基本概念</a:t>
            </a:r>
            <a:endParaRPr lang="en-US" altLang="ja-JP" dirty="0" smtClean="0"/>
          </a:p>
          <a:p>
            <a:pPr lvl="1"/>
            <a:r>
              <a:rPr kumimoji="1" lang="ja-JP" altLang="en-US" dirty="0" smtClean="0">
                <a:solidFill>
                  <a:srgbClr val="C0C0C0"/>
                </a:solidFill>
              </a:rPr>
              <a:t>ボクセルグリッドの導入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 lvl="1"/>
            <a:r>
              <a:rPr lang="ja-JP" altLang="en-US" dirty="0" smtClean="0">
                <a:solidFill>
                  <a:srgbClr val="C0C0C0"/>
                </a:solidFill>
              </a:rPr>
              <a:t>クラスタリング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 lvl="1"/>
            <a:r>
              <a:rPr kumimoji="1" lang="ja-JP" altLang="en-US" dirty="0" smtClean="0"/>
              <a:t>高速化のキーアイディア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2</a:t>
            </a:r>
            <a:r>
              <a:rPr lang="ja-JP" altLang="en-US" dirty="0" smtClean="0">
                <a:solidFill>
                  <a:srgbClr val="C0C0C0"/>
                </a:solidFill>
              </a:rPr>
              <a:t>手法のキーアイディア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2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比較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発展手法の解説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2096725" y="5433223"/>
            <a:ext cx="4851539" cy="924103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 bwMode="auto">
          <a:xfrm>
            <a:off x="2096725" y="4509120"/>
            <a:ext cx="4851539" cy="9241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0" name="直線矢印コネクタ 19"/>
          <p:cNvCxnSpPr>
            <a:stCxn id="25" idx="3"/>
            <a:endCxn id="26" idx="1"/>
          </p:cNvCxnSpPr>
          <p:nvPr/>
        </p:nvCxnSpPr>
        <p:spPr bwMode="auto">
          <a:xfrm>
            <a:off x="4002687" y="4986371"/>
            <a:ext cx="1501667" cy="12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1" name="カギ線コネクタ 10"/>
          <p:cNvCxnSpPr>
            <a:stCxn id="25" idx="2"/>
            <a:endCxn id="27" idx="1"/>
          </p:cNvCxnSpPr>
          <p:nvPr/>
        </p:nvCxnSpPr>
        <p:spPr bwMode="auto">
          <a:xfrm rot="16200000" flipH="1">
            <a:off x="3663748" y="5252353"/>
            <a:ext cx="504609" cy="750833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2096725" y="5117938"/>
            <a:ext cx="7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3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096725" y="5433223"/>
            <a:ext cx="750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0" dirty="0" smtClean="0"/>
              <a:t>2</a:t>
            </a:r>
            <a:r>
              <a:rPr kumimoji="1" lang="ja-JP" altLang="en-US" sz="1400" b="0" dirty="0" smtClean="0"/>
              <a:t>次元</a:t>
            </a:r>
            <a:endParaRPr kumimoji="1" lang="ja-JP" altLang="en-US" sz="1400" b="0" dirty="0"/>
          </a:p>
        </p:txBody>
      </p:sp>
      <p:sp>
        <p:nvSpPr>
          <p:cNvPr id="25" name="角丸四角形 24"/>
          <p:cNvSpPr/>
          <p:nvPr/>
        </p:nvSpPr>
        <p:spPr bwMode="auto">
          <a:xfrm>
            <a:off x="3078584" y="4597275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 bwMode="auto">
          <a:xfrm>
            <a:off x="5504354" y="4597275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4291469" y="5490979"/>
            <a:ext cx="924103" cy="778192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 bwMode="auto">
          <a:xfrm>
            <a:off x="2096725" y="4509120"/>
            <a:ext cx="4851539" cy="18482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9" name="図 28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5468" y="4668710"/>
            <a:ext cx="790335" cy="635320"/>
          </a:xfrm>
          <a:prstGeom prst="rect">
            <a:avLst/>
          </a:prstGeom>
        </p:spPr>
      </p:pic>
      <p:pic>
        <p:nvPicPr>
          <p:cNvPr id="30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489" y="4633327"/>
            <a:ext cx="767833" cy="70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9496" y="5551731"/>
            <a:ext cx="708049" cy="6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高速化のキーアイディア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問題点</a:t>
            </a:r>
            <a:r>
              <a:rPr lang="en-US" altLang="ja-JP" dirty="0" smtClean="0"/>
              <a:t>:</a:t>
            </a:r>
          </a:p>
          <a:p>
            <a:r>
              <a:rPr lang="en-US" altLang="ja-JP" dirty="0" smtClean="0"/>
              <a:t>2</a:t>
            </a:r>
            <a:r>
              <a:rPr lang="ja-JP" altLang="en-US" dirty="0" smtClean="0"/>
              <a:t>手法の要点は、計算の高速化</a:t>
            </a:r>
            <a:endParaRPr lang="en-US" altLang="ja-JP" dirty="0" smtClean="0"/>
          </a:p>
          <a:p>
            <a:r>
              <a:rPr lang="en-US" altLang="ja-JP" dirty="0" smtClean="0"/>
              <a:t>Shape Matching</a:t>
            </a:r>
            <a:r>
              <a:rPr lang="ja-JP" altLang="en-US" dirty="0" smtClean="0"/>
              <a:t>の計算手順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2</a:t>
            </a:r>
            <a:r>
              <a:rPr lang="ja-JP" altLang="en-US" dirty="0" smtClean="0"/>
              <a:t>手法ともに、「</a:t>
            </a:r>
            <a:r>
              <a:rPr lang="en-US" altLang="ja-JP" dirty="0" smtClean="0"/>
              <a:t>2</a:t>
            </a:r>
            <a:r>
              <a:rPr lang="ja-JP" altLang="en-US" dirty="0" smtClean="0"/>
              <a:t>」の高速化に着目</a:t>
            </a:r>
            <a:endParaRPr lang="en-US" altLang="ja-JP" dirty="0" smtClean="0"/>
          </a:p>
        </p:txBody>
      </p:sp>
      <p:sp>
        <p:nvSpPr>
          <p:cNvPr id="12" name="コンテンツ プレースホルダ 3"/>
          <p:cNvSpPr txBox="1">
            <a:spLocks/>
          </p:cNvSpPr>
          <p:nvPr/>
        </p:nvSpPr>
        <p:spPr bwMode="auto">
          <a:xfrm>
            <a:off x="2051720" y="1340768"/>
            <a:ext cx="64087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クラスタ数の増加 → 計算コストの増加</a:t>
            </a:r>
            <a:endParaRPr kumimoji="1" lang="en-US" altLang="ja-JP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0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コンテンツ プレースホルダ 3"/>
          <p:cNvSpPr txBox="1">
            <a:spLocks/>
          </p:cNvSpPr>
          <p:nvPr/>
        </p:nvSpPr>
        <p:spPr bwMode="auto">
          <a:xfrm>
            <a:off x="1115616" y="3140968"/>
            <a:ext cx="583264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1.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ja-JP" sz="550" b="0" kern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ja-JP" sz="3000" b="0" kern="0" dirty="0" smtClean="0">
                <a:latin typeface="+mn-lt"/>
                <a:ea typeface="+mn-ea"/>
              </a:rPr>
              <a:t>   2.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ja-JP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ja-JP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3.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331639" y="3717032"/>
            <a:ext cx="3312369" cy="897926"/>
          </a:xfrm>
          <a:prstGeom prst="rect">
            <a:avLst/>
          </a:prstGeom>
          <a:solidFill>
            <a:srgbClr val="C00000">
              <a:alpha val="5000"/>
            </a:srgbClr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4294162" y="3068960"/>
          <a:ext cx="207803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09" name="数式" r:id="rId3" imgW="812520" imgH="241200" progId="Equation.3">
                  <p:embed/>
                </p:oleObj>
              </mc:Choice>
              <mc:Fallback>
                <p:oleObj name="数式" r:id="rId3" imgW="81252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162" y="3068960"/>
                        <a:ext cx="2078037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2005806" y="3100710"/>
          <a:ext cx="2046288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0" name="数式" r:id="rId5" imgW="799920" imgH="228600" progId="Equation.3">
                  <p:embed/>
                </p:oleObj>
              </mc:Choice>
              <mc:Fallback>
                <p:oleObj name="数式" r:id="rId5" imgW="7999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806" y="3100710"/>
                        <a:ext cx="2046288" cy="58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2005806" y="4541242"/>
          <a:ext cx="48704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1" name="数式" r:id="rId7" imgW="1904760" imgH="241200" progId="Equation.3">
                  <p:embed/>
                </p:oleObj>
              </mc:Choice>
              <mc:Fallback>
                <p:oleObj name="数式" r:id="rId7" imgW="190476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806" y="4541242"/>
                        <a:ext cx="4870450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4" name="Object 8"/>
          <p:cNvGraphicFramePr>
            <a:graphicFrameLocks noChangeAspect="1"/>
          </p:cNvGraphicFramePr>
          <p:nvPr/>
        </p:nvGraphicFramePr>
        <p:xfrm>
          <a:off x="2005806" y="3776836"/>
          <a:ext cx="25987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2" name="数式" r:id="rId9" imgW="1015920" imgH="342720" progId="Equation.3">
                  <p:embed/>
                </p:oleObj>
              </mc:Choice>
              <mc:Fallback>
                <p:oleObj name="数式" r:id="rId9" imgW="1015920" imgH="34272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806" y="3776836"/>
                        <a:ext cx="2598738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9"/>
          <p:cNvSpPr txBox="1"/>
          <p:nvPr/>
        </p:nvSpPr>
        <p:spPr>
          <a:xfrm>
            <a:off x="3362002" y="5202494"/>
            <a:ext cx="241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kumimoji="1" lang="en-US" altLang="ja-JP" sz="2000" b="0" dirty="0" smtClean="0"/>
              <a:t>:</a:t>
            </a:r>
            <a:r>
              <a:rPr kumimoji="1" lang="ja-JP" altLang="en-US" sz="2000" b="0" dirty="0" smtClean="0"/>
              <a:t> </a:t>
            </a:r>
            <a:r>
              <a:rPr lang="en-US" altLang="ja-JP" sz="2000" b="0" dirty="0" err="1" smtClean="0"/>
              <a:t>i</a:t>
            </a:r>
            <a:r>
              <a:rPr lang="ja-JP" altLang="en-US" sz="2000" b="0" dirty="0" smtClean="0"/>
              <a:t>番目の頂点の質量</a:t>
            </a:r>
            <a:endParaRPr kumimoji="1" lang="ja-JP" altLang="en-US" sz="2000" b="0" dirty="0"/>
          </a:p>
        </p:txBody>
      </p:sp>
      <p:pic>
        <p:nvPicPr>
          <p:cNvPr id="15" name="図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104234"/>
            <a:ext cx="487362" cy="58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 animBg="1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高速化のキーアイディア</a:t>
            </a:r>
            <a:endParaRPr kumimoji="1" lang="ja-JP" altLang="en-US" dirty="0"/>
          </a:p>
        </p:txBody>
      </p:sp>
      <p:pic>
        <p:nvPicPr>
          <p:cNvPr id="26" name="図 25" descr="bunny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6912" y="1412776"/>
            <a:ext cx="3823320" cy="3823320"/>
          </a:xfrm>
          <a:prstGeom prst="rect">
            <a:avLst/>
          </a:prstGeom>
        </p:spPr>
      </p:pic>
      <p:pic>
        <p:nvPicPr>
          <p:cNvPr id="27" name="図 26" descr="bunny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6912" y="1412776"/>
            <a:ext cx="3823320" cy="3823320"/>
          </a:xfrm>
          <a:prstGeom prst="rect">
            <a:avLst/>
          </a:prstGeom>
        </p:spPr>
      </p:pic>
      <p:pic>
        <p:nvPicPr>
          <p:cNvPr id="28" name="図 27" descr="bunny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6912" y="1412776"/>
            <a:ext cx="3823320" cy="3823320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クラスタ毎独立に総和処理を行うのは非効率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   →［</a:t>
            </a:r>
            <a:r>
              <a:rPr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Summation</a:t>
            </a:r>
            <a:r>
              <a:rPr lang="ja-JP" altLang="en-US" dirty="0" smtClean="0"/>
              <a:t>］アルゴリズムを提案</a:t>
            </a:r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79512" y="3437800"/>
            <a:ext cx="2808312" cy="36004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クラスタ内要素の総和処理</a:t>
            </a:r>
            <a:endParaRPr lang="en-US" altLang="ja-JP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3" name="下矢印 22"/>
          <p:cNvSpPr/>
          <p:nvPr/>
        </p:nvSpPr>
        <p:spPr bwMode="auto">
          <a:xfrm rot="10800000">
            <a:off x="1511660" y="2933744"/>
            <a:ext cx="144016" cy="43204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5" name="図 14" descr="FastLSM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0252" y="2961930"/>
            <a:ext cx="1512167" cy="1528297"/>
          </a:xfrm>
          <a:prstGeom prst="rect">
            <a:avLst/>
          </a:prstGeom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588224" y="2401995"/>
            <a:ext cx="2016224" cy="2115925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三次元データでの</a:t>
            </a:r>
            <a: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/>
            </a:r>
            <a:b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</a:b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6714238" y="2690027"/>
            <a:ext cx="1764196" cy="2880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クラスタは立方体</a:t>
            </a: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287524" y="4373904"/>
            <a:ext cx="2592288" cy="36004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普通はクラスタ毎に実施</a:t>
            </a:r>
            <a:endParaRPr lang="en-US" altLang="ja-JP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30" name="下矢印 29"/>
          <p:cNvSpPr/>
          <p:nvPr/>
        </p:nvSpPr>
        <p:spPr bwMode="auto">
          <a:xfrm rot="10800000">
            <a:off x="1511660" y="3869848"/>
            <a:ext cx="144016" cy="43204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0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28972" y="1925632"/>
            <a:ext cx="2710210" cy="897926"/>
          </a:xfrm>
          <a:prstGeom prst="rect">
            <a:avLst/>
          </a:prstGeom>
          <a:solidFill>
            <a:srgbClr val="C00000">
              <a:alpha val="5000"/>
            </a:srgbClr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graphicFrame>
        <p:nvGraphicFramePr>
          <p:cNvPr id="24" name="Object 8"/>
          <p:cNvGraphicFramePr>
            <a:graphicFrameLocks noChangeAspect="1"/>
          </p:cNvGraphicFramePr>
          <p:nvPr/>
        </p:nvGraphicFramePr>
        <p:xfrm>
          <a:off x="300980" y="1985436"/>
          <a:ext cx="25987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7" name="数式" r:id="rId7" imgW="1015920" imgH="342720" progId="Equation.3">
                  <p:embed/>
                </p:oleObj>
              </mc:Choice>
              <mc:Fallback>
                <p:oleObj name="数式" r:id="rId7" imgW="1015920" imgH="34272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80" y="1985436"/>
                        <a:ext cx="2598738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6" grpId="0" animBg="1"/>
      <p:bldP spid="17" grpId="0"/>
      <p:bldP spid="29" grpId="0" animBg="1"/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Step1. 2</a:t>
            </a:r>
            <a:r>
              <a:rPr lang="ja-JP" altLang="en-US" dirty="0" smtClean="0">
                <a:solidFill>
                  <a:srgbClr val="C0C0C0"/>
                </a:solidFill>
              </a:rPr>
              <a:t>手法共通の基本概念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/>
              <a:t>  Step2. 2</a:t>
            </a:r>
            <a:r>
              <a:rPr lang="ja-JP" altLang="en-US" dirty="0" smtClean="0"/>
              <a:t>手法のキーアイディア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Step3. 2</a:t>
            </a:r>
            <a:r>
              <a:rPr kumimoji="1" lang="ja-JP" altLang="en-US" dirty="0" smtClean="0">
                <a:solidFill>
                  <a:srgbClr val="C0C0C0"/>
                </a:solidFill>
              </a:rPr>
              <a:t>手法の</a:t>
            </a:r>
            <a:r>
              <a:rPr lang="ja-JP" altLang="en-US" dirty="0" smtClean="0">
                <a:solidFill>
                  <a:srgbClr val="C0C0C0"/>
                </a:solidFill>
              </a:rPr>
              <a:t>比較</a:t>
            </a:r>
            <a:endParaRPr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発展手法の解説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547664" y="4653136"/>
            <a:ext cx="6048672" cy="1152128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1547664" y="3501008"/>
            <a:ext cx="6048672" cy="11521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" name="直線矢印コネクタ 5"/>
          <p:cNvCxnSpPr>
            <a:stCxn id="10" idx="3"/>
            <a:endCxn id="11" idx="1"/>
          </p:cNvCxnSpPr>
          <p:nvPr/>
        </p:nvCxnSpPr>
        <p:spPr bwMode="auto">
          <a:xfrm>
            <a:off x="3923928" y="4096022"/>
            <a:ext cx="1872208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" name="カギ線コネクタ 10"/>
          <p:cNvCxnSpPr>
            <a:stCxn id="10" idx="2"/>
            <a:endCxn id="12" idx="1"/>
          </p:cNvCxnSpPr>
          <p:nvPr/>
        </p:nvCxnSpPr>
        <p:spPr bwMode="auto">
          <a:xfrm rot="16200000" flipH="1">
            <a:off x="3501355" y="4427637"/>
            <a:ext cx="629123" cy="93610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1547664" y="42838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3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46531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2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10" name="角丸四角形 9"/>
          <p:cNvSpPr/>
          <p:nvPr/>
        </p:nvSpPr>
        <p:spPr bwMode="auto">
          <a:xfrm>
            <a:off x="2771800" y="3610915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5796136" y="3610915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4283968" y="4725144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1547664" y="3501008"/>
            <a:ext cx="6048672" cy="23042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6" name="図 15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188" y="3699977"/>
            <a:ext cx="985353" cy="792088"/>
          </a:xfrm>
          <a:prstGeom prst="rect">
            <a:avLst/>
          </a:prstGeom>
        </p:spPr>
      </p:pic>
      <p:pic>
        <p:nvPicPr>
          <p:cNvPr id="17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551" y="3655863"/>
            <a:ext cx="957298" cy="88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図 17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8651" y="4800887"/>
            <a:ext cx="882762" cy="8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Fast LSM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pic>
        <p:nvPicPr>
          <p:cNvPr id="5" name="図 4" descr="FLSM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6" name="図 5" descr="FLSM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7" name="図 6" descr="FLSM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1.</a:t>
            </a:r>
            <a:r>
              <a:rPr lang="ja-JP" altLang="en-US" dirty="0" smtClean="0"/>
              <a:t> 隣接クラスタ間のデータ重複に注目</a:t>
            </a: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61708" y="3608506"/>
            <a:ext cx="2880320" cy="441856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データの重複が存在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C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28972" y="3356992"/>
            <a:ext cx="2710210" cy="897926"/>
          </a:xfrm>
          <a:prstGeom prst="rect">
            <a:avLst/>
          </a:prstGeom>
          <a:solidFill>
            <a:srgbClr val="C00000">
              <a:alpha val="5000"/>
            </a:srgbClr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/>
        </p:nvGraphicFramePr>
        <p:xfrm>
          <a:off x="300980" y="3416796"/>
          <a:ext cx="25987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53" name="数式" r:id="rId6" imgW="1015920" imgH="342720" progId="Equation.3">
                  <p:embed/>
                </p:oleObj>
              </mc:Choice>
              <mc:Fallback>
                <p:oleObj name="数式" r:id="rId6" imgW="1015920" imgH="3427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80" y="3416796"/>
                        <a:ext cx="2598738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正方形/長方形 54"/>
          <p:cNvSpPr/>
          <p:nvPr/>
        </p:nvSpPr>
        <p:spPr bwMode="auto">
          <a:xfrm>
            <a:off x="755576" y="1628800"/>
            <a:ext cx="7560840" cy="3312368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Shape Matching</a:t>
            </a:r>
            <a:r>
              <a:rPr lang="ja-JP" altLang="en-US" dirty="0" smtClean="0"/>
              <a:t>法の広がり</a:t>
            </a:r>
            <a:endParaRPr kumimoji="1" lang="ja-JP" altLang="en-US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475656" y="5733256"/>
            <a:ext cx="6192688" cy="464344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Shape Matching</a:t>
            </a: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法は近年広がりのある技術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cxnSp>
        <p:nvCxnSpPr>
          <p:cNvPr id="6" name="直線コネクタ 5"/>
          <p:cNvCxnSpPr/>
          <p:nvPr/>
        </p:nvCxnSpPr>
        <p:spPr bwMode="auto">
          <a:xfrm flipV="1">
            <a:off x="755576" y="4941168"/>
            <a:ext cx="7560840" cy="26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54" y="3428999"/>
            <a:ext cx="990000" cy="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タイトル 1"/>
          <p:cNvSpPr txBox="1">
            <a:spLocks/>
          </p:cNvSpPr>
          <p:nvPr/>
        </p:nvSpPr>
        <p:spPr bwMode="auto">
          <a:xfrm>
            <a:off x="971600" y="4221088"/>
            <a:ext cx="11285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Shape Matching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[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2005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]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39405" y="3429000"/>
            <a:ext cx="1123286" cy="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タイトル 1"/>
          <p:cNvSpPr txBox="1">
            <a:spLocks/>
          </p:cNvSpPr>
          <p:nvPr/>
        </p:nvSpPr>
        <p:spPr bwMode="auto">
          <a:xfrm>
            <a:off x="2469000" y="4221088"/>
            <a:ext cx="8640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Fast LSM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[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2007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]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図 16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9388" y="3411088"/>
            <a:ext cx="873352" cy="810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786602" y="2060848"/>
            <a:ext cx="1198925" cy="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タイトル 1"/>
          <p:cNvSpPr txBox="1">
            <a:spLocks/>
          </p:cNvSpPr>
          <p:nvPr/>
        </p:nvSpPr>
        <p:spPr bwMode="auto">
          <a:xfrm>
            <a:off x="3846004" y="2852936"/>
            <a:ext cx="10801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Adaptive Shape Matching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[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2008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]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タイトル 1"/>
          <p:cNvSpPr txBox="1">
            <a:spLocks/>
          </p:cNvSpPr>
          <p:nvPr/>
        </p:nvSpPr>
        <p:spPr bwMode="auto">
          <a:xfrm>
            <a:off x="3701988" y="4221088"/>
            <a:ext cx="13681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Rigid</a:t>
            </a:r>
            <a:r>
              <a:rPr lang="en-US" altLang="ja-JP" sz="10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Square</a:t>
            </a:r>
            <a:br>
              <a:rPr lang="en-US" altLang="ja-JP" sz="10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ja-JP" sz="10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Image Deformation</a:t>
            </a:r>
            <a:endParaRPr kumimoji="1" lang="en-US" altLang="ja-JP" sz="1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[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2008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]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44" y="2060848"/>
            <a:ext cx="963968" cy="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タイトル 1"/>
          <p:cNvSpPr txBox="1">
            <a:spLocks/>
          </p:cNvSpPr>
          <p:nvPr/>
        </p:nvSpPr>
        <p:spPr bwMode="auto">
          <a:xfrm>
            <a:off x="6876256" y="2852936"/>
            <a:ext cx="129614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Oriented Particles</a:t>
            </a:r>
            <a:b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[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2011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]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タイトル 1"/>
          <p:cNvSpPr txBox="1">
            <a:spLocks/>
          </p:cNvSpPr>
          <p:nvPr/>
        </p:nvSpPr>
        <p:spPr bwMode="auto">
          <a:xfrm>
            <a:off x="6876256" y="4221088"/>
            <a:ext cx="129614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defRPr/>
            </a:pPr>
            <a:r>
              <a:rPr lang="en-US" altLang="ja-JP" sz="10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Incompressible Surface Meshes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[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2011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]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136701" y="3411088"/>
            <a:ext cx="775254" cy="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図 26" descr="ShapeMatch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6266" y="3393176"/>
            <a:ext cx="1093863" cy="810000"/>
          </a:xfrm>
          <a:prstGeom prst="rect">
            <a:avLst/>
          </a:prstGeom>
        </p:spPr>
      </p:pic>
      <p:sp>
        <p:nvSpPr>
          <p:cNvPr id="28" name="タイトル 1"/>
          <p:cNvSpPr txBox="1">
            <a:spLocks/>
          </p:cNvSpPr>
          <p:nvPr/>
        </p:nvSpPr>
        <p:spPr bwMode="auto">
          <a:xfrm>
            <a:off x="5309437" y="4221088"/>
            <a:ext cx="13275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ASAP</a:t>
            </a:r>
            <a:r>
              <a:rPr lang="en-US" altLang="ja-JP" sz="10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altLang="ja-JP" sz="10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ja-JP" sz="1000" b="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Image Registration</a:t>
            </a:r>
            <a:endParaRPr kumimoji="1" lang="en-US" altLang="ja-JP" sz="1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[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2009</a:t>
            </a:r>
            <a:r>
              <a:rPr kumimoji="1" lang="en-US" altLang="ja-JP" sz="1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]</a:t>
            </a:r>
            <a:endParaRPr kumimoji="1" lang="ja-JP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>
            <a:off x="7308304" y="5155604"/>
            <a:ext cx="792088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2" name="直線矢印コネクタ 41"/>
          <p:cNvCxnSpPr/>
          <p:nvPr/>
        </p:nvCxnSpPr>
        <p:spPr bwMode="auto">
          <a:xfrm rot="10800000">
            <a:off x="971600" y="5155604"/>
            <a:ext cx="792088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9" name="テキスト ボックス 48"/>
          <p:cNvSpPr txBox="1"/>
          <p:nvPr/>
        </p:nvSpPr>
        <p:spPr>
          <a:xfrm>
            <a:off x="3779912" y="5013176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b="0" dirty="0" smtClean="0"/>
              <a:t>時系列</a:t>
            </a:r>
            <a:endParaRPr kumimoji="1" lang="ja-JP" altLang="en-US" sz="2200" b="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420508" y="5209455"/>
            <a:ext cx="56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0" dirty="0" smtClean="0"/>
              <a:t>現在</a:t>
            </a:r>
            <a:endParaRPr kumimoji="1" lang="ja-JP" altLang="en-US" sz="1400" b="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083804" y="5209455"/>
            <a:ext cx="56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0" dirty="0" smtClean="0"/>
              <a:t>過去</a:t>
            </a:r>
            <a:endParaRPr kumimoji="1" lang="ja-JP" altLang="en-US" sz="1400" b="0" dirty="0"/>
          </a:p>
        </p:txBody>
      </p:sp>
      <p:cxnSp>
        <p:nvCxnSpPr>
          <p:cNvPr id="56" name="直線コネクタ 55"/>
          <p:cNvCxnSpPr/>
          <p:nvPr/>
        </p:nvCxnSpPr>
        <p:spPr bwMode="auto">
          <a:xfrm rot="5400000" flipH="1" flipV="1">
            <a:off x="-901935" y="3286311"/>
            <a:ext cx="331502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動作設定ボタン : 進む/次へ 28">
            <a:hlinkClick r:id="rId9" action="ppaction://program" highlightClick="1"/>
          </p:cNvPr>
          <p:cNvSpPr/>
          <p:nvPr/>
        </p:nvSpPr>
        <p:spPr bwMode="auto">
          <a:xfrm>
            <a:off x="8100392" y="5949280"/>
            <a:ext cx="864096" cy="432048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22" grpId="0"/>
      <p:bldP spid="23" grpId="0"/>
      <p:bldP spid="24" grpId="0"/>
      <p:bldP spid="25" grpId="0"/>
      <p:bldP spid="28" grpId="0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FLSM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709240"/>
            <a:ext cx="2411762" cy="2375943"/>
          </a:xfrm>
          <a:prstGeom prst="rect">
            <a:avLst/>
          </a:prstGeom>
        </p:spPr>
      </p:pic>
      <p:pic>
        <p:nvPicPr>
          <p:cNvPr id="14" name="図 13" descr="FLSM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2709240"/>
            <a:ext cx="2411762" cy="2375943"/>
          </a:xfrm>
          <a:prstGeom prst="rect">
            <a:avLst/>
          </a:prstGeom>
        </p:spPr>
      </p:pic>
      <p:pic>
        <p:nvPicPr>
          <p:cNvPr id="17" name="図 16" descr="FLSM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2000" y="1764000"/>
            <a:ext cx="2919878" cy="41399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Fast LSM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23528" y="3573016"/>
            <a:ext cx="2592288" cy="36004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軸毎に加算演算を実施</a:t>
            </a:r>
            <a:endParaRPr lang="en-US" altLang="ja-JP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pic>
        <p:nvPicPr>
          <p:cNvPr id="20" name="図 19" descr="FLSM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2000" y="1764000"/>
            <a:ext cx="2919877" cy="4139999"/>
          </a:xfrm>
          <a:prstGeom prst="rect">
            <a:avLst/>
          </a:prstGeom>
        </p:spPr>
      </p:pic>
      <p:pic>
        <p:nvPicPr>
          <p:cNvPr id="21" name="図 20" descr="FLSM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52000" y="1764000"/>
            <a:ext cx="2919877" cy="4139998"/>
          </a:xfrm>
          <a:prstGeom prst="rect">
            <a:avLst/>
          </a:prstGeom>
        </p:spPr>
      </p:pic>
      <p:pic>
        <p:nvPicPr>
          <p:cNvPr id="22" name="図 21" descr="FLSM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52000" y="1764000"/>
            <a:ext cx="2919876" cy="4139998"/>
          </a:xfrm>
          <a:prstGeom prst="rect">
            <a:avLst/>
          </a:prstGeom>
        </p:spPr>
      </p:pic>
      <p:pic>
        <p:nvPicPr>
          <p:cNvPr id="23" name="図 22" descr="FLSM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52000" y="1764000"/>
            <a:ext cx="2919876" cy="4139997"/>
          </a:xfrm>
          <a:prstGeom prst="rect">
            <a:avLst/>
          </a:prstGeom>
        </p:spPr>
      </p:pic>
      <p:pic>
        <p:nvPicPr>
          <p:cNvPr id="24" name="図 23" descr="FLSM0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52000" y="1764000"/>
            <a:ext cx="2919875" cy="4139997"/>
          </a:xfrm>
          <a:prstGeom prst="rect">
            <a:avLst/>
          </a:prstGeom>
        </p:spPr>
      </p:pic>
      <p:pic>
        <p:nvPicPr>
          <p:cNvPr id="8" name="図 7" descr="FLSM0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25" name="図 24" descr="FLSM0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52000" y="1764000"/>
            <a:ext cx="2919878" cy="4139999"/>
          </a:xfrm>
          <a:prstGeom prst="rect">
            <a:avLst/>
          </a:prstGeom>
        </p:spPr>
      </p:pic>
      <p:pic>
        <p:nvPicPr>
          <p:cNvPr id="10" name="図 9" descr="FLSM0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12" name="図 11" descr="FLSM0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26" name="図 25" descr="FLSM08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952000" y="1764000"/>
            <a:ext cx="2919878" cy="4139999"/>
          </a:xfrm>
          <a:prstGeom prst="rect">
            <a:avLst/>
          </a:prstGeom>
        </p:spPr>
      </p:pic>
      <p:pic>
        <p:nvPicPr>
          <p:cNvPr id="19" name="図 18" descr="FLSM0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952000" y="1764000"/>
            <a:ext cx="2919878" cy="4139999"/>
          </a:xfrm>
          <a:prstGeom prst="rect">
            <a:avLst/>
          </a:prstGeom>
        </p:spPr>
      </p:pic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539552" y="4077072"/>
            <a:ext cx="1800200" cy="36004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altLang="ja-JP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1. </a:t>
            </a:r>
            <a:r>
              <a:rPr lang="ja-JP" altLang="en-US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横方向に加算</a:t>
            </a:r>
            <a:endParaRPr lang="en-US" altLang="ja-JP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8" name="Rectangle 10"/>
          <p:cNvSpPr>
            <a:spLocks noChangeArrowheads="1"/>
          </p:cNvSpPr>
          <p:nvPr/>
        </p:nvSpPr>
        <p:spPr bwMode="auto">
          <a:xfrm>
            <a:off x="539552" y="4509120"/>
            <a:ext cx="1800200" cy="36004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altLang="ja-JP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2. </a:t>
            </a:r>
            <a:r>
              <a:rPr lang="ja-JP" altLang="en-US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縦方向に加算</a:t>
            </a:r>
            <a:endParaRPr lang="en-US" altLang="ja-JP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539552" y="4941168"/>
            <a:ext cx="2232248" cy="36004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en-US" altLang="ja-JP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3. </a:t>
            </a:r>
            <a:r>
              <a:rPr lang="ja-JP" altLang="en-US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奥行き方向に加算</a:t>
            </a:r>
            <a:endParaRPr lang="en-US" altLang="ja-JP" b="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2.</a:t>
            </a:r>
            <a:r>
              <a:rPr lang="ja-JP" altLang="en-US" dirty="0" smtClean="0"/>
              <a:t> 軸優先加算アルゴリズムの導入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隣接クラスタ間の加算の重複を排除可能</a:t>
            </a:r>
            <a:r>
              <a:rPr lang="en-US" altLang="ja-JP" dirty="0" smtClean="0"/>
              <a:t>   </a:t>
            </a: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30" name="正方形/長方形 2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C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277614" y="2420888"/>
            <a:ext cx="2710210" cy="897926"/>
          </a:xfrm>
          <a:prstGeom prst="rect">
            <a:avLst/>
          </a:prstGeom>
          <a:solidFill>
            <a:srgbClr val="C00000">
              <a:alpha val="5000"/>
            </a:srgbClr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graphicFrame>
        <p:nvGraphicFramePr>
          <p:cNvPr id="32" name="Object 8"/>
          <p:cNvGraphicFramePr>
            <a:graphicFrameLocks noChangeAspect="1"/>
          </p:cNvGraphicFramePr>
          <p:nvPr/>
        </p:nvGraphicFramePr>
        <p:xfrm>
          <a:off x="349622" y="2480692"/>
          <a:ext cx="25987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9" name="数式" r:id="rId17" imgW="1015920" imgH="342720" progId="Equation.3">
                  <p:embed/>
                </p:oleObj>
              </mc:Choice>
              <mc:Fallback>
                <p:oleObj name="数式" r:id="rId17" imgW="1015920" imgH="3427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622" y="2480692"/>
                        <a:ext cx="2598738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Fast LSM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pic>
        <p:nvPicPr>
          <p:cNvPr id="11" name="図 10" descr="FLSM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13" name="図 12" descr="FLSM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14" name="図 13" descr="FLSM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15" name="図 14" descr="FLSM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16" name="図 15" descr="FLSM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17" name="図 16" descr="FLSM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18" name="図 17" descr="FLSM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19" name="図 18" descr="FLSM1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20" name="図 19" descr="FLSM1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/>
              <a:t>  3.</a:t>
            </a:r>
            <a:r>
              <a:rPr lang="ja-JP" altLang="en-US" dirty="0" smtClean="0"/>
              <a:t> 隣接クラスタの計算結果を再利用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Fast LSM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pic>
        <p:nvPicPr>
          <p:cNvPr id="21" name="図 20" descr="FLSM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22" name="図 21" descr="FLSM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23" name="図 22" descr="FLSM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24" name="図 23" descr="FLSM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25" name="図 24" descr="FLSM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pic>
        <p:nvPicPr>
          <p:cNvPr id="26" name="図 25" descr="FLSM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52000" y="1764000"/>
            <a:ext cx="2919878" cy="4140000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3.</a:t>
            </a:r>
            <a:r>
              <a:rPr lang="ja-JP" altLang="en-US" dirty="0" smtClean="0"/>
              <a:t> 隣接クラスタの計算結果を再利用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奥行き方向も隣接立方体の計算結果を再利用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Fast LSM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1.</a:t>
            </a:r>
            <a:r>
              <a:rPr lang="ja-JP" altLang="en-US" dirty="0" smtClean="0"/>
              <a:t> 隣接クラスタ間のデータ重複に注目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</a:t>
            </a:r>
            <a:r>
              <a:rPr lang="ja-JP" altLang="en-US" dirty="0" smtClean="0"/>
              <a:t> </a:t>
            </a:r>
            <a:r>
              <a:rPr lang="en-US" altLang="ja-JP" dirty="0" smtClean="0"/>
              <a:t>2.</a:t>
            </a:r>
            <a:r>
              <a:rPr lang="ja-JP" altLang="en-US" dirty="0" smtClean="0"/>
              <a:t> 軸優先加算アルゴリズムの導入</a:t>
            </a:r>
            <a:endParaRPr lang="en-US" altLang="ja-JP" dirty="0" smtClean="0"/>
          </a:p>
          <a:p>
            <a:pPr>
              <a:buNone/>
            </a:pPr>
            <a:r>
              <a:rPr kumimoji="1" lang="en-US" altLang="ja-JP" dirty="0" smtClean="0"/>
              <a:t>   3. </a:t>
            </a:r>
            <a:r>
              <a:rPr kumimoji="1" lang="ja-JP" altLang="en-US" dirty="0" smtClean="0"/>
              <a:t>隣接クラスタの</a:t>
            </a:r>
            <a:r>
              <a:rPr lang="ja-JP" altLang="en-US" dirty="0" smtClean="0"/>
              <a:t>計算結果の再利用</a:t>
            </a:r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　　　→ 計算量の削減</a:t>
            </a:r>
            <a:r>
              <a:rPr lang="ja-JP" altLang="en-US" dirty="0" smtClean="0"/>
              <a:t>（</a:t>
            </a:r>
            <a:r>
              <a:rPr lang="en-US" altLang="ja-JP" dirty="0" smtClean="0"/>
              <a:t>=</a:t>
            </a:r>
            <a:r>
              <a:rPr lang="ja-JP" altLang="en-US" dirty="0" smtClean="0"/>
              <a:t>計算の高速化）</a:t>
            </a: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pic>
        <p:nvPicPr>
          <p:cNvPr id="8" name="図 7" descr="FLSM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4409" y="4221328"/>
            <a:ext cx="1523415" cy="2160000"/>
          </a:xfrm>
          <a:prstGeom prst="rect">
            <a:avLst/>
          </a:prstGeom>
        </p:spPr>
      </p:pic>
      <p:pic>
        <p:nvPicPr>
          <p:cNvPr id="9" name="図 8" descr="FLSM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0633" y="4221328"/>
            <a:ext cx="1523415" cy="2160000"/>
          </a:xfrm>
          <a:prstGeom prst="rect">
            <a:avLst/>
          </a:prstGeom>
        </p:spPr>
      </p:pic>
      <p:pic>
        <p:nvPicPr>
          <p:cNvPr id="10" name="図 9" descr="FLSM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96857" y="4221328"/>
            <a:ext cx="1523415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bunn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pic>
        <p:nvPicPr>
          <p:cNvPr id="9" name="図 8" descr="bunny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pic>
        <p:nvPicPr>
          <p:cNvPr id="10" name="図 9" descr="bunny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pic>
        <p:nvPicPr>
          <p:cNvPr id="11" name="図 10" descr="bunny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pic>
        <p:nvPicPr>
          <p:cNvPr id="16" name="図 15" descr="bunny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  1. </a:t>
            </a:r>
            <a:r>
              <a:rPr kumimoji="1" lang="ja-JP" altLang="en-US" dirty="0" smtClean="0"/>
              <a:t>ボクセル構造に</a:t>
            </a:r>
            <a:r>
              <a:rPr lang="en-US" altLang="ja-JP" dirty="0" smtClean="0"/>
              <a:t>8</a:t>
            </a:r>
            <a:r>
              <a:rPr lang="ja-JP" altLang="en-US" dirty="0" smtClean="0"/>
              <a:t>分木を導入</a:t>
            </a: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r>
              <a:rPr kumimoji="1" lang="en-US" altLang="ja-JP" dirty="0" smtClean="0"/>
              <a:t>8</a:t>
            </a:r>
            <a:r>
              <a:rPr kumimoji="1" lang="ja-JP" altLang="en-US" dirty="0" smtClean="0"/>
              <a:t>分木を用いて</a:t>
            </a:r>
            <a:r>
              <a:rPr lang="ja-JP" altLang="en-US" dirty="0" smtClean="0"/>
              <a:t>クラスタ内の</a:t>
            </a:r>
            <a:r>
              <a:rPr kumimoji="1" lang="ja-JP" altLang="en-US" dirty="0" smtClean="0"/>
              <a:t>総和処理を高速化</a:t>
            </a:r>
            <a:endParaRPr kumimoji="1" lang="en-US" altLang="ja-JP" dirty="0" smtClean="0"/>
          </a:p>
          <a:p>
            <a:pPr>
              <a:buNone/>
            </a:pPr>
            <a:r>
              <a:rPr kumimoji="1" lang="ja-JP" altLang="en-US" sz="2200" dirty="0" smtClean="0"/>
              <a:t>　注</a:t>
            </a:r>
            <a:r>
              <a:rPr lang="en-US" altLang="ja-JP" sz="2200" dirty="0" smtClean="0"/>
              <a:t>) </a:t>
            </a:r>
            <a:r>
              <a:rPr lang="ja-JP" altLang="en-US" sz="2200" dirty="0" smtClean="0"/>
              <a:t>解説図は</a:t>
            </a:r>
            <a:r>
              <a:rPr lang="en-US" altLang="ja-JP" sz="2200" dirty="0" smtClean="0"/>
              <a:t>2</a:t>
            </a:r>
            <a:r>
              <a:rPr lang="ja-JP" altLang="en-US" sz="2200" dirty="0" smtClean="0"/>
              <a:t>次元なので</a:t>
            </a:r>
            <a:r>
              <a:rPr lang="en-US" altLang="ja-JP" sz="2200" dirty="0" smtClean="0"/>
              <a:t>4</a:t>
            </a:r>
            <a:r>
              <a:rPr lang="ja-JP" altLang="en-US" sz="2200" dirty="0" smtClean="0"/>
              <a:t>分木、実際は</a:t>
            </a:r>
            <a:r>
              <a:rPr lang="en-US" altLang="ja-JP" sz="2200" dirty="0" smtClean="0"/>
              <a:t>3</a:t>
            </a:r>
            <a:r>
              <a:rPr lang="ja-JP" altLang="en-US" sz="2200" dirty="0" smtClean="0"/>
              <a:t>次元データなので</a:t>
            </a:r>
            <a:r>
              <a:rPr lang="en-US" altLang="ja-JP" sz="2200" dirty="0" smtClean="0"/>
              <a:t>8</a:t>
            </a:r>
            <a:r>
              <a:rPr lang="ja-JP" altLang="en-US" sz="2200" dirty="0" smtClean="0"/>
              <a:t>分木</a:t>
            </a:r>
            <a:endParaRPr kumimoji="1" lang="en-US" altLang="ja-JP" sz="2200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79512" y="4725144"/>
            <a:ext cx="2736304" cy="36004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計算点をボクセル中心に変更</a:t>
            </a: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7504" y="2884874"/>
            <a:ext cx="27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0" dirty="0" smtClean="0"/>
              <a:t>高速化メインターゲット</a:t>
            </a:r>
            <a:r>
              <a:rPr lang="en-US" altLang="ja-JP" sz="2000" b="0" dirty="0" smtClean="0"/>
              <a:t>:</a:t>
            </a:r>
            <a:endParaRPr kumimoji="1" lang="ja-JP" altLang="en-US" sz="2000" b="0" dirty="0"/>
          </a:p>
        </p:txBody>
      </p:sp>
      <p:sp>
        <p:nvSpPr>
          <p:cNvPr id="17" name="正方形/長方形 1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C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79512" y="3356992"/>
            <a:ext cx="2710210" cy="897926"/>
          </a:xfrm>
          <a:prstGeom prst="rect">
            <a:avLst/>
          </a:prstGeom>
          <a:solidFill>
            <a:srgbClr val="C00000">
              <a:alpha val="5000"/>
            </a:srgbClr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graphicFrame>
        <p:nvGraphicFramePr>
          <p:cNvPr id="19" name="Object 8"/>
          <p:cNvGraphicFramePr>
            <a:graphicFrameLocks noChangeAspect="1"/>
          </p:cNvGraphicFramePr>
          <p:nvPr/>
        </p:nvGraphicFramePr>
        <p:xfrm>
          <a:off x="251520" y="3416796"/>
          <a:ext cx="25987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7" name="数式" r:id="rId8" imgW="1015920" imgH="342720" progId="Equation.3">
                  <p:embed/>
                </p:oleObj>
              </mc:Choice>
              <mc:Fallback>
                <p:oleObj name="数式" r:id="rId8" imgW="1015920" imgH="3427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416796"/>
                        <a:ext cx="2598738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FASM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001" y="2268000"/>
            <a:ext cx="7224802" cy="3096344"/>
          </a:xfrm>
          <a:prstGeom prst="rect">
            <a:avLst/>
          </a:prstGeom>
        </p:spPr>
      </p:pic>
      <p:pic>
        <p:nvPicPr>
          <p:cNvPr id="28" name="図 27" descr="FASM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0000" y="2268000"/>
            <a:ext cx="7224802" cy="309634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6048935" y="1313299"/>
            <a:ext cx="2952328" cy="648072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本来計算点が存在しない</a:t>
            </a:r>
            <a:endParaRPr lang="en-US" altLang="ja-JP" sz="1600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木の節点を仮想ノードと定義</a:t>
            </a: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503176" y="2132856"/>
            <a:ext cx="1287760" cy="36004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仮想ノード</a:t>
            </a: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cxnSp>
        <p:nvCxnSpPr>
          <p:cNvPr id="16" name="直線矢印コネクタ 15"/>
          <p:cNvCxnSpPr>
            <a:stCxn id="15" idx="2"/>
          </p:cNvCxnSpPr>
          <p:nvPr/>
        </p:nvCxnSpPr>
        <p:spPr bwMode="auto">
          <a:xfrm rot="16200000" flipH="1">
            <a:off x="2547955" y="3091996"/>
            <a:ext cx="1198997" cy="7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" name="図形 17"/>
          <p:cNvCxnSpPr>
            <a:stCxn id="15" idx="2"/>
          </p:cNvCxnSpPr>
          <p:nvPr/>
        </p:nvCxnSpPr>
        <p:spPr bwMode="auto">
          <a:xfrm rot="16200000" flipH="1">
            <a:off x="3682941" y="1957011"/>
            <a:ext cx="292214" cy="1363984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21" name="下矢印 20"/>
          <p:cNvSpPr/>
          <p:nvPr/>
        </p:nvSpPr>
        <p:spPr bwMode="auto">
          <a:xfrm rot="5400000" flipV="1">
            <a:off x="2375756" y="3465004"/>
            <a:ext cx="126014" cy="63007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1" name="図 10" descr="FASM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656" y="2996952"/>
            <a:ext cx="1575048" cy="1575048"/>
          </a:xfrm>
          <a:prstGeom prst="rect">
            <a:avLst/>
          </a:prstGeom>
        </p:spPr>
      </p:pic>
      <p:cxnSp>
        <p:nvCxnSpPr>
          <p:cNvPr id="40" name="直線矢印コネクタ 39"/>
          <p:cNvCxnSpPr/>
          <p:nvPr/>
        </p:nvCxnSpPr>
        <p:spPr bwMode="auto">
          <a:xfrm rot="5400000">
            <a:off x="5983211" y="3446544"/>
            <a:ext cx="492283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45" name="直線コネクタ 44"/>
          <p:cNvCxnSpPr/>
          <p:nvPr/>
        </p:nvCxnSpPr>
        <p:spPr bwMode="auto">
          <a:xfrm>
            <a:off x="3147080" y="3195826"/>
            <a:ext cx="30811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rot="5400000">
            <a:off x="4960710" y="3446544"/>
            <a:ext cx="492283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49" name="直線矢印コネクタ 48"/>
          <p:cNvCxnSpPr/>
          <p:nvPr/>
        </p:nvCxnSpPr>
        <p:spPr bwMode="auto">
          <a:xfrm rot="5400000">
            <a:off x="3922872" y="3446546"/>
            <a:ext cx="492283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 w="lg" len="lg"/>
          </a:ln>
          <a:effectLst/>
        </p:spPr>
      </p:cxn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  2. </a:t>
            </a:r>
            <a:r>
              <a:rPr lang="ja-JP" altLang="en-US" dirty="0" smtClean="0"/>
              <a:t>仮想ノードの導入</a:t>
            </a: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lang="ja-JP" altLang="en-US" dirty="0" smtClean="0"/>
              <a:t>仮想ノードを活用し総和処理を高速化</a:t>
            </a:r>
            <a:endParaRPr lang="en-US" altLang="ja-JP" dirty="0" smtClean="0"/>
          </a:p>
          <a:p>
            <a:pPr>
              <a:buNone/>
            </a:pPr>
            <a:r>
              <a:rPr kumimoji="1" lang="ja-JP" altLang="en-US" sz="2200" dirty="0" smtClean="0"/>
              <a:t>　注</a:t>
            </a:r>
            <a:r>
              <a:rPr lang="en-US" altLang="ja-JP" sz="2200" dirty="0" smtClean="0"/>
              <a:t>) </a:t>
            </a:r>
            <a:r>
              <a:rPr lang="ja-JP" altLang="en-US" sz="2200" dirty="0" smtClean="0"/>
              <a:t>解説図は</a:t>
            </a:r>
            <a:r>
              <a:rPr lang="en-US" altLang="ja-JP" sz="2200" dirty="0" smtClean="0"/>
              <a:t>2</a:t>
            </a:r>
            <a:r>
              <a:rPr lang="ja-JP" altLang="en-US" sz="2200" dirty="0" smtClean="0"/>
              <a:t>次元なので</a:t>
            </a:r>
            <a:r>
              <a:rPr lang="en-US" altLang="ja-JP" sz="2200" dirty="0" smtClean="0"/>
              <a:t>4</a:t>
            </a:r>
            <a:r>
              <a:rPr lang="ja-JP" altLang="en-US" sz="2200" dirty="0" smtClean="0"/>
              <a:t>分木、実際は</a:t>
            </a:r>
            <a:r>
              <a:rPr lang="en-US" altLang="ja-JP" sz="2200" dirty="0" smtClean="0"/>
              <a:t>3</a:t>
            </a:r>
            <a:r>
              <a:rPr lang="ja-JP" altLang="en-US" sz="2200" dirty="0" smtClean="0"/>
              <a:t>次元データなので</a:t>
            </a:r>
            <a:r>
              <a:rPr lang="en-US" altLang="ja-JP" sz="2200" dirty="0" smtClean="0"/>
              <a:t>8</a:t>
            </a:r>
            <a:r>
              <a:rPr lang="ja-JP" altLang="en-US" sz="2200" dirty="0" smtClean="0"/>
              <a:t>分木</a:t>
            </a:r>
            <a:endParaRPr kumimoji="1" lang="en-US" altLang="ja-JP" sz="2200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FASM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000" y="2268000"/>
            <a:ext cx="7224804" cy="3096344"/>
          </a:xfrm>
          <a:prstGeom prst="rect">
            <a:avLst/>
          </a:prstGeom>
        </p:spPr>
      </p:pic>
      <p:pic>
        <p:nvPicPr>
          <p:cNvPr id="22" name="図 21" descr="FASM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0000" y="2268000"/>
            <a:ext cx="7224804" cy="3096344"/>
          </a:xfrm>
          <a:prstGeom prst="rect">
            <a:avLst/>
          </a:prstGeom>
        </p:spPr>
      </p:pic>
      <p:pic>
        <p:nvPicPr>
          <p:cNvPr id="23" name="図 22" descr="FASM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0000" y="2268000"/>
            <a:ext cx="7224804" cy="3096344"/>
          </a:xfrm>
          <a:prstGeom prst="rect">
            <a:avLst/>
          </a:prstGeom>
        </p:spPr>
      </p:pic>
      <p:pic>
        <p:nvPicPr>
          <p:cNvPr id="25" name="図 24" descr="FASM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0000" y="2268000"/>
            <a:ext cx="7224804" cy="3096344"/>
          </a:xfrm>
          <a:prstGeom prst="rect">
            <a:avLst/>
          </a:prstGeom>
        </p:spPr>
      </p:pic>
      <p:pic>
        <p:nvPicPr>
          <p:cNvPr id="26" name="図 25" descr="FASM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0000" y="2268000"/>
            <a:ext cx="7224804" cy="30963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1600" y="1916832"/>
            <a:ext cx="35283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600" b="0" dirty="0" smtClean="0">
                <a:latin typeface="+mj-ea"/>
                <a:ea typeface="+mj-ea"/>
              </a:rPr>
              <a:t>Step1. </a:t>
            </a:r>
            <a:r>
              <a:rPr kumimoji="1" lang="ja-JP" altLang="en-US" sz="2600" b="0" dirty="0" smtClean="0">
                <a:latin typeface="+mj-ea"/>
                <a:ea typeface="+mj-ea"/>
              </a:rPr>
              <a:t>深さ優先加算</a:t>
            </a:r>
            <a:endParaRPr kumimoji="1" lang="ja-JP" altLang="en-US" sz="2600" b="0" dirty="0">
              <a:latin typeface="+mj-ea"/>
              <a:ea typeface="+mj-ea"/>
            </a:endParaRPr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  3. </a:t>
            </a:r>
            <a:r>
              <a:rPr lang="ja-JP" altLang="en-US" dirty="0" smtClean="0"/>
              <a:t>階層的</a:t>
            </a:r>
            <a:r>
              <a:rPr lang="en-US" altLang="ja-JP" dirty="0" smtClean="0"/>
              <a:t>Fast Summation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”</a:t>
            </a:r>
            <a:r>
              <a:rPr lang="ja-JP" altLang="en-US" dirty="0" smtClean="0"/>
              <a:t>仮想ノード“は下階層の総和を保持</a:t>
            </a:r>
            <a:endParaRPr lang="en-US" altLang="ja-JP" dirty="0" smtClean="0"/>
          </a:p>
          <a:p>
            <a:pPr>
              <a:buNone/>
            </a:pPr>
            <a:r>
              <a:rPr kumimoji="1" lang="ja-JP" altLang="en-US" sz="2200" dirty="0" smtClean="0"/>
              <a:t>　注</a:t>
            </a:r>
            <a:r>
              <a:rPr lang="en-US" altLang="ja-JP" sz="2200" dirty="0" smtClean="0"/>
              <a:t>) </a:t>
            </a:r>
            <a:r>
              <a:rPr lang="ja-JP" altLang="en-US" sz="2200" dirty="0" smtClean="0"/>
              <a:t>解説図は</a:t>
            </a:r>
            <a:r>
              <a:rPr lang="en-US" altLang="ja-JP" sz="2200" dirty="0" smtClean="0"/>
              <a:t>2</a:t>
            </a:r>
            <a:r>
              <a:rPr lang="ja-JP" altLang="en-US" sz="2200" dirty="0" smtClean="0"/>
              <a:t>次元なので</a:t>
            </a:r>
            <a:r>
              <a:rPr lang="en-US" altLang="ja-JP" sz="2200" dirty="0" smtClean="0"/>
              <a:t>4</a:t>
            </a:r>
            <a:r>
              <a:rPr lang="ja-JP" altLang="en-US" sz="2200" dirty="0" smtClean="0"/>
              <a:t>分木、実際は</a:t>
            </a:r>
            <a:r>
              <a:rPr lang="en-US" altLang="ja-JP" sz="2200" dirty="0" smtClean="0"/>
              <a:t>3</a:t>
            </a:r>
            <a:r>
              <a:rPr lang="ja-JP" altLang="en-US" sz="2200" dirty="0" smtClean="0"/>
              <a:t>次元データなので</a:t>
            </a:r>
            <a:r>
              <a:rPr lang="en-US" altLang="ja-JP" sz="2200" dirty="0" smtClean="0"/>
              <a:t>8</a:t>
            </a:r>
            <a:r>
              <a:rPr lang="ja-JP" altLang="en-US" sz="2200" dirty="0" smtClean="0"/>
              <a:t>分木</a:t>
            </a:r>
            <a:endParaRPr kumimoji="1" lang="en-US" altLang="ja-JP" sz="2200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C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 descr="FASM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001" y="2268000"/>
            <a:ext cx="7224802" cy="30963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pic>
        <p:nvPicPr>
          <p:cNvPr id="10" name="図 9" descr="FASM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0000" y="2268000"/>
            <a:ext cx="7224802" cy="3096344"/>
          </a:xfrm>
          <a:prstGeom prst="rect">
            <a:avLst/>
          </a:prstGeom>
        </p:spPr>
      </p:pic>
      <p:pic>
        <p:nvPicPr>
          <p:cNvPr id="11" name="図 10" descr="FASM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0000" y="2268000"/>
            <a:ext cx="7224802" cy="3096343"/>
          </a:xfrm>
          <a:prstGeom prst="rect">
            <a:avLst/>
          </a:prstGeom>
        </p:spPr>
      </p:pic>
      <p:pic>
        <p:nvPicPr>
          <p:cNvPr id="12" name="図 11" descr="FASM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0000" y="2268000"/>
            <a:ext cx="7224800" cy="3096343"/>
          </a:xfrm>
          <a:prstGeom prst="rect">
            <a:avLst/>
          </a:prstGeom>
        </p:spPr>
      </p:pic>
      <p:pic>
        <p:nvPicPr>
          <p:cNvPr id="13" name="図 12" descr="FASM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0000" y="2268000"/>
            <a:ext cx="7224800" cy="3096342"/>
          </a:xfrm>
          <a:prstGeom prst="rect">
            <a:avLst/>
          </a:prstGeom>
        </p:spPr>
      </p:pic>
      <p:pic>
        <p:nvPicPr>
          <p:cNvPr id="14" name="図 13" descr="FASM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0000" y="2268000"/>
            <a:ext cx="7224798" cy="3096342"/>
          </a:xfrm>
          <a:prstGeom prst="rect">
            <a:avLst/>
          </a:prstGeom>
        </p:spPr>
      </p:pic>
      <p:pic>
        <p:nvPicPr>
          <p:cNvPr id="15" name="図 14" descr="FASM2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80000" y="2268000"/>
            <a:ext cx="7224798" cy="3096342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  3. </a:t>
            </a:r>
            <a:r>
              <a:rPr lang="ja-JP" altLang="en-US" dirty="0" smtClean="0"/>
              <a:t>階層的</a:t>
            </a:r>
            <a:r>
              <a:rPr lang="en-US" altLang="ja-JP" dirty="0" smtClean="0"/>
              <a:t>Fast Summation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”</a:t>
            </a:r>
            <a:r>
              <a:rPr lang="ja-JP" altLang="en-US" dirty="0" smtClean="0"/>
              <a:t>仮想ノード“が保持する値を再利用</a:t>
            </a:r>
            <a:endParaRPr lang="en-US" altLang="ja-JP" dirty="0" smtClean="0"/>
          </a:p>
          <a:p>
            <a:pPr>
              <a:buNone/>
            </a:pPr>
            <a:r>
              <a:rPr kumimoji="1" lang="ja-JP" altLang="en-US" sz="2200" dirty="0" smtClean="0"/>
              <a:t>　注</a:t>
            </a:r>
            <a:r>
              <a:rPr lang="en-US" altLang="ja-JP" sz="2200" dirty="0" smtClean="0"/>
              <a:t>) </a:t>
            </a:r>
            <a:r>
              <a:rPr lang="ja-JP" altLang="en-US" sz="2200" dirty="0" smtClean="0"/>
              <a:t>解説図は</a:t>
            </a:r>
            <a:r>
              <a:rPr lang="en-US" altLang="ja-JP" sz="2200" dirty="0" smtClean="0"/>
              <a:t>2</a:t>
            </a:r>
            <a:r>
              <a:rPr lang="ja-JP" altLang="en-US" sz="2200" dirty="0" smtClean="0"/>
              <a:t>次元なので</a:t>
            </a:r>
            <a:r>
              <a:rPr lang="en-US" altLang="ja-JP" sz="2200" dirty="0" smtClean="0"/>
              <a:t>4</a:t>
            </a:r>
            <a:r>
              <a:rPr lang="ja-JP" altLang="en-US" sz="2200" dirty="0" smtClean="0"/>
              <a:t>分木、実際は</a:t>
            </a:r>
            <a:r>
              <a:rPr lang="en-US" altLang="ja-JP" sz="2200" dirty="0" smtClean="0"/>
              <a:t>3</a:t>
            </a:r>
            <a:r>
              <a:rPr lang="ja-JP" altLang="en-US" sz="2200" dirty="0" smtClean="0"/>
              <a:t>次元データなので</a:t>
            </a:r>
            <a:r>
              <a:rPr lang="en-US" altLang="ja-JP" sz="2200" dirty="0" smtClean="0"/>
              <a:t>8</a:t>
            </a:r>
            <a:r>
              <a:rPr lang="ja-JP" altLang="en-US" sz="2200" dirty="0" smtClean="0"/>
              <a:t>分木</a:t>
            </a:r>
            <a:endParaRPr kumimoji="1" lang="en-US" altLang="ja-JP" sz="2200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1600" y="1916832"/>
            <a:ext cx="35283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600" b="0" dirty="0" smtClean="0">
                <a:latin typeface="+mj-ea"/>
                <a:ea typeface="+mj-ea"/>
              </a:rPr>
              <a:t>Step2. </a:t>
            </a:r>
            <a:r>
              <a:rPr kumimoji="1" lang="ja-JP" altLang="en-US" sz="2600" b="0" dirty="0" smtClean="0">
                <a:latin typeface="+mj-ea"/>
                <a:ea typeface="+mj-ea"/>
              </a:rPr>
              <a:t>幅優先加算</a:t>
            </a:r>
            <a:endParaRPr kumimoji="1" lang="ja-JP" altLang="en-US" sz="2600" b="0" dirty="0">
              <a:latin typeface="+mj-ea"/>
              <a:ea typeface="+mj-ea"/>
            </a:endParaRPr>
          </a:p>
        </p:txBody>
      </p:sp>
      <p:sp>
        <p:nvSpPr>
          <p:cNvPr id="18" name="正方形/長方形 1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0" cap="flat" cmpd="sng" algn="ctr">
            <a:solidFill>
              <a:srgbClr val="FFC00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bunn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pic>
        <p:nvPicPr>
          <p:cNvPr id="13" name="図 12" descr="bunn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pic>
        <p:nvPicPr>
          <p:cNvPr id="14" name="図 13" descr="bunny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pic>
        <p:nvPicPr>
          <p:cNvPr id="20" name="図 19" descr="bunny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pic>
        <p:nvPicPr>
          <p:cNvPr id="23" name="図 22" descr="bunny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pic>
        <p:nvPicPr>
          <p:cNvPr id="24" name="図 23" descr="bunny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pic>
        <p:nvPicPr>
          <p:cNvPr id="25" name="図 24" descr="bunny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00000" y="1620000"/>
            <a:ext cx="3823320" cy="3823320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kumimoji="1" lang="en-US" altLang="ja-JP" dirty="0" smtClean="0"/>
              <a:t>  4. </a:t>
            </a:r>
            <a:r>
              <a:rPr kumimoji="1" lang="ja-JP" altLang="en-US" dirty="0" smtClean="0"/>
              <a:t>計算点の削減</a:t>
            </a: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kumimoji="1" lang="ja-JP" altLang="en-US" dirty="0" smtClean="0"/>
              <a:t>仮想ノードを計算点に置き換え</a:t>
            </a:r>
            <a:endParaRPr kumimoji="1" lang="en-US" altLang="ja-JP" dirty="0" smtClean="0"/>
          </a:p>
          <a:p>
            <a:pPr>
              <a:buNone/>
            </a:pPr>
            <a:r>
              <a:rPr kumimoji="1" lang="ja-JP" altLang="en-US" sz="2200" dirty="0" smtClean="0"/>
              <a:t>　注</a:t>
            </a:r>
            <a:r>
              <a:rPr lang="en-US" altLang="ja-JP" sz="2200" dirty="0" smtClean="0"/>
              <a:t>) </a:t>
            </a:r>
            <a:r>
              <a:rPr lang="ja-JP" altLang="en-US" sz="2200" dirty="0" smtClean="0"/>
              <a:t>解説図は</a:t>
            </a:r>
            <a:r>
              <a:rPr lang="en-US" altLang="ja-JP" sz="2200" dirty="0" smtClean="0"/>
              <a:t>2</a:t>
            </a:r>
            <a:r>
              <a:rPr lang="ja-JP" altLang="en-US" sz="2200" dirty="0" smtClean="0"/>
              <a:t>次元なので</a:t>
            </a:r>
            <a:r>
              <a:rPr lang="en-US" altLang="ja-JP" sz="2200" dirty="0" smtClean="0"/>
              <a:t>4</a:t>
            </a:r>
            <a:r>
              <a:rPr lang="ja-JP" altLang="en-US" sz="2200" dirty="0" smtClean="0"/>
              <a:t>分木、実際は</a:t>
            </a:r>
            <a:r>
              <a:rPr lang="en-US" altLang="ja-JP" sz="2200" dirty="0" smtClean="0"/>
              <a:t>3</a:t>
            </a:r>
            <a:r>
              <a:rPr lang="ja-JP" altLang="en-US" sz="2200" dirty="0" smtClean="0"/>
              <a:t>次元データなので</a:t>
            </a:r>
            <a:r>
              <a:rPr lang="en-US" altLang="ja-JP" sz="2200" dirty="0" smtClean="0"/>
              <a:t>8</a:t>
            </a:r>
            <a:r>
              <a:rPr lang="ja-JP" altLang="en-US" sz="2200" dirty="0" smtClean="0"/>
              <a:t>分木</a:t>
            </a:r>
            <a:endParaRPr kumimoji="1" lang="en-US" altLang="ja-JP" sz="2200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51520" y="4653136"/>
            <a:ext cx="2952328" cy="36004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計算点の削減 </a:t>
            </a:r>
            <a:r>
              <a:rPr lang="en-US" altLang="ja-JP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=</a:t>
            </a: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 計算の高速化</a:t>
            </a:r>
            <a:endParaRPr lang="en-US" altLang="ja-JP" sz="16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5220072" y="1412776"/>
            <a:ext cx="3744416" cy="36004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16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置き換え方法は様々なアプローチが存在</a:t>
            </a:r>
            <a:endParaRPr lang="en-US" altLang="ja-JP" sz="1600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1. </a:t>
            </a:r>
            <a:r>
              <a:rPr lang="ja-JP" altLang="en-US" dirty="0" smtClean="0"/>
              <a:t>ボクセル構造に</a:t>
            </a:r>
            <a:r>
              <a:rPr lang="en-US" altLang="ja-JP" dirty="0" smtClean="0"/>
              <a:t>8</a:t>
            </a:r>
            <a:r>
              <a:rPr lang="ja-JP" altLang="en-US" dirty="0" smtClean="0"/>
              <a:t>分木を導入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2. </a:t>
            </a:r>
            <a:r>
              <a:rPr lang="ja-JP" altLang="en-US" dirty="0" smtClean="0"/>
              <a:t>仮想ノードの導入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3. </a:t>
            </a:r>
            <a:r>
              <a:rPr lang="ja-JP" altLang="en-US" dirty="0" smtClean="0"/>
              <a:t>階層的</a:t>
            </a:r>
            <a:r>
              <a:rPr lang="en-US" altLang="ja-JP" dirty="0" smtClean="0"/>
              <a:t>Fast Summation</a:t>
            </a:r>
            <a:r>
              <a:rPr lang="ja-JP" altLang="en-US" dirty="0" smtClean="0"/>
              <a:t>の導入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4. </a:t>
            </a:r>
            <a:r>
              <a:rPr lang="ja-JP" altLang="en-US" dirty="0" smtClean="0"/>
              <a:t>計算点の削減</a:t>
            </a: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ASM</a:t>
            </a:r>
            <a:r>
              <a:rPr lang="ja-JP" altLang="en-US" dirty="0" smtClean="0"/>
              <a:t>法のキーアイディア</a:t>
            </a:r>
            <a:endParaRPr kumimoji="1" lang="ja-JP" altLang="en-US" dirty="0"/>
          </a:p>
        </p:txBody>
      </p:sp>
      <p:pic>
        <p:nvPicPr>
          <p:cNvPr id="7" name="図 6" descr="FLSM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625" y="4651023"/>
            <a:ext cx="2866572" cy="1228531"/>
          </a:xfrm>
          <a:prstGeom prst="rect">
            <a:avLst/>
          </a:prstGeom>
        </p:spPr>
      </p:pic>
      <p:pic>
        <p:nvPicPr>
          <p:cNvPr id="8" name="図 7" descr="FLSM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520" y="4650733"/>
            <a:ext cx="2867920" cy="1229110"/>
          </a:xfrm>
          <a:prstGeom prst="rect">
            <a:avLst/>
          </a:prstGeom>
        </p:spPr>
      </p:pic>
      <p:pic>
        <p:nvPicPr>
          <p:cNvPr id="6" name="図 5" descr="FLSM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520" y="4650733"/>
            <a:ext cx="2867922" cy="1229110"/>
          </a:xfrm>
          <a:prstGeom prst="rect">
            <a:avLst/>
          </a:prstGeom>
        </p:spPr>
      </p:pic>
      <p:pic>
        <p:nvPicPr>
          <p:cNvPr id="9" name="図 8" descr="FLSM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624" y="4651023"/>
            <a:ext cx="2866571" cy="1228531"/>
          </a:xfrm>
          <a:prstGeom prst="rect">
            <a:avLst/>
          </a:prstGeom>
        </p:spPr>
      </p:pic>
      <p:pic>
        <p:nvPicPr>
          <p:cNvPr id="5" name="図 4" descr="FLSM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4581296"/>
            <a:ext cx="1367984" cy="1367984"/>
          </a:xfrm>
          <a:prstGeom prst="rect">
            <a:avLst/>
          </a:prstGeom>
        </p:spPr>
      </p:pic>
      <p:pic>
        <p:nvPicPr>
          <p:cNvPr id="10" name="図 9" descr="FLSM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5960" y="4581296"/>
            <a:ext cx="1367984" cy="136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解説技術</a:t>
            </a:r>
            <a:r>
              <a:rPr kumimoji="1" lang="ja-JP" altLang="en-US" dirty="0" smtClean="0"/>
              <a:t>の特徴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長所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高速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安定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ポイントベース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固さを調整可能</a:t>
            </a:r>
            <a:endParaRPr lang="en-US" altLang="ja-JP" dirty="0" smtClean="0"/>
          </a:p>
          <a:p>
            <a:pPr lvl="1"/>
            <a:endParaRPr lang="en-US" altLang="ja-JP" sz="800" dirty="0" smtClean="0"/>
          </a:p>
          <a:p>
            <a:r>
              <a:rPr lang="ja-JP" altLang="en-US" dirty="0" smtClean="0"/>
              <a:t>短所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物理的に正しくない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コリジョンの取り扱いが難しい</a:t>
            </a:r>
            <a:endParaRPr lang="en-US" altLang="ja-JP" dirty="0" smtClean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763688" y="5717629"/>
            <a:ext cx="5904656" cy="447675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4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ゲーム利用に適した多くの利点を持つ技術</a:t>
            </a:r>
            <a:endParaRPr lang="en-US" altLang="ja-JP" sz="24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Step1. 2</a:t>
            </a:r>
            <a:r>
              <a:rPr lang="ja-JP" altLang="en-US" dirty="0" smtClean="0">
                <a:solidFill>
                  <a:srgbClr val="C0C0C0"/>
                </a:solidFill>
              </a:rPr>
              <a:t>手法共通の基本概念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Step2. 2</a:t>
            </a:r>
            <a:r>
              <a:rPr lang="ja-JP" altLang="en-US" dirty="0" smtClean="0">
                <a:solidFill>
                  <a:srgbClr val="C0C0C0"/>
                </a:solidFill>
              </a:rPr>
              <a:t>手法のキーアイディア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/>
              <a:t>  Step3. 2</a:t>
            </a:r>
            <a:r>
              <a:rPr kumimoji="1" lang="ja-JP" altLang="en-US" dirty="0" smtClean="0"/>
              <a:t>手法の</a:t>
            </a:r>
            <a:r>
              <a:rPr lang="ja-JP" altLang="en-US" dirty="0" smtClean="0"/>
              <a:t>比較</a:t>
            </a:r>
            <a:r>
              <a:rPr kumimoji="1" lang="en-US" altLang="ja-JP" dirty="0" smtClean="0">
                <a:solidFill>
                  <a:srgbClr val="C0C0C0"/>
                </a:solidFill>
              </a:rPr>
              <a:t/>
            </a:r>
            <a:br>
              <a:rPr kumimoji="1" lang="en-US" altLang="ja-JP" dirty="0" smtClean="0">
                <a:solidFill>
                  <a:srgbClr val="C0C0C0"/>
                </a:solidFill>
              </a:rPr>
            </a:br>
            <a:endParaRPr kumimoji="1" lang="en-US" altLang="ja-JP" dirty="0" smtClean="0">
              <a:solidFill>
                <a:srgbClr val="C0C0C0"/>
              </a:solidFill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kumimoji="1" lang="ja-JP" altLang="en-US" dirty="0" smtClean="0"/>
              <a:t>発展手法の解説</a:t>
            </a:r>
            <a:r>
              <a:rPr lang="ja-JP" altLang="en-US" dirty="0" smtClean="0"/>
              <a:t>手順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547664" y="4653136"/>
            <a:ext cx="6048672" cy="1152128"/>
          </a:xfrm>
          <a:prstGeom prst="rect">
            <a:avLst/>
          </a:prstGeom>
          <a:solidFill>
            <a:srgbClr val="F8D6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1547664" y="3501008"/>
            <a:ext cx="6048672" cy="115212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" name="直線矢印コネクタ 5"/>
          <p:cNvCxnSpPr>
            <a:stCxn id="10" idx="3"/>
            <a:endCxn id="11" idx="1"/>
          </p:cNvCxnSpPr>
          <p:nvPr/>
        </p:nvCxnSpPr>
        <p:spPr bwMode="auto">
          <a:xfrm>
            <a:off x="3923928" y="4096022"/>
            <a:ext cx="1872208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" name="カギ線コネクタ 10"/>
          <p:cNvCxnSpPr>
            <a:stCxn id="10" idx="2"/>
            <a:endCxn id="12" idx="1"/>
          </p:cNvCxnSpPr>
          <p:nvPr/>
        </p:nvCxnSpPr>
        <p:spPr bwMode="auto">
          <a:xfrm rot="16200000" flipH="1">
            <a:off x="3501355" y="4427637"/>
            <a:ext cx="629123" cy="936104"/>
          </a:xfrm>
          <a:prstGeom prst="bentConnector2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テキスト ボックス 7"/>
          <p:cNvSpPr txBox="1"/>
          <p:nvPr/>
        </p:nvSpPr>
        <p:spPr>
          <a:xfrm>
            <a:off x="1547664" y="42838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3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47664" y="46531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 smtClean="0"/>
              <a:t>2</a:t>
            </a:r>
            <a:r>
              <a:rPr kumimoji="1" lang="ja-JP" altLang="en-US" b="0" dirty="0" smtClean="0"/>
              <a:t>次元</a:t>
            </a:r>
            <a:endParaRPr kumimoji="1" lang="ja-JP" altLang="en-US" b="0" dirty="0"/>
          </a:p>
        </p:txBody>
      </p:sp>
      <p:sp>
        <p:nvSpPr>
          <p:cNvPr id="10" name="角丸四角形 9"/>
          <p:cNvSpPr/>
          <p:nvPr/>
        </p:nvSpPr>
        <p:spPr bwMode="auto">
          <a:xfrm>
            <a:off x="2771800" y="3610915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5796136" y="3610915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 bwMode="auto">
          <a:xfrm>
            <a:off x="4283968" y="4725144"/>
            <a:ext cx="1152128" cy="970213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1547664" y="3501008"/>
            <a:ext cx="6048672" cy="23042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6" name="図 15" descr="ShapeMatch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5188" y="3699977"/>
            <a:ext cx="985353" cy="792088"/>
          </a:xfrm>
          <a:prstGeom prst="rect">
            <a:avLst/>
          </a:prstGeom>
        </p:spPr>
      </p:pic>
      <p:pic>
        <p:nvPicPr>
          <p:cNvPr id="17" name="Picture 8" descr="voxelizati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551" y="3655863"/>
            <a:ext cx="957298" cy="88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図 17" descr="ShapeMatch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8651" y="4800887"/>
            <a:ext cx="882762" cy="8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 3"/>
          <p:cNvSpPr txBox="1">
            <a:spLocks/>
          </p:cNvSpPr>
          <p:nvPr/>
        </p:nvSpPr>
        <p:spPr bwMode="auto">
          <a:xfrm>
            <a:off x="322585" y="1340768"/>
            <a:ext cx="864190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ja-JP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ja-JP" sz="3000" b="0" kern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ja-JP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ja-JP" sz="3000" b="0" kern="0" noProof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ja-JP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ja-JP" sz="3000" b="0" kern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ja-JP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ja-JP" sz="3000" b="0" kern="0" dirty="0" smtClean="0"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ja-JP" altLang="en-US" sz="3000" b="0" kern="0" dirty="0" smtClean="0">
                <a:latin typeface="+mn-lt"/>
                <a:ea typeface="+mn-ea"/>
              </a:rPr>
              <a:t>弊社は</a:t>
            </a:r>
            <a:r>
              <a:rPr kumimoji="1" lang="en-US" altLang="ja-JP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Adaptive Shape Matching</a:t>
            </a:r>
            <a:r>
              <a:rPr kumimoji="1" lang="ja-JP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法を選択</a:t>
            </a:r>
            <a:endParaRPr kumimoji="1" lang="en-US" altLang="ja-JP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手法の比較</a:t>
            </a:r>
            <a:endParaRPr kumimoji="1" lang="ja-JP" altLang="en-US" dirty="0"/>
          </a:p>
        </p:txBody>
      </p:sp>
      <p:graphicFrame>
        <p:nvGraphicFramePr>
          <p:cNvPr id="5" name="コンテンツ プレースホルダ 4"/>
          <p:cNvGraphicFramePr>
            <a:graphicFrameLocks noGrp="1" noChangeAspect="1"/>
          </p:cNvGraphicFramePr>
          <p:nvPr>
            <p:ph idx="1"/>
          </p:nvPr>
        </p:nvGraphicFramePr>
        <p:xfrm>
          <a:off x="755650" y="1556792"/>
          <a:ext cx="7704138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85" name="Worksheet" r:id="rId3" imgW="5280554" imgH="1036320" progId="Excel.Sheet.8">
                  <p:embed/>
                </p:oleObj>
              </mc:Choice>
              <mc:Fallback>
                <p:oleObj name="Worksheet" r:id="rId3" imgW="5280554" imgH="1036320" progId="Excel.Sheet.8">
                  <p:embed/>
                  <p:pic>
                    <p:nvPicPr>
                      <p:cNvPr id="0" name="コンテンツ プレースホルダ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556792"/>
                        <a:ext cx="7704138" cy="1512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323317" y="1986011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/>
              <a:t>△</a:t>
            </a:r>
            <a:endParaRPr kumimoji="1" lang="ja-JP" altLang="en-US" sz="2200" b="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23317" y="2587522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 smtClean="0">
                <a:solidFill>
                  <a:srgbClr val="FF0000"/>
                </a:solidFill>
              </a:rPr>
              <a:t>○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89834" y="1986011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 smtClean="0">
                <a:solidFill>
                  <a:srgbClr val="FF0000"/>
                </a:solidFill>
              </a:rPr>
              <a:t>○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89834" y="2587522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/>
              <a:t>△</a:t>
            </a:r>
            <a:endParaRPr kumimoji="1" lang="ja-JP" altLang="en-US" sz="2200" b="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68039" y="1986011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/>
              <a:t>△</a:t>
            </a:r>
            <a:endParaRPr kumimoji="1" lang="ja-JP" altLang="en-US" sz="2200" b="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68039" y="2587522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 smtClean="0">
                <a:solidFill>
                  <a:srgbClr val="FF0000"/>
                </a:solidFill>
              </a:rPr>
              <a:t>○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30989" y="1986011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b="0" dirty="0" smtClean="0"/>
              <a:t>△</a:t>
            </a:r>
            <a:endParaRPr kumimoji="1" lang="ja-JP" altLang="en-US" sz="2200" b="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30989" y="2587522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 smtClean="0">
                <a:solidFill>
                  <a:srgbClr val="FF0000"/>
                </a:solidFill>
              </a:rPr>
              <a:t>○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pic>
        <p:nvPicPr>
          <p:cNvPr id="14" name="図 13" descr="bunny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386" y="3429000"/>
            <a:ext cx="1774171" cy="1774171"/>
          </a:xfrm>
          <a:prstGeom prst="rect">
            <a:avLst/>
          </a:prstGeom>
        </p:spPr>
      </p:pic>
      <p:pic>
        <p:nvPicPr>
          <p:cNvPr id="15" name="図 14" descr="FASM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16763" y="3429001"/>
            <a:ext cx="1774171" cy="1774171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24149" y="5096218"/>
            <a:ext cx="1842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0" dirty="0" smtClean="0"/>
              <a:t>Fast LSM</a:t>
            </a:r>
            <a:r>
              <a:rPr kumimoji="1" lang="ja-JP" altLang="en-US" sz="1200" b="0" dirty="0" smtClean="0"/>
              <a:t>法の計算点</a:t>
            </a:r>
            <a:endParaRPr kumimoji="1" lang="ja-JP" altLang="en-US" sz="1200" b="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23728" y="508518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0" dirty="0" smtClean="0"/>
              <a:t>Adaptive Shape Matching</a:t>
            </a:r>
            <a:r>
              <a:rPr kumimoji="1" lang="ja-JP" altLang="en-US" sz="1200" b="0" dirty="0" smtClean="0"/>
              <a:t>法</a:t>
            </a:r>
            <a:r>
              <a:rPr kumimoji="1" lang="en-US" altLang="ja-JP" sz="1200" b="0" dirty="0" smtClean="0"/>
              <a:t/>
            </a:r>
            <a:br>
              <a:rPr kumimoji="1" lang="en-US" altLang="ja-JP" sz="1200" b="0" dirty="0" smtClean="0"/>
            </a:br>
            <a:r>
              <a:rPr kumimoji="1" lang="ja-JP" altLang="en-US" sz="1200" b="0" dirty="0" smtClean="0"/>
              <a:t>の計算点</a:t>
            </a:r>
            <a:endParaRPr kumimoji="1" lang="ja-JP" altLang="en-US" sz="1200" b="0" dirty="0"/>
          </a:p>
        </p:txBody>
      </p:sp>
      <p:pic>
        <p:nvPicPr>
          <p:cNvPr id="20" name="図 19" descr="FLSM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16054" y="3573016"/>
            <a:ext cx="1066509" cy="1512168"/>
          </a:xfrm>
          <a:prstGeom prst="rect">
            <a:avLst/>
          </a:prstGeom>
        </p:spPr>
      </p:pic>
      <p:pic>
        <p:nvPicPr>
          <p:cNvPr id="21" name="図 20" descr="FLSM1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70" y="3933056"/>
            <a:ext cx="2520278" cy="1080120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4427986" y="5096216"/>
            <a:ext cx="1842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0" dirty="0" smtClean="0"/>
              <a:t>Fast LSM</a:t>
            </a:r>
            <a:r>
              <a:rPr kumimoji="1" lang="ja-JP" altLang="en-US" sz="1200" b="0" dirty="0" smtClean="0"/>
              <a:t>法の</a:t>
            </a:r>
            <a:r>
              <a:rPr lang="ja-JP" altLang="en-US" sz="1200" b="0" dirty="0" smtClean="0"/>
              <a:t>処理</a:t>
            </a:r>
            <a:endParaRPr kumimoji="1" lang="ja-JP" altLang="en-US" sz="1200" b="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264189" y="50851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0" dirty="0" smtClean="0"/>
              <a:t>Adaptive Shape Matching</a:t>
            </a:r>
            <a:r>
              <a:rPr kumimoji="1" lang="ja-JP" altLang="en-US" sz="1200" b="0" dirty="0" smtClean="0"/>
              <a:t>法</a:t>
            </a:r>
            <a:r>
              <a:rPr kumimoji="1" lang="en-US" altLang="ja-JP" sz="1200" b="0" dirty="0" smtClean="0"/>
              <a:t/>
            </a:r>
            <a:br>
              <a:rPr kumimoji="1" lang="en-US" altLang="ja-JP" sz="1200" b="0" dirty="0" smtClean="0"/>
            </a:br>
            <a:r>
              <a:rPr kumimoji="1" lang="ja-JP" altLang="en-US" sz="1200" b="0" dirty="0" smtClean="0"/>
              <a:t>の処理</a:t>
            </a:r>
            <a:endParaRPr kumimoji="1" lang="ja-JP" altLang="en-US" sz="12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6" grpId="0"/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技術紹介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/>
              <a:t>  </a:t>
            </a:r>
            <a:r>
              <a:rPr lang="en-US" altLang="ja-JP" dirty="0" smtClean="0"/>
              <a:t>3. </a:t>
            </a:r>
            <a:r>
              <a:rPr lang="ja-JP" altLang="en-US" dirty="0" smtClean="0"/>
              <a:t>デモ・実装解説</a:t>
            </a:r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>
                <a:solidFill>
                  <a:srgbClr val="C0C0C0"/>
                </a:solidFill>
              </a:rPr>
              <a:t>  4. </a:t>
            </a:r>
            <a:r>
              <a:rPr lang="ja-JP" altLang="en-US" dirty="0" smtClean="0">
                <a:solidFill>
                  <a:srgbClr val="C0C0C0"/>
                </a:solidFill>
              </a:rPr>
              <a:t>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5.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デモ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51048" y="1340768"/>
            <a:ext cx="8641903" cy="5112568"/>
          </a:xfr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35360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530381" cy="222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49053"/>
            <a:ext cx="4464496" cy="281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7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4" y="1342086"/>
            <a:ext cx="3672408" cy="231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42" y="1341427"/>
            <a:ext cx="3673452" cy="231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62334"/>
            <a:ext cx="4340528" cy="27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86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実行速度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デモ</a:t>
            </a:r>
            <a:r>
              <a:rPr kumimoji="1" lang="en-US" altLang="ja-JP" dirty="0" smtClean="0"/>
              <a:t>1 </a:t>
            </a:r>
            <a:r>
              <a:rPr kumimoji="1" lang="ja-JP" altLang="en-US" dirty="0" smtClean="0"/>
              <a:t>（計算点</a:t>
            </a:r>
            <a:r>
              <a:rPr kumimoji="1" lang="en-US" altLang="ja-JP" dirty="0" smtClean="0"/>
              <a:t>: 1</a:t>
            </a:r>
            <a:r>
              <a:rPr kumimoji="1" lang="ja-JP" altLang="en-US" dirty="0" smtClean="0"/>
              <a:t>体約</a:t>
            </a:r>
            <a:r>
              <a:rPr lang="en-US" altLang="ja-JP" dirty="0" smtClean="0"/>
              <a:t>800~900</a:t>
            </a:r>
            <a:r>
              <a:rPr lang="ja-JP" altLang="en-US" dirty="0" smtClean="0"/>
              <a:t>点）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60</a:t>
            </a:r>
            <a:r>
              <a:rPr lang="ja-JP" altLang="en-US" dirty="0"/>
              <a:t>体</a:t>
            </a:r>
            <a:r>
              <a:rPr lang="en-US" altLang="ja-JP" dirty="0"/>
              <a:t>: </a:t>
            </a:r>
            <a:r>
              <a:rPr lang="en-US" altLang="ja-JP" dirty="0" smtClean="0"/>
              <a:t>40fps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 </a:t>
            </a:r>
            <a:r>
              <a:rPr lang="en-US" altLang="ja-JP" dirty="0" smtClean="0"/>
              <a:t>90</a:t>
            </a:r>
            <a:r>
              <a:rPr lang="ja-JP" altLang="en-US" dirty="0"/>
              <a:t>体</a:t>
            </a:r>
            <a:r>
              <a:rPr lang="en-US" altLang="ja-JP" dirty="0"/>
              <a:t>: </a:t>
            </a:r>
            <a:r>
              <a:rPr lang="en-US" altLang="ja-JP" dirty="0" smtClean="0"/>
              <a:t>30fps</a:t>
            </a:r>
            <a:r>
              <a:rPr lang="ja-JP" altLang="en-US" dirty="0" err="1" smtClean="0"/>
              <a:t>、</a:t>
            </a:r>
            <a:r>
              <a:rPr kumimoji="1" lang="en-US" altLang="ja-JP" dirty="0" smtClean="0"/>
              <a:t>150</a:t>
            </a:r>
            <a:r>
              <a:rPr lang="ja-JP" altLang="en-US" dirty="0" smtClean="0"/>
              <a:t>体</a:t>
            </a:r>
            <a:r>
              <a:rPr lang="en-US" altLang="ja-JP" dirty="0" smtClean="0"/>
              <a:t>: 20fps</a:t>
            </a:r>
          </a:p>
          <a:p>
            <a:pPr lvl="1" algn="r"/>
            <a:endParaRPr lang="en-US" altLang="ja-JP" sz="800" dirty="0" smtClean="0"/>
          </a:p>
          <a:p>
            <a:r>
              <a:rPr lang="ja-JP" altLang="en-US" dirty="0" smtClean="0"/>
              <a:t>デモ</a:t>
            </a:r>
            <a:r>
              <a:rPr lang="en-US" altLang="ja-JP" dirty="0" smtClean="0"/>
              <a:t>2</a:t>
            </a:r>
            <a:r>
              <a:rPr lang="en-US" altLang="ja-JP" dirty="0"/>
              <a:t> </a:t>
            </a:r>
            <a:r>
              <a:rPr lang="ja-JP" altLang="en-US" dirty="0"/>
              <a:t>（計算点</a:t>
            </a:r>
            <a:r>
              <a:rPr lang="en-US" altLang="ja-JP" dirty="0"/>
              <a:t>: 1</a:t>
            </a:r>
            <a:r>
              <a:rPr lang="ja-JP" altLang="en-US" dirty="0"/>
              <a:t>体</a:t>
            </a:r>
            <a:r>
              <a:rPr lang="ja-JP" altLang="en-US" dirty="0" smtClean="0"/>
              <a:t>約</a:t>
            </a:r>
            <a:r>
              <a:rPr lang="en-US" altLang="ja-JP" dirty="0" smtClean="0"/>
              <a:t>700</a:t>
            </a:r>
            <a:r>
              <a:rPr lang="ja-JP" altLang="en-US" dirty="0" smtClean="0"/>
              <a:t>点）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100fps</a:t>
            </a:r>
            <a:r>
              <a:rPr lang="ja-JP" altLang="en-US" dirty="0" smtClean="0"/>
              <a:t>以上</a:t>
            </a:r>
            <a:endParaRPr lang="en-US" altLang="ja-JP" dirty="0" smtClean="0"/>
          </a:p>
          <a:p>
            <a:endParaRPr lang="en-US" altLang="ja-JP" sz="800" dirty="0" smtClean="0"/>
          </a:p>
          <a:p>
            <a:r>
              <a:rPr lang="ja-JP" altLang="en-US" dirty="0" smtClean="0"/>
              <a:t>実行環境</a:t>
            </a:r>
            <a:r>
              <a:rPr lang="en-US" altLang="ja-JP" dirty="0" smtClean="0"/>
              <a:t>: </a:t>
            </a:r>
          </a:p>
          <a:p>
            <a:pPr lvl="1"/>
            <a:r>
              <a:rPr lang="en-US" altLang="ja-JP" dirty="0" smtClean="0"/>
              <a:t>CPU: Core </a:t>
            </a:r>
            <a:r>
              <a:rPr lang="en-US" altLang="ja-JP" dirty="0" smtClean="0"/>
              <a:t>i7 950 3.07GHz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GPU: GeForce GTX 560 Ti</a:t>
            </a:r>
            <a:endParaRPr kumimoji="1" lang="ja-JP" altLang="en-US" dirty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365565" y="5467233"/>
            <a:ext cx="6408712" cy="504056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28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GPU</a:t>
            </a:r>
            <a:r>
              <a:rPr lang="ja-JP" altLang="en-US" sz="28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活用による高速化比率は概ね</a:t>
            </a:r>
            <a:r>
              <a:rPr lang="en-US" altLang="ja-JP" sz="28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10</a:t>
            </a:r>
            <a:r>
              <a:rPr lang="ja-JP" altLang="en-US" sz="28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倍</a:t>
            </a:r>
            <a:endParaRPr lang="en-US" altLang="ja-JP" sz="2800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788024" y="6111299"/>
            <a:ext cx="2986253" cy="252028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1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※</a:t>
            </a:r>
            <a:r>
              <a:rPr lang="ja-JP" altLang="en-US" sz="1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スキニング・コリジョン込みでは</a:t>
            </a:r>
            <a:r>
              <a:rPr lang="en-US" altLang="ja-JP" sz="1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15</a:t>
            </a:r>
            <a:r>
              <a:rPr lang="ja-JP" altLang="en-US" sz="1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倍高速</a:t>
            </a:r>
            <a:endParaRPr lang="en-US" altLang="ja-JP" sz="1200" b="0" dirty="0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0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実装解説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3200" dirty="0" smtClean="0"/>
              <a:t>  1. DX11</a:t>
            </a:r>
            <a:r>
              <a:rPr lang="ja-JP" altLang="en-US" sz="3200" dirty="0" smtClean="0"/>
              <a:t>（</a:t>
            </a:r>
            <a:r>
              <a:rPr lang="en-US" altLang="ja-JP" sz="3200" dirty="0" err="1" smtClean="0"/>
              <a:t>ComputeShader</a:t>
            </a:r>
            <a:r>
              <a:rPr lang="ja-JP" altLang="en-US" sz="3200" dirty="0" smtClean="0"/>
              <a:t>）実装</a:t>
            </a:r>
            <a:r>
              <a:rPr lang="ja-JP" altLang="en-US" sz="3200" dirty="0"/>
              <a:t>の</a:t>
            </a:r>
            <a:r>
              <a:rPr lang="ja-JP" altLang="en-US" sz="3200" dirty="0" smtClean="0"/>
              <a:t>留意点</a:t>
            </a:r>
            <a:endParaRPr lang="en-US" altLang="ja-JP" sz="3200" dirty="0" smtClean="0"/>
          </a:p>
          <a:p>
            <a:pPr marL="0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</a:t>
            </a:r>
            <a:r>
              <a:rPr lang="en-US" altLang="ja-JP" dirty="0" smtClean="0"/>
              <a:t>2. </a:t>
            </a:r>
            <a:r>
              <a:rPr lang="ja-JP" altLang="en-US" dirty="0" smtClean="0"/>
              <a:t>階層的</a:t>
            </a:r>
            <a:r>
              <a:rPr lang="en-US" altLang="ja-JP" dirty="0" err="1" smtClean="0"/>
              <a:t>FastSummation</a:t>
            </a:r>
            <a:r>
              <a:rPr lang="ja-JP" altLang="en-US" dirty="0" smtClean="0"/>
              <a:t>の並列化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 3. </a:t>
            </a:r>
            <a:r>
              <a:rPr lang="ja-JP" altLang="en-US" dirty="0" smtClean="0"/>
              <a:t>コリジョン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/>
              <a:t>  4. </a:t>
            </a:r>
            <a:r>
              <a:rPr lang="ja-JP" altLang="en-US" dirty="0" smtClean="0"/>
              <a:t>スキニング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90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DX11(</a:t>
            </a:r>
            <a:r>
              <a:rPr kumimoji="1" lang="en-US" altLang="ja-JP" sz="2800" dirty="0" err="1" smtClean="0"/>
              <a:t>ComputeShader</a:t>
            </a:r>
            <a:r>
              <a:rPr kumimoji="1" lang="en-US" altLang="ja-JP" sz="2800" dirty="0" smtClean="0"/>
              <a:t>)</a:t>
            </a:r>
            <a:r>
              <a:rPr kumimoji="1" lang="ja-JP" altLang="en-US" sz="2800" dirty="0" smtClean="0"/>
              <a:t>実装</a:t>
            </a:r>
            <a:r>
              <a:rPr lang="ja-JP" altLang="en-US" sz="2800" dirty="0" smtClean="0"/>
              <a:t>の留意点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GPU</a:t>
            </a:r>
            <a:r>
              <a:rPr kumimoji="1" lang="ja-JP" altLang="en-US" dirty="0" smtClean="0"/>
              <a:t>化に関して大きな障害はない</a:t>
            </a:r>
            <a:endParaRPr kumimoji="1" lang="en-US" altLang="ja-JP" dirty="0" smtClean="0"/>
          </a:p>
          <a:p>
            <a:pPr lvl="1">
              <a:buClr>
                <a:srgbClr val="48A858"/>
              </a:buClr>
              <a:buSzPct val="150000"/>
              <a:buFont typeface="Wingdings" pitchFamily="2" charset="2"/>
              <a:buChar char="ü"/>
            </a:pPr>
            <a:endParaRPr lang="en-US" altLang="ja-JP" sz="1800" dirty="0" smtClean="0"/>
          </a:p>
          <a:p>
            <a:pPr lvl="1">
              <a:buClr>
                <a:srgbClr val="48A858"/>
              </a:buClr>
              <a:buSzPct val="150000"/>
              <a:buFont typeface="Wingdings" pitchFamily="2" charset="2"/>
              <a:buChar char="ü"/>
            </a:pPr>
            <a:r>
              <a:rPr lang="ja-JP" altLang="en-US" dirty="0" smtClean="0"/>
              <a:t>極</a:t>
            </a:r>
            <a:r>
              <a:rPr kumimoji="1" lang="ja-JP" altLang="en-US" dirty="0" smtClean="0"/>
              <a:t>分解（普通に</a:t>
            </a:r>
            <a:r>
              <a:rPr kumimoji="1" lang="en-US" altLang="ja-JP" dirty="0" err="1" smtClean="0"/>
              <a:t>ComputeShader</a:t>
            </a:r>
            <a:r>
              <a:rPr kumimoji="1" lang="ja-JP" altLang="en-US" dirty="0" smtClean="0"/>
              <a:t>で実装可能）</a:t>
            </a:r>
            <a:endParaRPr kumimoji="1" lang="en-US" altLang="ja-JP" dirty="0" smtClean="0"/>
          </a:p>
          <a:p>
            <a:pPr lvl="1">
              <a:buClr>
                <a:srgbClr val="48A858"/>
              </a:buClr>
              <a:buSzPct val="150000"/>
              <a:buFont typeface="Wingdings" pitchFamily="2" charset="2"/>
              <a:buChar char="ü"/>
            </a:pPr>
            <a:endParaRPr lang="en-US" altLang="ja-JP" dirty="0" smtClean="0"/>
          </a:p>
          <a:p>
            <a:pPr lvl="1">
              <a:buClr>
                <a:srgbClr val="48A858"/>
              </a:buClr>
              <a:buSzPct val="150000"/>
              <a:buFont typeface="Wingdings" pitchFamily="2" charset="2"/>
              <a:buChar char="ü"/>
            </a:pPr>
            <a:r>
              <a:rPr lang="ja-JP" altLang="en-US" dirty="0" smtClean="0"/>
              <a:t>階層的</a:t>
            </a:r>
            <a:r>
              <a:rPr lang="en-US" altLang="ja-JP" dirty="0" smtClean="0"/>
              <a:t>Fast Summation</a:t>
            </a:r>
            <a:endParaRPr kumimoji="1" lang="en-US" altLang="ja-JP" dirty="0" smtClean="0"/>
          </a:p>
          <a:p>
            <a:pPr lvl="1">
              <a:buClr>
                <a:srgbClr val="48A858"/>
              </a:buClr>
              <a:buSzPct val="150000"/>
              <a:buFont typeface="Wingdings" pitchFamily="2" charset="2"/>
              <a:buChar char="ü"/>
            </a:pPr>
            <a:endParaRPr kumimoji="1" lang="en-US" altLang="ja-JP" dirty="0" smtClean="0"/>
          </a:p>
          <a:p>
            <a:pPr lvl="1">
              <a:buClr>
                <a:srgbClr val="48A858"/>
              </a:buClr>
              <a:buSzPct val="150000"/>
              <a:buFont typeface="Wingdings" pitchFamily="2" charset="2"/>
              <a:buChar char="ü"/>
            </a:pPr>
            <a:r>
              <a:rPr kumimoji="1" lang="ja-JP" altLang="en-US" dirty="0" smtClean="0"/>
              <a:t>コリジョン</a:t>
            </a:r>
            <a:r>
              <a:rPr lang="ja-JP" altLang="en-US" dirty="0" smtClean="0"/>
              <a:t>（</a:t>
            </a:r>
            <a:r>
              <a:rPr kumimoji="1" lang="ja-JP" altLang="en-US" dirty="0" smtClean="0"/>
              <a:t>球体近似）</a:t>
            </a:r>
            <a:endParaRPr kumimoji="1" lang="en-US" altLang="ja-JP" dirty="0" smtClean="0"/>
          </a:p>
          <a:p>
            <a:pPr lvl="1">
              <a:buClr>
                <a:srgbClr val="48A858"/>
              </a:buClr>
              <a:buSzPct val="150000"/>
              <a:buFont typeface="Wingdings" pitchFamily="2" charset="2"/>
              <a:buChar char="ü"/>
            </a:pPr>
            <a:endParaRPr kumimoji="1" lang="en-US" altLang="ja-JP" dirty="0" smtClean="0"/>
          </a:p>
          <a:p>
            <a:pPr lvl="1">
              <a:buClr>
                <a:srgbClr val="48A858"/>
              </a:buClr>
              <a:buSzPct val="150000"/>
              <a:buFont typeface="Wingdings" pitchFamily="2" charset="2"/>
              <a:buChar char="ü"/>
            </a:pPr>
            <a:r>
              <a:rPr kumimoji="1" lang="ja-JP" altLang="en-US" dirty="0" smtClean="0"/>
              <a:t>スキニング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74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73" y="3843430"/>
            <a:ext cx="7636873" cy="223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/>
              <a:t>階層的</a:t>
            </a:r>
            <a:r>
              <a:rPr lang="en-US" altLang="ja-JP" sz="2800" dirty="0"/>
              <a:t>Fast </a:t>
            </a:r>
            <a:r>
              <a:rPr lang="en-US" altLang="ja-JP" sz="2800" dirty="0" smtClean="0"/>
              <a:t>Summation</a:t>
            </a:r>
            <a:r>
              <a:rPr lang="ja-JP" altLang="en-US" sz="2800" dirty="0" smtClean="0"/>
              <a:t>の並列化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(</a:t>
            </a:r>
            <a:r>
              <a:rPr lang="ja-JP" altLang="en-US" sz="2800" dirty="0" smtClean="0"/>
              <a:t>深さ優先加算</a:t>
            </a:r>
            <a:r>
              <a:rPr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ja-JP" altLang="en-US" sz="2400" dirty="0"/>
              <a:t>階層毎</a:t>
            </a:r>
            <a:r>
              <a:rPr lang="ja-JP" altLang="en-US" sz="2400" dirty="0" smtClean="0"/>
              <a:t>に</a:t>
            </a:r>
            <a:r>
              <a:rPr lang="en-US" altLang="ja-JP" sz="2400" dirty="0" smtClean="0"/>
              <a:t>Compute </a:t>
            </a:r>
            <a:r>
              <a:rPr lang="en-US" altLang="ja-JP" sz="2400" dirty="0" err="1" smtClean="0"/>
              <a:t>Shader</a:t>
            </a:r>
            <a:r>
              <a:rPr lang="ja-JP" altLang="en-US" sz="2400" dirty="0"/>
              <a:t>を実行</a:t>
            </a:r>
            <a:endParaRPr lang="en-US" altLang="ja-JP" sz="2400" dirty="0"/>
          </a:p>
          <a:p>
            <a:pPr>
              <a:buFont typeface="Arial" pitchFamily="34" charset="0"/>
              <a:buChar char="•"/>
            </a:pPr>
            <a:r>
              <a:rPr kumimoji="1" lang="ja-JP" altLang="en-US" sz="2400" dirty="0" smtClean="0"/>
              <a:t>仮想ノード含めて</a:t>
            </a:r>
            <a:r>
              <a:rPr kumimoji="1" lang="en-US" altLang="ja-JP" sz="2400" dirty="0" smtClean="0"/>
              <a:t>3</a:t>
            </a:r>
            <a:r>
              <a:rPr kumimoji="1" lang="ja-JP" altLang="en-US" sz="2400" dirty="0" smtClean="0"/>
              <a:t>階層の場合</a:t>
            </a:r>
            <a:endParaRPr kumimoji="1" lang="en-US" altLang="ja-JP" sz="2400" dirty="0" smtClean="0"/>
          </a:p>
          <a:p>
            <a:pPr marL="914400" lvl="1" indent="-514350">
              <a:buFont typeface="+mj-lt"/>
              <a:buAutoNum type="arabicPeriod"/>
            </a:pPr>
            <a:r>
              <a:rPr kumimoji="1" lang="ja-JP" altLang="en-US" sz="2000" dirty="0" smtClean="0"/>
              <a:t>全ての階層の計算点の値を更新</a:t>
            </a:r>
            <a:endParaRPr kumimoji="1" lang="en-US" altLang="ja-JP" sz="20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2000" dirty="0" smtClean="0"/>
              <a:t>2</a:t>
            </a:r>
            <a:r>
              <a:rPr lang="ja-JP" altLang="en-US" sz="2000" dirty="0" smtClean="0"/>
              <a:t>階層目のすべての仮想ノードにおいて、子計算点の値を足し合わせる</a:t>
            </a:r>
            <a:endParaRPr lang="en-US" altLang="ja-JP" sz="20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altLang="ja-JP" sz="2000" dirty="0" smtClean="0"/>
              <a:t>3</a:t>
            </a:r>
            <a:r>
              <a:rPr kumimoji="1" lang="ja-JP" altLang="en-US" sz="2000" dirty="0" smtClean="0"/>
              <a:t>階層目のすべての仮想ノードにおいて、子計算点並びに子仮想ノードの値を足し合わせる</a:t>
            </a:r>
            <a:endParaRPr kumimoji="1" lang="ja-JP" altLang="en-US" sz="2000" dirty="0"/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4" y="3861542"/>
            <a:ext cx="7854379" cy="23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4" y="3860181"/>
            <a:ext cx="7854379" cy="23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7" y="3789040"/>
            <a:ext cx="7854379" cy="238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右矢印 36"/>
          <p:cNvSpPr/>
          <p:nvPr/>
        </p:nvSpPr>
        <p:spPr bwMode="auto">
          <a:xfrm rot="16200000">
            <a:off x="1509432" y="4417877"/>
            <a:ext cx="261963" cy="393648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8" name="右矢印 37"/>
          <p:cNvSpPr/>
          <p:nvPr/>
        </p:nvSpPr>
        <p:spPr bwMode="auto">
          <a:xfrm rot="16200000">
            <a:off x="3328831" y="4398677"/>
            <a:ext cx="261963" cy="432047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9" name="右矢印 38"/>
          <p:cNvSpPr/>
          <p:nvPr/>
        </p:nvSpPr>
        <p:spPr bwMode="auto">
          <a:xfrm rot="16200000">
            <a:off x="5102763" y="4391766"/>
            <a:ext cx="261963" cy="445866"/>
          </a:xfrm>
          <a:prstGeom prst="rightArrow">
            <a:avLst/>
          </a:prstGeom>
          <a:solidFill>
            <a:srgbClr val="FFFF00"/>
          </a:solidFill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0" name="右矢印 39"/>
          <p:cNvSpPr/>
          <p:nvPr/>
        </p:nvSpPr>
        <p:spPr bwMode="auto">
          <a:xfrm rot="16200000">
            <a:off x="4830790" y="5121188"/>
            <a:ext cx="360040" cy="864096"/>
          </a:xfrm>
          <a:prstGeom prst="rightArrow">
            <a:avLst/>
          </a:prstGeom>
          <a:solidFill>
            <a:srgbClr val="FFFF00"/>
          </a:solidFill>
          <a:ln w="28575">
            <a:solidFill>
              <a:srgbClr val="48A858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1" name="右矢印 40"/>
          <p:cNvSpPr/>
          <p:nvPr/>
        </p:nvSpPr>
        <p:spPr bwMode="auto">
          <a:xfrm rot="16200000">
            <a:off x="3279793" y="5121187"/>
            <a:ext cx="360040" cy="864096"/>
          </a:xfrm>
          <a:prstGeom prst="rightArrow">
            <a:avLst/>
          </a:prstGeom>
          <a:solidFill>
            <a:srgbClr val="FFFF00"/>
          </a:solidFill>
          <a:ln w="28575">
            <a:solidFill>
              <a:srgbClr val="48A858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2" name="右矢印 41"/>
          <p:cNvSpPr/>
          <p:nvPr/>
        </p:nvSpPr>
        <p:spPr bwMode="auto">
          <a:xfrm rot="16200000">
            <a:off x="7816297" y="5121188"/>
            <a:ext cx="360040" cy="864096"/>
          </a:xfrm>
          <a:prstGeom prst="rightArrow">
            <a:avLst/>
          </a:prstGeom>
          <a:solidFill>
            <a:srgbClr val="FFFF00"/>
          </a:solidFill>
          <a:ln w="28575">
            <a:solidFill>
              <a:srgbClr val="48A858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85788" y="544019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0" dirty="0" smtClean="0">
                <a:solidFill>
                  <a:srgbClr val="996633"/>
                </a:solidFill>
              </a:rPr>
              <a:t>①</a:t>
            </a:r>
            <a:endParaRPr kumimoji="1" lang="ja-JP" altLang="en-US" sz="3600" b="0" dirty="0">
              <a:solidFill>
                <a:srgbClr val="996633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782034" y="396836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0" dirty="0" smtClean="0">
                <a:solidFill>
                  <a:srgbClr val="48A858"/>
                </a:solidFill>
              </a:rPr>
              <a:t>②</a:t>
            </a:r>
            <a:endParaRPr kumimoji="1" lang="ja-JP" altLang="en-US" sz="3600" b="0" dirty="0">
              <a:solidFill>
                <a:srgbClr val="48A858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84987" y="378125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 smtClean="0"/>
              <a:t>階層的</a:t>
            </a:r>
            <a:r>
              <a:rPr lang="en-US" altLang="ja-JP" sz="2800" dirty="0"/>
              <a:t>Fast </a:t>
            </a:r>
            <a:r>
              <a:rPr lang="en-US" altLang="ja-JP" sz="2800" dirty="0" smtClean="0"/>
              <a:t>Summation</a:t>
            </a:r>
            <a:r>
              <a:rPr lang="ja-JP" altLang="en-US" sz="2800" dirty="0" smtClean="0"/>
              <a:t>の並列化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(</a:t>
            </a:r>
            <a:r>
              <a:rPr lang="ja-JP" altLang="en-US" sz="2800" dirty="0" smtClean="0"/>
              <a:t>幅優先加算</a:t>
            </a:r>
            <a:r>
              <a:rPr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2585" y="1628800"/>
            <a:ext cx="8641903" cy="482453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ja-JP" altLang="en-US" sz="2400" dirty="0" smtClean="0"/>
              <a:t>各計算点において、クラスタ内の計算点</a:t>
            </a:r>
            <a:r>
              <a:rPr lang="en-US" altLang="ja-JP" sz="2400" dirty="0" smtClean="0"/>
              <a:t>&amp;</a:t>
            </a:r>
            <a:r>
              <a:rPr lang="ja-JP" altLang="en-US" sz="2400" dirty="0" smtClean="0"/>
              <a:t>仮想ノードを参照して値を足し合わせる</a:t>
            </a:r>
            <a:endParaRPr lang="en-US" altLang="ja-JP" sz="24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2400" dirty="0"/>
              <a:t>他</a:t>
            </a:r>
            <a:r>
              <a:rPr lang="ja-JP" altLang="en-US" sz="2400" dirty="0" smtClean="0"/>
              <a:t>の計算点の処理に依存しないので簡単に並列処理可能</a:t>
            </a:r>
            <a:endParaRPr kumimoji="1" lang="ja-JP" altLang="en-US" sz="2400" dirty="0"/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3" y="3820116"/>
            <a:ext cx="7755607" cy="2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ゲームへの応用</a:t>
            </a:r>
            <a:endParaRPr lang="en-US" altLang="ja-JP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ゲームの一部分に利用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ゼリー状物体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モンスター・ゾンビへの適用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衝撃演出での利用</a:t>
            </a:r>
            <a:endParaRPr lang="en-US" altLang="ja-JP" dirty="0" smtClean="0"/>
          </a:p>
          <a:p>
            <a:pPr lvl="1"/>
            <a:endParaRPr lang="en-US" altLang="ja-JP" sz="2400" dirty="0" smtClean="0"/>
          </a:p>
          <a:p>
            <a:r>
              <a:rPr lang="ja-JP" altLang="en-US" dirty="0" smtClean="0"/>
              <a:t>ゲームシーン全体が弾性体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   → 現行機の処理能力では</a:t>
            </a:r>
            <a:r>
              <a:rPr lang="en-US" altLang="ja-JP" dirty="0" smtClean="0"/>
              <a:t>3</a:t>
            </a:r>
            <a:r>
              <a:rPr lang="ja-JP" altLang="en-US" dirty="0" smtClean="0"/>
              <a:t>次元は恐らく不可能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</a:t>
            </a:r>
            <a:r>
              <a:rPr lang="ja-JP" altLang="en-US" dirty="0" smtClean="0"/>
              <a:t>→ </a:t>
            </a:r>
            <a:r>
              <a:rPr lang="en-US" altLang="ja-JP" dirty="0" smtClean="0"/>
              <a:t>2</a:t>
            </a:r>
            <a:r>
              <a:rPr lang="ja-JP" altLang="en-US" dirty="0" smtClean="0"/>
              <a:t>次元なら十分可能</a:t>
            </a:r>
            <a:endParaRPr lang="en-US" altLang="ja-JP" dirty="0" smtClean="0"/>
          </a:p>
          <a:p>
            <a:pPr lvl="1"/>
            <a:endParaRPr lang="en-US" altLang="ja-JP" sz="2400" dirty="0" smtClean="0"/>
          </a:p>
          <a:p>
            <a:pPr>
              <a:buNone/>
            </a:pPr>
            <a:endParaRPr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174556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コリジョン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329109"/>
            <a:ext cx="8641903" cy="5112568"/>
          </a:xfrm>
        </p:spPr>
        <p:txBody>
          <a:bodyPr/>
          <a:lstStyle/>
          <a:p>
            <a:r>
              <a:rPr lang="ja-JP" altLang="en-US" sz="2400" dirty="0" smtClean="0"/>
              <a:t>ボクセライズ</a:t>
            </a:r>
            <a:r>
              <a:rPr lang="en-US" altLang="ja-JP" sz="2400" dirty="0" smtClean="0"/>
              <a:t>&amp;</a:t>
            </a:r>
            <a:r>
              <a:rPr lang="ja-JP" altLang="en-US" sz="2400" dirty="0" smtClean="0"/>
              <a:t>階層化された情報を最大限活用</a:t>
            </a:r>
            <a:endParaRPr lang="en-US" altLang="ja-JP" sz="2400" dirty="0" smtClean="0"/>
          </a:p>
          <a:p>
            <a:pPr lvl="1"/>
            <a:r>
              <a:rPr lang="ja-JP" altLang="en-US" sz="2000" dirty="0" smtClean="0"/>
              <a:t>球近似でコリジョンをハンドリング</a:t>
            </a:r>
            <a:endParaRPr lang="en-US" altLang="ja-JP" sz="2000" dirty="0" smtClean="0"/>
          </a:p>
          <a:p>
            <a:pPr lvl="1"/>
            <a:r>
              <a:rPr lang="ja-JP" altLang="en-US" sz="2000" dirty="0" smtClean="0"/>
              <a:t>球の大きさは各セルのサイズの大きさに比例</a:t>
            </a:r>
            <a:endParaRPr lang="en-US" altLang="ja-JP" sz="2000" dirty="0" smtClean="0"/>
          </a:p>
          <a:p>
            <a:pPr lvl="1"/>
            <a:r>
              <a:rPr kumimoji="1" lang="ja-JP" altLang="en-US" sz="2000" dirty="0" smtClean="0"/>
              <a:t>セルのサイズではめり込みやすいので均等にスケーリング</a:t>
            </a:r>
            <a:endParaRPr kumimoji="1" lang="en-US" altLang="ja-JP" sz="2000" dirty="0" smtClean="0"/>
          </a:p>
          <a:p>
            <a:pPr lvl="2"/>
            <a:r>
              <a:rPr lang="ja-JP" altLang="en-US" sz="1600" dirty="0" smtClean="0"/>
              <a:t>セルフコリジョンはなし</a:t>
            </a:r>
            <a:endParaRPr kumimoji="1" lang="ja-JP" altLang="en-US" sz="1600" dirty="0"/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96" y="4071465"/>
            <a:ext cx="2357883" cy="236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右矢印 5"/>
          <p:cNvSpPr/>
          <p:nvPr/>
        </p:nvSpPr>
        <p:spPr bwMode="auto">
          <a:xfrm>
            <a:off x="2882305" y="4892823"/>
            <a:ext cx="537567" cy="72008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13981"/>
            <a:ext cx="256822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0243">
            <a:off x="6593113" y="1398791"/>
            <a:ext cx="1190538" cy="110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0243">
            <a:off x="7913343" y="2393866"/>
            <a:ext cx="1068527" cy="107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右矢印 9"/>
          <p:cNvSpPr/>
          <p:nvPr/>
        </p:nvSpPr>
        <p:spPr bwMode="auto">
          <a:xfrm rot="2159076">
            <a:off x="7557656" y="2096075"/>
            <a:ext cx="473268" cy="59300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53841"/>
            <a:ext cx="2326902" cy="235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右矢印 11"/>
          <p:cNvSpPr/>
          <p:nvPr/>
        </p:nvSpPr>
        <p:spPr bwMode="auto">
          <a:xfrm>
            <a:off x="5934279" y="4892823"/>
            <a:ext cx="537567" cy="72008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乗算記号 6"/>
          <p:cNvSpPr/>
          <p:nvPr/>
        </p:nvSpPr>
        <p:spPr bwMode="auto">
          <a:xfrm>
            <a:off x="8532440" y="1848781"/>
            <a:ext cx="543797" cy="543797"/>
          </a:xfrm>
          <a:prstGeom prst="mathMultiply">
            <a:avLst>
              <a:gd name="adj1" fmla="val 1126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00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コリジョン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GPU</a:t>
            </a:r>
            <a:r>
              <a:rPr lang="ja-JP" altLang="en-US" sz="2400" dirty="0" smtClean="0"/>
              <a:t>によるブロードフェイズコリジョンアルゴリズムが適用可能</a:t>
            </a:r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pPr marL="0" indent="0">
              <a:buNone/>
            </a:pPr>
            <a:endParaRPr lang="en-US" altLang="ja-JP" sz="1800" dirty="0" smtClean="0"/>
          </a:p>
          <a:p>
            <a:pPr marL="0" indent="0">
              <a:buNone/>
            </a:pPr>
            <a:r>
              <a:rPr lang="en-US" altLang="ja-JP" sz="2400" dirty="0" smtClean="0"/>
              <a:t>    Step1. </a:t>
            </a:r>
            <a:r>
              <a:rPr lang="ja-JP" altLang="en-US" sz="2400" dirty="0" smtClean="0"/>
              <a:t>空間を格子状に区切り、各格子に含まれる球を判定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 smtClean="0"/>
              <a:t>    Step2. </a:t>
            </a:r>
            <a:r>
              <a:rPr lang="ja-JP" altLang="en-US" sz="2400" dirty="0" smtClean="0"/>
              <a:t>格子毎に登録されている球の衝突判定を実施</a:t>
            </a:r>
            <a:endParaRPr lang="en-US" altLang="ja-JP" sz="2400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1547664" y="2125069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Broad-Phase Collision Detection with </a:t>
            </a:r>
            <a:r>
              <a:rPr lang="en-US" altLang="ja-JP" sz="1600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CUDA</a:t>
            </a:r>
          </a:p>
          <a:p>
            <a:r>
              <a:rPr lang="en-US" altLang="ja-JP" sz="1600" b="0" i="1" dirty="0" smtClean="0"/>
              <a:t>GPU Gems3. Chapter 32</a:t>
            </a:r>
            <a:endParaRPr lang="en-US" altLang="ja-JP" sz="1600" b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70224"/>
            <a:ext cx="864051" cy="10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45376"/>
            <a:ext cx="2024698" cy="197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907704" y="6025976"/>
            <a:ext cx="5019352" cy="41466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実装面細部の工夫は</a:t>
            </a:r>
            <a:r>
              <a:rPr lang="en-US" altLang="ja-JP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Appendix B</a:t>
            </a:r>
            <a:r>
              <a:rPr lang="ja-JP" altLang="en-US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で補足</a:t>
            </a:r>
            <a:endParaRPr lang="en-US" altLang="ja-JP" sz="22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30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bunny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268760"/>
            <a:ext cx="3607296" cy="3607296"/>
          </a:xfrm>
          <a:prstGeom prst="rect">
            <a:avLst/>
          </a:prstGeom>
        </p:spPr>
      </p:pic>
      <p:pic>
        <p:nvPicPr>
          <p:cNvPr id="9" name="図 8" descr="bunny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268760"/>
            <a:ext cx="3607296" cy="3607296"/>
          </a:xfrm>
          <a:prstGeom prst="rect">
            <a:avLst/>
          </a:prstGeom>
        </p:spPr>
      </p:pic>
      <p:pic>
        <p:nvPicPr>
          <p:cNvPr id="10" name="図 9" descr="bunny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268760"/>
            <a:ext cx="3607296" cy="3607296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ボクセルの変形に合わせてメッシュを変形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 → 単純な問題ではない</a:t>
            </a:r>
            <a:endParaRPr lang="en-US" altLang="ja-JP" dirty="0" smtClean="0"/>
          </a:p>
          <a:p>
            <a:r>
              <a:rPr lang="ja-JP" altLang="en-US" dirty="0"/>
              <a:t>幾つ</a:t>
            </a:r>
            <a:r>
              <a:rPr lang="ja-JP" altLang="en-US" dirty="0" smtClean="0"/>
              <a:t>かの</a:t>
            </a:r>
            <a:r>
              <a:rPr lang="ja-JP" altLang="en-US" dirty="0"/>
              <a:t>手法</a:t>
            </a:r>
            <a:r>
              <a:rPr lang="ja-JP" altLang="en-US" dirty="0" smtClean="0"/>
              <a:t>があるが、いずれも計算が複雑</a:t>
            </a:r>
            <a:endParaRPr lang="en-US" altLang="ja-JP" dirty="0" smtClean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スキニング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74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スキニング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ja-JP" altLang="en-US" sz="2800" dirty="0" smtClean="0">
                <a:latin typeface="+mn-ea"/>
              </a:rPr>
              <a:t>各計算点が保持する変換行列を直接スキニングに</a:t>
            </a:r>
            <a:r>
              <a:rPr lang="en-US" altLang="ja-JP" sz="2800" dirty="0" smtClean="0">
                <a:latin typeface="+mn-ea"/>
              </a:rPr>
              <a:t/>
            </a:r>
            <a:br>
              <a:rPr lang="en-US" altLang="ja-JP" sz="2800" dirty="0" smtClean="0">
                <a:latin typeface="+mn-ea"/>
              </a:rPr>
            </a:br>
            <a:r>
              <a:rPr lang="ja-JP" altLang="en-US" sz="2800" dirty="0" smtClean="0">
                <a:latin typeface="+mn-ea"/>
              </a:rPr>
              <a:t>利用できないか</a:t>
            </a:r>
            <a:r>
              <a:rPr lang="en-US" altLang="ja-JP" sz="2800" dirty="0" smtClean="0">
                <a:latin typeface="+mn-ea"/>
              </a:rPr>
              <a:t>?</a:t>
            </a:r>
            <a:endParaRPr lang="en-US" altLang="ja-JP" sz="2800" dirty="0">
              <a:latin typeface="+mn-ea"/>
            </a:endParaRPr>
          </a:p>
          <a:p>
            <a:pPr marL="0" indent="0">
              <a:buNone/>
            </a:pPr>
            <a:endParaRPr lang="en-US" altLang="ja-JP" sz="14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800" dirty="0" smtClean="0">
                <a:latin typeface="+mn-ea"/>
              </a:rPr>
              <a:t>⇒ 各メッシュ頂点の近傍の計算点を記憶し、</a:t>
            </a:r>
            <a:r>
              <a:rPr lang="en-US" altLang="ja-JP" sz="2800" dirty="0" smtClean="0">
                <a:latin typeface="+mn-ea"/>
              </a:rPr>
              <a:t/>
            </a:r>
            <a:br>
              <a:rPr lang="en-US" altLang="ja-JP" sz="2800" dirty="0" smtClean="0">
                <a:latin typeface="+mn-ea"/>
              </a:rPr>
            </a:br>
            <a:r>
              <a:rPr lang="en-US" altLang="ja-JP" sz="2800" dirty="0" smtClean="0">
                <a:latin typeface="+mn-ea"/>
              </a:rPr>
              <a:t>    </a:t>
            </a:r>
            <a:r>
              <a:rPr lang="ja-JP" altLang="en-US" sz="2800" dirty="0" smtClean="0">
                <a:latin typeface="+mn-ea"/>
              </a:rPr>
              <a:t>近傍点の変換</a:t>
            </a:r>
            <a:r>
              <a:rPr lang="ja-JP" altLang="en-US" sz="2800" dirty="0">
                <a:latin typeface="+mn-ea"/>
              </a:rPr>
              <a:t>行列を</a:t>
            </a:r>
            <a:r>
              <a:rPr lang="ja-JP" altLang="en-US" sz="2800" dirty="0" smtClean="0">
                <a:latin typeface="+mn-ea"/>
              </a:rPr>
              <a:t>用いて頂点</a:t>
            </a:r>
            <a:r>
              <a:rPr lang="ja-JP" altLang="en-US" sz="2800" dirty="0">
                <a:latin typeface="+mn-ea"/>
              </a:rPr>
              <a:t>を</a:t>
            </a:r>
            <a:r>
              <a:rPr lang="ja-JP" altLang="en-US" sz="2800" dirty="0" smtClean="0">
                <a:latin typeface="+mn-ea"/>
              </a:rPr>
              <a:t>変形</a:t>
            </a:r>
            <a:endParaRPr lang="en-US" altLang="ja-JP" sz="2800" dirty="0" smtClean="0">
              <a:latin typeface="+mn-ea"/>
            </a:endParaRPr>
          </a:p>
          <a:p>
            <a:pPr marL="0" indent="0">
              <a:buNone/>
            </a:pPr>
            <a:endParaRPr lang="en-US" altLang="ja-JP" sz="1400" dirty="0">
              <a:latin typeface="+mn-ea"/>
            </a:endParaRPr>
          </a:p>
          <a:p>
            <a:pPr marL="0" indent="0">
              <a:buNone/>
            </a:pPr>
            <a:r>
              <a:rPr lang="ja-JP" altLang="en-US" sz="2800" dirty="0" smtClean="0">
                <a:latin typeface="+mn-ea"/>
              </a:rPr>
              <a:t>⇒ </a:t>
            </a:r>
            <a:r>
              <a:rPr lang="ja-JP" altLang="en-US" sz="2800" dirty="0">
                <a:latin typeface="+mn-ea"/>
              </a:rPr>
              <a:t>浮上した</a:t>
            </a:r>
            <a:r>
              <a:rPr lang="ja-JP" altLang="en-US" sz="2800" dirty="0" smtClean="0">
                <a:latin typeface="+mn-ea"/>
              </a:rPr>
              <a:t>問題</a:t>
            </a:r>
            <a:r>
              <a:rPr lang="en-US" altLang="ja-JP" sz="2800" dirty="0" smtClean="0">
                <a:latin typeface="+mn-ea"/>
              </a:rPr>
              <a:t>:</a:t>
            </a:r>
          </a:p>
          <a:p>
            <a:pPr marL="0" indent="0">
              <a:buNone/>
            </a:pPr>
            <a:r>
              <a:rPr lang="en-US" altLang="ja-JP" sz="2400" dirty="0">
                <a:latin typeface="+mn-ea"/>
              </a:rPr>
              <a:t> </a:t>
            </a:r>
            <a:r>
              <a:rPr lang="en-US" altLang="ja-JP" sz="2400" dirty="0" smtClean="0">
                <a:latin typeface="+mn-ea"/>
              </a:rPr>
              <a:t>      </a:t>
            </a:r>
            <a:r>
              <a:rPr lang="ja-JP" altLang="en-US" sz="2400" dirty="0" smtClean="0">
                <a:latin typeface="+mn-ea"/>
              </a:rPr>
              <a:t>正しくコリジョン解決しているはずなのに</a:t>
            </a:r>
            <a:r>
              <a:rPr lang="en-US" altLang="ja-JP" sz="2400" dirty="0" smtClean="0">
                <a:latin typeface="+mn-ea"/>
              </a:rPr>
              <a:t/>
            </a:r>
            <a:br>
              <a:rPr lang="en-US" altLang="ja-JP" sz="2400" dirty="0" smtClean="0">
                <a:latin typeface="+mn-ea"/>
              </a:rPr>
            </a:br>
            <a:r>
              <a:rPr lang="ja-JP" altLang="en-US" sz="2400" dirty="0" smtClean="0">
                <a:latin typeface="+mn-ea"/>
              </a:rPr>
              <a:t>　　　変形したメッシュが顕著にめり込んで見える</a:t>
            </a:r>
            <a:endParaRPr lang="en-US" altLang="ja-JP" sz="24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800" dirty="0" smtClean="0">
                <a:latin typeface="+mn-ea"/>
              </a:rPr>
              <a:t>    理由</a:t>
            </a:r>
            <a:r>
              <a:rPr lang="en-US" altLang="ja-JP" sz="2800" dirty="0" smtClean="0">
                <a:latin typeface="+mn-ea"/>
              </a:rPr>
              <a:t>: </a:t>
            </a:r>
          </a:p>
          <a:p>
            <a:pPr marL="0" indent="0">
              <a:buNone/>
            </a:pPr>
            <a:r>
              <a:rPr lang="ja-JP" altLang="en-US" sz="2800" dirty="0" smtClean="0">
                <a:latin typeface="+mn-ea"/>
              </a:rPr>
              <a:t>　　 </a:t>
            </a:r>
            <a:r>
              <a:rPr lang="ja-JP" altLang="en-US" sz="2400" dirty="0" smtClean="0">
                <a:latin typeface="+mn-ea"/>
              </a:rPr>
              <a:t>変換行列によって求めた座標</a:t>
            </a:r>
            <a:r>
              <a:rPr lang="en-US" altLang="ja-JP" sz="2400" dirty="0" smtClean="0">
                <a:latin typeface="+mn-ea"/>
              </a:rPr>
              <a:t> </a:t>
            </a:r>
            <a:r>
              <a:rPr lang="ja-JP" altLang="en-US" sz="2400" dirty="0" smtClean="0">
                <a:latin typeface="+mn-ea"/>
              </a:rPr>
              <a:t>≠ 現在の計算点の座標</a:t>
            </a:r>
            <a:endParaRPr lang="en-US" altLang="ja-JP" sz="2400" dirty="0" smtClean="0">
              <a:latin typeface="+mn-ea"/>
            </a:endParaRPr>
          </a:p>
          <a:p>
            <a:pPr marL="457200" lvl="1" indent="0">
              <a:buNone/>
            </a:pPr>
            <a:endParaRPr lang="en-US" altLang="ja-JP" sz="2400" dirty="0" smtClean="0">
              <a:latin typeface="+mn-ea"/>
            </a:endParaRPr>
          </a:p>
          <a:p>
            <a:pPr marL="457200" lvl="1" indent="0">
              <a:buNone/>
            </a:pPr>
            <a:endParaRPr lang="en-US" altLang="ja-JP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95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スキニング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en-US" altLang="ja-JP" sz="2800" dirty="0" smtClean="0">
              <a:latin typeface="+mn-ea"/>
            </a:endParaRPr>
          </a:p>
          <a:p>
            <a:pPr>
              <a:buFont typeface="Arial" pitchFamily="34" charset="0"/>
              <a:buChar char="•"/>
            </a:pPr>
            <a:endParaRPr lang="en-US" altLang="ja-JP" sz="2800" dirty="0">
              <a:latin typeface="+mn-ea"/>
            </a:endParaRPr>
          </a:p>
          <a:p>
            <a:pPr>
              <a:buFont typeface="Arial" pitchFamily="34" charset="0"/>
              <a:buChar char="•"/>
            </a:pPr>
            <a:endParaRPr lang="en-US" altLang="ja-JP" sz="2800" dirty="0" smtClean="0">
              <a:latin typeface="+mn-ea"/>
            </a:endParaRPr>
          </a:p>
          <a:p>
            <a:pPr>
              <a:buFont typeface="Arial" pitchFamily="34" charset="0"/>
              <a:buChar char="•"/>
            </a:pPr>
            <a:endParaRPr lang="en-US" altLang="ja-JP" sz="2800" dirty="0" smtClean="0">
              <a:latin typeface="+mn-ea"/>
            </a:endParaRPr>
          </a:p>
          <a:p>
            <a:pPr>
              <a:buFont typeface="Arial" pitchFamily="34" charset="0"/>
              <a:buChar char="•"/>
            </a:pPr>
            <a:endParaRPr lang="en-US" altLang="ja-JP" sz="2800" dirty="0" smtClean="0"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800" dirty="0" smtClean="0">
                <a:latin typeface="+mn-ea"/>
              </a:rPr>
              <a:t>変形した座標に向かって力を加えているだけで</a:t>
            </a:r>
            <a:r>
              <a:rPr lang="en-US" altLang="ja-JP" sz="2800" dirty="0" smtClean="0">
                <a:latin typeface="+mn-ea"/>
              </a:rPr>
              <a:t/>
            </a:r>
            <a:br>
              <a:rPr lang="en-US" altLang="ja-JP" sz="2800" dirty="0" smtClean="0">
                <a:latin typeface="+mn-ea"/>
              </a:rPr>
            </a:br>
            <a:r>
              <a:rPr lang="ja-JP" altLang="en-US" sz="2800" dirty="0" smtClean="0">
                <a:latin typeface="+mn-ea"/>
              </a:rPr>
              <a:t>座標は基本的に一致しない</a:t>
            </a:r>
            <a:endParaRPr lang="en-US" altLang="ja-JP" sz="2800" dirty="0" smtClean="0">
              <a:latin typeface="+mn-ea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800" dirty="0" smtClean="0"/>
              <a:t>Position Based Dynamics</a:t>
            </a:r>
            <a:r>
              <a:rPr lang="ja-JP" altLang="en-US" sz="2800" dirty="0" smtClean="0">
                <a:latin typeface="+mn-ea"/>
              </a:rPr>
              <a:t>という手法を利用し、</a:t>
            </a:r>
            <a:r>
              <a:rPr lang="en-US" altLang="ja-JP" sz="2800" dirty="0" smtClean="0">
                <a:latin typeface="+mn-ea"/>
              </a:rPr>
              <a:t/>
            </a:r>
            <a:br>
              <a:rPr lang="en-US" altLang="ja-JP" sz="2800" dirty="0" smtClean="0">
                <a:latin typeface="+mn-ea"/>
              </a:rPr>
            </a:br>
            <a:r>
              <a:rPr lang="ja-JP" altLang="en-US" sz="2800" dirty="0" smtClean="0">
                <a:latin typeface="+mn-ea"/>
              </a:rPr>
              <a:t>座標が一致するように修正</a:t>
            </a:r>
            <a:endParaRPr lang="en-US" altLang="ja-JP" sz="2800" dirty="0" smtClean="0">
              <a:latin typeface="+mn-ea"/>
            </a:endParaRPr>
          </a:p>
          <a:p>
            <a:pPr>
              <a:buFont typeface="Arial" pitchFamily="34" charset="0"/>
              <a:buChar char="•"/>
            </a:pPr>
            <a:endParaRPr lang="en-US" altLang="ja-JP" sz="2400" dirty="0">
              <a:latin typeface="+mn-ea"/>
            </a:endParaRPr>
          </a:p>
          <a:p>
            <a:pPr>
              <a:buFont typeface="Arial" pitchFamily="34" charset="0"/>
              <a:buChar char="•"/>
            </a:pPr>
            <a:endParaRPr lang="en-US" altLang="ja-JP" sz="2800" dirty="0" smtClean="0">
              <a:latin typeface="+mn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28" y="1468760"/>
            <a:ext cx="3759172" cy="2320280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43608" y="5934918"/>
            <a:ext cx="6912768" cy="414660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ja-JP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Position Based Dynamics</a:t>
            </a:r>
            <a:r>
              <a:rPr lang="ja-JP" altLang="en-US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の詳細は</a:t>
            </a:r>
            <a:r>
              <a:rPr lang="en-US" altLang="ja-JP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Appendix C</a:t>
            </a:r>
            <a:r>
              <a:rPr lang="ja-JP" altLang="en-US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で補足</a:t>
            </a:r>
            <a:endParaRPr lang="en-US" altLang="ja-JP" sz="22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702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技術紹介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3. </a:t>
            </a:r>
            <a:r>
              <a:rPr lang="ja-JP" altLang="en-US" dirty="0" smtClean="0">
                <a:solidFill>
                  <a:srgbClr val="C0C0C0"/>
                </a:solidFill>
              </a:rPr>
              <a:t>デモ・実装解説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 smtClean="0"/>
              <a:t>  4. </a:t>
            </a:r>
            <a:r>
              <a:rPr lang="ja-JP" altLang="en-US" dirty="0" smtClean="0"/>
              <a:t>考察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5. </a:t>
            </a:r>
            <a:r>
              <a:rPr lang="ja-JP" altLang="en-US" dirty="0" smtClean="0">
                <a:solidFill>
                  <a:srgbClr val="C0C0C0"/>
                </a:solidFill>
              </a:rPr>
              <a:t>まとめ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endParaRPr kumimoji="1" lang="en-US" altLang="ja-JP" dirty="0" smtClean="0"/>
          </a:p>
          <a:p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944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Adaptive Shape Matching</a:t>
            </a:r>
            <a:r>
              <a:rPr lang="ja-JP" altLang="en-US" dirty="0"/>
              <a:t>法</a:t>
            </a:r>
            <a:r>
              <a:rPr lang="ja-JP" altLang="en-US" dirty="0" smtClean="0"/>
              <a:t>の問題点</a:t>
            </a:r>
            <a:endParaRPr kumimoji="1" lang="en-US" altLang="ja-JP" dirty="0" smtClean="0"/>
          </a:p>
          <a:p>
            <a:r>
              <a:rPr kumimoji="1" lang="ja-JP" altLang="en-US" dirty="0" smtClean="0"/>
              <a:t>最新論文の紹介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173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ASM</a:t>
            </a:r>
            <a:r>
              <a:rPr kumimoji="1" lang="ja-JP" altLang="en-US" dirty="0" smtClean="0"/>
              <a:t>の問題点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/>
              <a:t>計算点が同一平面</a:t>
            </a:r>
            <a:r>
              <a:rPr lang="en-US" altLang="ja-JP" sz="2800" dirty="0"/>
              <a:t>/</a:t>
            </a:r>
            <a:r>
              <a:rPr lang="ja-JP" altLang="en-US" sz="2800" dirty="0"/>
              <a:t>同一線上に並ぶと不安定になる</a:t>
            </a:r>
            <a:endParaRPr lang="en-US" altLang="ja-JP" sz="1600" dirty="0"/>
          </a:p>
          <a:p>
            <a:pPr lvl="2"/>
            <a:r>
              <a:rPr lang="en-US" altLang="ja-JP" sz="2000" dirty="0"/>
              <a:t>ASM</a:t>
            </a:r>
            <a:r>
              <a:rPr lang="ja-JP" altLang="en-US" sz="2000" dirty="0"/>
              <a:t>というより</a:t>
            </a:r>
            <a:r>
              <a:rPr lang="en-US" altLang="ja-JP" sz="2000" dirty="0"/>
              <a:t>Shape Matching</a:t>
            </a:r>
            <a:r>
              <a:rPr lang="ja-JP" altLang="en-US" sz="2000" dirty="0"/>
              <a:t>ベースの手法の大きな問題</a:t>
            </a:r>
            <a:endParaRPr lang="en-US" altLang="ja-JP" sz="2000" dirty="0"/>
          </a:p>
          <a:p>
            <a:pPr lvl="2"/>
            <a:r>
              <a:rPr lang="ja-JP" altLang="en-US" sz="2000" dirty="0"/>
              <a:t>計算点の配置が立体でないと安定的に回転行列が解けない</a:t>
            </a:r>
            <a:endParaRPr lang="en-US" altLang="ja-JP" sz="2000" dirty="0"/>
          </a:p>
          <a:p>
            <a:pPr lvl="2"/>
            <a:r>
              <a:rPr lang="ja-JP" altLang="en-US" sz="2000" dirty="0"/>
              <a:t>棒や板のような形状が苦手</a:t>
            </a:r>
            <a:endParaRPr lang="en-US" altLang="ja-JP" sz="2000" dirty="0"/>
          </a:p>
          <a:p>
            <a:pPr lvl="2"/>
            <a:endParaRPr lang="en-US" altLang="ja-JP" sz="2000" dirty="0"/>
          </a:p>
          <a:p>
            <a:r>
              <a:rPr lang="ja-JP" altLang="en-US" sz="2800" dirty="0"/>
              <a:t>コリジョン</a:t>
            </a:r>
            <a:endParaRPr lang="en-US" altLang="ja-JP" sz="2800" dirty="0"/>
          </a:p>
          <a:p>
            <a:pPr lvl="2"/>
            <a:r>
              <a:rPr lang="ja-JP" altLang="en-US" sz="2000" dirty="0"/>
              <a:t>今回は</a:t>
            </a:r>
            <a:r>
              <a:rPr lang="ja-JP" altLang="en-US" sz="2000" dirty="0">
                <a:solidFill>
                  <a:srgbClr val="000000"/>
                </a:solidFill>
              </a:rPr>
              <a:t>球体近似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lvl="2"/>
            <a:endParaRPr lang="en-US" altLang="ja-JP" sz="2000" dirty="0"/>
          </a:p>
          <a:p>
            <a:r>
              <a:rPr lang="ja-JP" altLang="en-US" sz="2800" dirty="0"/>
              <a:t>体積保存</a:t>
            </a:r>
            <a:endParaRPr lang="en-US" altLang="ja-JP" sz="2800" dirty="0"/>
          </a:p>
          <a:p>
            <a:pPr lvl="1"/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5022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52936"/>
            <a:ext cx="3075552" cy="36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最新論文の紹介</a:t>
            </a:r>
            <a:r>
              <a:rPr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Robust Real-Time Deformation of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Incompressible </a:t>
            </a:r>
            <a:r>
              <a:rPr lang="en-US" altLang="ja-JP" dirty="0"/>
              <a:t>Surface </a:t>
            </a:r>
            <a:r>
              <a:rPr lang="en-US" altLang="ja-JP" dirty="0" smtClean="0"/>
              <a:t>Meshes</a:t>
            </a:r>
          </a:p>
          <a:p>
            <a:pPr marL="0" indent="0">
              <a:buNone/>
            </a:pPr>
            <a:r>
              <a:rPr lang="de-DE" altLang="ja-JP" sz="1400" dirty="0"/>
              <a:t>R. </a:t>
            </a:r>
            <a:r>
              <a:rPr lang="de-DE" altLang="ja-JP" sz="1400" dirty="0" smtClean="0"/>
              <a:t>Diziol, </a:t>
            </a:r>
            <a:r>
              <a:rPr lang="de-DE" altLang="ja-JP" sz="1400" dirty="0"/>
              <a:t>J. </a:t>
            </a:r>
            <a:r>
              <a:rPr lang="de-DE" altLang="ja-JP" sz="1400" dirty="0" smtClean="0"/>
              <a:t>Bender and D</a:t>
            </a:r>
            <a:r>
              <a:rPr lang="de-DE" altLang="ja-JP" sz="1400" dirty="0"/>
              <a:t>. </a:t>
            </a:r>
            <a:r>
              <a:rPr lang="de-DE" altLang="ja-JP" sz="1400" dirty="0" smtClean="0"/>
              <a:t>Bayer</a:t>
            </a:r>
          </a:p>
          <a:p>
            <a:pPr marL="0" indent="0">
              <a:buNone/>
            </a:pPr>
            <a:r>
              <a:rPr lang="de-DE" altLang="ja-JP" sz="1400" dirty="0"/>
              <a:t>Eurographics Symposium on Computer Animation </a:t>
            </a:r>
            <a:r>
              <a:rPr lang="de-DE" altLang="ja-JP" sz="1400" dirty="0" smtClean="0"/>
              <a:t>2011</a:t>
            </a:r>
            <a:endParaRPr lang="de-DE" altLang="ja-JP" sz="1400" dirty="0"/>
          </a:p>
          <a:p>
            <a:pPr marL="0" indent="0">
              <a:buNone/>
            </a:pPr>
            <a:endParaRPr lang="de-DE" altLang="ja-JP" sz="2400" dirty="0"/>
          </a:p>
          <a:p>
            <a:pPr marL="0" indent="0">
              <a:buNone/>
            </a:pPr>
            <a:r>
              <a:rPr lang="ja-JP" altLang="en-US" sz="2400" dirty="0" smtClean="0"/>
              <a:t>並列化に特化した手法を提案</a:t>
            </a:r>
            <a:endParaRPr lang="en-US" altLang="ja-JP" sz="2400" dirty="0" smtClean="0"/>
          </a:p>
          <a:p>
            <a:r>
              <a:rPr lang="ja-JP" altLang="en-US" sz="2400" dirty="0" smtClean="0"/>
              <a:t>メッシュ頂点だけを用いて弾性計算</a:t>
            </a:r>
            <a:endParaRPr lang="en-US" altLang="ja-JP" sz="2400" dirty="0" smtClean="0"/>
          </a:p>
          <a:p>
            <a:r>
              <a:rPr lang="ja-JP" altLang="en-US" sz="2400" dirty="0" smtClean="0"/>
              <a:t>縞模様状のパスを生成して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Fast Summation</a:t>
            </a:r>
            <a:r>
              <a:rPr lang="ja-JP" altLang="en-US" sz="2400" dirty="0" smtClean="0"/>
              <a:t>を定義（右図）</a:t>
            </a:r>
            <a:endParaRPr lang="en-US" altLang="ja-JP" sz="2400" dirty="0" smtClean="0"/>
          </a:p>
          <a:p>
            <a:r>
              <a:rPr lang="ja-JP" altLang="en-US" sz="2400" dirty="0"/>
              <a:t>体積</a:t>
            </a:r>
            <a:r>
              <a:rPr lang="ja-JP" altLang="en-US" sz="2400" dirty="0" smtClean="0"/>
              <a:t>保存・振動抑制等</a:t>
            </a:r>
            <a:endParaRPr lang="en-US" altLang="ja-JP" sz="2400" dirty="0" smtClean="0"/>
          </a:p>
          <a:p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41283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最新</a:t>
            </a:r>
            <a:r>
              <a:rPr lang="ja-JP" altLang="en-US" dirty="0"/>
              <a:t>論文の</a:t>
            </a:r>
            <a:r>
              <a:rPr lang="ja-JP" altLang="en-US" dirty="0" smtClean="0"/>
              <a:t>紹介</a:t>
            </a:r>
            <a:r>
              <a:rPr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Solid Simulation with Oriented </a:t>
            </a:r>
            <a:r>
              <a:rPr lang="en-US" altLang="ja-JP" dirty="0" smtClean="0"/>
              <a:t>Particles</a:t>
            </a:r>
          </a:p>
          <a:p>
            <a:pPr marL="0" indent="0">
              <a:buNone/>
            </a:pPr>
            <a:r>
              <a:rPr lang="en-US" altLang="ja-JP" sz="1400" dirty="0"/>
              <a:t>Matthias </a:t>
            </a:r>
            <a:r>
              <a:rPr lang="en-US" altLang="ja-JP" sz="1400" dirty="0" err="1"/>
              <a:t>M¨uller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and </a:t>
            </a:r>
            <a:r>
              <a:rPr lang="en-US" altLang="ja-JP" sz="1400" dirty="0" err="1" smtClean="0"/>
              <a:t>Nuttapong</a:t>
            </a:r>
            <a:r>
              <a:rPr lang="en-US" altLang="ja-JP" sz="1400" dirty="0" smtClean="0"/>
              <a:t> </a:t>
            </a:r>
            <a:r>
              <a:rPr lang="en-US" altLang="ja-JP" sz="1400" dirty="0" err="1" smtClean="0"/>
              <a:t>Chentanez</a:t>
            </a:r>
            <a:endParaRPr lang="en-US" altLang="ja-JP" sz="1400" dirty="0" smtClean="0"/>
          </a:p>
          <a:p>
            <a:pPr marL="0" indent="0">
              <a:buNone/>
            </a:pPr>
            <a:r>
              <a:rPr lang="en-US" altLang="ja-JP" sz="1400" dirty="0" smtClean="0"/>
              <a:t>SIGGRAPH 2011</a:t>
            </a:r>
          </a:p>
          <a:p>
            <a:pPr marL="0" indent="0">
              <a:buNone/>
            </a:pPr>
            <a:endParaRPr lang="en-US" altLang="ja-JP" sz="1400" dirty="0"/>
          </a:p>
          <a:p>
            <a:pPr>
              <a:buFont typeface="Arial" pitchFamily="34" charset="0"/>
              <a:buChar char="•"/>
            </a:pPr>
            <a:endParaRPr lang="en-US" altLang="ja-JP" sz="24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2400" dirty="0" smtClean="0"/>
              <a:t>三角形 </a:t>
            </a:r>
            <a:r>
              <a:rPr lang="en-US" altLang="ja-JP" sz="2400" dirty="0" smtClean="0"/>
              <a:t>or </a:t>
            </a:r>
            <a:r>
              <a:rPr lang="ja-JP" altLang="en-US" sz="2400" dirty="0" smtClean="0"/>
              <a:t>四面体メッシュの頂点を計算点とし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/>
              <a:t>各</a:t>
            </a:r>
            <a:r>
              <a:rPr lang="ja-JP" altLang="en-US" sz="2400" dirty="0" smtClean="0"/>
              <a:t>計算点に楕円を配置して活用</a:t>
            </a:r>
            <a:endParaRPr lang="en-US" altLang="ja-JP" sz="2400" dirty="0" smtClean="0"/>
          </a:p>
          <a:p>
            <a:pPr lvl="1">
              <a:buFont typeface="Arial" pitchFamily="34" charset="0"/>
              <a:buChar char="•"/>
            </a:pPr>
            <a:r>
              <a:rPr kumimoji="1" lang="ja-JP" altLang="en-US" sz="2000" dirty="0" smtClean="0"/>
              <a:t>楕円</a:t>
            </a:r>
            <a:r>
              <a:rPr lang="ja-JP" altLang="en-US" sz="2000" dirty="0" smtClean="0"/>
              <a:t>の姿勢を考慮した回転行列の算出</a:t>
            </a:r>
            <a:endParaRPr lang="en-US" altLang="ja-JP" sz="2000" dirty="0" smtClean="0"/>
          </a:p>
          <a:p>
            <a:pPr lvl="2">
              <a:buFont typeface="Arial" pitchFamily="34" charset="0"/>
              <a:buChar char="•"/>
            </a:pPr>
            <a:r>
              <a:rPr lang="ja-JP" altLang="en-US" sz="1600" dirty="0" smtClean="0"/>
              <a:t>これによって計算点が一直線上に</a:t>
            </a:r>
            <a:r>
              <a:rPr lang="en-US" altLang="ja-JP" sz="1600" dirty="0" smtClean="0"/>
              <a:t/>
            </a:r>
            <a:br>
              <a:rPr lang="en-US" altLang="ja-JP" sz="1600" dirty="0" smtClean="0"/>
            </a:br>
            <a:r>
              <a:rPr lang="ja-JP" altLang="en-US" sz="1600" dirty="0" smtClean="0"/>
              <a:t>並んでいても安定的に回転行列が求まる</a:t>
            </a:r>
            <a:endParaRPr lang="en-US" altLang="ja-JP" sz="1600" dirty="0" smtClean="0"/>
          </a:p>
          <a:p>
            <a:pPr lvl="1">
              <a:buFont typeface="Arial" pitchFamily="34" charset="0"/>
              <a:buChar char="•"/>
            </a:pPr>
            <a:r>
              <a:rPr kumimoji="1" lang="ja-JP" altLang="en-US" sz="2000" dirty="0" smtClean="0"/>
              <a:t>楕円を用いたコリジョン</a:t>
            </a:r>
            <a:endParaRPr kumimoji="1" lang="en-US" altLang="ja-JP" sz="2000" dirty="0" smtClean="0"/>
          </a:p>
          <a:p>
            <a:pPr lvl="2">
              <a:buFont typeface="Arial" pitchFamily="34" charset="0"/>
              <a:buChar char="•"/>
            </a:pPr>
            <a:r>
              <a:rPr lang="ja-JP" altLang="en-US" sz="1600" dirty="0"/>
              <a:t>セルフコリジョンも可能</a:t>
            </a:r>
            <a:endParaRPr kumimoji="1" lang="en-US" altLang="ja-JP" sz="1600" dirty="0" smtClean="0"/>
          </a:p>
          <a:p>
            <a:pPr lvl="1">
              <a:buFont typeface="Arial" pitchFamily="34" charset="0"/>
              <a:buChar char="•"/>
            </a:pPr>
            <a:r>
              <a:rPr kumimoji="1" lang="ja-JP" altLang="en-US" sz="2000" dirty="0" smtClean="0"/>
              <a:t>角速度を扱えるように</a:t>
            </a:r>
            <a:r>
              <a:rPr kumimoji="1" lang="en-US" altLang="ja-JP" sz="2000" dirty="0" smtClean="0"/>
              <a:t>PBD</a:t>
            </a:r>
            <a:r>
              <a:rPr kumimoji="1" lang="ja-JP" altLang="en-US" sz="2000" dirty="0" smtClean="0"/>
              <a:t>を拡張</a:t>
            </a:r>
            <a:endParaRPr kumimoji="1" lang="en-US" altLang="ja-JP" sz="2000" dirty="0" smtClean="0"/>
          </a:p>
          <a:p>
            <a:pPr lvl="1">
              <a:buFont typeface="Arial" pitchFamily="34" charset="0"/>
              <a:buChar char="•"/>
            </a:pPr>
            <a:endParaRPr kumimoji="1" lang="ja-JP" altLang="en-US" sz="2000" dirty="0"/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17032"/>
            <a:ext cx="3109640" cy="259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31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ゲームへの応用</a:t>
            </a:r>
            <a:endParaRPr lang="en-US" altLang="ja-JP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ボーンアニメーションとの組み合わせ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→ メッシュの大部分はボーンによるスキニング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      + </a:t>
            </a:r>
            <a:r>
              <a:rPr lang="ja-JP" altLang="en-US" dirty="0" smtClean="0"/>
              <a:t>メッシュの一部が弾性体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　→ リアルな乳揺れや脂肪揺れが表現可能</a:t>
            </a:r>
            <a:r>
              <a:rPr lang="en-US" altLang="ja-JP" dirty="0" smtClean="0"/>
              <a:t>?</a:t>
            </a:r>
            <a:endParaRPr lang="ja-JP" altLang="en-US" dirty="0" smtClean="0"/>
          </a:p>
          <a:p>
            <a:pPr>
              <a:buNone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399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コネクタ 12"/>
          <p:cNvCxnSpPr/>
          <p:nvPr/>
        </p:nvCxnSpPr>
        <p:spPr bwMode="auto">
          <a:xfrm flipH="1">
            <a:off x="784572" y="4386107"/>
            <a:ext cx="80648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コネクタ 10"/>
          <p:cNvCxnSpPr/>
          <p:nvPr/>
        </p:nvCxnSpPr>
        <p:spPr bwMode="auto">
          <a:xfrm flipH="1">
            <a:off x="611560" y="2035414"/>
            <a:ext cx="80648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どちらもよい手法だが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218473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8" y="4167583"/>
            <a:ext cx="2737664" cy="228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348012" y="4505349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kumimoji="1" lang="ja-JP" altLang="en-US" sz="2000" b="0" dirty="0" smtClean="0"/>
              <a:t>計算点</a:t>
            </a:r>
            <a:r>
              <a:rPr lang="ja-JP" altLang="en-US" sz="2000" b="0" dirty="0" smtClean="0"/>
              <a:t>と楕円の生成が全自動ではない</a:t>
            </a:r>
            <a:endParaRPr lang="en-US" altLang="ja-JP" sz="2000" b="0" dirty="0"/>
          </a:p>
          <a:p>
            <a:pPr marL="342900" indent="-342900" algn="l">
              <a:buFont typeface="Arial" pitchFamily="34" charset="0"/>
              <a:buChar char="•"/>
            </a:pPr>
            <a:r>
              <a:rPr kumimoji="1" lang="en-US" altLang="ja-JP" sz="2000" b="0" dirty="0" smtClean="0"/>
              <a:t>Fast Summation</a:t>
            </a:r>
            <a:r>
              <a:rPr lang="ja-JP" altLang="en-US" sz="2000" b="0" dirty="0" smtClean="0"/>
              <a:t>は定義されていないので</a:t>
            </a:r>
            <a:r>
              <a:rPr lang="en-US" altLang="ja-JP" sz="2000" b="0" dirty="0" smtClean="0"/>
              <a:t/>
            </a:r>
            <a:br>
              <a:rPr lang="en-US" altLang="ja-JP" sz="2000" b="0" dirty="0" smtClean="0"/>
            </a:br>
            <a:r>
              <a:rPr lang="ja-JP" altLang="en-US" sz="2000" b="0" dirty="0" smtClean="0"/>
              <a:t>計算点を増やせない（</a:t>
            </a:r>
            <a:r>
              <a:rPr lang="en-US" altLang="ja-JP" sz="2000" b="0" dirty="0" smtClean="0"/>
              <a:t>= Solid</a:t>
            </a:r>
            <a:r>
              <a:rPr lang="ja-JP" altLang="en-US" sz="2000" b="0" dirty="0" smtClean="0"/>
              <a:t>）</a:t>
            </a:r>
            <a:endParaRPr lang="en-US" altLang="ja-JP" sz="2000" b="0" dirty="0" smtClean="0"/>
          </a:p>
          <a:p>
            <a:pPr marL="800100" lvl="1" indent="-342900" algn="l">
              <a:buFont typeface="Arial" pitchFamily="34" charset="0"/>
              <a:buChar char="•"/>
            </a:pPr>
            <a:r>
              <a:rPr kumimoji="1" lang="ja-JP" altLang="en-US" sz="2000" b="0" dirty="0" smtClean="0"/>
              <a:t>三角形メッシュの頂点の場合は</a:t>
            </a:r>
            <a:r>
              <a:rPr kumimoji="1" lang="en-US" altLang="ja-JP" sz="2000" b="0" dirty="0" smtClean="0"/>
              <a:t/>
            </a:r>
            <a:br>
              <a:rPr kumimoji="1" lang="en-US" altLang="ja-JP" sz="2000" b="0" dirty="0" smtClean="0"/>
            </a:br>
            <a:r>
              <a:rPr kumimoji="1" lang="ja-JP" altLang="en-US" sz="2000" b="0" dirty="0" smtClean="0"/>
              <a:t>上の論文のアプローチを使える</a:t>
            </a:r>
            <a:r>
              <a:rPr kumimoji="1" lang="en-US" altLang="ja-JP" sz="2000" b="0" dirty="0" smtClean="0"/>
              <a:t>?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kumimoji="1" lang="ja-JP" altLang="en-US" sz="2000" b="0" dirty="0" smtClean="0"/>
              <a:t>四面体の場合は</a:t>
            </a:r>
            <a:r>
              <a:rPr kumimoji="1" lang="en-US" altLang="ja-JP" sz="2000" b="0" dirty="0" smtClean="0"/>
              <a:t>?</a:t>
            </a:r>
            <a:endParaRPr kumimoji="1" lang="en-US" altLang="ja-JP" sz="2000" b="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00618" y="2204864"/>
            <a:ext cx="55446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ja-JP" altLang="en-US" sz="2000" b="0" dirty="0" smtClean="0"/>
              <a:t>パスの生成アルゴリズムが経験則ベース</a:t>
            </a:r>
            <a:endParaRPr lang="en-US" altLang="ja-JP" sz="2000" b="0" dirty="0" smtClean="0"/>
          </a:p>
          <a:p>
            <a:pPr marL="800100" lvl="1" indent="-342900" algn="l">
              <a:buFont typeface="Arial" pitchFamily="34" charset="0"/>
              <a:buChar char="•"/>
            </a:pPr>
            <a:r>
              <a:rPr lang="ja-JP" altLang="en-US" sz="2000" b="0" dirty="0" smtClean="0"/>
              <a:t>最適解が求まらない</a:t>
            </a:r>
            <a:endParaRPr lang="en-US" altLang="ja-JP" sz="2000" b="0" dirty="0" smtClean="0"/>
          </a:p>
          <a:p>
            <a:pPr marL="800100" lvl="1" indent="-342900" algn="l">
              <a:buFont typeface="Arial" pitchFamily="34" charset="0"/>
              <a:buChar char="•"/>
            </a:pPr>
            <a:r>
              <a:rPr lang="ja-JP" altLang="en-US" sz="2000" b="0" dirty="0" smtClean="0"/>
              <a:t>ループや穴の開いたメッシュは可能か</a:t>
            </a:r>
            <a:r>
              <a:rPr lang="en-US" altLang="ja-JP" sz="2000" b="0" dirty="0" smtClean="0"/>
              <a:t>?</a:t>
            </a:r>
            <a:endParaRPr lang="en-US" altLang="ja-JP" sz="2000" b="0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ja-JP" altLang="en-US" sz="2000" b="0" dirty="0" smtClean="0"/>
              <a:t>メッシュ頂点だけでは表現に限界が存在</a:t>
            </a:r>
            <a:endParaRPr lang="en-US" altLang="ja-JP" sz="2000" b="0" dirty="0" smtClean="0"/>
          </a:p>
          <a:p>
            <a:pPr marL="800100" lvl="1" indent="-342900" algn="l">
              <a:buFont typeface="Arial" pitchFamily="34" charset="0"/>
              <a:buChar char="•"/>
            </a:pPr>
            <a:r>
              <a:rPr lang="ja-JP" altLang="en-US" sz="2000" b="0" dirty="0" smtClean="0"/>
              <a:t>風船のような挙動</a:t>
            </a:r>
            <a:endParaRPr kumimoji="1" lang="ja-JP" altLang="en-US" sz="2000" b="0" dirty="0"/>
          </a:p>
        </p:txBody>
      </p:sp>
      <p:sp>
        <p:nvSpPr>
          <p:cNvPr id="8" name="正方形/長方形 7"/>
          <p:cNvSpPr/>
          <p:nvPr/>
        </p:nvSpPr>
        <p:spPr>
          <a:xfrm>
            <a:off x="3427536" y="4016775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altLang="ja-JP" dirty="0"/>
              <a:t>Solid Simulation with Oriented Particles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3413194" y="13890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altLang="ja-JP" dirty="0"/>
              <a:t>Robust Real-Time Deformation of </a:t>
            </a:r>
            <a:br>
              <a:rPr lang="en-US" altLang="ja-JP" dirty="0"/>
            </a:br>
            <a:r>
              <a:rPr lang="en-US" altLang="ja-JP" dirty="0"/>
              <a:t>Incompressible Surface Meshes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752226" y="3479923"/>
            <a:ext cx="3744416" cy="576064"/>
          </a:xfrm>
          <a:prstGeom prst="rect">
            <a:avLst/>
          </a:prstGeom>
          <a:solidFill>
            <a:schemeClr val="bg1"/>
          </a:solidFill>
          <a:ln w="254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3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今後も要チェック</a:t>
            </a:r>
            <a:endParaRPr lang="en-US" altLang="ja-JP" sz="32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842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発表の流れ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1. </a:t>
            </a:r>
            <a:r>
              <a:rPr lang="ja-JP" altLang="en-US" dirty="0" smtClean="0">
                <a:solidFill>
                  <a:srgbClr val="C0C0C0"/>
                </a:solidFill>
              </a:rPr>
              <a:t>発表の概要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2. </a:t>
            </a:r>
            <a:r>
              <a:rPr kumimoji="1" lang="ja-JP" altLang="en-US" dirty="0" smtClean="0">
                <a:solidFill>
                  <a:srgbClr val="C0C0C0"/>
                </a:solidFill>
              </a:rPr>
              <a:t>技術紹介</a:t>
            </a:r>
            <a:endParaRPr kumimoji="1"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ja-JP" altLang="en-US" dirty="0" smtClean="0">
                <a:solidFill>
                  <a:srgbClr val="C0C0C0"/>
                </a:solidFill>
              </a:rPr>
              <a:t>  </a:t>
            </a:r>
            <a:r>
              <a:rPr lang="en-US" altLang="ja-JP" dirty="0" smtClean="0">
                <a:solidFill>
                  <a:srgbClr val="C0C0C0"/>
                </a:solidFill>
              </a:rPr>
              <a:t>3. </a:t>
            </a:r>
            <a:r>
              <a:rPr lang="ja-JP" altLang="en-US" dirty="0" smtClean="0">
                <a:solidFill>
                  <a:srgbClr val="C0C0C0"/>
                </a:solidFill>
              </a:rPr>
              <a:t>デモ・実装解説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lang="en-US" altLang="ja-JP" dirty="0">
                <a:solidFill>
                  <a:srgbClr val="C0C0C0"/>
                </a:solidFill>
              </a:rPr>
              <a:t> </a:t>
            </a:r>
            <a:r>
              <a:rPr lang="en-US" altLang="ja-JP" dirty="0" smtClean="0">
                <a:solidFill>
                  <a:srgbClr val="C0C0C0"/>
                </a:solidFill>
              </a:rPr>
              <a:t> 4. </a:t>
            </a:r>
            <a:r>
              <a:rPr lang="ja-JP" altLang="en-US" dirty="0" smtClean="0">
                <a:solidFill>
                  <a:srgbClr val="C0C0C0"/>
                </a:solidFill>
              </a:rPr>
              <a:t>考察</a:t>
            </a:r>
            <a:endParaRPr lang="en-US" altLang="ja-JP" dirty="0" smtClean="0">
              <a:solidFill>
                <a:srgbClr val="C0C0C0"/>
              </a:solidFill>
            </a:endParaRPr>
          </a:p>
          <a:p>
            <a:pPr>
              <a:buNone/>
            </a:pPr>
            <a:r>
              <a:rPr kumimoji="1" lang="en-US" altLang="ja-JP" dirty="0" smtClean="0">
                <a:solidFill>
                  <a:srgbClr val="C0C0C0"/>
                </a:solidFill>
              </a:rPr>
              <a:t>  </a:t>
            </a:r>
            <a:r>
              <a:rPr kumimoji="1" lang="en-US" altLang="ja-JP" dirty="0" smtClean="0"/>
              <a:t>5. </a:t>
            </a:r>
            <a:r>
              <a:rPr lang="ja-JP" altLang="en-US" dirty="0" smtClean="0"/>
              <a:t>まとめ</a:t>
            </a:r>
            <a:endParaRPr kumimoji="1" lang="en-US" altLang="ja-JP" dirty="0" smtClean="0"/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発表内容の</a:t>
            </a:r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Shape Matching</a:t>
            </a:r>
            <a:r>
              <a:rPr kumimoji="1" lang="ja-JP" altLang="en-US" dirty="0" smtClean="0"/>
              <a:t>法を基にした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弾性体シミュレーション技術を解説</a:t>
            </a:r>
            <a:endParaRPr kumimoji="1" lang="en-US" altLang="ja-JP" dirty="0" smtClean="0"/>
          </a:p>
          <a:p>
            <a:endParaRPr lang="en-US" altLang="ja-JP" sz="1000" dirty="0" smtClean="0"/>
          </a:p>
          <a:p>
            <a:r>
              <a:rPr lang="ja-JP" altLang="en-US" dirty="0" smtClean="0"/>
              <a:t>基礎手法だけでなく発展手法も広く解説</a:t>
            </a:r>
            <a:endParaRPr lang="en-US" altLang="ja-JP" dirty="0" smtClean="0"/>
          </a:p>
          <a:p>
            <a:endParaRPr lang="en-US" altLang="ja-JP" sz="1000" dirty="0" smtClean="0"/>
          </a:p>
          <a:p>
            <a:r>
              <a:rPr lang="ja-JP" altLang="en-US" dirty="0" smtClean="0"/>
              <a:t>ゲームへの応用は十分可能</a:t>
            </a:r>
            <a:endParaRPr lang="en-US" altLang="ja-JP" dirty="0" smtClean="0"/>
          </a:p>
          <a:p>
            <a:endParaRPr lang="en-US" altLang="ja-JP" sz="1000" dirty="0" smtClean="0"/>
          </a:p>
          <a:p>
            <a:r>
              <a:rPr lang="en-US" altLang="ja-JP" dirty="0" smtClean="0"/>
              <a:t>Shape Matching</a:t>
            </a:r>
            <a:r>
              <a:rPr lang="ja-JP" altLang="en-US" dirty="0" smtClean="0"/>
              <a:t>法はまだ発展の余地がある技術</a:t>
            </a: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   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1114425" y="2276872"/>
            <a:ext cx="6697663" cy="1223962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sz="2800" dirty="0" smtClean="0"/>
              <a:t>本スライド内で引用した論文の図の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著作権は全て論文著者に帰属します</a:t>
            </a:r>
          </a:p>
        </p:txBody>
      </p:sp>
      <p:sp>
        <p:nvSpPr>
          <p:cNvPr id="49157" name="Rectangle 21"/>
          <p:cNvSpPr>
            <a:spLocks noChangeArrowheads="1"/>
          </p:cNvSpPr>
          <p:nvPr/>
        </p:nvSpPr>
        <p:spPr bwMode="auto">
          <a:xfrm>
            <a:off x="1116013" y="3788643"/>
            <a:ext cx="71278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ja-JP" altLang="en-US" sz="2800" b="0" dirty="0"/>
              <a:t>その他の図・スライド本体・挿絵等の著作権は</a:t>
            </a:r>
          </a:p>
          <a:p>
            <a:pPr marL="342900" indent="-342900" algn="l">
              <a:spcBef>
                <a:spcPct val="20000"/>
              </a:spcBef>
            </a:pPr>
            <a:r>
              <a:rPr lang="ja-JP" altLang="en-US" sz="2800" b="0" dirty="0" smtClean="0"/>
              <a:t>シリコンスタジオ株式会社に</a:t>
            </a:r>
            <a:r>
              <a:rPr lang="ja-JP" altLang="en-US" sz="2800" b="0" dirty="0"/>
              <a:t>帰属します</a:t>
            </a: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ja-JP" altLang="en-US" dirty="0" smtClean="0"/>
              <a:t>著作権について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最後に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988518"/>
            <a:ext cx="6985000" cy="72040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ja-JP" altLang="en-US" sz="4000" dirty="0" smtClean="0"/>
              <a:t>御清聴ありがとうございました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852955" y="4427820"/>
            <a:ext cx="3510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http://www.siliconstudio.co.jp/</a:t>
            </a:r>
            <a:endParaRPr lang="ja-JP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5616" y="3203362"/>
            <a:ext cx="6985000" cy="50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0" kern="0" dirty="0" smtClean="0">
                <a:latin typeface="+mn-lt"/>
                <a:ea typeface="+mn-ea"/>
              </a:rPr>
              <a:t>スライド・デモは弊社</a:t>
            </a:r>
            <a:r>
              <a:rPr lang="en-US" altLang="ja-JP" sz="2800" b="0" kern="0" dirty="0" smtClean="0">
                <a:latin typeface="+mn-lt"/>
                <a:ea typeface="+mn-ea"/>
              </a:rPr>
              <a:t>HP</a:t>
            </a:r>
            <a:r>
              <a:rPr lang="ja-JP" altLang="en-US" sz="2800" b="0" kern="0" dirty="0" smtClean="0">
                <a:latin typeface="+mn-lt"/>
                <a:ea typeface="+mn-ea"/>
              </a:rPr>
              <a:t>で近日公開（予定）</a:t>
            </a:r>
            <a:endParaRPr kumimoji="1" lang="ja-JP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図 5" descr="SSKK Logo Sig_Standard C_H_Gray hi-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806" y="3842464"/>
            <a:ext cx="2610620" cy="528117"/>
          </a:xfrm>
          <a:prstGeom prst="rect">
            <a:avLst/>
          </a:prstGeom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755576" y="5406999"/>
            <a:ext cx="2088232" cy="4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r>
              <a:rPr lang="ja-JP" altLang="en-US" sz="2200" b="0" dirty="0"/>
              <a:t>デモ</a:t>
            </a:r>
            <a:r>
              <a:rPr lang="ja-JP" altLang="en-US" sz="2200" b="0" dirty="0" smtClean="0"/>
              <a:t>制作協力</a:t>
            </a:r>
            <a:r>
              <a:rPr lang="en-US" altLang="ja-JP" sz="2200" b="0" dirty="0" smtClean="0"/>
              <a:t>:</a:t>
            </a:r>
            <a:endParaRPr lang="ja-JP" altLang="en-US" sz="2200" b="0" dirty="0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2123728" y="5403417"/>
            <a:ext cx="6696744" cy="44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ja-JP" altLang="en-US" sz="2200" b="0" dirty="0" smtClean="0"/>
              <a:t>辻 俊晶 ・ 石橋 佳明 ・ </a:t>
            </a:r>
            <a:r>
              <a:rPr lang="en-US" altLang="ja-JP" sz="2200" b="0" dirty="0" smtClean="0"/>
              <a:t>Chez Hung </a:t>
            </a:r>
            <a:r>
              <a:rPr lang="ja-JP" altLang="en-US" sz="2200" b="0" dirty="0" smtClean="0"/>
              <a:t>・ 川瀬 正樹</a:t>
            </a:r>
            <a:endParaRPr lang="ja-JP" altLang="en-US" sz="2200" b="0" dirty="0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3288556" y="5832290"/>
            <a:ext cx="3888432" cy="47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ja-JP" altLang="en-US" sz="2200" b="0" dirty="0" smtClean="0"/>
              <a:t>河野 駿介 ・ 青砥 由紀 </a:t>
            </a:r>
            <a:endParaRPr lang="ja-JP" altLang="en-US" sz="2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 bwMode="auto">
          <a:xfrm>
            <a:off x="2339752" y="5085184"/>
            <a:ext cx="5040560" cy="1296144"/>
          </a:xfrm>
          <a:prstGeom prst="rect">
            <a:avLst/>
          </a:prstGeom>
          <a:solidFill>
            <a:srgbClr val="FFC000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aphicFrame>
        <p:nvGraphicFramePr>
          <p:cNvPr id="54273" name="Object 1"/>
          <p:cNvGraphicFramePr>
            <a:graphicFrameLocks noChangeAspect="1"/>
          </p:cNvGraphicFramePr>
          <p:nvPr/>
        </p:nvGraphicFramePr>
        <p:xfrm>
          <a:off x="898079" y="4365104"/>
          <a:ext cx="281146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280" name="数式" r:id="rId3" imgW="1231560" imgH="342720" progId="Equation.3">
                  <p:embed/>
                </p:oleObj>
              </mc:Choice>
              <mc:Fallback>
                <p:oleObj name="数式" r:id="rId3" imgW="1231560" imgH="3427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079" y="4365104"/>
                        <a:ext cx="2811462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468017" y="5119886"/>
          <a:ext cx="4840287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281" name="数式" r:id="rId5" imgW="1892160" imgH="482400" progId="Equation.3">
                  <p:embed/>
                </p:oleObj>
              </mc:Choice>
              <mc:Fallback>
                <p:oleObj name="数式" r:id="rId5" imgW="189216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017" y="5119886"/>
                        <a:ext cx="4840287" cy="123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 descr="SM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17702" y="1268760"/>
            <a:ext cx="3908596" cy="2467547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331640" y="5471646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0" dirty="0" smtClean="0"/>
              <a:t>解は</a:t>
            </a:r>
            <a:endParaRPr kumimoji="1" lang="ja-JP" altLang="en-US" sz="2800" b="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63888" y="439577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0" dirty="0" smtClean="0"/>
              <a:t>を最小化する行列</a:t>
            </a:r>
            <a:r>
              <a:rPr kumimoji="1" lang="en-US" altLang="ja-JP" sz="2800" b="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1" lang="ja-JP" altLang="en-US" sz="2800" b="0" dirty="0" smtClean="0"/>
              <a:t>を求める</a:t>
            </a:r>
            <a:endParaRPr kumimoji="1" lang="ja-JP" altLang="en-US" sz="2800" b="0" dirty="0"/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723770" y="3790702"/>
            <a:ext cx="7696460" cy="423044"/>
          </a:xfrm>
          <a:prstGeom prst="rect">
            <a:avLst/>
          </a:prstGeom>
          <a:solidFill>
            <a:schemeClr val="bg1"/>
          </a:solidFill>
          <a:ln w="190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ja-JP" altLang="en-US" sz="2200" b="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50" charset="-128"/>
              </a:rPr>
              <a:t>現在の頂点と元の頂点の距離の総和を最小化する行列を計算</a:t>
            </a:r>
            <a:endParaRPr lang="en-US" altLang="ja-JP" sz="2200" b="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24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lang="en-US" altLang="ja-JP" sz="3400" dirty="0" smtClean="0"/>
              <a:t>Appendix</a:t>
            </a:r>
            <a:r>
              <a:rPr lang="ja-JP" altLang="en-US" sz="3400" dirty="0"/>
              <a:t> </a:t>
            </a:r>
            <a:r>
              <a:rPr lang="en-US" altLang="ja-JP" sz="3400" dirty="0" smtClean="0"/>
              <a:t>A. </a:t>
            </a:r>
            <a:r>
              <a:rPr lang="ja-JP" altLang="en-US" sz="3400" dirty="0" smtClean="0"/>
              <a:t>最適な線形変換行列</a:t>
            </a:r>
            <a:endParaRPr kumimoji="1" lang="ja-JP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9361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/>
      <p:bldP spid="2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dirty="0" smtClean="0"/>
              <a:t>行列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ja-JP" altLang="en-US" dirty="0" smtClean="0"/>
              <a:t>は</a:t>
            </a:r>
            <a:r>
              <a:rPr lang="en-US" altLang="ja-JP" dirty="0" smtClean="0"/>
              <a:t>3×3</a:t>
            </a:r>
            <a:r>
              <a:rPr lang="ja-JP" altLang="en-US" dirty="0" smtClean="0"/>
              <a:t>の線形変換行列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（</a:t>
            </a:r>
            <a:r>
              <a:rPr lang="ja-JP" altLang="en-US" dirty="0" smtClean="0">
                <a:solidFill>
                  <a:srgbClr val="00B0F0"/>
                </a:solidFill>
              </a:rPr>
              <a:t>拡大・縮小 </a:t>
            </a:r>
            <a:r>
              <a:rPr lang="en-US" altLang="ja-JP" dirty="0" smtClean="0"/>
              <a:t>/ </a:t>
            </a:r>
            <a:r>
              <a:rPr lang="ja-JP" altLang="en-US" dirty="0" smtClean="0">
                <a:solidFill>
                  <a:srgbClr val="C00000"/>
                </a:solidFill>
              </a:rPr>
              <a:t>回転</a:t>
            </a:r>
            <a:r>
              <a:rPr lang="ja-JP" altLang="en-US" dirty="0" smtClean="0">
                <a:solidFill>
                  <a:srgbClr val="00B0F0"/>
                </a:solidFill>
              </a:rPr>
              <a:t> </a:t>
            </a:r>
            <a:r>
              <a:rPr lang="en-US" altLang="ja-JP" dirty="0" smtClean="0"/>
              <a:t>/ </a:t>
            </a:r>
            <a:r>
              <a:rPr lang="ja-JP" altLang="en-US" dirty="0" smtClean="0">
                <a:solidFill>
                  <a:srgbClr val="00B0F0"/>
                </a:solidFill>
              </a:rPr>
              <a:t>せん断</a:t>
            </a:r>
            <a:r>
              <a:rPr lang="ja-JP" altLang="en-US" dirty="0" smtClean="0"/>
              <a:t>）を含む</a:t>
            </a:r>
            <a:endParaRPr lang="en-US" altLang="ja-JP" dirty="0" smtClean="0"/>
          </a:p>
          <a:p>
            <a:pPr lvl="1"/>
            <a:endParaRPr lang="en-US" altLang="ja-JP" sz="1000" dirty="0"/>
          </a:p>
          <a:p>
            <a:r>
              <a:rPr lang="ja-JP" altLang="en-US" dirty="0" smtClean="0"/>
              <a:t>行列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ja-JP" altLang="en-US" dirty="0" smtClean="0"/>
              <a:t>の（</a:t>
            </a:r>
            <a:r>
              <a:rPr lang="ja-JP" altLang="en-US" dirty="0" smtClean="0">
                <a:solidFill>
                  <a:srgbClr val="00B0F0"/>
                </a:solidFill>
              </a:rPr>
              <a:t>拡大・縮小 </a:t>
            </a:r>
            <a:r>
              <a:rPr lang="en-US" altLang="ja-JP" dirty="0" smtClean="0"/>
              <a:t>/ </a:t>
            </a:r>
            <a:r>
              <a:rPr lang="ja-JP" altLang="en-US" dirty="0" smtClean="0">
                <a:solidFill>
                  <a:srgbClr val="00B0F0"/>
                </a:solidFill>
              </a:rPr>
              <a:t>せん断</a:t>
            </a:r>
            <a:r>
              <a:rPr lang="ja-JP" altLang="en-US" dirty="0" smtClean="0"/>
              <a:t>）成分は不要</a:t>
            </a: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    → ［</a:t>
            </a:r>
            <a:r>
              <a:rPr lang="ja-JP" altLang="en-US" dirty="0" smtClean="0">
                <a:solidFill>
                  <a:srgbClr val="C00000"/>
                </a:solidFill>
              </a:rPr>
              <a:t>極分解</a:t>
            </a:r>
            <a:r>
              <a:rPr lang="ja-JP" altLang="en-US" dirty="0" smtClean="0"/>
              <a:t>］を利用して回転成分のみを抽出</a:t>
            </a: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</p:txBody>
      </p:sp>
      <p:sp>
        <p:nvSpPr>
          <p:cNvPr id="6" name="正方形/長方形 5"/>
          <p:cNvSpPr/>
          <p:nvPr/>
        </p:nvSpPr>
        <p:spPr bwMode="auto">
          <a:xfrm>
            <a:off x="2051720" y="1484784"/>
            <a:ext cx="5040560" cy="1296144"/>
          </a:xfrm>
          <a:prstGeom prst="rect">
            <a:avLst/>
          </a:prstGeom>
          <a:solidFill>
            <a:srgbClr val="FFC000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2179439" y="1519213"/>
          <a:ext cx="4840288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049" name="数式" r:id="rId3" imgW="1892160" imgH="482400" progId="Equation.3">
                  <p:embed/>
                </p:oleObj>
              </mc:Choice>
              <mc:Fallback>
                <p:oleObj name="数式" r:id="rId3" imgW="189216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439" y="1519213"/>
                        <a:ext cx="4840288" cy="123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lang="en-US" altLang="ja-JP" sz="3400" dirty="0" smtClean="0"/>
              <a:t>Appendix</a:t>
            </a:r>
            <a:r>
              <a:rPr lang="ja-JP" altLang="en-US" sz="3400" dirty="0"/>
              <a:t> </a:t>
            </a:r>
            <a:r>
              <a:rPr lang="en-US" altLang="ja-JP" sz="3400" dirty="0" smtClean="0"/>
              <a:t>A. </a:t>
            </a:r>
            <a:r>
              <a:rPr lang="ja-JP" altLang="en-US" sz="3400" dirty="0" smtClean="0"/>
              <a:t>線形変換の問題点</a:t>
            </a:r>
            <a:endParaRPr kumimoji="1" lang="ja-JP" altLang="en-US" sz="3400" dirty="0"/>
          </a:p>
        </p:txBody>
      </p:sp>
    </p:spTree>
    <p:extLst>
      <p:ext uri="{BB962C8B-B14F-4D97-AF65-F5344CB8AC3E}">
        <p14:creationId xmlns:p14="http://schemas.microsoft.com/office/powerpoint/2010/main" val="393612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正方形/長方形 63"/>
          <p:cNvSpPr/>
          <p:nvPr/>
        </p:nvSpPr>
        <p:spPr bwMode="auto">
          <a:xfrm>
            <a:off x="2051720" y="4869160"/>
            <a:ext cx="5184576" cy="1512168"/>
          </a:xfrm>
          <a:prstGeom prst="rect">
            <a:avLst/>
          </a:prstGeom>
          <a:solidFill>
            <a:srgbClr val="00B0F0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2699792" y="3350741"/>
          <a:ext cx="1046162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3" name="数式" r:id="rId3" imgW="164880" imgH="164880" progId="Equation.3">
                  <p:embed/>
                </p:oleObj>
              </mc:Choice>
              <mc:Fallback>
                <p:oleObj name="数式" r:id="rId3" imgW="16488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3350741"/>
                        <a:ext cx="1046162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5762766" y="4333166"/>
            <a:ext cx="2409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0" dirty="0" smtClean="0"/>
              <a:t>（</a:t>
            </a:r>
            <a:r>
              <a:rPr lang="ja-JP" altLang="en-US" b="0" dirty="0" smtClean="0">
                <a:solidFill>
                  <a:srgbClr val="00B0F0"/>
                </a:solidFill>
              </a:rPr>
              <a:t>拡大・縮小 </a:t>
            </a:r>
            <a:r>
              <a:rPr lang="en-US" altLang="ja-JP" b="0" dirty="0" smtClean="0"/>
              <a:t>/ </a:t>
            </a:r>
            <a:r>
              <a:rPr lang="ja-JP" altLang="en-US" b="0" dirty="0" smtClean="0">
                <a:solidFill>
                  <a:srgbClr val="00B0F0"/>
                </a:solidFill>
              </a:rPr>
              <a:t>せん断</a:t>
            </a:r>
            <a:r>
              <a:rPr lang="ja-JP" altLang="en-US" b="0" dirty="0" smtClean="0"/>
              <a:t>）</a:t>
            </a:r>
            <a:endParaRPr lang="ja-JP" altLang="en-US" b="0" dirty="0"/>
          </a:p>
        </p:txBody>
      </p:sp>
      <p:sp>
        <p:nvSpPr>
          <p:cNvPr id="12" name="正方形/長方形 11"/>
          <p:cNvSpPr/>
          <p:nvPr/>
        </p:nvSpPr>
        <p:spPr>
          <a:xfrm>
            <a:off x="4538630" y="4333166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0" dirty="0" smtClean="0"/>
              <a:t>（</a:t>
            </a:r>
            <a:r>
              <a:rPr lang="ja-JP" altLang="en-US" b="0" dirty="0" smtClean="0">
                <a:solidFill>
                  <a:srgbClr val="C00000"/>
                </a:solidFill>
              </a:rPr>
              <a:t>回転</a:t>
            </a:r>
            <a:r>
              <a:rPr lang="ja-JP" altLang="en-US" b="0" dirty="0" smtClean="0"/>
              <a:t>）</a:t>
            </a:r>
            <a:endParaRPr lang="ja-JP" altLang="en-US" b="0" dirty="0"/>
          </a:p>
        </p:txBody>
      </p:sp>
      <p:sp>
        <p:nvSpPr>
          <p:cNvPr id="13" name="正方形/長方形 12"/>
          <p:cNvSpPr/>
          <p:nvPr/>
        </p:nvSpPr>
        <p:spPr>
          <a:xfrm>
            <a:off x="1442286" y="4333166"/>
            <a:ext cx="3002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0" dirty="0" smtClean="0"/>
              <a:t>（</a:t>
            </a:r>
            <a:r>
              <a:rPr lang="ja-JP" altLang="en-US" b="0" dirty="0" smtClean="0">
                <a:solidFill>
                  <a:srgbClr val="00B0F0"/>
                </a:solidFill>
              </a:rPr>
              <a:t>拡大・縮小 </a:t>
            </a:r>
            <a:r>
              <a:rPr lang="en-US" altLang="ja-JP" b="0" dirty="0" smtClean="0"/>
              <a:t>/ </a:t>
            </a:r>
            <a:r>
              <a:rPr lang="ja-JP" altLang="en-US" b="0" dirty="0" smtClean="0">
                <a:solidFill>
                  <a:srgbClr val="C00000"/>
                </a:solidFill>
              </a:rPr>
              <a:t>回転</a:t>
            </a:r>
            <a:r>
              <a:rPr lang="ja-JP" altLang="en-US" b="0" dirty="0" smtClean="0">
                <a:solidFill>
                  <a:srgbClr val="00B0F0"/>
                </a:solidFill>
              </a:rPr>
              <a:t> </a:t>
            </a:r>
            <a:r>
              <a:rPr lang="en-US" altLang="ja-JP" b="0" dirty="0" smtClean="0"/>
              <a:t>/ </a:t>
            </a:r>
            <a:r>
              <a:rPr lang="ja-JP" altLang="en-US" b="0" dirty="0" smtClean="0">
                <a:solidFill>
                  <a:srgbClr val="00B0F0"/>
                </a:solidFill>
              </a:rPr>
              <a:t>せん断</a:t>
            </a:r>
            <a:r>
              <a:rPr lang="ja-JP" altLang="en-US" b="0" dirty="0" smtClean="0"/>
              <a:t>）</a:t>
            </a:r>
            <a:endParaRPr lang="ja-JP" altLang="en-US" b="0" dirty="0"/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2267744" y="5706343"/>
          <a:ext cx="48704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4" name="数式" r:id="rId5" imgW="1904760" imgH="241200" progId="Equation.3">
                  <p:embed/>
                </p:oleObj>
              </mc:Choice>
              <mc:Fallback>
                <p:oleObj name="数式" r:id="rId5" imgW="190476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706343"/>
                        <a:ext cx="4870450" cy="61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2267744" y="4941168"/>
          <a:ext cx="260032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5" name="数式" r:id="rId7" imgW="1015920" imgH="342720" progId="Equation.3">
                  <p:embed/>
                </p:oleObj>
              </mc:Choice>
              <mc:Fallback>
                <p:oleObj name="数式" r:id="rId7" imgW="1015920" imgH="34272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941168"/>
                        <a:ext cx="2600325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4644008" y="501317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dirty="0" smtClean="0"/>
              <a:t>とおくと</a:t>
            </a:r>
            <a:endParaRPr kumimoji="1" lang="ja-JP" altLang="en-US" sz="2800" b="0" dirty="0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2051720" y="1484784"/>
            <a:ext cx="5040560" cy="1296144"/>
          </a:xfrm>
          <a:prstGeom prst="rect">
            <a:avLst/>
          </a:prstGeom>
          <a:solidFill>
            <a:srgbClr val="FFC000">
              <a:alpha val="1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2179439" y="1519213"/>
          <a:ext cx="4840288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6" name="数式" r:id="rId9" imgW="1892160" imgH="482400" progId="Equation.3">
                  <p:embed/>
                </p:oleObj>
              </mc:Choice>
              <mc:Fallback>
                <p:oleObj name="数式" r:id="rId9" imgW="1892160" imgH="482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9439" y="1519213"/>
                        <a:ext cx="4840288" cy="123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1449717" y="3140968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0" dirty="0" smtClean="0"/>
              <a:t>［</a:t>
            </a:r>
            <a:r>
              <a:rPr lang="ja-JP" altLang="en-US" sz="2000" b="0" dirty="0" smtClean="0">
                <a:solidFill>
                  <a:srgbClr val="C00000"/>
                </a:solidFill>
              </a:rPr>
              <a:t>極分解</a:t>
            </a:r>
            <a:r>
              <a:rPr lang="ja-JP" altLang="en-US" sz="2000" b="0" dirty="0" smtClean="0"/>
              <a:t>］</a:t>
            </a:r>
            <a:endParaRPr lang="ja-JP" altLang="en-US" sz="2000" b="0" dirty="0"/>
          </a:p>
        </p:txBody>
      </p:sp>
      <p:graphicFrame>
        <p:nvGraphicFramePr>
          <p:cNvPr id="53255" name="Object 7"/>
          <p:cNvGraphicFramePr>
            <a:graphicFrameLocks noChangeAspect="1"/>
          </p:cNvGraphicFramePr>
          <p:nvPr/>
        </p:nvGraphicFramePr>
        <p:xfrm>
          <a:off x="1371592" y="3426406"/>
          <a:ext cx="1366838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7" name="数式" r:id="rId11" imgW="215640" imgH="152280" progId="Equation.3">
                  <p:embed/>
                </p:oleObj>
              </mc:Choice>
              <mc:Fallback>
                <p:oleObj name="数式" r:id="rId11" imgW="215640" imgH="1522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592" y="3426406"/>
                        <a:ext cx="1366838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タイトル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624736" cy="792088"/>
          </a:xfrm>
        </p:spPr>
        <p:txBody>
          <a:bodyPr/>
          <a:lstStyle/>
          <a:p>
            <a:r>
              <a:rPr lang="en-US" altLang="ja-JP" sz="3400" dirty="0" smtClean="0"/>
              <a:t>Appendix A. </a:t>
            </a:r>
            <a:r>
              <a:rPr lang="ja-JP" altLang="en-US" sz="3400" dirty="0" smtClean="0"/>
              <a:t>回転成分の抽出</a:t>
            </a:r>
            <a:endParaRPr kumimoji="1" lang="ja-JP" altLang="en-US" sz="3400" dirty="0"/>
          </a:p>
        </p:txBody>
      </p:sp>
      <p:sp>
        <p:nvSpPr>
          <p:cNvPr id="24" name="正方形/長方形 23"/>
          <p:cNvSpPr/>
          <p:nvPr/>
        </p:nvSpPr>
        <p:spPr bwMode="auto">
          <a:xfrm>
            <a:off x="2895600" y="1556792"/>
            <a:ext cx="1900518" cy="1173708"/>
          </a:xfrm>
          <a:prstGeom prst="rect">
            <a:avLst/>
          </a:prstGeom>
          <a:solidFill>
            <a:srgbClr val="C00000">
              <a:alpha val="5000"/>
            </a:srgbClr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0" name="直線コネクタ 29"/>
          <p:cNvCxnSpPr/>
          <p:nvPr/>
        </p:nvCxnSpPr>
        <p:spPr bwMode="auto">
          <a:xfrm>
            <a:off x="3851920" y="3196232"/>
            <a:ext cx="2454751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直線矢印コネクタ 31"/>
          <p:cNvCxnSpPr/>
          <p:nvPr/>
        </p:nvCxnSpPr>
        <p:spPr bwMode="auto">
          <a:xfrm rot="5400000">
            <a:off x="6132132" y="3341782"/>
            <a:ext cx="324801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直線矢印コネクタ 33"/>
          <p:cNvCxnSpPr/>
          <p:nvPr/>
        </p:nvCxnSpPr>
        <p:spPr bwMode="auto">
          <a:xfrm rot="5400000">
            <a:off x="4848859" y="3350580"/>
            <a:ext cx="305617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1" name="正方形/長方形 40"/>
          <p:cNvSpPr/>
          <p:nvPr/>
        </p:nvSpPr>
        <p:spPr bwMode="auto">
          <a:xfrm>
            <a:off x="4827494" y="1556792"/>
            <a:ext cx="2192778" cy="1173708"/>
          </a:xfrm>
          <a:prstGeom prst="rect">
            <a:avLst/>
          </a:prstGeom>
          <a:solidFill>
            <a:srgbClr val="0070C0">
              <a:alpha val="5000"/>
            </a:srgbClr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44" name="直線矢印コネクタ 43"/>
          <p:cNvCxnSpPr/>
          <p:nvPr/>
        </p:nvCxnSpPr>
        <p:spPr bwMode="auto">
          <a:xfrm rot="5400000">
            <a:off x="6218016" y="3269370"/>
            <a:ext cx="460665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6" name="直線コネクタ 45"/>
          <p:cNvCxnSpPr/>
          <p:nvPr/>
        </p:nvCxnSpPr>
        <p:spPr bwMode="auto">
          <a:xfrm>
            <a:off x="5906814" y="3048163"/>
            <a:ext cx="553509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線コネクタ 51"/>
          <p:cNvCxnSpPr/>
          <p:nvPr/>
        </p:nvCxnSpPr>
        <p:spPr bwMode="auto">
          <a:xfrm rot="5400000">
            <a:off x="3605305" y="2964826"/>
            <a:ext cx="48691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線コネクタ 52"/>
          <p:cNvCxnSpPr/>
          <p:nvPr/>
        </p:nvCxnSpPr>
        <p:spPr bwMode="auto">
          <a:xfrm rot="5400000">
            <a:off x="5760669" y="2895591"/>
            <a:ext cx="320063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3257" name="Object 9"/>
          <p:cNvGraphicFramePr>
            <a:graphicFrameLocks noChangeAspect="1"/>
          </p:cNvGraphicFramePr>
          <p:nvPr/>
        </p:nvGraphicFramePr>
        <p:xfrm>
          <a:off x="4499992" y="3350741"/>
          <a:ext cx="1046162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8" name="数式" r:id="rId13" imgW="164880" imgH="164880" progId="Equation.3">
                  <p:embed/>
                </p:oleObj>
              </mc:Choice>
              <mc:Fallback>
                <p:oleObj name="数式" r:id="rId13" imgW="164880" imgH="1648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3350741"/>
                        <a:ext cx="1046162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6012160" y="3356992"/>
          <a:ext cx="8048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39" name="数式" r:id="rId15" imgW="126720" imgH="177480" progId="Equation.3">
                  <p:embed/>
                </p:oleObj>
              </mc:Choice>
              <mc:Fallback>
                <p:oleObj name="数式" r:id="rId15" imgW="126720" imgH="177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3356992"/>
                        <a:ext cx="804862" cy="1125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5312420" y="3532435"/>
          <a:ext cx="72390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40" name="数式" r:id="rId17" imgW="114120" imgH="126720" progId="Equation.3">
                  <p:embed/>
                </p:oleObj>
              </mc:Choice>
              <mc:Fallback>
                <p:oleObj name="数式" r:id="rId17" imgW="114120" imgH="12672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420" y="3532435"/>
                        <a:ext cx="723900" cy="80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3681090" y="3634110"/>
          <a:ext cx="804862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41" name="数式" r:id="rId19" imgW="126720" imgH="101520" progId="Equation.3">
                  <p:embed/>
                </p:oleObj>
              </mc:Choice>
              <mc:Fallback>
                <p:oleObj name="数式" r:id="rId19" imgW="126720" imgH="10152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090" y="3634110"/>
                        <a:ext cx="804862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99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1" grpId="0"/>
      <p:bldP spid="12" grpId="0"/>
      <p:bldP spid="13" grpId="0"/>
      <p:bldP spid="16" grpId="0"/>
      <p:bldP spid="21" grpId="0"/>
      <p:bldP spid="24" grpId="0" animBg="1"/>
      <p:bldP spid="4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400" dirty="0" smtClean="0"/>
              <a:t>Appendix B. </a:t>
            </a:r>
            <a:r>
              <a:rPr kumimoji="1" lang="ja-JP" altLang="en-US" sz="3400" dirty="0" smtClean="0"/>
              <a:t>コリジョン</a:t>
            </a:r>
            <a:r>
              <a:rPr lang="ja-JP" altLang="en-US" sz="3400" dirty="0" smtClean="0"/>
              <a:t>実装の工夫</a:t>
            </a:r>
            <a:endParaRPr kumimoji="1" lang="ja-JP" altLang="en-US" sz="3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200" dirty="0" smtClean="0"/>
              <a:t>階層が</a:t>
            </a:r>
            <a:r>
              <a:rPr lang="en-US" altLang="ja-JP" sz="2200" dirty="0" smtClean="0"/>
              <a:t>2</a:t>
            </a:r>
            <a:r>
              <a:rPr lang="ja-JP" altLang="en-US" sz="2200" dirty="0" smtClean="0"/>
              <a:t>つ違うと体積が</a:t>
            </a:r>
            <a:r>
              <a:rPr lang="en-US" altLang="ja-JP" sz="2200" dirty="0" smtClean="0"/>
              <a:t>8×8=64</a:t>
            </a:r>
            <a:r>
              <a:rPr lang="ja-JP" altLang="en-US" sz="2200" dirty="0" smtClean="0"/>
              <a:t>倍！</a:t>
            </a:r>
            <a:endParaRPr lang="en-US" altLang="ja-JP" sz="2200" dirty="0" smtClean="0"/>
          </a:p>
          <a:p>
            <a:pPr lvl="1"/>
            <a:r>
              <a:rPr lang="ja-JP" altLang="en-US" sz="2200" dirty="0"/>
              <a:t>格子サイズ</a:t>
            </a:r>
            <a:r>
              <a:rPr lang="ja-JP" altLang="en-US" sz="2200" dirty="0" smtClean="0"/>
              <a:t>を最大球に合わせると</a:t>
            </a:r>
            <a:r>
              <a:rPr lang="en-US" altLang="ja-JP" sz="2200" dirty="0"/>
              <a:t/>
            </a:r>
            <a:br>
              <a:rPr lang="en-US" altLang="ja-JP" sz="2200" dirty="0"/>
            </a:br>
            <a:r>
              <a:rPr lang="ja-JP" altLang="en-US" sz="2200" dirty="0" smtClean="0"/>
              <a:t>セル内に膨大な数の球が入る</a:t>
            </a:r>
            <a:endParaRPr lang="en-US" altLang="ja-JP" sz="2200" dirty="0" smtClean="0"/>
          </a:p>
          <a:p>
            <a:pPr lvl="1"/>
            <a:r>
              <a:rPr lang="ja-JP" altLang="en-US" sz="2200" dirty="0" smtClean="0"/>
              <a:t>結局コリジョン応答がボトルネックに</a:t>
            </a:r>
            <a:r>
              <a:rPr lang="en-US" altLang="ja-JP" sz="2200" dirty="0" smtClean="0"/>
              <a:t>…</a:t>
            </a:r>
          </a:p>
          <a:p>
            <a:pPr marL="457200" lvl="1" indent="0">
              <a:buNone/>
            </a:pPr>
            <a:endParaRPr lang="en-US" altLang="ja-JP" sz="2200" dirty="0"/>
          </a:p>
          <a:p>
            <a:r>
              <a:rPr lang="ja-JP" altLang="en-US" sz="2200" dirty="0" smtClean="0"/>
              <a:t>デモでは計算点は</a:t>
            </a:r>
            <a:r>
              <a:rPr lang="en-US" altLang="ja-JP" sz="2200" dirty="0" smtClean="0"/>
              <a:t>2</a:t>
            </a:r>
            <a:r>
              <a:rPr lang="ja-JP" altLang="en-US" sz="2200" dirty="0" smtClean="0"/>
              <a:t>階層まで</a:t>
            </a:r>
            <a:endParaRPr lang="en-US" altLang="ja-JP" sz="2200" dirty="0" smtClean="0"/>
          </a:p>
          <a:p>
            <a:pPr lvl="1"/>
            <a:r>
              <a:rPr lang="ja-JP" altLang="en-US" sz="1800" dirty="0" smtClean="0"/>
              <a:t>計算点が増えても仮想ノードのおかげで</a:t>
            </a:r>
            <a:r>
              <a:rPr lang="en-US" altLang="ja-JP" sz="1800" dirty="0"/>
              <a:t/>
            </a:r>
            <a:br>
              <a:rPr lang="en-US" altLang="ja-JP" sz="1800" dirty="0"/>
            </a:br>
            <a:r>
              <a:rPr lang="ja-JP" altLang="en-US" sz="1800" dirty="0" smtClean="0"/>
              <a:t>パフォーマンスへの影響は軽微</a:t>
            </a:r>
            <a:endParaRPr lang="en-US" altLang="ja-JP" sz="1800" dirty="0" smtClean="0"/>
          </a:p>
          <a:p>
            <a:pPr lvl="1"/>
            <a:r>
              <a:rPr lang="ja-JP" altLang="en-US" sz="1800" dirty="0" smtClean="0"/>
              <a:t>寧ろコリジョンが早くなるメリットが非常に大きい</a:t>
            </a:r>
            <a:endParaRPr lang="en-US" altLang="ja-JP" sz="1800" dirty="0" smtClean="0"/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17" y="1412776"/>
            <a:ext cx="3013675" cy="293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41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Appendix </a:t>
            </a:r>
            <a:r>
              <a:rPr lang="en-US" altLang="ja-JP" sz="2800" dirty="0" smtClean="0"/>
              <a:t>C. S</a:t>
            </a:r>
            <a:r>
              <a:rPr kumimoji="1" lang="en-US" altLang="ja-JP" sz="2800" dirty="0" smtClean="0"/>
              <a:t>hape Matching</a:t>
            </a:r>
            <a:r>
              <a:rPr kumimoji="1" lang="ja-JP" altLang="en-US" sz="2800" dirty="0" smtClean="0"/>
              <a:t>の座標更新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dirty="0"/>
              <a:t>ゴールポジション </a:t>
            </a:r>
            <a:r>
              <a:rPr lang="en-US" altLang="ja-JP" dirty="0"/>
              <a:t>= </a:t>
            </a:r>
            <a:r>
              <a:rPr lang="ja-JP" altLang="en-US" dirty="0"/>
              <a:t>現在の座標では</a:t>
            </a:r>
            <a:r>
              <a:rPr lang="ja-JP" altLang="en-US" dirty="0" smtClean="0"/>
              <a:t>ない</a:t>
            </a:r>
            <a:endParaRPr lang="en-US" altLang="ja-JP" dirty="0"/>
          </a:p>
          <a:p>
            <a:r>
              <a:rPr kumimoji="1" lang="ja-JP" altLang="en-US" dirty="0" smtClean="0"/>
              <a:t>代わりに</a:t>
            </a:r>
            <a:r>
              <a:rPr kumimoji="1" lang="en-US" altLang="ja-JP" dirty="0" smtClean="0"/>
              <a:t>Position Based Dynamics</a:t>
            </a:r>
            <a:r>
              <a:rPr lang="ja-JP" altLang="en-US"/>
              <a:t>を</a:t>
            </a:r>
            <a:r>
              <a:rPr kumimoji="1" lang="ja-JP" altLang="en-US" smtClean="0"/>
              <a:t>使用</a:t>
            </a:r>
            <a:endParaRPr kumimoji="1" lang="en-US" altLang="ja-JP" dirty="0" smtClean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-1372" y="2276872"/>
            <a:ext cx="8765656" cy="1728192"/>
            <a:chOff x="-7976" y="2092382"/>
            <a:chExt cx="8765656" cy="1728192"/>
          </a:xfrm>
        </p:grpSpPr>
        <p:sp>
          <p:nvSpPr>
            <p:cNvPr id="8" name="角丸四角形 7"/>
            <p:cNvSpPr/>
            <p:nvPr/>
          </p:nvSpPr>
          <p:spPr bwMode="auto">
            <a:xfrm>
              <a:off x="476760" y="2092382"/>
              <a:ext cx="8280920" cy="1728192"/>
            </a:xfrm>
            <a:prstGeom prst="round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-7976" y="2132855"/>
                  <a:ext cx="8748464" cy="823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0" smtClean="0">
                              <a:latin typeface="Cambria Math"/>
                            </a:rPr>
                            <m:t>𝐯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3200" b="0" i="0" smtClean="0">
                              <a:latin typeface="Cambria Math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sz="3200" b="0" i="0" smtClean="0">
                              <a:latin typeface="Cambria Math"/>
                            </a:rPr>
                            <m:t>t</m:t>
                          </m:r>
                          <m:r>
                            <a:rPr kumimoji="1" lang="en-US" altLang="ja-JP" sz="3200" b="0" i="0" smtClean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1" lang="en-US" altLang="ja-JP" sz="3200" b="0" i="0" smtClean="0">
                              <a:latin typeface="Cambria Math"/>
                            </a:rPr>
                            <m:t>h</m:t>
                          </m:r>
                        </m:e>
                      </m:d>
                      <m:r>
                        <a:rPr kumimoji="1" lang="en-US" altLang="ja-JP" sz="3200" b="1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200" b="1" i="0" smtClean="0">
                              <a:latin typeface="Cambria Math"/>
                            </a:rPr>
                            <m:t>𝐯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3200" b="0" i="0" smtClean="0">
                              <a:latin typeface="Cambria Math"/>
                            </a:rPr>
                            <m:t>i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sz="3200" b="0" i="0" smtClean="0">
                              <a:latin typeface="Cambria Math"/>
                            </a:rPr>
                            <m:t>t</m:t>
                          </m:r>
                        </m:e>
                      </m:d>
                      <m:r>
                        <a:rPr lang="en-US" altLang="ja-JP" sz="3200" b="0" i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latin typeface="Cambria Math"/>
                            </a:rPr>
                            <m:t>m</m:t>
                          </m:r>
                        </m:den>
                      </m:f>
                      <m:r>
                        <a:rPr lang="en-US" altLang="ja-JP" sz="3200" b="0" i="0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ja-JP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3200" b="1" i="0" smtClean="0">
                              <a:latin typeface="Cambria Math"/>
                            </a:rPr>
                            <m:t>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latin typeface="Cambria Math"/>
                            </a:rPr>
                            <m:t>ext</m:t>
                          </m:r>
                        </m:sub>
                      </m:sSub>
                      <m:d>
                        <m:dPr>
                          <m:ctrlPr>
                            <a:rPr lang="en-US" altLang="ja-JP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3200" b="0" i="0" smtClean="0">
                              <a:latin typeface="Cambria Math"/>
                            </a:rPr>
                            <m:t>t</m:t>
                          </m:r>
                        </m:e>
                      </m:d>
                      <m:r>
                        <a:rPr lang="en-US" altLang="ja-JP" sz="3200" b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ja-JP" sz="3200" b="0">
                          <a:latin typeface="Cambria Math"/>
                        </a:rPr>
                        <m:t>α</m:t>
                      </m:r>
                      <m:f>
                        <m:fPr>
                          <m:ctrlPr>
                            <a:rPr lang="en-US" altLang="ja-JP" sz="3200" b="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3200" b="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3200">
                                  <a:latin typeface="Cambria Math"/>
                                </a:rPr>
                                <m:t>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200" b="0">
                                  <a:latin typeface="Cambria Math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3200" b="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3200" b="0">
                                  <a:latin typeface="Cambria Math"/>
                                </a:rPr>
                                <m:t>t</m:t>
                              </m:r>
                            </m:e>
                          </m:d>
                          <m:r>
                            <a:rPr lang="en-US" altLang="ja-JP" sz="3200" b="0">
                              <a:latin typeface="Cambria Math"/>
                            </a:rPr>
                            <m:t>− </m:t>
                          </m:r>
                          <m:sSub>
                            <m:sSubPr>
                              <m:ctrlPr>
                                <a:rPr lang="en-US" altLang="ja-JP" sz="32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3200">
                                  <a:latin typeface="Cambria Math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altLang="ja-JP" sz="3200">
                                  <a:latin typeface="Cambria Math"/>
                                </a:rPr>
                                <m:t>𝐢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3200" b="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3200" b="0">
                                  <a:latin typeface="Cambria Math"/>
                                </a:rPr>
                                <m:t>t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3200" b="0">
                              <a:latin typeface="Cambria Math"/>
                            </a:rPr>
                            <m:t>h</m:t>
                          </m:r>
                        </m:den>
                      </m:f>
                    </m:oMath>
                  </a14:m>
                  <a:r>
                    <a:rPr lang="ja-JP" altLang="en-US" sz="3200" b="0" dirty="0"/>
                    <a:t> </a:t>
                  </a:r>
                  <a:endParaRPr lang="en-US" altLang="ja-JP" sz="3200" b="0" dirty="0" smtClean="0"/>
                </a:p>
              </p:txBody>
            </p:sp>
          </mc:Choice>
          <mc:Fallback xmlns="">
            <p:sp>
              <p:nvSpPr>
                <p:cNvPr id="7" name="テキスト ボックス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976" y="2132855"/>
                  <a:ext cx="8748464" cy="82362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24416" y="3055614"/>
                  <a:ext cx="687625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3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200" b="1" i="0" smtClean="0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3200" b="0" i="0" smtClean="0">
                                <a:latin typeface="Cambria Math"/>
                              </a:rPr>
                              <m:t>i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3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3200" b="0" i="0" smtClean="0">
                                <a:latin typeface="Cambria Math"/>
                              </a:rPr>
                              <m:t>t</m:t>
                            </m:r>
                            <m:r>
                              <a:rPr kumimoji="1" lang="en-US" altLang="ja-JP" sz="3200" b="0" i="0" smtClean="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kumimoji="1" lang="en-US" altLang="ja-JP" sz="3200" b="0" i="0" smtClean="0">
                                <a:latin typeface="Cambria Math"/>
                              </a:rPr>
                              <m:t>h</m:t>
                            </m:r>
                          </m:e>
                        </m:d>
                        <m:r>
                          <a:rPr kumimoji="1" lang="en-US" altLang="ja-JP" sz="3200" b="1" i="0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32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3200" b="1" i="0" smtClean="0">
                                <a:latin typeface="Cambria Math"/>
                              </a:rPr>
                              <m:t>𝐱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3200" b="0" i="0" smtClean="0">
                                <a:latin typeface="Cambria Math"/>
                              </a:rPr>
                              <m:t>i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sz="3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3200" b="0" i="0" smtClean="0">
                                <a:latin typeface="Cambria Math"/>
                              </a:rPr>
                              <m:t>t</m:t>
                            </m:r>
                          </m:e>
                        </m:d>
                        <m:r>
                          <a:rPr kumimoji="1" lang="en-US" altLang="ja-JP" sz="32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latin typeface="Cambria Math"/>
                          </a:rPr>
                          <m:t>h</m:t>
                        </m:r>
                        <m:r>
                          <a:rPr lang="en-US" altLang="ja-JP" sz="3200" b="0" i="0" smtClean="0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altLang="ja-JP" sz="32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3200" b="1" i="0" smtClean="0">
                                <a:latin typeface="Cambria Math"/>
                              </a:rPr>
                              <m:t>𝐯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3200" b="0" i="0" smtClean="0">
                                <a:latin typeface="Cambria Math"/>
                              </a:rPr>
                              <m:t>i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sz="32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3200" b="0" i="0" smtClean="0">
                                <a:latin typeface="Cambria Math"/>
                              </a:rPr>
                              <m:t>t</m:t>
                            </m:r>
                            <m:r>
                              <a:rPr lang="en-US" altLang="ja-JP" sz="3200" b="0" i="0" smtClean="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altLang="ja-JP" sz="3200" b="0" i="0" smtClean="0">
                                <a:latin typeface="Cambria Math"/>
                              </a:rPr>
                              <m:t>h</m:t>
                            </m:r>
                          </m:e>
                        </m:d>
                      </m:oMath>
                    </m:oMathPara>
                  </a14:m>
                  <a:endParaRPr lang="en-US" altLang="ja-JP" sz="3200" b="0" dirty="0" smtClean="0"/>
                </a:p>
              </p:txBody>
            </p:sp>
          </mc:Choice>
          <mc:Fallback xmlns="">
            <p:sp>
              <p:nvSpPr>
                <p:cNvPr id="9" name="テキスト ボックス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16" y="3055614"/>
                  <a:ext cx="6876256" cy="58477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角丸四角形 13"/>
          <p:cNvSpPr/>
          <p:nvPr/>
        </p:nvSpPr>
        <p:spPr bwMode="auto">
          <a:xfrm>
            <a:off x="683568" y="2359915"/>
            <a:ext cx="4968552" cy="781053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1691681" y="1495819"/>
            <a:ext cx="262683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普通の速度更新処理</a:t>
            </a:r>
          </a:p>
        </p:txBody>
      </p:sp>
      <p:sp>
        <p:nvSpPr>
          <p:cNvPr id="32" name="角丸四角形 31"/>
          <p:cNvSpPr/>
          <p:nvPr/>
        </p:nvSpPr>
        <p:spPr bwMode="auto">
          <a:xfrm>
            <a:off x="6372200" y="2359915"/>
            <a:ext cx="1584176" cy="781053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5910086" y="4376139"/>
            <a:ext cx="2516321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dirty="0" err="1" smtClean="0">
                <a:solidFill>
                  <a:schemeClr val="bg1"/>
                </a:solidFill>
                <a:latin typeface="Arial" charset="0"/>
                <a:ea typeface="ＭＳ Ｐゴシック" pitchFamily="50" charset="-128"/>
              </a:rPr>
              <a:t>ShapeMatching</a:t>
            </a:r>
            <a:r>
              <a:rPr lang="ja-JP" altLang="en-US" dirty="0" smtClean="0">
                <a:solidFill>
                  <a:schemeClr val="bg1"/>
                </a:solidFill>
                <a:latin typeface="Arial" charset="0"/>
                <a:ea typeface="ＭＳ Ｐゴシック" pitchFamily="50" charset="-128"/>
              </a:rPr>
              <a:t>成分</a:t>
            </a:r>
            <a:endParaRPr kumimoji="1" lang="ja-JP" alt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角丸四角形 34"/>
          <p:cNvSpPr/>
          <p:nvPr/>
        </p:nvSpPr>
        <p:spPr bwMode="auto">
          <a:xfrm>
            <a:off x="6084168" y="2360685"/>
            <a:ext cx="288032" cy="781053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6" name="右矢印 35"/>
          <p:cNvSpPr/>
          <p:nvPr/>
        </p:nvSpPr>
        <p:spPr bwMode="auto">
          <a:xfrm rot="16200000">
            <a:off x="2824693" y="1933767"/>
            <a:ext cx="360812" cy="493021"/>
          </a:xfrm>
          <a:prstGeom prst="rightArrow">
            <a:avLst>
              <a:gd name="adj1" fmla="val 42272"/>
              <a:gd name="adj2" fmla="val 50000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5796136" y="1495819"/>
            <a:ext cx="936104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硬さ</a:t>
            </a:r>
          </a:p>
        </p:txBody>
      </p:sp>
      <p:sp>
        <p:nvSpPr>
          <p:cNvPr id="39" name="角丸四角形 38"/>
          <p:cNvSpPr/>
          <p:nvPr/>
        </p:nvSpPr>
        <p:spPr bwMode="auto">
          <a:xfrm>
            <a:off x="683567" y="3140966"/>
            <a:ext cx="5298105" cy="781053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1746024" y="4383010"/>
            <a:ext cx="2626836" cy="432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rPr>
              <a:t>普通の座標更新処理</a:t>
            </a:r>
          </a:p>
        </p:txBody>
      </p:sp>
      <p:sp>
        <p:nvSpPr>
          <p:cNvPr id="41" name="右矢印 40"/>
          <p:cNvSpPr/>
          <p:nvPr/>
        </p:nvSpPr>
        <p:spPr bwMode="auto">
          <a:xfrm rot="5400000">
            <a:off x="2882238" y="3855528"/>
            <a:ext cx="360039" cy="493021"/>
          </a:xfrm>
          <a:prstGeom prst="rightArrow">
            <a:avLst>
              <a:gd name="adj1" fmla="val 42272"/>
              <a:gd name="adj2" fmla="val 50000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42" name="右矢印 41"/>
          <p:cNvSpPr/>
          <p:nvPr/>
        </p:nvSpPr>
        <p:spPr bwMode="auto">
          <a:xfrm rot="5400000">
            <a:off x="6552744" y="3465388"/>
            <a:ext cx="1140320" cy="493021"/>
          </a:xfrm>
          <a:prstGeom prst="rightArrow">
            <a:avLst>
              <a:gd name="adj1" fmla="val 42272"/>
              <a:gd name="adj2" fmla="val 38408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右矢印 14"/>
          <p:cNvSpPr/>
          <p:nvPr/>
        </p:nvSpPr>
        <p:spPr bwMode="auto">
          <a:xfrm rot="16200000">
            <a:off x="6048164" y="1933383"/>
            <a:ext cx="360039" cy="493021"/>
          </a:xfrm>
          <a:prstGeom prst="rightArrow">
            <a:avLst>
              <a:gd name="adj1" fmla="val 42272"/>
              <a:gd name="adj2" fmla="val 50000"/>
            </a:avLst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30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注意点</a:t>
            </a:r>
            <a:endParaRPr lang="en-US" altLang="ja-JP" dirty="0" smtClean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大元の</a:t>
            </a:r>
            <a:r>
              <a:rPr lang="en-US" altLang="ja-JP" dirty="0" smtClean="0"/>
              <a:t>Shape Matching</a:t>
            </a:r>
            <a:r>
              <a:rPr lang="ja-JP" altLang="en-US" dirty="0" smtClean="0"/>
              <a:t>法が論文著者によって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特許が取られている模様</a:t>
            </a:r>
            <a:endParaRPr lang="en-US" altLang="ja-JP" dirty="0" smtClean="0"/>
          </a:p>
          <a:p>
            <a:r>
              <a:rPr lang="ja-JP" altLang="en-US" dirty="0" smtClean="0"/>
              <a:t>発展手法に対して、元論文の特許が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どの程度効力を有するかは不明</a:t>
            </a:r>
            <a:endParaRPr lang="en-US" altLang="ja-JP" dirty="0" smtClean="0"/>
          </a:p>
          <a:p>
            <a:r>
              <a:rPr lang="ja-JP" altLang="en-US" dirty="0" smtClean="0"/>
              <a:t>ゲームに応用する際は各社法務と御相談を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コンテンツ プレースホルダー 2"/>
          <p:cNvSpPr txBox="1">
            <a:spLocks/>
          </p:cNvSpPr>
          <p:nvPr/>
        </p:nvSpPr>
        <p:spPr bwMode="auto">
          <a:xfrm>
            <a:off x="291769" y="1354749"/>
            <a:ext cx="864190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b="0" dirty="0" smtClean="0"/>
              <a:t>先に求めた座標から速度を決定する手法</a:t>
            </a:r>
            <a:endParaRPr lang="en-US" altLang="ja-JP" b="0" dirty="0" smtClean="0"/>
          </a:p>
          <a:p>
            <a:endParaRPr lang="en-US" altLang="ja-JP" b="0" dirty="0"/>
          </a:p>
          <a:p>
            <a:endParaRPr lang="en-US" altLang="ja-JP" dirty="0" smtClean="0"/>
          </a:p>
          <a:p>
            <a:endParaRPr lang="en-US" altLang="ja-JP" b="0" dirty="0"/>
          </a:p>
          <a:p>
            <a:endParaRPr lang="en-US" altLang="ja-JP" b="0" dirty="0" smtClean="0"/>
          </a:p>
          <a:p>
            <a:endParaRPr lang="en-US" altLang="ja-JP" b="0" dirty="0"/>
          </a:p>
          <a:p>
            <a:endParaRPr lang="en-US" altLang="ja-JP" b="0" dirty="0" smtClean="0"/>
          </a:p>
          <a:p>
            <a:endParaRPr lang="en-US" altLang="ja-JP" sz="2000" b="0" dirty="0" smtClean="0"/>
          </a:p>
          <a:p>
            <a:r>
              <a:rPr lang="ja-JP" altLang="en-US" sz="2000" b="0" dirty="0" smtClean="0"/>
              <a:t>今回の場合、コンストレイント </a:t>
            </a:r>
            <a:r>
              <a:rPr lang="en-US" altLang="ja-JP" sz="2000" b="0" dirty="0" smtClean="0"/>
              <a:t>= </a:t>
            </a:r>
            <a:r>
              <a:rPr lang="ja-JP" altLang="en-US" sz="2000" b="0" dirty="0" smtClean="0"/>
              <a:t>コリジョン </a:t>
            </a:r>
            <a:r>
              <a:rPr lang="en-US" altLang="ja-JP" sz="2000" b="0" dirty="0" smtClean="0"/>
              <a:t>+ Shape Matching</a:t>
            </a:r>
          </a:p>
          <a:p>
            <a:r>
              <a:rPr lang="ja-JP" altLang="en-US" sz="2000" b="0" dirty="0" smtClean="0"/>
              <a:t>これでゴール座標 </a:t>
            </a:r>
            <a:r>
              <a:rPr lang="en-US" altLang="ja-JP" sz="2000" b="0" dirty="0" smtClean="0"/>
              <a:t>= </a:t>
            </a:r>
            <a:r>
              <a:rPr lang="ja-JP" altLang="en-US" sz="2000" b="0" dirty="0" smtClean="0"/>
              <a:t>現在の座標が実現</a:t>
            </a:r>
            <a:endParaRPr lang="en-US" altLang="ja-JP" sz="2000" b="0" dirty="0"/>
          </a:p>
        </p:txBody>
      </p:sp>
      <p:sp>
        <p:nvSpPr>
          <p:cNvPr id="59" name="角丸四角形 58"/>
          <p:cNvSpPr/>
          <p:nvPr/>
        </p:nvSpPr>
        <p:spPr bwMode="auto">
          <a:xfrm>
            <a:off x="539552" y="2135206"/>
            <a:ext cx="8146339" cy="3096344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accent5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Appendix C. Position Based Dynamics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896110" y="2267644"/>
                <a:ext cx="8136904" cy="2673344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sz="2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sz="2400" i="1">
                        <a:latin typeface="Cambria Math"/>
                      </a:rPr>
                      <m:t>+</m:t>
                    </m:r>
                    <m:r>
                      <a:rPr lang="en-US" altLang="ja-JP" sz="2400" b="1" smtClean="0">
                        <a:latin typeface="Cambria Math"/>
                      </a:rPr>
                      <m:t>𝚫</m:t>
                    </m:r>
                    <m:r>
                      <a:rPr lang="en-US" altLang="ja-JP" sz="2400" i="1">
                        <a:latin typeface="Cambria Math"/>
                      </a:rPr>
                      <m:t>𝑡</m:t>
                    </m:r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altLang="ja-JP" sz="24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smtClean="0"/>
                  <a:t>n </a:t>
                </a:r>
                <a:r>
                  <a:rPr lang="ja-JP" altLang="en-US" sz="2400" dirty="0" smtClean="0"/>
                  <a:t>回</a:t>
                </a:r>
                <a:r>
                  <a:rPr lang="en-US" altLang="ja-JP" sz="2400" dirty="0" smtClean="0"/>
                  <a:t>(</a:t>
                </a:r>
                <a:r>
                  <a:rPr lang="ja-JP" altLang="en-US" sz="2400" dirty="0" smtClean="0"/>
                  <a:t>任意数</a:t>
                </a:r>
                <a:r>
                  <a:rPr lang="en-US" altLang="ja-JP" sz="2400" dirty="0" smtClean="0"/>
                  <a:t>)</a:t>
                </a:r>
                <a:r>
                  <a:rPr lang="ja-JP" altLang="en-US" sz="2400" dirty="0" smtClean="0"/>
                  <a:t>ループ</a:t>
                </a:r>
                <a:endParaRPr lang="en-US" altLang="ja-JP" sz="2400" dirty="0" smtClean="0"/>
              </a:p>
              <a:p>
                <a:pPr marL="914400" lvl="1" indent="-514350">
                  <a:buFont typeface="+mj-ea"/>
                  <a:buAutoNum type="circleNumDbPlain"/>
                </a:pPr>
                <a:r>
                  <a:rPr lang="ja-JP" altLang="en-US" sz="1800" dirty="0" smtClean="0"/>
                  <a:t>コンストレイントを解いて</a:t>
                </a:r>
                <a:endParaRPr lang="en-US" altLang="ja-JP" sz="1800" dirty="0" smtClean="0"/>
              </a:p>
              <a:p>
                <a:pPr marL="914400" lvl="1" indent="-514350">
                  <a:buFont typeface="+mj-lt"/>
                  <a:buAutoNum type="circleNumDbPlain"/>
                </a:pPr>
                <a:r>
                  <a:rPr lang="en-US" altLang="ja-JP" sz="1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1800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ja-JP" sz="18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ja-JP" altLang="en-US" sz="1800" dirty="0" smtClean="0"/>
                  <a:t>を更新</a:t>
                </a:r>
                <a:r>
                  <a:rPr lang="en-US" altLang="ja-JP" sz="1800" dirty="0" smtClean="0"/>
                  <a:t/>
                </a:r>
                <a:br>
                  <a:rPr lang="en-US" altLang="ja-JP" sz="1800" dirty="0" smtClean="0"/>
                </a:br>
                <a:endParaRPr lang="en-US" altLang="ja-JP" sz="1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1" smtClean="0"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sz="2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1" smtClean="0">
                            <a:latin typeface="Cambria Math"/>
                          </a:rPr>
                          <m:t>(</m:t>
                        </m:r>
                        <m:r>
                          <a:rPr lang="en-US" altLang="ja-JP" sz="2400" b="1" i="1" smtClean="0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1" smtClean="0">
                            <a:latin typeface="Cambria Math"/>
                          </a:rPr>
                          <m:t>−</m:t>
                        </m:r>
                        <m:r>
                          <a:rPr lang="en-US" altLang="ja-JP" sz="24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)/</m:t>
                    </m:r>
                    <m:r>
                      <a:rPr lang="en-US" altLang="ja-JP" sz="2400" b="1">
                        <a:latin typeface="Cambria Math"/>
                      </a:rPr>
                      <m:t>𝚫</m:t>
                    </m:r>
                    <m:r>
                      <a:rPr lang="en-US" altLang="ja-JP" sz="2400" i="1">
                        <a:latin typeface="Cambria Math"/>
                      </a:rPr>
                      <m:t>𝑡</m:t>
                    </m:r>
                  </m:oMath>
                </a14:m>
                <a:r>
                  <a:rPr lang="ja-JP" altLang="en-US" sz="2400" dirty="0" smtClean="0"/>
                  <a:t> </a:t>
                </a:r>
                <a:endParaRPr lang="en-US" altLang="ja-JP" sz="2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ja-JP" sz="24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</a:t>
                </a:r>
                <a:endParaRPr lang="en-US" altLang="ja-JP" sz="2400" dirty="0"/>
              </a:p>
              <a:p>
                <a:endParaRPr lang="en-US" altLang="ja-JP" sz="2400" dirty="0"/>
              </a:p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endParaRPr kumimoji="1" lang="en-US" altLang="ja-JP" sz="2400" dirty="0" smtClean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6110" y="2267644"/>
                <a:ext cx="8136904" cy="2673344"/>
              </a:xfrm>
              <a:blipFill rotWithShape="1">
                <a:blip r:embed="rId2"/>
                <a:stretch>
                  <a:fillRect l="-974" t="-683" b="-5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円/楕円 3"/>
          <p:cNvSpPr/>
          <p:nvPr/>
        </p:nvSpPr>
        <p:spPr bwMode="auto">
          <a:xfrm>
            <a:off x="4774529" y="3104416"/>
            <a:ext cx="461435" cy="461435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0" name="直線矢印コネクタ 9"/>
          <p:cNvCxnSpPr>
            <a:endCxn id="19" idx="2"/>
          </p:cNvCxnSpPr>
          <p:nvPr/>
        </p:nvCxnSpPr>
        <p:spPr bwMode="auto">
          <a:xfrm flipV="1">
            <a:off x="5216017" y="2907796"/>
            <a:ext cx="1064695" cy="317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4517069" y="2668290"/>
                <a:ext cx="574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069" y="2668290"/>
                <a:ext cx="574353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5332236" y="2636344"/>
                <a:ext cx="574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236" y="2636344"/>
                <a:ext cx="574353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円/楕円 18"/>
          <p:cNvSpPr/>
          <p:nvPr/>
        </p:nvSpPr>
        <p:spPr bwMode="auto">
          <a:xfrm>
            <a:off x="6280712" y="2677078"/>
            <a:ext cx="461435" cy="461435"/>
          </a:xfrm>
          <a:prstGeom prst="ellipse">
            <a:avLst/>
          </a:prstGeom>
          <a:solidFill>
            <a:srgbClr val="00B050">
              <a:alpha val="44000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7039621" y="2617417"/>
            <a:ext cx="461435" cy="461435"/>
          </a:xfrm>
          <a:prstGeom prst="ellipse">
            <a:avLst/>
          </a:prstGeom>
          <a:solidFill>
            <a:srgbClr val="00B050">
              <a:alpha val="44000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6224252" y="2133438"/>
                <a:ext cx="574353" cy="483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252" y="2133438"/>
                <a:ext cx="574353" cy="4839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/>
              <p:cNvSpPr txBox="1"/>
              <p:nvPr/>
            </p:nvSpPr>
            <p:spPr>
              <a:xfrm>
                <a:off x="7376867" y="2194104"/>
                <a:ext cx="574353" cy="480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23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867" y="2194104"/>
                <a:ext cx="574353" cy="48090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7951220" y="3189029"/>
                <a:ext cx="574353" cy="46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𝒑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20" y="3189029"/>
                <a:ext cx="574353" cy="462947"/>
              </a:xfrm>
              <a:prstGeom prst="rect">
                <a:avLst/>
              </a:prstGeom>
              <a:blipFill rotWithShape="1">
                <a:blip r:embed="rId7"/>
                <a:stretch>
                  <a:fillRect l="-7368" b="-118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円/楕円 24"/>
          <p:cNvSpPr/>
          <p:nvPr/>
        </p:nvSpPr>
        <p:spPr bwMode="auto">
          <a:xfrm>
            <a:off x="7449946" y="3189029"/>
            <a:ext cx="461435" cy="461435"/>
          </a:xfrm>
          <a:prstGeom prst="ellipse">
            <a:avLst/>
          </a:prstGeom>
          <a:solidFill>
            <a:srgbClr val="F8D6CA">
              <a:alpha val="44000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9" name="直線矢印コネクタ 28"/>
          <p:cNvCxnSpPr/>
          <p:nvPr/>
        </p:nvCxnSpPr>
        <p:spPr bwMode="auto">
          <a:xfrm>
            <a:off x="6711719" y="2848134"/>
            <a:ext cx="32790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30" name="直線矢印コネクタ 29"/>
          <p:cNvCxnSpPr>
            <a:stCxn id="21" idx="5"/>
          </p:cNvCxnSpPr>
          <p:nvPr/>
        </p:nvCxnSpPr>
        <p:spPr bwMode="auto">
          <a:xfrm>
            <a:off x="7433480" y="3011276"/>
            <a:ext cx="147542" cy="1852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102" name="直線コネクタ 101"/>
          <p:cNvCxnSpPr/>
          <p:nvPr/>
        </p:nvCxnSpPr>
        <p:spPr bwMode="auto">
          <a:xfrm>
            <a:off x="1043608" y="3888158"/>
            <a:ext cx="6867773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 bwMode="auto">
          <a:xfrm>
            <a:off x="4774529" y="4488427"/>
            <a:ext cx="461435" cy="461435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4" name="円/楕円 33"/>
          <p:cNvSpPr/>
          <p:nvPr/>
        </p:nvSpPr>
        <p:spPr bwMode="auto">
          <a:xfrm>
            <a:off x="7449946" y="4557003"/>
            <a:ext cx="461435" cy="461435"/>
          </a:xfrm>
          <a:prstGeom prst="ellipse">
            <a:avLst/>
          </a:prstGeom>
          <a:solidFill>
            <a:srgbClr val="F8D6CA">
              <a:alpha val="44000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5" name="直線矢印コネクタ 34"/>
          <p:cNvCxnSpPr>
            <a:endCxn id="36" idx="2"/>
          </p:cNvCxnSpPr>
          <p:nvPr/>
        </p:nvCxnSpPr>
        <p:spPr bwMode="auto">
          <a:xfrm flipV="1">
            <a:off x="5205361" y="4275770"/>
            <a:ext cx="1064695" cy="317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36" name="円/楕円 35"/>
          <p:cNvSpPr/>
          <p:nvPr/>
        </p:nvSpPr>
        <p:spPr bwMode="auto">
          <a:xfrm>
            <a:off x="6270056" y="4045052"/>
            <a:ext cx="461435" cy="461435"/>
          </a:xfrm>
          <a:prstGeom prst="ellipse">
            <a:avLst/>
          </a:prstGeom>
          <a:solidFill>
            <a:srgbClr val="00B050">
              <a:alpha val="44000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7" name="円/楕円 36"/>
          <p:cNvSpPr/>
          <p:nvPr/>
        </p:nvSpPr>
        <p:spPr bwMode="auto">
          <a:xfrm>
            <a:off x="7028965" y="3985391"/>
            <a:ext cx="461435" cy="461435"/>
          </a:xfrm>
          <a:prstGeom prst="ellipse">
            <a:avLst/>
          </a:prstGeom>
          <a:solidFill>
            <a:srgbClr val="00B050">
              <a:alpha val="44000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8" name="円/楕円 37"/>
          <p:cNvSpPr/>
          <p:nvPr/>
        </p:nvSpPr>
        <p:spPr bwMode="auto">
          <a:xfrm>
            <a:off x="4762197" y="4492021"/>
            <a:ext cx="461435" cy="461435"/>
          </a:xfrm>
          <a:prstGeom prst="ellipse">
            <a:avLst/>
          </a:prstGeom>
          <a:solidFill>
            <a:srgbClr val="00B050">
              <a:alpha val="44000"/>
            </a:srgbClr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/>
              <p:cNvSpPr txBox="1"/>
              <p:nvPr/>
            </p:nvSpPr>
            <p:spPr>
              <a:xfrm>
                <a:off x="7940564" y="4557003"/>
                <a:ext cx="574353" cy="46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40" name="テキスト ボックス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564" y="4557003"/>
                <a:ext cx="574353" cy="462947"/>
              </a:xfrm>
              <a:prstGeom prst="rect">
                <a:avLst/>
              </a:prstGeom>
              <a:blipFill rotWithShape="1"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線矢印コネクタ 40"/>
          <p:cNvCxnSpPr/>
          <p:nvPr/>
        </p:nvCxnSpPr>
        <p:spPr bwMode="auto">
          <a:xfrm>
            <a:off x="6701063" y="4216108"/>
            <a:ext cx="32790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42" name="直線矢印コネクタ 41"/>
          <p:cNvCxnSpPr>
            <a:stCxn id="37" idx="5"/>
          </p:cNvCxnSpPr>
          <p:nvPr/>
        </p:nvCxnSpPr>
        <p:spPr bwMode="auto">
          <a:xfrm>
            <a:off x="7422824" y="4379250"/>
            <a:ext cx="147542" cy="1852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44" name="直線矢印コネクタ 43"/>
          <p:cNvCxnSpPr/>
          <p:nvPr/>
        </p:nvCxnSpPr>
        <p:spPr bwMode="auto">
          <a:xfrm>
            <a:off x="5235964" y="4719144"/>
            <a:ext cx="2186860" cy="76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6046994" y="4678149"/>
                <a:ext cx="574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994" y="4678149"/>
                <a:ext cx="574353" cy="461665"/>
              </a:xfrm>
              <a:prstGeom prst="rect">
                <a:avLst/>
              </a:prstGeom>
              <a:blipFill rotWithShape="1">
                <a:blip r:embed="rId9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円/楕円 45"/>
          <p:cNvSpPr/>
          <p:nvPr/>
        </p:nvSpPr>
        <p:spPr bwMode="auto">
          <a:xfrm>
            <a:off x="7449876" y="4564461"/>
            <a:ext cx="461435" cy="461435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/>
              <p:cNvSpPr txBox="1"/>
              <p:nvPr/>
            </p:nvSpPr>
            <p:spPr>
              <a:xfrm>
                <a:off x="5236009" y="3917585"/>
                <a:ext cx="574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61" name="テキスト ボックス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009" y="3917585"/>
                <a:ext cx="574353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/>
              <p:cNvSpPr txBox="1"/>
              <p:nvPr/>
            </p:nvSpPr>
            <p:spPr>
              <a:xfrm>
                <a:off x="4187411" y="4668716"/>
                <a:ext cx="574353" cy="46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sz="24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</m:sSubSup>
                    </m:oMath>
                  </m:oMathPara>
                </a14:m>
                <a:endParaRPr kumimoji="1" lang="ja-JP" altLang="en-US" sz="2400" b="0" i="1" dirty="0"/>
              </a:p>
            </p:txBody>
          </p:sp>
        </mc:Choice>
        <mc:Fallback xmlns="">
          <p:sp>
            <p:nvSpPr>
              <p:cNvPr id="62" name="テキスト ボックス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411" y="4668716"/>
                <a:ext cx="574353" cy="462947"/>
              </a:xfrm>
              <a:prstGeom prst="rect">
                <a:avLst/>
              </a:prstGeom>
              <a:blipFill rotWithShape="1">
                <a:blip r:embed="rId11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 bwMode="auto">
          <a:xfrm>
            <a:off x="4139962" y="3902882"/>
            <a:ext cx="4168580" cy="1228781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17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" grpId="0" build="p"/>
      <p:bldP spid="19" grpId="0" animBg="1"/>
      <p:bldP spid="21" grpId="0" animBg="1"/>
      <p:bldP spid="22" grpId="0"/>
      <p:bldP spid="23" grpId="0"/>
      <p:bldP spid="24" grpId="0"/>
      <p:bldP spid="25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0" grpId="0"/>
      <p:bldP spid="45" grpId="0"/>
      <p:bldP spid="46" grpId="0" animBg="1"/>
      <p:bldP spid="61" grpId="0"/>
      <p:bldP spid="62" grpId="0"/>
      <p:bldP spid="7" grpId="0" animBg="1"/>
    </p:bld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15389</TotalTime>
  <Words>3263</Words>
  <Application>Microsoft Office PowerPoint</Application>
  <PresentationFormat>画面に合わせる (4:3)</PresentationFormat>
  <Paragraphs>846</Paragraphs>
  <Slides>90</Slides>
  <Notes>8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90</vt:i4>
      </vt:variant>
    </vt:vector>
  </HeadingPairs>
  <TitlesOfParts>
    <vt:vector size="93" baseType="lpstr">
      <vt:lpstr>デザインの設定</vt:lpstr>
      <vt:lpstr>数式</vt:lpstr>
      <vt:lpstr>Worksheet</vt:lpstr>
      <vt:lpstr>PowerPoint プレゼンテーション</vt:lpstr>
      <vt:lpstr>発表の流れ</vt:lpstr>
      <vt:lpstr>発表の流れ</vt:lpstr>
      <vt:lpstr>発表の概要</vt:lpstr>
      <vt:lpstr>Shape Matching法の広がり</vt:lpstr>
      <vt:lpstr>解説技術の特徴</vt:lpstr>
      <vt:lpstr>ゲームへの応用</vt:lpstr>
      <vt:lpstr>ゲームへの応用</vt:lpstr>
      <vt:lpstr>注意点</vt:lpstr>
      <vt:lpstr>発表の概要</vt:lpstr>
      <vt:lpstr>発表の流れ</vt:lpstr>
      <vt:lpstr>Shape Matching法</vt:lpstr>
      <vt:lpstr>Shape Matching法の解説手順</vt:lpstr>
      <vt:lpstr>Shape Matching法の解説手順</vt:lpstr>
      <vt:lpstr>Shape Matching法の概要</vt:lpstr>
      <vt:lpstr>Shape Matching法の解説手順</vt:lpstr>
      <vt:lpstr>Shape Matching法の解説手順</vt:lpstr>
      <vt:lpstr>回転行列計算のキーアイディア</vt:lpstr>
      <vt:lpstr>重心座標系の導入</vt:lpstr>
      <vt:lpstr>回転行列の計算</vt:lpstr>
      <vt:lpstr>Shape Matching法の解説手順</vt:lpstr>
      <vt:lpstr>Shape Matching法の解説手順</vt:lpstr>
      <vt:lpstr>クラスタリング</vt:lpstr>
      <vt:lpstr>クラスタリング</vt:lpstr>
      <vt:lpstr>クラスタリングの特徴</vt:lpstr>
      <vt:lpstr>Shape Matching法のまとめ</vt:lpstr>
      <vt:lpstr>発表の流れ</vt:lpstr>
      <vt:lpstr>2次元版Shape Matching法</vt:lpstr>
      <vt:lpstr>2次元における高速化</vt:lpstr>
      <vt:lpstr>2次元における高速化</vt:lpstr>
      <vt:lpstr>2次元における高速化</vt:lpstr>
      <vt:lpstr>2次元版Shape Matching法</vt:lpstr>
      <vt:lpstr>Shape Matching法による画像変形</vt:lpstr>
      <vt:lpstr>発表の流れ</vt:lpstr>
      <vt:lpstr>Shape Matching法の発展手法</vt:lpstr>
      <vt:lpstr>発展手法の解説手順</vt:lpstr>
      <vt:lpstr>発展手法の解説手順</vt:lpstr>
      <vt:lpstr>2手法共通の基本概念</vt:lpstr>
      <vt:lpstr>発展手法の解説手順</vt:lpstr>
      <vt:lpstr>発展手法の解説手順</vt:lpstr>
      <vt:lpstr>ボクセルグリッドの導入</vt:lpstr>
      <vt:lpstr>発展手法の解説手順</vt:lpstr>
      <vt:lpstr>クラスタリング</vt:lpstr>
      <vt:lpstr>固さの調整</vt:lpstr>
      <vt:lpstr>発展手法の解説手順</vt:lpstr>
      <vt:lpstr>高速化のキーアイディア</vt:lpstr>
      <vt:lpstr>高速化のキーアイディア</vt:lpstr>
      <vt:lpstr>発展手法の解説手順</vt:lpstr>
      <vt:lpstr>Fast LSM法のキーアイディア</vt:lpstr>
      <vt:lpstr>Fast LSM法のキーアイディア</vt:lpstr>
      <vt:lpstr>Fast LSM法のキーアイディア</vt:lpstr>
      <vt:lpstr>Fast LSM法のキーアイディア</vt:lpstr>
      <vt:lpstr>Fast LSM法のキーアイディア</vt:lpstr>
      <vt:lpstr>ASM法のキーアイディア</vt:lpstr>
      <vt:lpstr>ASM法のキーアイディア</vt:lpstr>
      <vt:lpstr>ASM法のキーアイディア</vt:lpstr>
      <vt:lpstr>ASM法のキーアイディア</vt:lpstr>
      <vt:lpstr>ASM法のキーアイディア</vt:lpstr>
      <vt:lpstr>ASM法のキーアイディア</vt:lpstr>
      <vt:lpstr>発展手法の解説手順</vt:lpstr>
      <vt:lpstr>2手法の比較</vt:lpstr>
      <vt:lpstr>発表の流れ</vt:lpstr>
      <vt:lpstr>デモ1</vt:lpstr>
      <vt:lpstr>デモ2</vt:lpstr>
      <vt:lpstr>実行速度</vt:lpstr>
      <vt:lpstr>実装解説</vt:lpstr>
      <vt:lpstr>DX11(ComputeShader)実装の留意点</vt:lpstr>
      <vt:lpstr>階層的Fast Summationの並列化 (深さ優先加算)</vt:lpstr>
      <vt:lpstr>階層的Fast Summationの並列化 (幅優先加算)</vt:lpstr>
      <vt:lpstr>コリジョン</vt:lpstr>
      <vt:lpstr>コリジョン</vt:lpstr>
      <vt:lpstr>スキニング</vt:lpstr>
      <vt:lpstr>スキニング</vt:lpstr>
      <vt:lpstr>スキニング</vt:lpstr>
      <vt:lpstr>発表の流れ</vt:lpstr>
      <vt:lpstr>考察</vt:lpstr>
      <vt:lpstr>ASMの問題点</vt:lpstr>
      <vt:lpstr>最新論文の紹介1</vt:lpstr>
      <vt:lpstr>最新論文の紹介2</vt:lpstr>
      <vt:lpstr>どちらもよい手法だが…</vt:lpstr>
      <vt:lpstr>発表の流れ</vt:lpstr>
      <vt:lpstr>発表内容のまとめ</vt:lpstr>
      <vt:lpstr>著作権について</vt:lpstr>
      <vt:lpstr>最後に</vt:lpstr>
      <vt:lpstr>Appendix A. 最適な線形変換行列</vt:lpstr>
      <vt:lpstr>Appendix A. 線形変換の問題点</vt:lpstr>
      <vt:lpstr>Appendix A. 回転成分の抽出</vt:lpstr>
      <vt:lpstr>Appendix B. コリジョン実装の工夫</vt:lpstr>
      <vt:lpstr>Appendix C. Shape Matchingの座標更新</vt:lpstr>
      <vt:lpstr>Appendix C. Position Based Dynamics</vt:lpstr>
    </vt:vector>
  </TitlesOfParts>
  <Company>NAMCO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imagire</dc:creator>
  <cp:lastModifiedBy>Ren</cp:lastModifiedBy>
  <cp:revision>4547</cp:revision>
  <dcterms:created xsi:type="dcterms:W3CDTF">2007-08-13T08:03:58Z</dcterms:created>
  <dcterms:modified xsi:type="dcterms:W3CDTF">2011-09-06T01:50:30Z</dcterms:modified>
</cp:coreProperties>
</file>