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2" r:id="rId1"/>
  </p:sldMasterIdLst>
  <p:notesMasterIdLst>
    <p:notesMasterId r:id="rId64"/>
  </p:notesMasterIdLst>
  <p:handoutMasterIdLst>
    <p:handoutMasterId r:id="rId65"/>
  </p:handoutMasterIdLst>
  <p:sldIdLst>
    <p:sldId id="256" r:id="rId2"/>
    <p:sldId id="257" r:id="rId3"/>
    <p:sldId id="259" r:id="rId4"/>
    <p:sldId id="258" r:id="rId5"/>
    <p:sldId id="265" r:id="rId6"/>
    <p:sldId id="266" r:id="rId7"/>
    <p:sldId id="267" r:id="rId8"/>
    <p:sldId id="268" r:id="rId9"/>
    <p:sldId id="271" r:id="rId10"/>
    <p:sldId id="272" r:id="rId11"/>
    <p:sldId id="275" r:id="rId12"/>
    <p:sldId id="274" r:id="rId13"/>
    <p:sldId id="260" r:id="rId14"/>
    <p:sldId id="273" r:id="rId15"/>
    <p:sldId id="288" r:id="rId16"/>
    <p:sldId id="278" r:id="rId17"/>
    <p:sldId id="276" r:id="rId18"/>
    <p:sldId id="279" r:id="rId19"/>
    <p:sldId id="289" r:id="rId20"/>
    <p:sldId id="280" r:id="rId21"/>
    <p:sldId id="290" r:id="rId22"/>
    <p:sldId id="281" r:id="rId23"/>
    <p:sldId id="291" r:id="rId24"/>
    <p:sldId id="282" r:id="rId25"/>
    <p:sldId id="283" r:id="rId26"/>
    <p:sldId id="284" r:id="rId27"/>
    <p:sldId id="296" r:id="rId28"/>
    <p:sldId id="300" r:id="rId29"/>
    <p:sldId id="299" r:id="rId30"/>
    <p:sldId id="366" r:id="rId31"/>
    <p:sldId id="301" r:id="rId32"/>
    <p:sldId id="323" r:id="rId33"/>
    <p:sldId id="320" r:id="rId34"/>
    <p:sldId id="321" r:id="rId35"/>
    <p:sldId id="325" r:id="rId36"/>
    <p:sldId id="351" r:id="rId37"/>
    <p:sldId id="326" r:id="rId38"/>
    <p:sldId id="327" r:id="rId39"/>
    <p:sldId id="336" r:id="rId40"/>
    <p:sldId id="337" r:id="rId41"/>
    <p:sldId id="338" r:id="rId42"/>
    <p:sldId id="352" r:id="rId43"/>
    <p:sldId id="354" r:id="rId44"/>
    <p:sldId id="363" r:id="rId45"/>
    <p:sldId id="341" r:id="rId46"/>
    <p:sldId id="342" r:id="rId47"/>
    <p:sldId id="343" r:id="rId48"/>
    <p:sldId id="357" r:id="rId49"/>
    <p:sldId id="346" r:id="rId50"/>
    <p:sldId id="347" r:id="rId51"/>
    <p:sldId id="348" r:id="rId52"/>
    <p:sldId id="358" r:id="rId53"/>
    <p:sldId id="359" r:id="rId54"/>
    <p:sldId id="361" r:id="rId55"/>
    <p:sldId id="360" r:id="rId56"/>
    <p:sldId id="362" r:id="rId57"/>
    <p:sldId id="355" r:id="rId58"/>
    <p:sldId id="364" r:id="rId59"/>
    <p:sldId id="356" r:id="rId60"/>
    <p:sldId id="292" r:id="rId61"/>
    <p:sldId id="287" r:id="rId62"/>
    <p:sldId id="294" r:id="rId6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" id="{9891DFE4-AFC2-4559-8DC3-5434A26A8734}">
          <p14:sldIdLst>
            <p14:sldId id="256"/>
            <p14:sldId id="257"/>
          </p14:sldIdLst>
        </p14:section>
        <p14:section name="製品紹介" id="{D48888C3-F13A-4BDA-B9AC-39FF34059CEE}">
          <p14:sldIdLst>
            <p14:sldId id="259"/>
            <p14:sldId id="258"/>
            <p14:sldId id="265"/>
            <p14:sldId id="266"/>
            <p14:sldId id="267"/>
            <p14:sldId id="268"/>
            <p14:sldId id="271"/>
            <p14:sldId id="272"/>
            <p14:sldId id="275"/>
          </p14:sldIdLst>
        </p14:section>
        <p14:section name="アップデート情報" id="{16513572-FC4B-48E1-BF09-B66F9B2AA43F}">
          <p14:sldIdLst>
            <p14:sldId id="274"/>
            <p14:sldId id="260"/>
            <p14:sldId id="273"/>
            <p14:sldId id="288"/>
            <p14:sldId id="278"/>
            <p14:sldId id="276"/>
            <p14:sldId id="279"/>
            <p14:sldId id="289"/>
            <p14:sldId id="280"/>
            <p14:sldId id="290"/>
            <p14:sldId id="281"/>
            <p14:sldId id="291"/>
            <p14:sldId id="282"/>
            <p14:sldId id="283"/>
          </p14:sldIdLst>
        </p14:section>
        <p14:section name="比較" id="{784F17BD-172B-4637-BE92-CBF5164B4BE1}">
          <p14:sldIdLst>
            <p14:sldId id="284"/>
            <p14:sldId id="296"/>
            <p14:sldId id="300"/>
            <p14:sldId id="299"/>
            <p14:sldId id="366"/>
            <p14:sldId id="301"/>
            <p14:sldId id="323"/>
            <p14:sldId id="320"/>
            <p14:sldId id="321"/>
            <p14:sldId id="325"/>
            <p14:sldId id="351"/>
            <p14:sldId id="326"/>
            <p14:sldId id="327"/>
            <p14:sldId id="336"/>
            <p14:sldId id="337"/>
            <p14:sldId id="338"/>
            <p14:sldId id="352"/>
            <p14:sldId id="354"/>
            <p14:sldId id="363"/>
            <p14:sldId id="341"/>
            <p14:sldId id="342"/>
            <p14:sldId id="343"/>
            <p14:sldId id="357"/>
            <p14:sldId id="346"/>
            <p14:sldId id="347"/>
            <p14:sldId id="348"/>
            <p14:sldId id="358"/>
            <p14:sldId id="359"/>
            <p14:sldId id="361"/>
            <p14:sldId id="360"/>
            <p14:sldId id="362"/>
            <p14:sldId id="355"/>
            <p14:sldId id="364"/>
            <p14:sldId id="356"/>
            <p14:sldId id="292"/>
          </p14:sldIdLst>
        </p14:section>
        <p14:section name="Ending" id="{0158C8F9-2FD0-4101-A3DD-D998531001A9}">
          <p14:sldIdLst>
            <p14:sldId id="287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6A6D70"/>
    <a:srgbClr val="D16C15"/>
    <a:srgbClr val="D16C70"/>
    <a:srgbClr val="6A0000"/>
    <a:srgbClr val="4122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85" autoAdjust="0"/>
    <p:restoredTop sz="77551" autoAdjust="0"/>
  </p:normalViewPr>
  <p:slideViewPr>
    <p:cSldViewPr snapToGrid="0" snapToObjects="1">
      <p:cViewPr varScale="1">
        <p:scale>
          <a:sx n="124" d="100"/>
          <a:sy n="124" d="100"/>
        </p:scale>
        <p:origin x="1488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5" d="100"/>
          <a:sy n="85" d="100"/>
        </p:scale>
        <p:origin x="26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898D69-AEA4-EA4F-A875-B1A3E84DAE6A}" type="datetimeFigureOut">
              <a:rPr lang="en-US" smtClean="0"/>
              <a:t>7/12/23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D6407-F0C1-5C49-B6B6-3CBCB5DF3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679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ED3DE2-6ED1-4045-A8C6-22AF92A83CD5}" type="datetimeFigureOut">
              <a:rPr lang="en-US" smtClean="0"/>
              <a:t>7/12/23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DEE212-02DF-3E4B-8185-8004C1BE0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0085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619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56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95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9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47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764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192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837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7293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872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717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799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448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646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783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2574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041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332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8678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0532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4060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3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6221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918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993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775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800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721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734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496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770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22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9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515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776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505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654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971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828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00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89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786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2209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28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6140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5091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9575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2612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5647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0287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97818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2194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29447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0162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604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93617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8402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17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88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0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EE212-02DF-3E4B-8185-8004C1BE04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86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（文字オレンジ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線画 が含まれている画像&#10;&#10;自動的に生成された説明">
            <a:extLst>
              <a:ext uri="{FF2B5EF4-FFF2-40B4-BE49-F238E27FC236}">
                <a16:creationId xmlns:a16="http://schemas.microsoft.com/office/drawing/2014/main" id="{BA926BD4-885E-4EBC-A3A3-E11662F21B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6823" y="48925"/>
            <a:ext cx="4176000" cy="509471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97582" y="1816783"/>
            <a:ext cx="6096685" cy="64739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2800" b="1" i="0">
                <a:solidFill>
                  <a:srgbClr val="D16C15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DC4C0F2B-076D-4B38-ABF1-17AAA7C88D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7583" y="2626598"/>
            <a:ext cx="3952728" cy="3030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400" b="1" i="0" baseline="0">
                <a:solidFill>
                  <a:srgbClr val="6A6D7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dirty="0"/>
              <a:t>タイトルの書式設定</a:t>
            </a:r>
            <a:endParaRPr lang="en-US" dirty="0"/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53EA3DAF-A06A-45BF-BCFD-8560C84CFA3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96850" y="3049662"/>
            <a:ext cx="3994150" cy="7526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200">
                <a:solidFill>
                  <a:srgbClr val="6A6D70"/>
                </a:solidFill>
              </a:defRPr>
            </a:lvl1pPr>
          </a:lstStyle>
          <a:p>
            <a:pPr lvl="0"/>
            <a:r>
              <a:rPr lang="ja-JP" altLang="en-US" dirty="0"/>
              <a:t>会社名、部署名、役職名、名前</a:t>
            </a:r>
            <a:endParaRPr kumimoji="1" lang="ja-JP" altLang="en-US" dirty="0"/>
          </a:p>
        </p:txBody>
      </p:sp>
      <p:sp>
        <p:nvSpPr>
          <p:cNvPr id="26" name="コンテンツ プレースホルダー 7">
            <a:extLst>
              <a:ext uri="{FF2B5EF4-FFF2-40B4-BE49-F238E27FC236}">
                <a16:creationId xmlns:a16="http://schemas.microsoft.com/office/drawing/2014/main" id="{83A1A8A8-525D-49A7-90A4-EE00EEBC9E6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97583" y="3935532"/>
            <a:ext cx="3994150" cy="243588"/>
          </a:xfrm>
        </p:spPr>
        <p:txBody>
          <a:bodyPr/>
          <a:lstStyle>
            <a:lvl1pPr marL="0" indent="0">
              <a:buNone/>
              <a:defRPr sz="1200">
                <a:solidFill>
                  <a:srgbClr val="6A6D70"/>
                </a:solidFill>
              </a:defRPr>
            </a:lvl1pPr>
          </a:lstStyle>
          <a:p>
            <a:pPr lvl="0"/>
            <a:r>
              <a:rPr lang="ja-JP" altLang="en-US" dirty="0"/>
              <a:t>日付</a:t>
            </a:r>
            <a:endParaRPr kumimoji="1" lang="ja-JP" alt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E6E69BDB-E531-4D79-A106-14DEF4AF3C67}"/>
              </a:ext>
            </a:extLst>
          </p:cNvPr>
          <p:cNvSpPr txBox="1">
            <a:spLocks/>
          </p:cNvSpPr>
          <p:nvPr userDrawn="1"/>
        </p:nvSpPr>
        <p:spPr>
          <a:xfrm>
            <a:off x="-18317" y="4887052"/>
            <a:ext cx="3952728" cy="2069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342900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400" b="1" i="0" kern="1200" baseline="0">
                <a:solidFill>
                  <a:srgbClr val="6A6D7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3429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21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marL="6858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marL="10287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marL="13716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="0" dirty="0">
                <a:solidFill>
                  <a:srgbClr val="6A6D7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©Silicon Studio Corp., all rights reserved.</a:t>
            </a:r>
            <a:endParaRPr lang="en-US" sz="1000" b="0" dirty="0">
              <a:solidFill>
                <a:srgbClr val="6A6D7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AC63208-A6D6-4B94-B8C7-F5CCA4A9559A}"/>
              </a:ext>
            </a:extLst>
          </p:cNvPr>
          <p:cNvSpPr/>
          <p:nvPr userDrawn="1"/>
        </p:nvSpPr>
        <p:spPr>
          <a:xfrm>
            <a:off x="733" y="1816783"/>
            <a:ext cx="132617" cy="647393"/>
          </a:xfrm>
          <a:prstGeom prst="rect">
            <a:avLst/>
          </a:prstGeom>
          <a:solidFill>
            <a:srgbClr val="D16C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8628EC9-5FB0-4064-8444-53B680A43B45}"/>
              </a:ext>
            </a:extLst>
          </p:cNvPr>
          <p:cNvSpPr/>
          <p:nvPr userDrawn="1"/>
        </p:nvSpPr>
        <p:spPr>
          <a:xfrm>
            <a:off x="733" y="2613898"/>
            <a:ext cx="132617" cy="315736"/>
          </a:xfrm>
          <a:prstGeom prst="rect">
            <a:avLst/>
          </a:prstGeom>
          <a:solidFill>
            <a:srgbClr val="6A6D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85A4CD5-CE70-4753-AFCF-881D931FD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1" y="110703"/>
            <a:ext cx="1800000" cy="586800"/>
          </a:xfrm>
          <a:prstGeom prst="rect">
            <a:avLst/>
          </a:prstGeom>
        </p:spPr>
      </p:pic>
      <p:sp>
        <p:nvSpPr>
          <p:cNvPr id="14" name="コンテンツ プレースホルダー 7">
            <a:extLst>
              <a:ext uri="{FF2B5EF4-FFF2-40B4-BE49-F238E27FC236}">
                <a16:creationId xmlns:a16="http://schemas.microsoft.com/office/drawing/2014/main" id="{8DD20C93-91D2-4D63-A3D4-25EB7D12012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97583" y="1064115"/>
            <a:ext cx="6096684" cy="4094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ja-JP" altLang="en-US" dirty="0"/>
              <a:t>プレゼン先の社名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2191618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ブランディングメッセー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67CD340-5C91-4770-99D6-6EB33DEF19B7}"/>
              </a:ext>
            </a:extLst>
          </p:cNvPr>
          <p:cNvSpPr/>
          <p:nvPr userDrawn="1"/>
        </p:nvSpPr>
        <p:spPr>
          <a:xfrm>
            <a:off x="7657807" y="4919808"/>
            <a:ext cx="1485781" cy="224199"/>
          </a:xfrm>
          <a:prstGeom prst="rect">
            <a:avLst/>
          </a:prstGeom>
          <a:solidFill>
            <a:srgbClr val="D47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70F3A54-4B56-425D-B34C-56C8EABE7689}"/>
              </a:ext>
            </a:extLst>
          </p:cNvPr>
          <p:cNvSpPr/>
          <p:nvPr userDrawn="1"/>
        </p:nvSpPr>
        <p:spPr>
          <a:xfrm>
            <a:off x="1" y="4919808"/>
            <a:ext cx="7657806" cy="224199"/>
          </a:xfrm>
          <a:prstGeom prst="rect">
            <a:avLst/>
          </a:prstGeom>
          <a:solidFill>
            <a:srgbClr val="6A6D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D7FAC6A-70E7-4F2E-A87E-9E1C6AD5C9AD}"/>
              </a:ext>
            </a:extLst>
          </p:cNvPr>
          <p:cNvSpPr txBox="1">
            <a:spLocks/>
          </p:cNvSpPr>
          <p:nvPr userDrawn="1"/>
        </p:nvSpPr>
        <p:spPr>
          <a:xfrm>
            <a:off x="-18317" y="4887052"/>
            <a:ext cx="3952728" cy="2069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342900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400" b="1" i="0" kern="1200" baseline="0">
                <a:solidFill>
                  <a:srgbClr val="6A6D7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3429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21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marL="6858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marL="10287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marL="13716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©Silicon Studio Corp., all rights reserved.</a:t>
            </a:r>
            <a:endParaRPr lang="en-US" sz="1000" b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9" name="図 16">
            <a:extLst>
              <a:ext uri="{FF2B5EF4-FFF2-40B4-BE49-F238E27FC236}">
                <a16:creationId xmlns:a16="http://schemas.microsoft.com/office/drawing/2014/main" id="{D46FA14A-E0FA-4B40-B159-6EF4772201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9831" y="4326799"/>
            <a:ext cx="1506069" cy="49097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8AA77ED-7366-6A43-B9C2-24A123A6AA2E}"/>
              </a:ext>
            </a:extLst>
          </p:cNvPr>
          <p:cNvSpPr/>
          <p:nvPr userDrawn="1"/>
        </p:nvSpPr>
        <p:spPr>
          <a:xfrm>
            <a:off x="399571" y="947156"/>
            <a:ext cx="8414016" cy="3881198"/>
          </a:xfrm>
          <a:prstGeom prst="rect">
            <a:avLst/>
          </a:prstGeom>
        </p:spPr>
        <p:txBody>
          <a:bodyPr wrap="square" numCol="2" spcCol="54000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ja-JP" altLang="en-US" sz="1000" b="0" i="0" kern="1200" spc="10" baseline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私たちシリコンスタジオは、自社開発による数々のミドルウェアを有し、</a:t>
            </a:r>
            <a:r>
              <a:rPr lang="en-US" altLang="ja-JP" sz="1000" b="0" i="0" kern="1200" spc="10" baseline="0" dirty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CG</a:t>
            </a:r>
            <a:r>
              <a:rPr lang="ja-JP" altLang="en-US" sz="1000" b="0" i="0" kern="1200" spc="10" baseline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の黎明期から今日に至るまで</a:t>
            </a:r>
            <a:r>
              <a:rPr lang="en-US" altLang="ja-JP" sz="1000" b="0" i="0" kern="1200" spc="10" baseline="0" dirty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CG</a:t>
            </a:r>
            <a:r>
              <a:rPr lang="ja-JP" altLang="en-US" sz="1000" b="0" i="0" kern="1200" spc="10" baseline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関連事業に取り組み、技術力（</a:t>
            </a:r>
            <a:r>
              <a:rPr lang="en-US" altLang="ja-JP" sz="1000" b="0" i="0" kern="1200" spc="10" baseline="0" dirty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Technology</a:t>
            </a:r>
            <a:r>
              <a:rPr lang="ja-JP" altLang="en-US" sz="1000" b="0" i="0" kern="1200" spc="10" baseline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）、表現力（</a:t>
            </a:r>
            <a:r>
              <a:rPr lang="en-US" altLang="ja-JP" sz="1000" b="0" i="0" kern="1200" spc="10" baseline="0" dirty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Art</a:t>
            </a:r>
            <a:r>
              <a:rPr lang="ja-JP" altLang="en-US" sz="1000" b="0" i="0" kern="1200" spc="10" baseline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）、発想力（</a:t>
            </a:r>
            <a:r>
              <a:rPr lang="en-US" altLang="ja-JP" sz="1000" b="0" i="0" kern="1200" spc="10" baseline="0" dirty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Ideas</a:t>
            </a:r>
            <a:r>
              <a:rPr lang="ja-JP" altLang="en-US" sz="1000" b="0" i="0" kern="1200" spc="10" baseline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）の研鑽を積み重ねてきました。これら</a:t>
            </a:r>
            <a:r>
              <a:rPr lang="en-US" altLang="ja-JP" sz="1000" b="0" i="0" kern="1200" spc="10" baseline="0" dirty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3</a:t>
            </a:r>
            <a:r>
              <a:rPr lang="ja-JP" altLang="en-US" sz="1000" b="0" i="0" kern="1200" spc="10" baseline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つの力を高い次元で融合させ、</a:t>
            </a:r>
            <a:r>
              <a:rPr lang="en-US" altLang="ja-JP" sz="1000" b="0" i="0" kern="1200" spc="10" baseline="0" dirty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CG</a:t>
            </a:r>
            <a:r>
              <a:rPr lang="ja-JP" altLang="en-US" sz="1000" b="0" i="0" kern="1200" spc="10" baseline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が持つ可能性を最大限に発揮させられること、それが私たちの強みです。</a:t>
            </a:r>
            <a:endParaRPr lang="en-US" altLang="ja-JP" sz="1000" b="0" i="0" kern="1200" spc="10" baseline="0" dirty="0">
              <a:solidFill>
                <a:srgbClr val="515151"/>
              </a:solidFill>
              <a:effectLst/>
              <a:latin typeface="+mn-ea"/>
              <a:ea typeface="+mn-ea"/>
              <a:cs typeface="+mn-cs"/>
            </a:endParaRPr>
          </a:p>
          <a:p>
            <a:pPr algn="just">
              <a:lnSpc>
                <a:spcPct val="150000"/>
              </a:lnSpc>
            </a:pPr>
            <a:endParaRPr lang="en-US" altLang="ja-JP" sz="1000" b="0" i="0" kern="1200" spc="10" baseline="0" dirty="0">
              <a:solidFill>
                <a:srgbClr val="515151"/>
              </a:solidFill>
              <a:effectLst/>
              <a:latin typeface="+mn-ea"/>
              <a:ea typeface="+mn-ea"/>
              <a:cs typeface="+mn-cs"/>
            </a:endParaRPr>
          </a:p>
          <a:p>
            <a:pPr algn="just">
              <a:lnSpc>
                <a:spcPct val="150000"/>
              </a:lnSpc>
            </a:pPr>
            <a:r>
              <a:rPr lang="ja-JP" altLang="en-US" sz="1000" b="0" i="0" kern="1200" spc="10" baseline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コンピューターグラフィックス（</a:t>
            </a:r>
            <a:r>
              <a:rPr lang="en-US" altLang="ja-JP" sz="1000" b="0" i="0" kern="1200" spc="10" baseline="0" dirty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CG</a:t>
            </a:r>
            <a:r>
              <a:rPr lang="ja-JP" altLang="en-US" sz="1000" b="0" i="0" kern="1200" spc="10" baseline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）は無限の可能性を秘めています。</a:t>
            </a:r>
            <a:endParaRPr lang="en-US" altLang="ja-JP" sz="1000" b="0" i="0" kern="1200" spc="10" baseline="0" dirty="0">
              <a:solidFill>
                <a:srgbClr val="515151"/>
              </a:solidFill>
              <a:effectLst/>
              <a:latin typeface="+mn-ea"/>
              <a:ea typeface="+mn-ea"/>
              <a:cs typeface="+mn-cs"/>
            </a:endParaRPr>
          </a:p>
          <a:p>
            <a:pPr algn="just">
              <a:lnSpc>
                <a:spcPct val="150000"/>
              </a:lnSpc>
            </a:pPr>
            <a:r>
              <a:rPr lang="ja-JP" altLang="en-US" sz="1000" b="0" i="0" kern="1200" spc="10" baseline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映像・エンターテインメント分野では、</a:t>
            </a:r>
            <a:r>
              <a:rPr lang="en-US" altLang="ja-JP" sz="1000" b="0" i="0" kern="1200" spc="10" baseline="0" dirty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AI</a:t>
            </a:r>
            <a:r>
              <a:rPr lang="ja-JP" altLang="en-US" sz="1000" b="0" i="0" kern="1200" spc="10" baseline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活用やリアルタイムレイトレーシング、グローバルイルミネーションなどの革新的な技術とデバイスの進化が表現の幅を拡げ、美しくリアリティ溢れる描画が深い臨場感をもたらしています。</a:t>
            </a:r>
            <a:endParaRPr lang="en-US" altLang="ja-JP" sz="1000" b="0" i="0" kern="1200" spc="10" baseline="0" dirty="0">
              <a:solidFill>
                <a:srgbClr val="515151"/>
              </a:solidFill>
              <a:effectLst/>
              <a:latin typeface="+mn-ea"/>
              <a:ea typeface="+mn-ea"/>
              <a:cs typeface="+mn-cs"/>
            </a:endParaRPr>
          </a:p>
          <a:p>
            <a:pPr algn="just">
              <a:lnSpc>
                <a:spcPct val="150000"/>
              </a:lnSpc>
            </a:pPr>
            <a:r>
              <a:rPr lang="ja-JP" altLang="en-US" sz="1000" b="0" i="0" kern="1200" spc="10" baseline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一方、自動車、製造、土木・建築といった産業分野では、デジタルトランスフォーメーション（</a:t>
            </a:r>
            <a:r>
              <a:rPr lang="en-US" altLang="ja-JP" sz="1000" b="0" i="0" kern="1200" spc="10" baseline="0" dirty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DX</a:t>
            </a:r>
            <a:r>
              <a:rPr lang="ja-JP" altLang="en-US" sz="1000" b="0" i="0" kern="1200" spc="10" baseline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）への取り組みが進む中、⾃動運転や製品検査における機械学習向け教師データやシミュレーター開発、デジタルツインなどにおいて</a:t>
            </a:r>
            <a:r>
              <a:rPr lang="en-US" altLang="ja-JP" sz="1000" b="0" i="0" kern="1200" spc="10" baseline="0" dirty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CG</a:t>
            </a:r>
            <a:r>
              <a:rPr lang="ja-JP" altLang="en-US" sz="1000" b="0" i="0" kern="1200" spc="10" baseline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・ゲームエンジンが活用され、成果を出し始めているところです。</a:t>
            </a:r>
            <a:endParaRPr lang="en-US" altLang="ja-JP" sz="1000" b="0" i="0" kern="1200" spc="10" baseline="0" dirty="0">
              <a:solidFill>
                <a:srgbClr val="515151"/>
              </a:solidFill>
              <a:effectLst/>
              <a:latin typeface="+mn-ea"/>
              <a:ea typeface="+mn-ea"/>
              <a:cs typeface="+mn-cs"/>
            </a:endParaRPr>
          </a:p>
          <a:p>
            <a:pPr algn="just">
              <a:lnSpc>
                <a:spcPct val="150000"/>
              </a:lnSpc>
            </a:pPr>
            <a:r>
              <a:rPr lang="ja-JP" altLang="en-US" sz="1000" b="0" i="0" kern="1200" spc="10" baseline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また、</a:t>
            </a:r>
            <a:r>
              <a:rPr lang="en-US" altLang="ja-JP" sz="1000" b="0" i="0" kern="1200" spc="10" baseline="0" dirty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5G</a:t>
            </a:r>
            <a:r>
              <a:rPr lang="ja-JP" altLang="en-US" sz="1000" b="0" i="0" kern="1200" spc="10" baseline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のような高速大容量で低遅延を実現するネットワーク環境やクラウドの活用は、ゲーム、</a:t>
            </a:r>
            <a:r>
              <a:rPr lang="en-US" altLang="ja-JP" sz="1000" b="0" i="0" kern="1200" spc="10" baseline="0" dirty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SNS</a:t>
            </a:r>
            <a:r>
              <a:rPr lang="ja-JP" altLang="en-US" sz="1000" b="0" i="0" kern="1200" spc="10" baseline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、動画配信との融合や数千人単位でのマルチプレイ、</a:t>
            </a:r>
            <a:r>
              <a:rPr lang="en-US" altLang="ja-JP" sz="1000" b="0" i="0" kern="1200" spc="10" baseline="0" dirty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VR</a:t>
            </a:r>
            <a:r>
              <a:rPr lang="ja-JP" altLang="en-US" sz="1000" b="0" i="0" kern="1200" spc="10" baseline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・</a:t>
            </a:r>
            <a:r>
              <a:rPr lang="en-US" altLang="ja-JP" sz="1000" b="0" i="0" kern="1200" spc="10" baseline="0" dirty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AR</a:t>
            </a:r>
            <a:r>
              <a:rPr lang="ja-JP" altLang="en-US" sz="1000" b="0" i="0" kern="1200" spc="10" baseline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・</a:t>
            </a:r>
            <a:r>
              <a:rPr lang="en-US" altLang="ja-JP" sz="1000" b="0" i="0" kern="1200" spc="10" baseline="0" dirty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MR</a:t>
            </a:r>
            <a:r>
              <a:rPr lang="ja-JP" altLang="en-US" sz="1000" b="0" i="0" kern="1200" spc="10" baseline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といった</a:t>
            </a:r>
            <a:r>
              <a:rPr lang="en-US" altLang="ja-JP" sz="1000" b="0" i="0" kern="1200" spc="10" baseline="0" dirty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xR</a:t>
            </a:r>
            <a:r>
              <a:rPr lang="ja-JP" altLang="en-US" sz="1000" b="0" i="0" kern="1200" spc="10" baseline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やメタバースをはじめとした新たなコミュニケーション手段を作り出し、今後もユーザーエクスペリエンス（</a:t>
            </a:r>
            <a:r>
              <a:rPr lang="en-US" altLang="ja-JP" sz="1000" b="0" i="0" kern="1200" spc="10" baseline="0" dirty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UX</a:t>
            </a:r>
            <a:r>
              <a:rPr lang="ja-JP" altLang="en-US" sz="1000" b="0" i="0" kern="1200" spc="10" baseline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）にさらなる変革をもたらすでしょう。</a:t>
            </a:r>
            <a:endParaRPr lang="en-US" altLang="ja-JP" sz="1000" b="0" i="0" kern="1200" spc="10" baseline="0" dirty="0">
              <a:solidFill>
                <a:srgbClr val="515151"/>
              </a:solidFill>
              <a:effectLst/>
              <a:latin typeface="+mn-ea"/>
              <a:ea typeface="+mn-ea"/>
              <a:cs typeface="+mn-cs"/>
            </a:endParaRPr>
          </a:p>
          <a:p>
            <a:pPr algn="just">
              <a:lnSpc>
                <a:spcPct val="150000"/>
              </a:lnSpc>
            </a:pPr>
            <a:endParaRPr lang="en-US" altLang="ja-JP" sz="1000" b="0" i="0" kern="1200" spc="10" baseline="0" dirty="0">
              <a:solidFill>
                <a:srgbClr val="515151"/>
              </a:solidFill>
              <a:effectLst/>
              <a:latin typeface="+mn-ea"/>
              <a:ea typeface="+mn-ea"/>
              <a:cs typeface="+mn-cs"/>
            </a:endParaRPr>
          </a:p>
          <a:p>
            <a:pPr algn="just">
              <a:lnSpc>
                <a:spcPct val="150000"/>
              </a:lnSpc>
            </a:pPr>
            <a:r>
              <a:rPr lang="ja-JP" altLang="en-US" sz="1000" b="0" i="0" kern="1200" spc="10" baseline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私たちは</a:t>
            </a:r>
            <a:r>
              <a:rPr lang="en-US" altLang="ja-JP" sz="1000" b="0" i="0" kern="1200" spc="10" baseline="0" dirty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CG</a:t>
            </a:r>
            <a:r>
              <a:rPr lang="ja-JP" altLang="en-US" sz="1000" b="0" i="0" kern="1200" spc="10" baseline="0">
                <a:solidFill>
                  <a:srgbClr val="515151"/>
                </a:solidFill>
                <a:effectLst/>
                <a:latin typeface="+mn-ea"/>
                <a:ea typeface="+mn-ea"/>
                <a:cs typeface="+mn-cs"/>
              </a:rPr>
              <a:t>業界をリードするソリューションプロバイダーとして、技術力・表現力・発想力でこの変革に挑戦し続けることにより、ゲーム・エンターテインメント、非ゲーム・エンターテインメントの産業分野を問わず、お客さまの課題解決はもちろん、付加価値のあるアウトプットの提供をお約束いたします。</a:t>
            </a:r>
            <a:endParaRPr lang="en-JP" sz="1000" spc="10" baseline="0" dirty="0">
              <a:solidFill>
                <a:srgbClr val="515151"/>
              </a:solidFill>
              <a:effectLst/>
              <a:latin typeface="+mn-ea"/>
              <a:ea typeface="+mn-ea"/>
              <a:cs typeface="MS PGothic" panose="020B0600070205080204" pitchFamily="34" charset="-128"/>
            </a:endParaRPr>
          </a:p>
        </p:txBody>
      </p:sp>
      <p:pic>
        <p:nvPicPr>
          <p:cNvPr id="13" name="図 3" descr="テキスト&#10;&#10;自動的に生成された説明">
            <a:extLst>
              <a:ext uri="{FF2B5EF4-FFF2-40B4-BE49-F238E27FC236}">
                <a16:creationId xmlns:a16="http://schemas.microsoft.com/office/drawing/2014/main" id="{3EF5DF22-2992-9E4F-9665-45491DA957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939" y="222938"/>
            <a:ext cx="3160534" cy="543612"/>
          </a:xfrm>
          <a:prstGeom prst="rect">
            <a:avLst/>
          </a:prstGeom>
        </p:spPr>
      </p:pic>
      <p:sp>
        <p:nvSpPr>
          <p:cNvPr id="14" name="テキスト ボックス 4">
            <a:extLst>
              <a:ext uri="{FF2B5EF4-FFF2-40B4-BE49-F238E27FC236}">
                <a16:creationId xmlns:a16="http://schemas.microsoft.com/office/drawing/2014/main" id="{72F61413-7878-BA45-AE34-AAAF91385CDA}"/>
              </a:ext>
            </a:extLst>
          </p:cNvPr>
          <p:cNvSpPr txBox="1"/>
          <p:nvPr userDrawn="1"/>
        </p:nvSpPr>
        <p:spPr>
          <a:xfrm>
            <a:off x="6936150" y="510212"/>
            <a:ext cx="1877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sz="1200" b="0">
                <a:solidFill>
                  <a:srgbClr val="6A6D70"/>
                </a:solidFill>
              </a:rPr>
              <a:t>ブランドステートメント</a:t>
            </a:r>
          </a:p>
        </p:txBody>
      </p:sp>
      <p:cxnSp>
        <p:nvCxnSpPr>
          <p:cNvPr id="18" name="直線コネクタ 6">
            <a:extLst>
              <a:ext uri="{FF2B5EF4-FFF2-40B4-BE49-F238E27FC236}">
                <a16:creationId xmlns:a16="http://schemas.microsoft.com/office/drawing/2014/main" id="{D1BA25F5-E0B4-6A43-8900-AC2AFD7A3076}"/>
              </a:ext>
            </a:extLst>
          </p:cNvPr>
          <p:cNvCxnSpPr/>
          <p:nvPr userDrawn="1"/>
        </p:nvCxnSpPr>
        <p:spPr>
          <a:xfrm>
            <a:off x="414939" y="847264"/>
            <a:ext cx="8321806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59364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67CD340-5C91-4770-99D6-6EB33DEF19B7}"/>
              </a:ext>
            </a:extLst>
          </p:cNvPr>
          <p:cNvSpPr/>
          <p:nvPr userDrawn="1"/>
        </p:nvSpPr>
        <p:spPr>
          <a:xfrm>
            <a:off x="7657807" y="4919808"/>
            <a:ext cx="1485781" cy="224199"/>
          </a:xfrm>
          <a:prstGeom prst="rect">
            <a:avLst/>
          </a:prstGeom>
          <a:solidFill>
            <a:srgbClr val="D47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70F3A54-4B56-425D-B34C-56C8EABE7689}"/>
              </a:ext>
            </a:extLst>
          </p:cNvPr>
          <p:cNvSpPr/>
          <p:nvPr userDrawn="1"/>
        </p:nvSpPr>
        <p:spPr>
          <a:xfrm>
            <a:off x="1" y="4919808"/>
            <a:ext cx="7657806" cy="224199"/>
          </a:xfrm>
          <a:prstGeom prst="rect">
            <a:avLst/>
          </a:prstGeom>
          <a:solidFill>
            <a:srgbClr val="6A6D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D7FAC6A-70E7-4F2E-A87E-9E1C6AD5C9AD}"/>
              </a:ext>
            </a:extLst>
          </p:cNvPr>
          <p:cNvSpPr txBox="1">
            <a:spLocks/>
          </p:cNvSpPr>
          <p:nvPr userDrawn="1"/>
        </p:nvSpPr>
        <p:spPr>
          <a:xfrm>
            <a:off x="-18317" y="4887052"/>
            <a:ext cx="3952728" cy="2069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342900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400" b="1" i="0" kern="1200" baseline="0">
                <a:solidFill>
                  <a:srgbClr val="6A6D7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3429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21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marL="6858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marL="10287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marL="13716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©Silicon Studio Corp., all rights reserved.</a:t>
            </a:r>
            <a:endParaRPr lang="en-US" sz="1000" b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FEF3275-BD6F-4A8E-8FF3-B9279D6B09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777" y="1995096"/>
            <a:ext cx="6388447" cy="65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4542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（文字クロ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線画 が含まれている画像&#10;&#10;自動的に生成された説明">
            <a:extLst>
              <a:ext uri="{FF2B5EF4-FFF2-40B4-BE49-F238E27FC236}">
                <a16:creationId xmlns:a16="http://schemas.microsoft.com/office/drawing/2014/main" id="{085AE418-6B26-498F-9B33-A6A1983003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6823" y="48925"/>
            <a:ext cx="4176000" cy="509471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97582" y="1816783"/>
            <a:ext cx="6096685" cy="64739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2800" b="1" i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DC4C0F2B-076D-4B38-ABF1-17AAA7C88D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7583" y="2626598"/>
            <a:ext cx="3952728" cy="3030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400" b="1" i="0" baseline="0">
                <a:solidFill>
                  <a:srgbClr val="6A6D7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dirty="0"/>
              <a:t>タイトルの書式設定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E6E69BDB-E531-4D79-A106-14DEF4AF3C67}"/>
              </a:ext>
            </a:extLst>
          </p:cNvPr>
          <p:cNvSpPr txBox="1">
            <a:spLocks/>
          </p:cNvSpPr>
          <p:nvPr userDrawn="1"/>
        </p:nvSpPr>
        <p:spPr>
          <a:xfrm>
            <a:off x="-18317" y="4887052"/>
            <a:ext cx="3952728" cy="2069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342900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400" b="1" i="0" kern="1200" baseline="0">
                <a:solidFill>
                  <a:srgbClr val="6A6D7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3429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21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marL="6858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marL="10287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marL="13716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="0" dirty="0">
                <a:solidFill>
                  <a:srgbClr val="6A6D7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©Silicon Studio Corp., all rights reserved.</a:t>
            </a:r>
            <a:endParaRPr lang="en-US" sz="1000" b="0" dirty="0">
              <a:solidFill>
                <a:srgbClr val="6A6D7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AC63208-A6D6-4B94-B8C7-F5CCA4A9559A}"/>
              </a:ext>
            </a:extLst>
          </p:cNvPr>
          <p:cNvSpPr/>
          <p:nvPr userDrawn="1"/>
        </p:nvSpPr>
        <p:spPr>
          <a:xfrm>
            <a:off x="733" y="1816783"/>
            <a:ext cx="132617" cy="647393"/>
          </a:xfrm>
          <a:prstGeom prst="rect">
            <a:avLst/>
          </a:prstGeom>
          <a:solidFill>
            <a:srgbClr val="D16C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8628EC9-5FB0-4064-8444-53B680A43B45}"/>
              </a:ext>
            </a:extLst>
          </p:cNvPr>
          <p:cNvSpPr/>
          <p:nvPr userDrawn="1"/>
        </p:nvSpPr>
        <p:spPr>
          <a:xfrm>
            <a:off x="733" y="2613898"/>
            <a:ext cx="132617" cy="315736"/>
          </a:xfrm>
          <a:prstGeom prst="rect">
            <a:avLst/>
          </a:prstGeom>
          <a:solidFill>
            <a:srgbClr val="6A6D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5504341-9829-45A4-A588-B44C3B31C1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1" y="110703"/>
            <a:ext cx="1800000" cy="586800"/>
          </a:xfrm>
          <a:prstGeom prst="rect">
            <a:avLst/>
          </a:prstGeom>
        </p:spPr>
      </p:pic>
      <p:sp>
        <p:nvSpPr>
          <p:cNvPr id="14" name="コンテンツ プレースホルダー 7">
            <a:extLst>
              <a:ext uri="{FF2B5EF4-FFF2-40B4-BE49-F238E27FC236}">
                <a16:creationId xmlns:a16="http://schemas.microsoft.com/office/drawing/2014/main" id="{29AF07BF-E629-494E-B4A4-A7D5C8F4AD9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96850" y="3049662"/>
            <a:ext cx="3994150" cy="7526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200">
                <a:solidFill>
                  <a:srgbClr val="6A6D70"/>
                </a:solidFill>
              </a:defRPr>
            </a:lvl1pPr>
          </a:lstStyle>
          <a:p>
            <a:pPr lvl="0"/>
            <a:r>
              <a:rPr lang="ja-JP" altLang="en-US" dirty="0"/>
              <a:t>会社名、部署名、役職名、名前</a:t>
            </a:r>
            <a:endParaRPr kumimoji="1" lang="ja-JP" altLang="en-US" dirty="0"/>
          </a:p>
        </p:txBody>
      </p:sp>
      <p:sp>
        <p:nvSpPr>
          <p:cNvPr id="15" name="コンテンツ プレースホルダー 7">
            <a:extLst>
              <a:ext uri="{FF2B5EF4-FFF2-40B4-BE49-F238E27FC236}">
                <a16:creationId xmlns:a16="http://schemas.microsoft.com/office/drawing/2014/main" id="{9A306242-FAA8-4B67-A280-88835DF642C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97583" y="3935532"/>
            <a:ext cx="3994150" cy="243588"/>
          </a:xfrm>
        </p:spPr>
        <p:txBody>
          <a:bodyPr/>
          <a:lstStyle>
            <a:lvl1pPr marL="0" indent="0">
              <a:buNone/>
              <a:defRPr sz="1200">
                <a:solidFill>
                  <a:srgbClr val="6A6D70"/>
                </a:solidFill>
              </a:defRPr>
            </a:lvl1pPr>
          </a:lstStyle>
          <a:p>
            <a:pPr lvl="0"/>
            <a:r>
              <a:rPr lang="ja-JP" altLang="en-US" dirty="0"/>
              <a:t>日付</a:t>
            </a:r>
            <a:endParaRPr kumimoji="1" lang="ja-JP" altLang="en-US" dirty="0"/>
          </a:p>
        </p:txBody>
      </p:sp>
      <p:sp>
        <p:nvSpPr>
          <p:cNvPr id="18" name="コンテンツ プレースホルダー 7">
            <a:extLst>
              <a:ext uri="{FF2B5EF4-FFF2-40B4-BE49-F238E27FC236}">
                <a16:creationId xmlns:a16="http://schemas.microsoft.com/office/drawing/2014/main" id="{FB21B368-8F3E-4D3A-B225-A4F177AF7AE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97583" y="1064115"/>
            <a:ext cx="6096684" cy="4094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ja-JP" altLang="en-US" dirty="0"/>
              <a:t>プレゼン先の社名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9310346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 スライド（文字オレンジ_2行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線画 が含まれている画像&#10;&#10;自動的に生成された説明">
            <a:extLst>
              <a:ext uri="{FF2B5EF4-FFF2-40B4-BE49-F238E27FC236}">
                <a16:creationId xmlns:a16="http://schemas.microsoft.com/office/drawing/2014/main" id="{29852E55-E1C6-4A8C-8B1F-08362F0BF1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6823" y="48925"/>
            <a:ext cx="4176000" cy="5094719"/>
          </a:xfrm>
          <a:prstGeom prst="rect">
            <a:avLst/>
          </a:prstGeom>
        </p:spPr>
      </p:pic>
      <p:sp>
        <p:nvSpPr>
          <p:cNvPr id="24" name="Subtitle 2">
            <a:extLst>
              <a:ext uri="{FF2B5EF4-FFF2-40B4-BE49-F238E27FC236}">
                <a16:creationId xmlns:a16="http://schemas.microsoft.com/office/drawing/2014/main" id="{DC4C0F2B-076D-4B38-ABF1-17AAA7C88D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7583" y="2968668"/>
            <a:ext cx="3952728" cy="3030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400" b="1" i="0" baseline="0">
                <a:solidFill>
                  <a:srgbClr val="6A6D7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dirty="0"/>
              <a:t>タイトルの書式設定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E6E69BDB-E531-4D79-A106-14DEF4AF3C67}"/>
              </a:ext>
            </a:extLst>
          </p:cNvPr>
          <p:cNvSpPr txBox="1">
            <a:spLocks/>
          </p:cNvSpPr>
          <p:nvPr userDrawn="1"/>
        </p:nvSpPr>
        <p:spPr>
          <a:xfrm>
            <a:off x="-18317" y="4887052"/>
            <a:ext cx="3952728" cy="2069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342900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400" b="1" i="0" kern="1200" baseline="0">
                <a:solidFill>
                  <a:srgbClr val="6A6D7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3429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21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marL="6858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marL="10287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marL="13716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="0" dirty="0">
                <a:solidFill>
                  <a:srgbClr val="6A6D7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©Silicon Studio Corp., all rights reserved.</a:t>
            </a:r>
            <a:endParaRPr lang="en-US" sz="1000" b="0" dirty="0">
              <a:solidFill>
                <a:srgbClr val="6A6D7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AC63208-A6D6-4B94-B8C7-F5CCA4A9559A}"/>
              </a:ext>
            </a:extLst>
          </p:cNvPr>
          <p:cNvSpPr/>
          <p:nvPr userDrawn="1"/>
        </p:nvSpPr>
        <p:spPr>
          <a:xfrm>
            <a:off x="733" y="1800589"/>
            <a:ext cx="132617" cy="1005657"/>
          </a:xfrm>
          <a:prstGeom prst="rect">
            <a:avLst/>
          </a:prstGeom>
          <a:solidFill>
            <a:srgbClr val="D16C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8628EC9-5FB0-4064-8444-53B680A43B45}"/>
              </a:ext>
            </a:extLst>
          </p:cNvPr>
          <p:cNvSpPr/>
          <p:nvPr userDrawn="1"/>
        </p:nvSpPr>
        <p:spPr>
          <a:xfrm>
            <a:off x="733" y="2955968"/>
            <a:ext cx="132617" cy="315736"/>
          </a:xfrm>
          <a:prstGeom prst="rect">
            <a:avLst/>
          </a:prstGeom>
          <a:solidFill>
            <a:srgbClr val="6A6D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CD3F244-9DF2-4A4C-9965-97241C6045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7582" y="1765085"/>
            <a:ext cx="6096685" cy="104751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2800" b="1" i="0">
                <a:solidFill>
                  <a:srgbClr val="D16C15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br>
              <a:rPr lang="en-US" altLang="ja-JP" dirty="0"/>
            </a:br>
            <a:r>
              <a:rPr lang="ja-JP" altLang="en-US" dirty="0"/>
              <a:t>マスター タイトルの書式設定</a:t>
            </a:r>
            <a:endParaRPr lang="en-US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27F94470-73CA-489D-848B-C067595BBC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1" y="110703"/>
            <a:ext cx="1800000" cy="586800"/>
          </a:xfrm>
          <a:prstGeom prst="rect">
            <a:avLst/>
          </a:prstGeom>
        </p:spPr>
      </p:pic>
      <p:sp>
        <p:nvSpPr>
          <p:cNvPr id="11" name="コンテンツ プレースホルダー 7">
            <a:extLst>
              <a:ext uri="{FF2B5EF4-FFF2-40B4-BE49-F238E27FC236}">
                <a16:creationId xmlns:a16="http://schemas.microsoft.com/office/drawing/2014/main" id="{56C2D7A5-94EE-4E12-A625-0B0C3964367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96850" y="3391732"/>
            <a:ext cx="3994150" cy="7526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200">
                <a:solidFill>
                  <a:srgbClr val="6A6D70"/>
                </a:solidFill>
              </a:defRPr>
            </a:lvl1pPr>
          </a:lstStyle>
          <a:p>
            <a:pPr lvl="0"/>
            <a:r>
              <a:rPr lang="ja-JP" altLang="en-US" dirty="0"/>
              <a:t>会社名、部署名、役職名、名前</a:t>
            </a:r>
            <a:endParaRPr kumimoji="1" lang="ja-JP" altLang="en-US" dirty="0"/>
          </a:p>
        </p:txBody>
      </p:sp>
      <p:sp>
        <p:nvSpPr>
          <p:cNvPr id="18" name="コンテンツ プレースホルダー 7">
            <a:extLst>
              <a:ext uri="{FF2B5EF4-FFF2-40B4-BE49-F238E27FC236}">
                <a16:creationId xmlns:a16="http://schemas.microsoft.com/office/drawing/2014/main" id="{34C08197-F71A-4EDB-95D9-523937B2915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97583" y="4277602"/>
            <a:ext cx="3994150" cy="243588"/>
          </a:xfrm>
        </p:spPr>
        <p:txBody>
          <a:bodyPr/>
          <a:lstStyle>
            <a:lvl1pPr marL="0" indent="0">
              <a:buNone/>
              <a:defRPr sz="1200">
                <a:solidFill>
                  <a:srgbClr val="6A6D70"/>
                </a:solidFill>
              </a:defRPr>
            </a:lvl1pPr>
          </a:lstStyle>
          <a:p>
            <a:pPr lvl="0"/>
            <a:r>
              <a:rPr lang="ja-JP" altLang="en-US" dirty="0"/>
              <a:t>日付</a:t>
            </a:r>
            <a:endParaRPr kumimoji="1" lang="ja-JP" altLang="en-US" dirty="0"/>
          </a:p>
        </p:txBody>
      </p:sp>
      <p:sp>
        <p:nvSpPr>
          <p:cNvPr id="19" name="コンテンツ プレースホルダー 7">
            <a:extLst>
              <a:ext uri="{FF2B5EF4-FFF2-40B4-BE49-F238E27FC236}">
                <a16:creationId xmlns:a16="http://schemas.microsoft.com/office/drawing/2014/main" id="{0577A710-CD96-468E-889A-3B15E47F80D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97583" y="1064115"/>
            <a:ext cx="6096684" cy="4094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ja-JP" altLang="en-US" dirty="0"/>
              <a:t>プレゼン先の社名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9636651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タイトル スライド（文字クロ_2行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線画 が含まれている画像&#10;&#10;自動的に生成された説明">
            <a:extLst>
              <a:ext uri="{FF2B5EF4-FFF2-40B4-BE49-F238E27FC236}">
                <a16:creationId xmlns:a16="http://schemas.microsoft.com/office/drawing/2014/main" id="{29852E55-E1C6-4A8C-8B1F-08362F0BF1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6823" y="48925"/>
            <a:ext cx="4176000" cy="5094719"/>
          </a:xfrm>
          <a:prstGeom prst="rect">
            <a:avLst/>
          </a:prstGeom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E6E69BDB-E531-4D79-A106-14DEF4AF3C67}"/>
              </a:ext>
            </a:extLst>
          </p:cNvPr>
          <p:cNvSpPr txBox="1">
            <a:spLocks/>
          </p:cNvSpPr>
          <p:nvPr userDrawn="1"/>
        </p:nvSpPr>
        <p:spPr>
          <a:xfrm>
            <a:off x="-18317" y="4887052"/>
            <a:ext cx="3952728" cy="2069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342900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400" b="1" i="0" kern="1200" baseline="0">
                <a:solidFill>
                  <a:srgbClr val="6A6D7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3429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21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marL="6858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marL="10287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marL="13716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="0" dirty="0">
                <a:solidFill>
                  <a:srgbClr val="6A6D7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©Silicon Studio Corp., all rights reserved.</a:t>
            </a:r>
            <a:endParaRPr lang="en-US" sz="1000" b="0" dirty="0">
              <a:solidFill>
                <a:srgbClr val="6A6D7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5F8080BA-7F1A-4DD2-B737-F7C17DB2AC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1" y="110703"/>
            <a:ext cx="1800000" cy="586800"/>
          </a:xfrm>
          <a:prstGeom prst="rect">
            <a:avLst/>
          </a:prstGeom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3CA8AAE2-D479-4A81-8856-A8A2204ACD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7583" y="2968668"/>
            <a:ext cx="3952728" cy="3030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400" b="1" i="0" baseline="0">
                <a:solidFill>
                  <a:srgbClr val="6A6D7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dirty="0"/>
              <a:t>タイトルの書式設定</a:t>
            </a:r>
            <a:endParaRPr lang="en-US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46E406BD-927C-44AF-876C-261806835E78}"/>
              </a:ext>
            </a:extLst>
          </p:cNvPr>
          <p:cNvSpPr/>
          <p:nvPr userDrawn="1"/>
        </p:nvSpPr>
        <p:spPr>
          <a:xfrm>
            <a:off x="733" y="1800589"/>
            <a:ext cx="132617" cy="1005657"/>
          </a:xfrm>
          <a:prstGeom prst="rect">
            <a:avLst/>
          </a:prstGeom>
          <a:solidFill>
            <a:srgbClr val="D16C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B56FF348-818D-4F7A-9C12-3339799F41D3}"/>
              </a:ext>
            </a:extLst>
          </p:cNvPr>
          <p:cNvSpPr/>
          <p:nvPr userDrawn="1"/>
        </p:nvSpPr>
        <p:spPr>
          <a:xfrm>
            <a:off x="733" y="2955968"/>
            <a:ext cx="132617" cy="315736"/>
          </a:xfrm>
          <a:prstGeom prst="rect">
            <a:avLst/>
          </a:prstGeom>
          <a:solidFill>
            <a:srgbClr val="6A6D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D3A2B16-75F9-4704-A1C5-E74B0155C7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7582" y="1765085"/>
            <a:ext cx="6096685" cy="104751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20000"/>
              </a:lnSpc>
              <a:defRPr sz="2800" b="1" i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br>
              <a:rPr lang="en-US" altLang="ja-JP" dirty="0"/>
            </a:br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25" name="コンテンツ プレースホルダー 7">
            <a:extLst>
              <a:ext uri="{FF2B5EF4-FFF2-40B4-BE49-F238E27FC236}">
                <a16:creationId xmlns:a16="http://schemas.microsoft.com/office/drawing/2014/main" id="{ED12673C-36B8-41ED-BE3F-1028BFC9E16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96850" y="3391732"/>
            <a:ext cx="3994150" cy="7526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200">
                <a:solidFill>
                  <a:srgbClr val="6A6D70"/>
                </a:solidFill>
              </a:defRPr>
            </a:lvl1pPr>
          </a:lstStyle>
          <a:p>
            <a:pPr lvl="0"/>
            <a:r>
              <a:rPr lang="ja-JP" altLang="en-US" dirty="0"/>
              <a:t>会社名、部署名、役職名、名前</a:t>
            </a:r>
            <a:endParaRPr kumimoji="1" lang="ja-JP" altLang="en-US" dirty="0"/>
          </a:p>
        </p:txBody>
      </p:sp>
      <p:sp>
        <p:nvSpPr>
          <p:cNvPr id="26" name="コンテンツ プレースホルダー 7">
            <a:extLst>
              <a:ext uri="{FF2B5EF4-FFF2-40B4-BE49-F238E27FC236}">
                <a16:creationId xmlns:a16="http://schemas.microsoft.com/office/drawing/2014/main" id="{113FD5F4-5D80-452A-81CD-363A619D4C5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97583" y="4277602"/>
            <a:ext cx="3994150" cy="243588"/>
          </a:xfrm>
        </p:spPr>
        <p:txBody>
          <a:bodyPr/>
          <a:lstStyle>
            <a:lvl1pPr marL="0" indent="0">
              <a:buNone/>
              <a:defRPr sz="1200">
                <a:solidFill>
                  <a:srgbClr val="6A6D70"/>
                </a:solidFill>
              </a:defRPr>
            </a:lvl1pPr>
          </a:lstStyle>
          <a:p>
            <a:pPr lvl="0"/>
            <a:r>
              <a:rPr lang="ja-JP" altLang="en-US" dirty="0"/>
              <a:t>日付</a:t>
            </a:r>
            <a:endParaRPr kumimoji="1" lang="ja-JP" altLang="en-US" dirty="0"/>
          </a:p>
        </p:txBody>
      </p:sp>
      <p:sp>
        <p:nvSpPr>
          <p:cNvPr id="27" name="コンテンツ プレースホルダー 7">
            <a:extLst>
              <a:ext uri="{FF2B5EF4-FFF2-40B4-BE49-F238E27FC236}">
                <a16:creationId xmlns:a16="http://schemas.microsoft.com/office/drawing/2014/main" id="{9FD60D9B-1DDA-406F-9404-DD05947F52C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97583" y="1064115"/>
            <a:ext cx="6096684" cy="4094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ja-JP" altLang="en-US" dirty="0"/>
              <a:t>プレゼン先の社名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0497058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タイトルとコンテンツ（文字オレンジ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F46656D-679E-4D3E-8C0B-CB5DCF4A1613}"/>
              </a:ext>
            </a:extLst>
          </p:cNvPr>
          <p:cNvSpPr/>
          <p:nvPr userDrawn="1"/>
        </p:nvSpPr>
        <p:spPr>
          <a:xfrm>
            <a:off x="7657807" y="4919808"/>
            <a:ext cx="1485781" cy="224199"/>
          </a:xfrm>
          <a:prstGeom prst="rect">
            <a:avLst/>
          </a:prstGeom>
          <a:solidFill>
            <a:srgbClr val="D47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7C37768-ECA5-4FE3-B4C1-83DB23F0D8F2}"/>
              </a:ext>
            </a:extLst>
          </p:cNvPr>
          <p:cNvSpPr/>
          <p:nvPr userDrawn="1"/>
        </p:nvSpPr>
        <p:spPr>
          <a:xfrm>
            <a:off x="1" y="4919808"/>
            <a:ext cx="7657806" cy="224199"/>
          </a:xfrm>
          <a:prstGeom prst="rect">
            <a:avLst/>
          </a:prstGeom>
          <a:solidFill>
            <a:srgbClr val="6A6D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1DF5B62-1CDF-4ADF-9D6A-C56C94450CE7}"/>
              </a:ext>
            </a:extLst>
          </p:cNvPr>
          <p:cNvSpPr txBox="1">
            <a:spLocks/>
          </p:cNvSpPr>
          <p:nvPr userDrawn="1"/>
        </p:nvSpPr>
        <p:spPr>
          <a:xfrm>
            <a:off x="8123458" y="4891758"/>
            <a:ext cx="942002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800" i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BC879B-9F5B-ED4D-8EB5-5C41A21F19C3}" type="slidenum">
              <a:rPr lang="en-US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D7FAC6A-70E7-4F2E-A87E-9E1C6AD5C9AD}"/>
              </a:ext>
            </a:extLst>
          </p:cNvPr>
          <p:cNvSpPr txBox="1">
            <a:spLocks/>
          </p:cNvSpPr>
          <p:nvPr userDrawn="1"/>
        </p:nvSpPr>
        <p:spPr>
          <a:xfrm>
            <a:off x="-18317" y="4887052"/>
            <a:ext cx="3952728" cy="2069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342900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400" b="1" i="0" kern="1200" baseline="0">
                <a:solidFill>
                  <a:srgbClr val="6A6D7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3429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21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marL="6858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marL="10287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marL="13716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©Silicon Studio Corp., all rights reserved.</a:t>
            </a:r>
            <a:endParaRPr lang="en-US" sz="1000" b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32EAC05-C2BA-43C9-8CAB-DF6380475A71}"/>
              </a:ext>
            </a:extLst>
          </p:cNvPr>
          <p:cNvSpPr/>
          <p:nvPr userDrawn="1"/>
        </p:nvSpPr>
        <p:spPr>
          <a:xfrm>
            <a:off x="300124" y="134323"/>
            <a:ext cx="57150" cy="383555"/>
          </a:xfrm>
          <a:prstGeom prst="rect">
            <a:avLst/>
          </a:prstGeom>
          <a:solidFill>
            <a:srgbClr val="D16C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6F64FEF-9C20-4B60-908D-2CC25EAC1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33" y="115989"/>
            <a:ext cx="7314267" cy="50109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>
                <a:solidFill>
                  <a:srgbClr val="D16C15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513C8FF-701B-48AB-8211-9B28DD522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85374"/>
            <a:ext cx="8229600" cy="4022238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 sz="2000">
                <a:solidFill>
                  <a:srgbClr val="6A6D7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>
              <a:lnSpc>
                <a:spcPct val="120000"/>
              </a:lnSpc>
              <a:defRPr sz="1800">
                <a:solidFill>
                  <a:srgbClr val="6A6D7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>
              <a:lnSpc>
                <a:spcPct val="120000"/>
              </a:lnSpc>
              <a:defRPr sz="1600">
                <a:solidFill>
                  <a:srgbClr val="6A6D7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>
              <a:lnSpc>
                <a:spcPct val="120000"/>
              </a:lnSpc>
              <a:defRPr sz="1400">
                <a:solidFill>
                  <a:srgbClr val="6A6D7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>
              <a:lnSpc>
                <a:spcPct val="120000"/>
              </a:lnSpc>
              <a:defRPr sz="1200">
                <a:solidFill>
                  <a:srgbClr val="6A6D7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E095F97-282A-4435-8128-5D94FF0452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808" y="84139"/>
            <a:ext cx="1440000" cy="46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9454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タイトルとコンテンツ（文字クロ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67CD340-5C91-4770-99D6-6EB33DEF19B7}"/>
              </a:ext>
            </a:extLst>
          </p:cNvPr>
          <p:cNvSpPr/>
          <p:nvPr userDrawn="1"/>
        </p:nvSpPr>
        <p:spPr>
          <a:xfrm>
            <a:off x="7657807" y="4919808"/>
            <a:ext cx="1485781" cy="224199"/>
          </a:xfrm>
          <a:prstGeom prst="rect">
            <a:avLst/>
          </a:prstGeom>
          <a:solidFill>
            <a:srgbClr val="D47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70F3A54-4B56-425D-B34C-56C8EABE7689}"/>
              </a:ext>
            </a:extLst>
          </p:cNvPr>
          <p:cNvSpPr/>
          <p:nvPr userDrawn="1"/>
        </p:nvSpPr>
        <p:spPr>
          <a:xfrm>
            <a:off x="1" y="4919808"/>
            <a:ext cx="7657806" cy="224199"/>
          </a:xfrm>
          <a:prstGeom prst="rect">
            <a:avLst/>
          </a:prstGeom>
          <a:solidFill>
            <a:srgbClr val="6A6D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1DF5B62-1CDF-4ADF-9D6A-C56C94450CE7}"/>
              </a:ext>
            </a:extLst>
          </p:cNvPr>
          <p:cNvSpPr txBox="1">
            <a:spLocks/>
          </p:cNvSpPr>
          <p:nvPr userDrawn="1"/>
        </p:nvSpPr>
        <p:spPr>
          <a:xfrm>
            <a:off x="8123458" y="4891758"/>
            <a:ext cx="942002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800" i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BC879B-9F5B-ED4D-8EB5-5C41A21F19C3}" type="slidenum">
              <a:rPr lang="en-US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D7FAC6A-70E7-4F2E-A87E-9E1C6AD5C9AD}"/>
              </a:ext>
            </a:extLst>
          </p:cNvPr>
          <p:cNvSpPr txBox="1">
            <a:spLocks/>
          </p:cNvSpPr>
          <p:nvPr userDrawn="1"/>
        </p:nvSpPr>
        <p:spPr>
          <a:xfrm>
            <a:off x="-18317" y="4887052"/>
            <a:ext cx="3952728" cy="2069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342900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400" b="1" i="0" kern="1200" baseline="0">
                <a:solidFill>
                  <a:srgbClr val="6A6D7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3429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21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marL="6858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marL="10287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marL="13716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©Silicon Studio Corp., all rights reserved.</a:t>
            </a:r>
            <a:endParaRPr lang="en-US" sz="1000" b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32EAC05-C2BA-43C9-8CAB-DF6380475A71}"/>
              </a:ext>
            </a:extLst>
          </p:cNvPr>
          <p:cNvSpPr/>
          <p:nvPr userDrawn="1"/>
        </p:nvSpPr>
        <p:spPr>
          <a:xfrm>
            <a:off x="300124" y="134323"/>
            <a:ext cx="57150" cy="383555"/>
          </a:xfrm>
          <a:prstGeom prst="rect">
            <a:avLst/>
          </a:prstGeom>
          <a:solidFill>
            <a:srgbClr val="D16C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6F64FEF-9C20-4B60-908D-2CC25EAC1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33" y="115989"/>
            <a:ext cx="7314267" cy="50109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513C8FF-701B-48AB-8211-9B28DD522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85374"/>
            <a:ext cx="8229600" cy="4022238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 sz="2000">
                <a:solidFill>
                  <a:srgbClr val="6A6D7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>
              <a:lnSpc>
                <a:spcPct val="120000"/>
              </a:lnSpc>
              <a:defRPr sz="1800">
                <a:solidFill>
                  <a:srgbClr val="6A6D7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>
              <a:lnSpc>
                <a:spcPct val="120000"/>
              </a:lnSpc>
              <a:defRPr sz="1600">
                <a:solidFill>
                  <a:srgbClr val="6A6D7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>
              <a:lnSpc>
                <a:spcPct val="120000"/>
              </a:lnSpc>
              <a:defRPr sz="1400">
                <a:solidFill>
                  <a:srgbClr val="6A6D7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>
              <a:lnSpc>
                <a:spcPct val="120000"/>
              </a:lnSpc>
              <a:defRPr sz="1200">
                <a:solidFill>
                  <a:srgbClr val="6A6D7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E095F97-282A-4435-8128-5D94FF0452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808" y="84139"/>
            <a:ext cx="1440000" cy="46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5971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タイトルとコンテンツ（文字オレンジ）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F46656D-679E-4D3E-8C0B-CB5DCF4A1613}"/>
              </a:ext>
            </a:extLst>
          </p:cNvPr>
          <p:cNvSpPr/>
          <p:nvPr userDrawn="1"/>
        </p:nvSpPr>
        <p:spPr>
          <a:xfrm>
            <a:off x="7657807" y="4919808"/>
            <a:ext cx="1485781" cy="224199"/>
          </a:xfrm>
          <a:prstGeom prst="rect">
            <a:avLst/>
          </a:prstGeom>
          <a:solidFill>
            <a:srgbClr val="D47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7C37768-ECA5-4FE3-B4C1-83DB23F0D8F2}"/>
              </a:ext>
            </a:extLst>
          </p:cNvPr>
          <p:cNvSpPr/>
          <p:nvPr userDrawn="1"/>
        </p:nvSpPr>
        <p:spPr>
          <a:xfrm>
            <a:off x="1" y="4919808"/>
            <a:ext cx="7657806" cy="224199"/>
          </a:xfrm>
          <a:prstGeom prst="rect">
            <a:avLst/>
          </a:prstGeom>
          <a:solidFill>
            <a:srgbClr val="6A6D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1DF5B62-1CDF-4ADF-9D6A-C56C94450CE7}"/>
              </a:ext>
            </a:extLst>
          </p:cNvPr>
          <p:cNvSpPr txBox="1">
            <a:spLocks/>
          </p:cNvSpPr>
          <p:nvPr userDrawn="1"/>
        </p:nvSpPr>
        <p:spPr>
          <a:xfrm>
            <a:off x="8123458" y="4891758"/>
            <a:ext cx="942002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800" i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BC879B-9F5B-ED4D-8EB5-5C41A21F19C3}" type="slidenum">
              <a:rPr lang="en-US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D7FAC6A-70E7-4F2E-A87E-9E1C6AD5C9AD}"/>
              </a:ext>
            </a:extLst>
          </p:cNvPr>
          <p:cNvSpPr txBox="1">
            <a:spLocks/>
          </p:cNvSpPr>
          <p:nvPr userDrawn="1"/>
        </p:nvSpPr>
        <p:spPr>
          <a:xfrm>
            <a:off x="-18317" y="4887052"/>
            <a:ext cx="3952728" cy="2069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342900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400" b="1" i="0" kern="1200" baseline="0">
                <a:solidFill>
                  <a:srgbClr val="6A6D7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3429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21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marL="6858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marL="10287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marL="13716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©Silicon Studio Corp., all rights reserved.</a:t>
            </a:r>
            <a:endParaRPr lang="en-US" sz="1000" b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32EAC05-C2BA-43C9-8CAB-DF6380475A71}"/>
              </a:ext>
            </a:extLst>
          </p:cNvPr>
          <p:cNvSpPr/>
          <p:nvPr userDrawn="1"/>
        </p:nvSpPr>
        <p:spPr>
          <a:xfrm>
            <a:off x="300124" y="134323"/>
            <a:ext cx="57150" cy="383555"/>
          </a:xfrm>
          <a:prstGeom prst="rect">
            <a:avLst/>
          </a:prstGeom>
          <a:solidFill>
            <a:srgbClr val="D16C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6F64FEF-9C20-4B60-908D-2CC25EAC1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33" y="115989"/>
            <a:ext cx="7314267" cy="50109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513C8FF-701B-48AB-8211-9B28DD522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85374"/>
            <a:ext cx="8229600" cy="4022238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 sz="20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>
              <a:lnSpc>
                <a:spcPct val="120000"/>
              </a:lnSpc>
              <a:defRPr sz="18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>
              <a:lnSpc>
                <a:spcPct val="120000"/>
              </a:lnSpc>
              <a:defRPr sz="16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>
              <a:lnSpc>
                <a:spcPct val="120000"/>
              </a:lnSpc>
              <a:defRPr sz="14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>
              <a:lnSpc>
                <a:spcPct val="120000"/>
              </a:lnSpc>
              <a:defRPr sz="12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65FDC44-9846-4191-94C8-16B7F6A5DA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808" y="84139"/>
            <a:ext cx="1440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2199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白紙（タイトルとコンテンツなし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67CD340-5C91-4770-99D6-6EB33DEF19B7}"/>
              </a:ext>
            </a:extLst>
          </p:cNvPr>
          <p:cNvSpPr/>
          <p:nvPr userDrawn="1"/>
        </p:nvSpPr>
        <p:spPr>
          <a:xfrm>
            <a:off x="7657807" y="4919808"/>
            <a:ext cx="1485781" cy="224199"/>
          </a:xfrm>
          <a:prstGeom prst="rect">
            <a:avLst/>
          </a:prstGeom>
          <a:solidFill>
            <a:srgbClr val="D47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70F3A54-4B56-425D-B34C-56C8EABE7689}"/>
              </a:ext>
            </a:extLst>
          </p:cNvPr>
          <p:cNvSpPr/>
          <p:nvPr userDrawn="1"/>
        </p:nvSpPr>
        <p:spPr>
          <a:xfrm>
            <a:off x="1" y="4919808"/>
            <a:ext cx="7657806" cy="224199"/>
          </a:xfrm>
          <a:prstGeom prst="rect">
            <a:avLst/>
          </a:prstGeom>
          <a:solidFill>
            <a:srgbClr val="6A6D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D7FAC6A-70E7-4F2E-A87E-9E1C6AD5C9AD}"/>
              </a:ext>
            </a:extLst>
          </p:cNvPr>
          <p:cNvSpPr txBox="1">
            <a:spLocks/>
          </p:cNvSpPr>
          <p:nvPr userDrawn="1"/>
        </p:nvSpPr>
        <p:spPr>
          <a:xfrm>
            <a:off x="-18317" y="4887052"/>
            <a:ext cx="3952728" cy="2069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342900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400" b="1" i="0" kern="1200" baseline="0">
                <a:solidFill>
                  <a:srgbClr val="6A6D7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3429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21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marL="6858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marL="10287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marL="13716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©Silicon Studio Corp., all rights reserved.</a:t>
            </a:r>
            <a:endParaRPr lang="en-US" sz="1000" b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E095F97-282A-4435-8128-5D94FF0452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808" y="84139"/>
            <a:ext cx="1440000" cy="46944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B43E6-BA04-4241-B581-E8FE6B0E6C3C}"/>
              </a:ext>
            </a:extLst>
          </p:cNvPr>
          <p:cNvSpPr txBox="1">
            <a:spLocks/>
          </p:cNvSpPr>
          <p:nvPr userDrawn="1"/>
        </p:nvSpPr>
        <p:spPr>
          <a:xfrm>
            <a:off x="8123458" y="4891758"/>
            <a:ext cx="942002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800" i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BC879B-9F5B-ED4D-8EB5-5C41A21F19C3}" type="slidenum">
              <a:rPr lang="en-US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759272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黒紙（タイトルとコンテンツなし）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67CD340-5C91-4770-99D6-6EB33DEF19B7}"/>
              </a:ext>
            </a:extLst>
          </p:cNvPr>
          <p:cNvSpPr/>
          <p:nvPr userDrawn="1"/>
        </p:nvSpPr>
        <p:spPr>
          <a:xfrm>
            <a:off x="7657807" y="4919808"/>
            <a:ext cx="1485781" cy="224199"/>
          </a:xfrm>
          <a:prstGeom prst="rect">
            <a:avLst/>
          </a:prstGeom>
          <a:solidFill>
            <a:srgbClr val="D47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70F3A54-4B56-425D-B34C-56C8EABE7689}"/>
              </a:ext>
            </a:extLst>
          </p:cNvPr>
          <p:cNvSpPr/>
          <p:nvPr userDrawn="1"/>
        </p:nvSpPr>
        <p:spPr>
          <a:xfrm>
            <a:off x="1" y="4919808"/>
            <a:ext cx="7657806" cy="224199"/>
          </a:xfrm>
          <a:prstGeom prst="rect">
            <a:avLst/>
          </a:prstGeom>
          <a:solidFill>
            <a:srgbClr val="6A6D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D7FAC6A-70E7-4F2E-A87E-9E1C6AD5C9AD}"/>
              </a:ext>
            </a:extLst>
          </p:cNvPr>
          <p:cNvSpPr txBox="1">
            <a:spLocks/>
          </p:cNvSpPr>
          <p:nvPr userDrawn="1"/>
        </p:nvSpPr>
        <p:spPr>
          <a:xfrm>
            <a:off x="-18317" y="4887052"/>
            <a:ext cx="3952728" cy="2069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342900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400" b="1" i="0" kern="1200" baseline="0">
                <a:solidFill>
                  <a:srgbClr val="6A6D7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3429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21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marL="6858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marL="10287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marL="1371600" indent="0" algn="ctr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kumimoji="1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000" b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©Silicon Studio Corp., all rights reserved.</a:t>
            </a:r>
            <a:endParaRPr lang="en-US" sz="1000" b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15CB78E-FBF1-4FA2-82FB-1DCDD4DBE9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808" y="84139"/>
            <a:ext cx="1440000" cy="4680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2FB1E9C-4253-4119-9DFE-8305F10E7478}"/>
              </a:ext>
            </a:extLst>
          </p:cNvPr>
          <p:cNvSpPr txBox="1">
            <a:spLocks/>
          </p:cNvSpPr>
          <p:nvPr userDrawn="1"/>
        </p:nvSpPr>
        <p:spPr>
          <a:xfrm>
            <a:off x="8123458" y="4891758"/>
            <a:ext cx="942002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800" i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BC879B-9F5B-ED4D-8EB5-5C41A21F19C3}" type="slidenum">
              <a:rPr lang="en-US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735914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009650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ja-JP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299097"/>
            <a:ext cx="8229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19527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8" r:id="rId2"/>
    <p:sldLayoutId id="2147483687" r:id="rId3"/>
    <p:sldLayoutId id="2147483689" r:id="rId4"/>
    <p:sldLayoutId id="2147483681" r:id="rId5"/>
    <p:sldLayoutId id="2147483690" r:id="rId6"/>
    <p:sldLayoutId id="2147483696" r:id="rId7"/>
    <p:sldLayoutId id="2147483692" r:id="rId8"/>
    <p:sldLayoutId id="2147483694" r:id="rId9"/>
    <p:sldLayoutId id="2147483693" r:id="rId10"/>
    <p:sldLayoutId id="2147483691" r:id="rId11"/>
  </p:sldLayoutIdLst>
  <p:hf hdr="0" ftr="0" dt="0"/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kumimoji="1" sz="2700" b="1" kern="1200">
          <a:solidFill>
            <a:srgbClr val="D16C15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kumimoji="1" sz="2700" b="1">
          <a:solidFill>
            <a:srgbClr val="412283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kumimoji="1" sz="2700" b="1">
          <a:solidFill>
            <a:srgbClr val="412283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kumimoji="1" sz="2700" b="1">
          <a:solidFill>
            <a:srgbClr val="412283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kumimoji="1" sz="2700" b="1">
          <a:solidFill>
            <a:srgbClr val="412283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kumimoji="1" sz="2700" b="1">
          <a:solidFill>
            <a:srgbClr val="412283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kumimoji="1" sz="2700" b="1">
          <a:solidFill>
            <a:srgbClr val="412283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kumimoji="1" sz="2700" b="1">
          <a:solidFill>
            <a:srgbClr val="412283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kumimoji="1" sz="2700" b="1">
          <a:solidFill>
            <a:srgbClr val="412283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rgbClr val="6A6D70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100" kern="1200">
          <a:solidFill>
            <a:srgbClr val="6A6D70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1800" kern="1200">
          <a:solidFill>
            <a:srgbClr val="6A6D70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1500" kern="1200">
          <a:solidFill>
            <a:srgbClr val="6A6D70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1500" kern="1200">
          <a:solidFill>
            <a:srgbClr val="6A6D70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gfSBzNMlCA&amp;list=PL0TdM5CJHCzC2vWeI2gTUqRlvaML6a-jW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w0DnFSfGQWY?feature=oembed" TargetMode="Externa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34K5bugWVys?feature=oembed" TargetMode="Externa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sWDaDWEmcdc?feature=oembed" TargetMode="Externa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qvBNqzG7rXg?feature=oembed" TargetMode="Externa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Jm9qQDJ6ABA?feature=oembed" TargetMode="Externa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q16lxdUYW3s?feature=oembed" TargetMode="Externa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vN3n4jReKfg?feature=oembed" TargetMode="Externa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11qFrDdktFY?feature=oembed" TargetMode="Externa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-icIaRGtDHQ?feature=oembed" TargetMode="External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x8U3IcfiH9c?feature=oembed" TargetMode="External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n_Kqdaz8Qjw?feature=oembed" TargetMode="External"/><Relationship Id="rId4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m0J8dHdqikc?feature=oembed" TargetMode="External"/><Relationship Id="rId4" Type="http://schemas.openxmlformats.org/officeDocument/2006/relationships/image" Target="../media/image7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TPS3oT_d5Oc?feature=oembed" TargetMode="External"/><Relationship Id="rId4" Type="http://schemas.openxmlformats.org/officeDocument/2006/relationships/image" Target="../media/image7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W0ZanF-0438?feature=oembed" TargetMode="Externa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F28D6D5C-2A19-C180-CC94-BDC1FBE07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ja-JP" dirty="0"/>
              <a:t>GTMF 2023 OSAKA/TOKYO</a:t>
            </a:r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E49A356-FAF5-54AC-AA8A-0F95F7F1FD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582" y="1765085"/>
            <a:ext cx="6293834" cy="1047511"/>
          </a:xfrm>
        </p:spPr>
        <p:txBody>
          <a:bodyPr/>
          <a:lstStyle/>
          <a:p>
            <a:r>
              <a:rPr kumimoji="1" lang="ja-JP" altLang="en-US" sz="2000" dirty="0"/>
              <a:t>ハイエンド</a:t>
            </a:r>
            <a:r>
              <a:rPr kumimoji="1" lang="en-US" altLang="ja-JP" sz="2000" dirty="0"/>
              <a:t>〜</a:t>
            </a:r>
            <a:r>
              <a:rPr kumimoji="1" lang="ja-JP" altLang="en-US" sz="2000" dirty="0"/>
              <a:t>ローエンドまで、「</a:t>
            </a:r>
            <a:r>
              <a:rPr kumimoji="1" lang="en-US" altLang="ja-JP" sz="2000" dirty="0"/>
              <a:t>Enlighten</a:t>
            </a:r>
            <a:r>
              <a:rPr kumimoji="1" lang="ja-JP" altLang="en-US" sz="2000" dirty="0"/>
              <a:t>」による効率的リアルタイムグローバルイルミネーション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937E3A6-EF5E-A290-3533-6625780A42A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kumimoji="1" lang="ja-JP" altLang="en-US" dirty="0"/>
              <a:t>シリコンスタジオ株式会社</a:t>
            </a:r>
          </a:p>
          <a:p>
            <a:r>
              <a:rPr kumimoji="1" lang="ja-JP" altLang="en-US" dirty="0"/>
              <a:t>技術統括部　技術第２部</a:t>
            </a:r>
          </a:p>
          <a:p>
            <a:r>
              <a:rPr kumimoji="1" lang="ja-JP" altLang="en-US" dirty="0"/>
              <a:t>吉野　潤</a:t>
            </a: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81D88304-5EF9-A0F6-2E66-C9BD69CAA39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CC91878D-1C47-C780-CB90-02D20A1B908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97582" y="1064115"/>
            <a:ext cx="6293833" cy="409450"/>
          </a:xfrm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05491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>
            <a:extLst>
              <a:ext uri="{FF2B5EF4-FFF2-40B4-BE49-F238E27FC236}">
                <a16:creationId xmlns:a16="http://schemas.microsoft.com/office/drawing/2014/main" id="{6622FE68-0586-47C0-B515-AC26B4241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ライト調整の高速なイテレーション</a:t>
            </a:r>
          </a:p>
        </p:txBody>
      </p:sp>
      <p:pic>
        <p:nvPicPr>
          <p:cNvPr id="5" name="コンテンツ プレースホルダー 4" descr="ダイアグラム&#10;&#10;自動的に生成された説明">
            <a:extLst>
              <a:ext uri="{FF2B5EF4-FFF2-40B4-BE49-F238E27FC236}">
                <a16:creationId xmlns:a16="http://schemas.microsoft.com/office/drawing/2014/main" id="{0A5EAC29-7888-D6A0-4268-F216ABFFA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" y="521220"/>
            <a:ext cx="8001000" cy="4333875"/>
          </a:xfrm>
        </p:spPr>
      </p:pic>
    </p:spTree>
    <p:extLst>
      <p:ext uri="{BB962C8B-B14F-4D97-AF65-F5344CB8AC3E}">
        <p14:creationId xmlns:p14="http://schemas.microsoft.com/office/powerpoint/2010/main" val="1056975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348043-339F-479F-975F-2A7BFE98E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チュートリアル動画（日本語字幕あり）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7DFC693-79BB-4A54-A245-78D656C53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1200" dirty="0">
                <a:hlinkClick r:id="rId3"/>
              </a:rPr>
              <a:t>https://www.youtube.com/watch?v=ogfSBzNMlCA&amp;list=PL0TdM5CJHCzC2vWeI2gTUqRlvaML6a-jW</a:t>
            </a:r>
            <a:endParaRPr kumimoji="1" lang="ja-JP" altLang="en-US" sz="12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B1BEF16-5FA4-4CF3-A05F-7398042F55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1135416"/>
            <a:ext cx="64008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5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岩肌と木&#10;&#10;自動的に生成された説明">
            <a:extLst>
              <a:ext uri="{FF2B5EF4-FFF2-40B4-BE49-F238E27FC236}">
                <a16:creationId xmlns:a16="http://schemas.microsoft.com/office/drawing/2014/main" id="{CAA12AEE-499E-D712-7E38-C6FCCCD9AD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08B4271-7784-B83D-56F3-E06C1F47003B}"/>
              </a:ext>
            </a:extLst>
          </p:cNvPr>
          <p:cNvSpPr/>
          <p:nvPr/>
        </p:nvSpPr>
        <p:spPr>
          <a:xfrm rot="10800000" flipH="1">
            <a:off x="1" y="1644554"/>
            <a:ext cx="5172500" cy="928048"/>
          </a:xfrm>
          <a:prstGeom prst="rect">
            <a:avLst/>
          </a:prstGeom>
          <a:gradFill flip="none" rotWithShape="1">
            <a:gsLst>
              <a:gs pos="0">
                <a:srgbClr val="D16C15"/>
              </a:gs>
              <a:gs pos="100000">
                <a:srgbClr val="D16C15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/>
          </a:p>
        </p:txBody>
      </p:sp>
      <p:sp>
        <p:nvSpPr>
          <p:cNvPr id="5" name="タイトル 2">
            <a:extLst>
              <a:ext uri="{FF2B5EF4-FFF2-40B4-BE49-F238E27FC236}">
                <a16:creationId xmlns:a16="http://schemas.microsoft.com/office/drawing/2014/main" id="{B4833542-4D4A-0959-359F-53DAA9E68E62}"/>
              </a:ext>
            </a:extLst>
          </p:cNvPr>
          <p:cNvSpPr txBox="1">
            <a:spLocks/>
          </p:cNvSpPr>
          <p:nvPr/>
        </p:nvSpPr>
        <p:spPr>
          <a:xfrm>
            <a:off x="817525" y="1903845"/>
            <a:ext cx="3399634" cy="501095"/>
          </a:xfrm>
          <a:prstGeom prst="rect">
            <a:avLst/>
          </a:prstGeom>
        </p:spPr>
        <p:txBody>
          <a:bodyPr anchor="b">
            <a:normAutofit fontScale="90000" lnSpcReduction="20000"/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 kern="1200">
                <a:solidFill>
                  <a:srgbClr val="D16C15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l"/>
            <a:r>
              <a:rPr lang="ja-JP" altLang="en-US" sz="3300" dirty="0">
                <a:solidFill>
                  <a:schemeClr val="bg1"/>
                </a:solidFill>
              </a:rPr>
              <a:t>アップデート情報</a:t>
            </a:r>
          </a:p>
        </p:txBody>
      </p:sp>
      <p:pic>
        <p:nvPicPr>
          <p:cNvPr id="6" name="図 5" descr="文字と数字と文字の加工写真&#10;&#10;自動的に生成された説明">
            <a:extLst>
              <a:ext uri="{FF2B5EF4-FFF2-40B4-BE49-F238E27FC236}">
                <a16:creationId xmlns:a16="http://schemas.microsoft.com/office/drawing/2014/main" id="{37CFE6D9-9E87-64FC-D9CC-EB659AAC9F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9" y="1703578"/>
            <a:ext cx="832477" cy="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5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EA27D1-F7EE-8D2E-B758-F39D73B25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Enlighten 4</a:t>
            </a:r>
            <a:r>
              <a:rPr lang="ja-JP" altLang="en-US" dirty="0"/>
              <a:t> の新機能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55B28A6-4FCF-03F4-8BD0-722AE87BA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SDK/Unreal</a:t>
            </a:r>
            <a:r>
              <a:rPr lang="ja-JP" altLang="en-US" dirty="0"/>
              <a:t>：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プローブライティングシステムの刷新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高品質なキューブマップ</a:t>
            </a:r>
            <a:endParaRPr kumimoji="1" lang="en-US" altLang="ja-JP" dirty="0"/>
          </a:p>
          <a:p>
            <a:r>
              <a:rPr lang="en-US" altLang="ja-JP" dirty="0"/>
              <a:t>Unreal</a:t>
            </a:r>
            <a:r>
              <a:rPr lang="ja-JP" altLang="en-US" dirty="0"/>
              <a:t>：</a:t>
            </a:r>
            <a:endParaRPr lang="en-US" altLang="ja-JP" dirty="0"/>
          </a:p>
          <a:p>
            <a:pPr lvl="1"/>
            <a:r>
              <a:rPr lang="en-US" altLang="ja-JP" dirty="0"/>
              <a:t>Mobile Deferred Renderer</a:t>
            </a:r>
            <a:endParaRPr kumimoji="1" lang="en-US" altLang="ja-JP" dirty="0"/>
          </a:p>
          <a:p>
            <a:pPr lvl="1"/>
            <a:r>
              <a:rPr lang="ja-JP" altLang="en-US" dirty="0"/>
              <a:t>スカイライトリアルタイムキャプチャ</a:t>
            </a:r>
            <a:endParaRPr lang="en-US" altLang="ja-JP" dirty="0"/>
          </a:p>
          <a:p>
            <a:pPr lvl="1"/>
            <a:r>
              <a:rPr lang="ja-JP" altLang="en-US" dirty="0"/>
              <a:t>リアルタイムレイトレーシングとの組み合わせ</a:t>
            </a:r>
            <a:endParaRPr lang="en-US" altLang="ja-JP" dirty="0"/>
          </a:p>
          <a:p>
            <a:pPr lvl="1"/>
            <a:r>
              <a:rPr lang="en-US" altLang="ja-JP" dirty="0"/>
              <a:t>Unreal Engine 5 </a:t>
            </a:r>
            <a:r>
              <a:rPr lang="ja-JP" altLang="en-US" dirty="0"/>
              <a:t>のサポート</a:t>
            </a:r>
            <a:endParaRPr lang="en-US" altLang="ja-JP" dirty="0"/>
          </a:p>
          <a:p>
            <a:pPr lvl="1"/>
            <a:r>
              <a:rPr lang="en-US" altLang="ja-JP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2415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オンライン メディア 4" descr="Enlighten_新プローブシステム">
            <a:hlinkClick r:id="" action="ppaction://media"/>
            <a:extLst>
              <a:ext uri="{FF2B5EF4-FFF2-40B4-BE49-F238E27FC236}">
                <a16:creationId xmlns:a16="http://schemas.microsoft.com/office/drawing/2014/main" id="{7C0D26DF-6665-F9DD-F335-6B90C7C5FE8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71254" y="984753"/>
            <a:ext cx="6801492" cy="3842842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780555-1257-43E4-83DE-8C6252DA5259}"/>
              </a:ext>
            </a:extLst>
          </p:cNvPr>
          <p:cNvSpPr/>
          <p:nvPr/>
        </p:nvSpPr>
        <p:spPr>
          <a:xfrm rot="10800000" flipH="1">
            <a:off x="1" y="208327"/>
            <a:ext cx="3712709" cy="739736"/>
          </a:xfrm>
          <a:prstGeom prst="rect">
            <a:avLst/>
          </a:prstGeom>
          <a:gradFill flip="none" rotWithShape="1">
            <a:gsLst>
              <a:gs pos="0">
                <a:srgbClr val="D16C15"/>
              </a:gs>
              <a:gs pos="100000">
                <a:srgbClr val="D16C15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7A1C6D34-5134-431B-84E8-45B664EBAD3D}"/>
              </a:ext>
            </a:extLst>
          </p:cNvPr>
          <p:cNvSpPr txBox="1">
            <a:spLocks/>
          </p:cNvSpPr>
          <p:nvPr/>
        </p:nvSpPr>
        <p:spPr bwMode="auto">
          <a:xfrm>
            <a:off x="186579" y="345992"/>
            <a:ext cx="7314267" cy="5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rgbClr val="D16C15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9pPr>
          </a:lstStyle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800" dirty="0">
                <a:solidFill>
                  <a:sysClr val="window" lastClr="FFFFFF"/>
                </a:solidFill>
              </a:rPr>
              <a:t>新プローブシステム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816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B2CB05-B7BA-AA55-FBE0-1479B8C59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広大なワールドにも対応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CEE2BE6-91D1-4427-2ED5-9393C26F7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シーン密度に応じた適切な解像度のプローブ配置（～</a:t>
            </a:r>
            <a:r>
              <a:rPr lang="en-US" altLang="ja-JP" dirty="0"/>
              <a:t>1/256</a:t>
            </a:r>
            <a:r>
              <a:rPr lang="ja-JP" altLang="en-US" dirty="0"/>
              <a:t>）</a:t>
            </a:r>
            <a:endParaRPr lang="en-US" altLang="ja-JP" dirty="0"/>
          </a:p>
          <a:p>
            <a:r>
              <a:rPr lang="ja-JP" altLang="en-US" dirty="0"/>
              <a:t>ライトリークの軽減</a:t>
            </a:r>
            <a:endParaRPr lang="en-US" altLang="ja-JP" dirty="0"/>
          </a:p>
          <a:p>
            <a:r>
              <a:rPr lang="ja-JP" altLang="en-US" dirty="0"/>
              <a:t>地形に沿ってプローブを自動生成</a:t>
            </a:r>
            <a:endParaRPr lang="en-US" altLang="ja-JP" dirty="0"/>
          </a:p>
          <a:p>
            <a:r>
              <a:rPr lang="ja-JP" altLang="en-US" dirty="0"/>
              <a:t>データ形式の最適化によるメモリ効率の改善</a:t>
            </a:r>
          </a:p>
        </p:txBody>
      </p:sp>
      <p:pic>
        <p:nvPicPr>
          <p:cNvPr id="7" name="図 6" descr="緑の木々&#10;&#10;低い精度で自動的に生成された説明">
            <a:extLst>
              <a:ext uri="{FF2B5EF4-FFF2-40B4-BE49-F238E27FC236}">
                <a16:creationId xmlns:a16="http://schemas.microsoft.com/office/drawing/2014/main" id="{CF462B64-F530-6889-6AA7-A0329014C3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97" y="2549502"/>
            <a:ext cx="3950208" cy="2221992"/>
          </a:xfrm>
          <a:prstGeom prst="rect">
            <a:avLst/>
          </a:prstGeom>
        </p:spPr>
      </p:pic>
      <p:pic>
        <p:nvPicPr>
          <p:cNvPr id="10" name="Picture 2" descr="A picture containing tree, outdoor, plant, shade&#10;&#10;Description automatically generated">
            <a:extLst>
              <a:ext uri="{FF2B5EF4-FFF2-40B4-BE49-F238E27FC236}">
                <a16:creationId xmlns:a16="http://schemas.microsoft.com/office/drawing/2014/main" id="{C3B3DF8F-E088-2D75-1F30-F507FB1454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4295" y="2549502"/>
            <a:ext cx="3950209" cy="222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2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4D9630-98EF-4F7A-5095-BAAC86144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キューブマップ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B88D07C-BF4D-21F7-5EDA-C55126586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GGX</a:t>
            </a:r>
            <a:r>
              <a:rPr lang="ja-JP" altLang="en-US" dirty="0"/>
              <a:t>フィルタリングオプションにより、スペキュラのハイライトや明るさがより高精度に</a:t>
            </a:r>
            <a:endParaRPr lang="en-US" altLang="ja-JP" dirty="0"/>
          </a:p>
          <a:p>
            <a:r>
              <a:rPr lang="ja-JP" altLang="en-US" dirty="0"/>
              <a:t>ランタイムの処理負荷の上昇はわずか（</a:t>
            </a:r>
            <a:r>
              <a:rPr lang="en-US" altLang="ja-JP" dirty="0"/>
              <a:t>x1.5</a:t>
            </a:r>
            <a:r>
              <a:rPr lang="ja-JP" altLang="en-US" dirty="0"/>
              <a:t>）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sz="1600" dirty="0"/>
          </a:p>
          <a:p>
            <a:pPr marL="0" indent="0" algn="r">
              <a:buNone/>
            </a:pPr>
            <a:r>
              <a:rPr lang="en-US" altLang="ja-JP" sz="1600" dirty="0"/>
              <a:t>※</a:t>
            </a:r>
            <a:r>
              <a:rPr lang="ja-JP" altLang="en-US" sz="1600" dirty="0"/>
              <a:t>左から </a:t>
            </a:r>
            <a:r>
              <a:rPr lang="en-US" altLang="ja-JP" sz="1600" dirty="0"/>
              <a:t>roughness=0.4,0.6,0.8</a:t>
            </a:r>
            <a:endParaRPr kumimoji="1" lang="ja-JP" altLang="en-US" sz="1600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03952031-08FA-D079-5602-72454D11CD22}"/>
              </a:ext>
            </a:extLst>
          </p:cNvPr>
          <p:cNvGrpSpPr/>
          <p:nvPr/>
        </p:nvGrpSpPr>
        <p:grpSpPr>
          <a:xfrm>
            <a:off x="624320" y="2053491"/>
            <a:ext cx="3816000" cy="2412000"/>
            <a:chOff x="624320" y="1404000"/>
            <a:chExt cx="3816000" cy="2412000"/>
          </a:xfrm>
        </p:grpSpPr>
        <p:pic>
          <p:nvPicPr>
            <p:cNvPr id="4" name="コンテンツ プレースホルダー 10" descr="庭のボール&#10;&#10;中程度の精度で自動的に生成された説明">
              <a:extLst>
                <a:ext uri="{FF2B5EF4-FFF2-40B4-BE49-F238E27FC236}">
                  <a16:creationId xmlns:a16="http://schemas.microsoft.com/office/drawing/2014/main" id="{151FCFD3-9032-0F3F-A68D-EB0B0D2E53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24320" y="1404000"/>
              <a:ext cx="3816000" cy="241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930128F-39A5-9A72-14CD-AC27CA853F61}"/>
                </a:ext>
              </a:extLst>
            </p:cNvPr>
            <p:cNvSpPr txBox="1"/>
            <p:nvPr/>
          </p:nvSpPr>
          <p:spPr>
            <a:xfrm>
              <a:off x="624320" y="1404000"/>
              <a:ext cx="14574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chemeClr val="bg1"/>
                  </a:solidFill>
                </a:rPr>
                <a:t>Enlighten 4.01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BD7C436E-E2E7-7FE9-5293-BF35F0DD4F7F}"/>
              </a:ext>
            </a:extLst>
          </p:cNvPr>
          <p:cNvGrpSpPr/>
          <p:nvPr/>
        </p:nvGrpSpPr>
        <p:grpSpPr>
          <a:xfrm>
            <a:off x="4703680" y="2052002"/>
            <a:ext cx="3816000" cy="2413489"/>
            <a:chOff x="4703680" y="1402511"/>
            <a:chExt cx="3816000" cy="2413489"/>
          </a:xfrm>
        </p:grpSpPr>
        <p:pic>
          <p:nvPicPr>
            <p:cNvPr id="5" name="図 4" descr="庭にある大きな岩&#10;&#10;中程度の精度で自動的に生成された説明">
              <a:extLst>
                <a:ext uri="{FF2B5EF4-FFF2-40B4-BE49-F238E27FC236}">
                  <a16:creationId xmlns:a16="http://schemas.microsoft.com/office/drawing/2014/main" id="{94A02B11-978B-5A16-2320-6D3F18526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03680" y="1404000"/>
              <a:ext cx="3816000" cy="2412000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2969562A-E192-97D8-DBB1-C7F8DD66A23A}"/>
                </a:ext>
              </a:extLst>
            </p:cNvPr>
            <p:cNvSpPr txBox="1"/>
            <p:nvPr/>
          </p:nvSpPr>
          <p:spPr>
            <a:xfrm>
              <a:off x="4703680" y="1402511"/>
              <a:ext cx="14574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chemeClr val="bg1"/>
                  </a:solidFill>
                </a:rPr>
                <a:t>Enlighten 4.02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7801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コンテンツ プレースホルダー 14">
            <a:extLst>
              <a:ext uri="{FF2B5EF4-FFF2-40B4-BE49-F238E27FC236}">
                <a16:creationId xmlns:a16="http://schemas.microsoft.com/office/drawing/2014/main" id="{F53EFF2C-3948-90CB-0451-E5EBAF60B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sv-SE" altLang="ja-JP" dirty="0"/>
              <a:t>iOS Metal / Android Vulkan</a:t>
            </a:r>
          </a:p>
          <a:p>
            <a:endParaRPr lang="sv-SE" altLang="ja-JP" dirty="0"/>
          </a:p>
          <a:p>
            <a:endParaRPr lang="sv-SE" altLang="ja-JP" dirty="0"/>
          </a:p>
          <a:p>
            <a:endParaRPr kumimoji="1" lang="sv-SE" altLang="ja-JP" dirty="0"/>
          </a:p>
          <a:p>
            <a:endParaRPr lang="sv-SE" altLang="ja-JP" dirty="0"/>
          </a:p>
          <a:p>
            <a:endParaRPr kumimoji="1" lang="sv-SE" altLang="ja-JP" dirty="0"/>
          </a:p>
          <a:p>
            <a:endParaRPr kumimoji="1" lang="sv-SE" altLang="ja-JP" dirty="0"/>
          </a:p>
          <a:p>
            <a:endParaRPr lang="en-US" altLang="ja-JP" dirty="0"/>
          </a:p>
          <a:p>
            <a:r>
              <a:rPr lang="ja-JP" altLang="en-US" dirty="0"/>
              <a:t>本日展示にて実機デモを公開中</a:t>
            </a:r>
            <a:endParaRPr kumimoji="1" lang="ja-JP" altLang="en-US" dirty="0"/>
          </a:p>
        </p:txBody>
      </p:sp>
      <p:pic>
        <p:nvPicPr>
          <p:cNvPr id="4" name="オンライン メディア 3" descr="Enlighten_Mobile Deferred Renderer">
            <a:hlinkClick r:id="" action="ppaction://media"/>
            <a:extLst>
              <a:ext uri="{FF2B5EF4-FFF2-40B4-BE49-F238E27FC236}">
                <a16:creationId xmlns:a16="http://schemas.microsoft.com/office/drawing/2014/main" id="{785B6565-D2C8-228B-85E5-E6AD418ED76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4"/>
          <a:srcRect t="8815" b="8815"/>
          <a:stretch/>
        </p:blipFill>
        <p:spPr>
          <a:xfrm>
            <a:off x="1788223" y="1489753"/>
            <a:ext cx="5567554" cy="259107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121E5D7-C988-D9CF-1F14-034F1AE06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Mobile Deferred</a:t>
            </a:r>
            <a:r>
              <a:rPr lang="ja-JP" altLang="en-US" dirty="0"/>
              <a:t> </a:t>
            </a:r>
            <a:r>
              <a:rPr lang="en-US" altLang="ja-JP" dirty="0"/>
              <a:t>Renderer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4A780F9-E071-715C-878D-C5613727EAB7}"/>
              </a:ext>
            </a:extLst>
          </p:cNvPr>
          <p:cNvSpPr txBox="1"/>
          <p:nvPr/>
        </p:nvSpPr>
        <p:spPr>
          <a:xfrm>
            <a:off x="5322848" y="3819221"/>
            <a:ext cx="2032929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11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Captured on iPhone 14 Pro</a:t>
            </a:r>
            <a:endParaRPr kumimoji="1" lang="ja-JP" altLang="en-US" sz="1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155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オンライン メディア 4" descr="Enlighten_スカイライトリアルタイムキャプチャ">
            <a:hlinkClick r:id="" action="ppaction://media"/>
            <a:extLst>
              <a:ext uri="{FF2B5EF4-FFF2-40B4-BE49-F238E27FC236}">
                <a16:creationId xmlns:a16="http://schemas.microsoft.com/office/drawing/2014/main" id="{6856AF71-FFB2-9F83-BDC1-625666B6F34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71252" y="984753"/>
            <a:ext cx="6801494" cy="3842842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A0AC272-32E3-4BB2-A43F-239F00790D04}"/>
              </a:ext>
            </a:extLst>
          </p:cNvPr>
          <p:cNvSpPr/>
          <p:nvPr/>
        </p:nvSpPr>
        <p:spPr>
          <a:xfrm rot="10800000" flipH="1">
            <a:off x="1" y="208327"/>
            <a:ext cx="3712709" cy="739736"/>
          </a:xfrm>
          <a:prstGeom prst="rect">
            <a:avLst/>
          </a:prstGeom>
          <a:gradFill flip="none" rotWithShape="1">
            <a:gsLst>
              <a:gs pos="0">
                <a:srgbClr val="D16C15"/>
              </a:gs>
              <a:gs pos="100000">
                <a:srgbClr val="D16C15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43232560-C0FF-412F-AF50-8CDBB1223E60}"/>
              </a:ext>
            </a:extLst>
          </p:cNvPr>
          <p:cNvSpPr txBox="1">
            <a:spLocks/>
          </p:cNvSpPr>
          <p:nvPr/>
        </p:nvSpPr>
        <p:spPr bwMode="auto">
          <a:xfrm>
            <a:off x="186579" y="345992"/>
            <a:ext cx="7314267" cy="5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rgbClr val="D16C15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9pPr>
          </a:lstStyle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スカイライトリアルタイムキャプチャ</a:t>
            </a:r>
          </a:p>
        </p:txBody>
      </p:sp>
    </p:spTree>
    <p:extLst>
      <p:ext uri="{BB962C8B-B14F-4D97-AF65-F5344CB8AC3E}">
        <p14:creationId xmlns:p14="http://schemas.microsoft.com/office/powerpoint/2010/main" val="98245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40F58F-B0F8-46DC-BB38-294646F5C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スカイライトリアルタイムキャプチャ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1BD74F1-5554-41AB-AE62-D214DD09D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2" name="図 11" descr="森の中を流れる川&#10;&#10;中程度の精度で自動的に生成された説明">
            <a:extLst>
              <a:ext uri="{FF2B5EF4-FFF2-40B4-BE49-F238E27FC236}">
                <a16:creationId xmlns:a16="http://schemas.microsoft.com/office/drawing/2014/main" id="{881A5D2F-2E92-C8F0-EA20-08EC0201C2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39" y="2109066"/>
            <a:ext cx="4267196" cy="2400298"/>
          </a:xfrm>
          <a:prstGeom prst="rect">
            <a:avLst/>
          </a:prstGeom>
        </p:spPr>
      </p:pic>
      <p:pic>
        <p:nvPicPr>
          <p:cNvPr id="14" name="図 13" descr="屋外, 川, 水, ボート が含まれている画像&#10;&#10;自動的に生成された説明">
            <a:extLst>
              <a:ext uri="{FF2B5EF4-FFF2-40B4-BE49-F238E27FC236}">
                <a16:creationId xmlns:a16="http://schemas.microsoft.com/office/drawing/2014/main" id="{E68B13A2-3DF5-8CB4-537A-36751D0278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767" y="2109065"/>
            <a:ext cx="4267194" cy="2400297"/>
          </a:xfrm>
          <a:prstGeom prst="rect">
            <a:avLst/>
          </a:prstGeom>
        </p:spPr>
      </p:pic>
      <p:sp>
        <p:nvSpPr>
          <p:cNvPr id="6" name="矢印: 下 21">
            <a:extLst>
              <a:ext uri="{FF2B5EF4-FFF2-40B4-BE49-F238E27FC236}">
                <a16:creationId xmlns:a16="http://schemas.microsoft.com/office/drawing/2014/main" id="{ED349975-15FC-4B42-8C66-B9890FECFD81}"/>
              </a:ext>
            </a:extLst>
          </p:cNvPr>
          <p:cNvSpPr/>
          <p:nvPr/>
        </p:nvSpPr>
        <p:spPr>
          <a:xfrm rot="16200000">
            <a:off x="4159008" y="2886198"/>
            <a:ext cx="931105" cy="867041"/>
          </a:xfrm>
          <a:prstGeom prst="downArrow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6E867855-1579-5231-82E6-ADDF10BC2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52000" y="945767"/>
            <a:ext cx="3240000" cy="1440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598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EF3DAA-5A21-1359-1DDD-F839EA966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アジェンダ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9DC8C6-282F-9B50-79AE-7C1B7A7E5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Enlighten </a:t>
            </a:r>
            <a:r>
              <a:rPr kumimoji="1" lang="ja-JP" altLang="en-US" dirty="0"/>
              <a:t>製品紹介</a:t>
            </a:r>
            <a:endParaRPr kumimoji="1" lang="en-US" altLang="ja-JP" dirty="0"/>
          </a:p>
          <a:p>
            <a:r>
              <a:rPr kumimoji="1" lang="en-US" altLang="ja-JP" dirty="0"/>
              <a:t>Enlighten 4 </a:t>
            </a:r>
            <a:r>
              <a:rPr kumimoji="1" lang="ja-JP" altLang="en-US" dirty="0"/>
              <a:t>最新アップデート情報</a:t>
            </a:r>
            <a:endParaRPr kumimoji="1" lang="en-US" altLang="ja-JP" dirty="0"/>
          </a:p>
          <a:p>
            <a:r>
              <a:rPr kumimoji="1" lang="ja-JP" altLang="en-US" dirty="0"/>
              <a:t>既存ソリューションとの比較</a:t>
            </a:r>
            <a:endParaRPr kumimoji="1" lang="en-US" altLang="ja-JP" dirty="0"/>
          </a:p>
          <a:p>
            <a:r>
              <a:rPr lang="ja-JP" altLang="en-US" dirty="0"/>
              <a:t>質疑応答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11549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オンライン メディア 4" descr="Enlighten_移動物体からのバウンス">
            <a:hlinkClick r:id="" action="ppaction://media"/>
            <a:extLst>
              <a:ext uri="{FF2B5EF4-FFF2-40B4-BE49-F238E27FC236}">
                <a16:creationId xmlns:a16="http://schemas.microsoft.com/office/drawing/2014/main" id="{AF821F12-27C5-B84A-DA0F-DCE269B5AAE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71252" y="984753"/>
            <a:ext cx="6801494" cy="3842842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15E288E-D18A-46C0-9E54-401DC69C7164}"/>
              </a:ext>
            </a:extLst>
          </p:cNvPr>
          <p:cNvSpPr/>
          <p:nvPr/>
        </p:nvSpPr>
        <p:spPr>
          <a:xfrm rot="10800000" flipH="1">
            <a:off x="1" y="208327"/>
            <a:ext cx="3712709" cy="739736"/>
          </a:xfrm>
          <a:prstGeom prst="rect">
            <a:avLst/>
          </a:prstGeom>
          <a:gradFill flip="none" rotWithShape="1">
            <a:gsLst>
              <a:gs pos="0">
                <a:srgbClr val="D16C15"/>
              </a:gs>
              <a:gs pos="100000">
                <a:srgbClr val="D16C15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35CF43DF-7D2F-4A40-84B0-1B908FA3CB8C}"/>
              </a:ext>
            </a:extLst>
          </p:cNvPr>
          <p:cNvSpPr txBox="1">
            <a:spLocks/>
          </p:cNvSpPr>
          <p:nvPr/>
        </p:nvSpPr>
        <p:spPr bwMode="auto">
          <a:xfrm>
            <a:off x="186579" y="345992"/>
            <a:ext cx="7314267" cy="5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rgbClr val="D16C15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9pPr>
          </a:lstStyle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800" dirty="0">
                <a:solidFill>
                  <a:sysClr val="window" lastClr="FFFFFF"/>
                </a:solidFill>
              </a:rPr>
              <a:t>移動物体からのバウンス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707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オンライン メディア 6" descr="Enlighten_Ray Tracing Final Gather with Enlighten">
            <a:hlinkClick r:id="" action="ppaction://media"/>
            <a:extLst>
              <a:ext uri="{FF2B5EF4-FFF2-40B4-BE49-F238E27FC236}">
                <a16:creationId xmlns:a16="http://schemas.microsoft.com/office/drawing/2014/main" id="{BAC0802E-71B1-6A84-F1F5-4A226F585C6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28417" y="771657"/>
            <a:ext cx="5487166" cy="310024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3CA9747-F771-C886-9DCD-2560F4142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Ray Tracing Final Gather with Enlighten </a:t>
            </a:r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B1F06A-9F63-9E88-575D-3B320DD65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r>
              <a:rPr lang="en-US" altLang="ja-JP" u="sng" dirty="0"/>
              <a:t>Final</a:t>
            </a:r>
            <a:r>
              <a:rPr lang="ja-JP" altLang="en-US" u="sng" dirty="0"/>
              <a:t> </a:t>
            </a:r>
            <a:r>
              <a:rPr lang="en-US" altLang="ja-JP" u="sng" dirty="0"/>
              <a:t>Gather</a:t>
            </a:r>
            <a:r>
              <a:rPr lang="ja-JP" altLang="en-US" u="sng" dirty="0"/>
              <a:t>のファーストバウンス</a:t>
            </a:r>
            <a:r>
              <a:rPr lang="ja-JP" altLang="en-US" dirty="0"/>
              <a:t> ＋ </a:t>
            </a:r>
            <a:r>
              <a:rPr lang="en-US" altLang="ja-JP" u="sng" dirty="0"/>
              <a:t>Enlighten</a:t>
            </a:r>
            <a:r>
              <a:rPr lang="ja-JP" altLang="en-US" u="sng" dirty="0"/>
              <a:t>の無限バウンス</a:t>
            </a:r>
            <a:endParaRPr lang="en-US" altLang="ja-JP" u="sng" dirty="0"/>
          </a:p>
          <a:p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558D39E-7F1F-EE41-DEB9-A9C53DBEDC44}"/>
              </a:ext>
            </a:extLst>
          </p:cNvPr>
          <p:cNvSpPr txBox="1"/>
          <p:nvPr/>
        </p:nvSpPr>
        <p:spPr>
          <a:xfrm>
            <a:off x="1107552" y="4360821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>
                <a:solidFill>
                  <a:srgbClr val="6A6D7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⇒移動物体や小さな物体を捕捉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AFD5E88-4024-DD65-0761-EB7BF83301B3}"/>
              </a:ext>
            </a:extLst>
          </p:cNvPr>
          <p:cNvSpPr txBox="1"/>
          <p:nvPr/>
        </p:nvSpPr>
        <p:spPr>
          <a:xfrm>
            <a:off x="5564345" y="4358126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>
                <a:solidFill>
                  <a:srgbClr val="6A6D7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⇒低コスト・高品質</a:t>
            </a:r>
          </a:p>
        </p:txBody>
      </p:sp>
    </p:spTree>
    <p:extLst>
      <p:ext uri="{BB962C8B-B14F-4D97-AF65-F5344CB8AC3E}">
        <p14:creationId xmlns:p14="http://schemas.microsoft.com/office/powerpoint/2010/main" val="208748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5C8E0F0-39CD-487C-B39B-481FAA178FE7}"/>
              </a:ext>
            </a:extLst>
          </p:cNvPr>
          <p:cNvSpPr/>
          <p:nvPr/>
        </p:nvSpPr>
        <p:spPr>
          <a:xfrm rot="10800000" flipH="1">
            <a:off x="1" y="208327"/>
            <a:ext cx="3712709" cy="739736"/>
          </a:xfrm>
          <a:prstGeom prst="rect">
            <a:avLst/>
          </a:prstGeom>
          <a:gradFill flip="none" rotWithShape="1">
            <a:gsLst>
              <a:gs pos="0">
                <a:srgbClr val="D16C15"/>
              </a:gs>
              <a:gs pos="100000">
                <a:srgbClr val="D16C15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FC73252A-0AD7-465B-979D-4A064A49757F}"/>
              </a:ext>
            </a:extLst>
          </p:cNvPr>
          <p:cNvSpPr txBox="1">
            <a:spLocks/>
          </p:cNvSpPr>
          <p:nvPr/>
        </p:nvSpPr>
        <p:spPr bwMode="auto">
          <a:xfrm>
            <a:off x="186579" y="345992"/>
            <a:ext cx="7314267" cy="5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rgbClr val="D16C15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9pPr>
          </a:lstStyle>
          <a:p>
            <a:pPr marL="0" marR="0" lvl="0" indent="0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レイトレによる反射への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GI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オンライン メディア 4" descr="Enlighten_レイトレによる反射へのGI">
            <a:hlinkClick r:id="" action="ppaction://media"/>
            <a:extLst>
              <a:ext uri="{FF2B5EF4-FFF2-40B4-BE49-F238E27FC236}">
                <a16:creationId xmlns:a16="http://schemas.microsoft.com/office/drawing/2014/main" id="{B0A60B3F-F374-8D55-3DB1-19973AF28D1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71254" y="984753"/>
            <a:ext cx="6801492" cy="384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91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ED4F13-A94E-705A-6B9C-8D678DF7F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Ray Tracing Reflection with Enlighten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26AB428-4E64-61FE-C651-5B2EEB306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r>
              <a:rPr lang="ja-JP" altLang="en-US" dirty="0"/>
              <a:t>レイトレーシングリフレクションに</a:t>
            </a:r>
            <a:r>
              <a:rPr lang="en-US" altLang="ja-JP" dirty="0"/>
              <a:t>Enlighten</a:t>
            </a:r>
            <a:r>
              <a:rPr lang="ja-JP" altLang="en-US" dirty="0"/>
              <a:t>の</a:t>
            </a:r>
            <a:r>
              <a:rPr lang="en-US" altLang="ja-JP" dirty="0"/>
              <a:t>GI</a:t>
            </a:r>
            <a:r>
              <a:rPr lang="ja-JP" altLang="en-US" dirty="0"/>
              <a:t>を追加</a:t>
            </a:r>
            <a:endParaRPr lang="en-US" altLang="ja-JP" dirty="0"/>
          </a:p>
          <a:p>
            <a:r>
              <a:rPr kumimoji="1" lang="ja-JP" altLang="en-US" dirty="0"/>
              <a:t>よりリアルなリフレクションに</a:t>
            </a:r>
            <a:endParaRPr kumimoji="1" lang="en-US" altLang="ja-JP" dirty="0"/>
          </a:p>
          <a:p>
            <a:r>
              <a:rPr kumimoji="1" lang="en-US" altLang="ja-JP" dirty="0"/>
              <a:t>Enlighten</a:t>
            </a:r>
            <a:r>
              <a:rPr lang="ja-JP" altLang="en-US" dirty="0"/>
              <a:t> </a:t>
            </a:r>
            <a:r>
              <a:rPr lang="en-US" altLang="ja-JP" dirty="0" err="1"/>
              <a:t>Cubemap</a:t>
            </a:r>
            <a:r>
              <a:rPr kumimoji="1" lang="ja-JP" altLang="en-US" dirty="0"/>
              <a:t>も活用して品質とパフォーマンス</a:t>
            </a:r>
            <a:r>
              <a:rPr lang="ja-JP" altLang="en-US" dirty="0"/>
              <a:t>を両立</a:t>
            </a:r>
            <a:endParaRPr kumimoji="1" lang="en-US" altLang="ja-JP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891846E3-AE32-FD4F-7E5A-A0B5B873469A}"/>
              </a:ext>
            </a:extLst>
          </p:cNvPr>
          <p:cNvGrpSpPr/>
          <p:nvPr/>
        </p:nvGrpSpPr>
        <p:grpSpPr>
          <a:xfrm>
            <a:off x="457200" y="1025458"/>
            <a:ext cx="4023360" cy="2263140"/>
            <a:chOff x="467409" y="2013672"/>
            <a:chExt cx="4023360" cy="2263140"/>
          </a:xfrm>
        </p:grpSpPr>
        <p:pic>
          <p:nvPicPr>
            <p:cNvPr id="5" name="Picture 5" descr="A picture containing tree, outdoor, cave&#10;&#10;Description automatically generated">
              <a:extLst>
                <a:ext uri="{FF2B5EF4-FFF2-40B4-BE49-F238E27FC236}">
                  <a16:creationId xmlns:a16="http://schemas.microsoft.com/office/drawing/2014/main" id="{FA16342E-208B-9E7F-2C38-B5E48BC74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409" y="2013672"/>
              <a:ext cx="4023360" cy="2263140"/>
            </a:xfrm>
            <a:prstGeom prst="rect">
              <a:avLst/>
            </a:prstGeom>
            <a:solidFill>
              <a:srgbClr val="D47524"/>
            </a:solidFill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AAF8E39-AA53-E0E4-92DA-9A19A43F9889}"/>
                </a:ext>
              </a:extLst>
            </p:cNvPr>
            <p:cNvSpPr txBox="1"/>
            <p:nvPr/>
          </p:nvSpPr>
          <p:spPr>
            <a:xfrm>
              <a:off x="467410" y="2013673"/>
              <a:ext cx="16642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chemeClr val="bg1"/>
                  </a:solidFill>
                </a:rPr>
                <a:t>Enlighten GI</a:t>
              </a:r>
              <a:r>
                <a:rPr kumimoji="1" lang="ja-JP" altLang="en-US" sz="1400" dirty="0">
                  <a:solidFill>
                    <a:schemeClr val="bg1"/>
                  </a:solidFill>
                </a:rPr>
                <a:t> </a:t>
              </a:r>
              <a:r>
                <a:rPr kumimoji="1" lang="en-US" altLang="ja-JP" sz="1400" dirty="0">
                  <a:solidFill>
                    <a:schemeClr val="bg1"/>
                  </a:solidFill>
                </a:rPr>
                <a:t>OFF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CCD4FC7A-BFC6-3FF5-BF00-B2E877428B03}"/>
              </a:ext>
            </a:extLst>
          </p:cNvPr>
          <p:cNvGrpSpPr/>
          <p:nvPr/>
        </p:nvGrpSpPr>
        <p:grpSpPr>
          <a:xfrm>
            <a:off x="4665729" y="1023969"/>
            <a:ext cx="4023360" cy="2263140"/>
            <a:chOff x="4665729" y="1023969"/>
            <a:chExt cx="4023360" cy="2263140"/>
          </a:xfrm>
        </p:grpSpPr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38448C58-5513-4B41-CF29-4B1E7C21A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5729" y="1023969"/>
              <a:ext cx="4023360" cy="2263140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F19985FB-1F4B-55C6-F5D2-0C2A928DAFED}"/>
                </a:ext>
              </a:extLst>
            </p:cNvPr>
            <p:cNvSpPr txBox="1"/>
            <p:nvPr/>
          </p:nvSpPr>
          <p:spPr>
            <a:xfrm>
              <a:off x="4665730" y="1023970"/>
              <a:ext cx="15921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solidFill>
                    <a:schemeClr val="bg1"/>
                  </a:solidFill>
                </a:rPr>
                <a:t>Enlighten GI ON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5774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オンライン メディア 5" descr="Enlighten_Visibilityのリアルタイム更新">
            <a:hlinkClick r:id="" action="ppaction://media"/>
            <a:extLst>
              <a:ext uri="{FF2B5EF4-FFF2-40B4-BE49-F238E27FC236}">
                <a16:creationId xmlns:a16="http://schemas.microsoft.com/office/drawing/2014/main" id="{9B67BCEF-EA86-DDFC-BC24-CC205B5A580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71253" y="984753"/>
            <a:ext cx="6800216" cy="3842122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DF47C9-6989-4E0E-A267-DCA6DB05A746}"/>
              </a:ext>
            </a:extLst>
          </p:cNvPr>
          <p:cNvSpPr/>
          <p:nvPr/>
        </p:nvSpPr>
        <p:spPr>
          <a:xfrm rot="10800000" flipH="1">
            <a:off x="1" y="208327"/>
            <a:ext cx="3712709" cy="739736"/>
          </a:xfrm>
          <a:prstGeom prst="rect">
            <a:avLst/>
          </a:prstGeom>
          <a:gradFill flip="none" rotWithShape="1">
            <a:gsLst>
              <a:gs pos="0">
                <a:srgbClr val="D16C15"/>
              </a:gs>
              <a:gs pos="100000">
                <a:srgbClr val="D16C15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641D900-EB43-4D9F-B0E1-FB50DD5E8D8A}"/>
              </a:ext>
            </a:extLst>
          </p:cNvPr>
          <p:cNvSpPr txBox="1">
            <a:spLocks/>
          </p:cNvSpPr>
          <p:nvPr/>
        </p:nvSpPr>
        <p:spPr bwMode="auto">
          <a:xfrm>
            <a:off x="186579" y="345992"/>
            <a:ext cx="7314267" cy="5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rgbClr val="D16C15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9pPr>
          </a:lstStyle>
          <a:p>
            <a:pPr marL="0" marR="0" lvl="0" indent="0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dirty="0">
                <a:solidFill>
                  <a:sysClr val="window" lastClr="FFFFFF"/>
                </a:solidFill>
              </a:rPr>
              <a:t>Visibility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のリアルタイム更新</a:t>
            </a:r>
          </a:p>
        </p:txBody>
      </p:sp>
    </p:spTree>
    <p:extLst>
      <p:ext uri="{BB962C8B-B14F-4D97-AF65-F5344CB8AC3E}">
        <p14:creationId xmlns:p14="http://schemas.microsoft.com/office/powerpoint/2010/main" val="236725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231E6E5-79C4-F4ED-65ED-FB19CAE25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Unreal Engine 5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5A86ED5-73FC-11DC-9918-07FEF4E08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kumimoji="1" lang="en-US" altLang="ja-JP" dirty="0"/>
              <a:t>Enlighten 4.01</a:t>
            </a:r>
            <a:r>
              <a:rPr lang="ja-JP" altLang="en-US" dirty="0"/>
              <a:t> からサポート開始</a:t>
            </a:r>
            <a:endParaRPr kumimoji="1" lang="en-US" altLang="ja-JP" dirty="0"/>
          </a:p>
          <a:p>
            <a:r>
              <a:rPr kumimoji="1" lang="en-US" altLang="ja-JP" dirty="0"/>
              <a:t>World Partition </a:t>
            </a:r>
            <a:r>
              <a:rPr kumimoji="1" lang="ja-JP" altLang="en-US" dirty="0"/>
              <a:t>など一部機能は制約あり</a:t>
            </a:r>
            <a:endParaRPr kumimoji="1" lang="en-US" altLang="ja-JP" dirty="0"/>
          </a:p>
          <a:p>
            <a:r>
              <a:rPr lang="ja-JP" altLang="en-US" dirty="0"/>
              <a:t>今後</a:t>
            </a:r>
            <a:r>
              <a:rPr lang="en-US" altLang="ja-JP" dirty="0"/>
              <a:t>UE5</a:t>
            </a:r>
            <a:r>
              <a:rPr lang="ja-JP" altLang="en-US" dirty="0"/>
              <a:t>向けの最適化も予定</a:t>
            </a:r>
            <a:endParaRPr kumimoji="1" lang="ja-JP" altLang="en-US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CF1A7991-4197-64F9-FA34-151DA7065C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2247900"/>
            <a:ext cx="3249930" cy="219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アイコン&#10;&#10;自動的に生成された説明">
            <a:extLst>
              <a:ext uri="{FF2B5EF4-FFF2-40B4-BE49-F238E27FC236}">
                <a16:creationId xmlns:a16="http://schemas.microsoft.com/office/drawing/2014/main" id="{A6C8B31B-0A6A-B38F-94A1-FE20E6D3CEC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2333625"/>
            <a:ext cx="2286000" cy="2020824"/>
          </a:xfrm>
          <a:prstGeom prst="rect">
            <a:avLst/>
          </a:prstGeom>
        </p:spPr>
      </p:pic>
      <p:sp>
        <p:nvSpPr>
          <p:cNvPr id="9" name="十字形 8">
            <a:extLst>
              <a:ext uri="{FF2B5EF4-FFF2-40B4-BE49-F238E27FC236}">
                <a16:creationId xmlns:a16="http://schemas.microsoft.com/office/drawing/2014/main" id="{B3249E9A-9C5E-D1D1-3EB9-732E59FEEE1F}"/>
              </a:ext>
            </a:extLst>
          </p:cNvPr>
          <p:cNvSpPr/>
          <p:nvPr/>
        </p:nvSpPr>
        <p:spPr>
          <a:xfrm>
            <a:off x="3715216" y="3096387"/>
            <a:ext cx="495300" cy="495300"/>
          </a:xfrm>
          <a:prstGeom prst="plus">
            <a:avLst>
              <a:gd name="adj" fmla="val 47738"/>
            </a:avLst>
          </a:prstGeom>
          <a:solidFill>
            <a:schemeClr val="dk1"/>
          </a:solidFill>
          <a:ln>
            <a:noFill/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5354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岩肌と木&#10;&#10;自動的に生成された説明">
            <a:extLst>
              <a:ext uri="{FF2B5EF4-FFF2-40B4-BE49-F238E27FC236}">
                <a16:creationId xmlns:a16="http://schemas.microsoft.com/office/drawing/2014/main" id="{10F5F8B7-F79B-7ABE-0547-98830F00E1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D269BD7-5CB5-86F0-8D88-0036EAC64D2C}"/>
              </a:ext>
            </a:extLst>
          </p:cNvPr>
          <p:cNvSpPr/>
          <p:nvPr/>
        </p:nvSpPr>
        <p:spPr>
          <a:xfrm rot="10800000" flipH="1">
            <a:off x="1" y="1644554"/>
            <a:ext cx="5172500" cy="928048"/>
          </a:xfrm>
          <a:prstGeom prst="rect">
            <a:avLst/>
          </a:prstGeom>
          <a:gradFill flip="none" rotWithShape="1">
            <a:gsLst>
              <a:gs pos="0">
                <a:srgbClr val="D16C15"/>
              </a:gs>
              <a:gs pos="100000">
                <a:srgbClr val="D16C15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/>
          </a:p>
        </p:txBody>
      </p:sp>
      <p:sp>
        <p:nvSpPr>
          <p:cNvPr id="7" name="タイトル 2">
            <a:extLst>
              <a:ext uri="{FF2B5EF4-FFF2-40B4-BE49-F238E27FC236}">
                <a16:creationId xmlns:a16="http://schemas.microsoft.com/office/drawing/2014/main" id="{E1F099B1-D77A-CE01-7C3B-AB373E29C232}"/>
              </a:ext>
            </a:extLst>
          </p:cNvPr>
          <p:cNvSpPr txBox="1">
            <a:spLocks/>
          </p:cNvSpPr>
          <p:nvPr/>
        </p:nvSpPr>
        <p:spPr>
          <a:xfrm>
            <a:off x="817525" y="1903845"/>
            <a:ext cx="3399634" cy="501095"/>
          </a:xfrm>
          <a:prstGeom prst="rect">
            <a:avLst/>
          </a:prstGeom>
        </p:spPr>
        <p:txBody>
          <a:bodyPr anchor="b">
            <a:normAutofit fontScale="90000" lnSpcReduction="20000"/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 kern="1200">
                <a:solidFill>
                  <a:srgbClr val="D16C15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l"/>
            <a:r>
              <a:rPr lang="ja-JP" altLang="en-US" sz="3300" dirty="0">
                <a:solidFill>
                  <a:schemeClr val="bg1"/>
                </a:solidFill>
              </a:rPr>
              <a:t>他</a:t>
            </a:r>
            <a:r>
              <a:rPr lang="en-US" altLang="ja-JP" sz="3300" dirty="0">
                <a:solidFill>
                  <a:schemeClr val="bg1"/>
                </a:solidFill>
              </a:rPr>
              <a:t>GI</a:t>
            </a:r>
            <a:r>
              <a:rPr lang="ja-JP" altLang="en-US" sz="3300" dirty="0">
                <a:solidFill>
                  <a:schemeClr val="bg1"/>
                </a:solidFill>
              </a:rPr>
              <a:t>との比較</a:t>
            </a:r>
          </a:p>
        </p:txBody>
      </p:sp>
      <p:pic>
        <p:nvPicPr>
          <p:cNvPr id="8" name="図 7" descr="文字と数字と文字の加工写真&#10;&#10;自動的に生成された説明">
            <a:extLst>
              <a:ext uri="{FF2B5EF4-FFF2-40B4-BE49-F238E27FC236}">
                <a16:creationId xmlns:a16="http://schemas.microsoft.com/office/drawing/2014/main" id="{57F5A949-9817-291E-6AFB-56E64DD9B0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9" y="1703578"/>
            <a:ext cx="832477" cy="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67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E8B3E1-EE75-4B90-9425-4C73EA283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GI</a:t>
            </a:r>
            <a:r>
              <a:rPr lang="ja-JP" altLang="en-US" dirty="0"/>
              <a:t>ソリューションとしての</a:t>
            </a:r>
            <a:r>
              <a:rPr lang="en-US" altLang="ja-JP" dirty="0"/>
              <a:t>Enlighten</a:t>
            </a:r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6DC40C2-636C-4AED-945B-2ED2917161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ja-JP" altLang="en-US" dirty="0"/>
              <a:t>ラジオシティ法による</a:t>
            </a:r>
            <a:r>
              <a:rPr lang="en-US" altLang="ja-JP" dirty="0"/>
              <a:t>GI</a:t>
            </a:r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静的なジオメトリ情報を事前に解析（</a:t>
            </a:r>
            <a:r>
              <a:rPr lang="en-US" altLang="ja-JP" dirty="0"/>
              <a:t>Precompute</a:t>
            </a:r>
            <a:r>
              <a:rPr lang="ja-JP" altLang="en-US" dirty="0"/>
              <a:t>）</a:t>
            </a:r>
            <a:endParaRPr lang="en-US" altLang="ja-JP" dirty="0"/>
          </a:p>
          <a:p>
            <a:r>
              <a:rPr lang="ja-JP" altLang="en-US" dirty="0"/>
              <a:t>最終的な光の伝搬をリアルタイムに</a:t>
            </a:r>
            <a:r>
              <a:rPr lang="en-US" altLang="ja-JP" dirty="0"/>
              <a:t>CPU</a:t>
            </a:r>
            <a:r>
              <a:rPr lang="ja-JP" altLang="en-US" dirty="0"/>
              <a:t>で計算（</a:t>
            </a:r>
            <a:r>
              <a:rPr lang="en-US" altLang="ja-JP" dirty="0"/>
              <a:t>Runtime</a:t>
            </a:r>
            <a:r>
              <a:rPr lang="ja-JP" altLang="en-US" dirty="0"/>
              <a:t>）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8FF6FF55-F0FC-464A-8A34-EAE2A6F1ED28}"/>
              </a:ext>
            </a:extLst>
          </p:cNvPr>
          <p:cNvGrpSpPr/>
          <p:nvPr/>
        </p:nvGrpSpPr>
        <p:grpSpPr>
          <a:xfrm>
            <a:off x="1282399" y="1258160"/>
            <a:ext cx="6579203" cy="1953040"/>
            <a:chOff x="1013054" y="2150335"/>
            <a:chExt cx="7117892" cy="2112950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9816D3C5-D6C7-4BB7-B9B0-3477BCA36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3054" y="2150335"/>
              <a:ext cx="2102889" cy="2109600"/>
            </a:xfrm>
            <a:prstGeom prst="rect">
              <a:avLst/>
            </a:prstGeom>
          </p:spPr>
        </p:pic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id="{96E0A208-51AC-47EA-B6F5-890430B1B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7795" y="2150335"/>
              <a:ext cx="2113151" cy="2109600"/>
            </a:xfrm>
            <a:prstGeom prst="rect">
              <a:avLst/>
            </a:prstGeom>
          </p:spPr>
        </p:pic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03AEA558-4EA0-47DC-8B1C-7C2A60E38CC0}"/>
                </a:ext>
              </a:extLst>
            </p:cNvPr>
            <p:cNvGrpSpPr/>
            <p:nvPr/>
          </p:nvGrpSpPr>
          <p:grpSpPr>
            <a:xfrm>
              <a:off x="3513922" y="2152911"/>
              <a:ext cx="2105893" cy="2110374"/>
              <a:chOff x="3667656" y="2152911"/>
              <a:chExt cx="2105893" cy="211037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FF5E85F-98AB-47D1-AAA3-E44D96FBD4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67656" y="2152911"/>
                <a:ext cx="2105893" cy="2110374"/>
              </a:xfrm>
              <a:prstGeom prst="rect">
                <a:avLst/>
              </a:prstGeom>
            </p:spPr>
          </p:pic>
          <p:cxnSp>
            <p:nvCxnSpPr>
              <p:cNvPr id="9" name="直線矢印コネクタ 8">
                <a:extLst>
                  <a:ext uri="{FF2B5EF4-FFF2-40B4-BE49-F238E27FC236}">
                    <a16:creationId xmlns:a16="http://schemas.microsoft.com/office/drawing/2014/main" id="{3DA7C13C-F540-40CD-982A-4686F674CC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05283" y="2350690"/>
                <a:ext cx="457200" cy="607219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/>
                <a:tailEnd type="triangle"/>
              </a:ln>
              <a:effectLst>
                <a:glow rad="12700">
                  <a:schemeClr val="tx1">
                    <a:alpha val="3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線矢印コネクタ 9">
                <a:extLst>
                  <a:ext uri="{FF2B5EF4-FFF2-40B4-BE49-F238E27FC236}">
                    <a16:creationId xmlns:a16="http://schemas.microsoft.com/office/drawing/2014/main" id="{929B3DFC-815A-4B9F-9ECD-6FA8C94B4C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19583" y="2939375"/>
                <a:ext cx="342900" cy="26576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/>
                <a:tailEnd type="triangle"/>
              </a:ln>
              <a:effectLst>
                <a:glow rad="12700">
                  <a:schemeClr val="tx1">
                    <a:alpha val="3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矢印コネクタ 10">
                <a:extLst>
                  <a:ext uri="{FF2B5EF4-FFF2-40B4-BE49-F238E27FC236}">
                    <a16:creationId xmlns:a16="http://schemas.microsoft.com/office/drawing/2014/main" id="{6AAFCC28-4E4F-49A3-A249-C4F806FBDA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05283" y="2948642"/>
                <a:ext cx="457200" cy="1113743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/>
                <a:tailEnd type="triangle"/>
              </a:ln>
              <a:effectLst>
                <a:glow rad="12700">
                  <a:schemeClr val="tx1">
                    <a:alpha val="30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45221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>
            <a:extLst>
              <a:ext uri="{FF2B5EF4-FFF2-40B4-BE49-F238E27FC236}">
                <a16:creationId xmlns:a16="http://schemas.microsoft.com/office/drawing/2014/main" id="{6622FE68-0586-47C0-B515-AC26B4241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Enlighten</a:t>
            </a:r>
            <a:r>
              <a:rPr lang="ja-JP" altLang="en-US" dirty="0"/>
              <a:t>のワークフロー</a:t>
            </a:r>
          </a:p>
        </p:txBody>
      </p:sp>
      <p:pic>
        <p:nvPicPr>
          <p:cNvPr id="12" name="コンテンツ プレースホルダー 11" descr="ダイアグラム&#10;&#10;自動的に生成された説明">
            <a:extLst>
              <a:ext uri="{FF2B5EF4-FFF2-40B4-BE49-F238E27FC236}">
                <a16:creationId xmlns:a16="http://schemas.microsoft.com/office/drawing/2014/main" id="{6A3A7F01-8EE4-1F45-B3C0-77A1340647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948" y="1276788"/>
            <a:ext cx="8886103" cy="2589924"/>
          </a:xfr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764E8FC-A332-E3CE-38EC-4CE24B128156}"/>
              </a:ext>
            </a:extLst>
          </p:cNvPr>
          <p:cNvSpPr/>
          <p:nvPr/>
        </p:nvSpPr>
        <p:spPr>
          <a:xfrm>
            <a:off x="128948" y="1276788"/>
            <a:ext cx="2348976" cy="434484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20401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991413-18EC-3E5A-67DC-B2AF01DEC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Runtime</a:t>
            </a:r>
            <a:r>
              <a:rPr kumimoji="1" lang="ja-JP" altLang="en-US" dirty="0"/>
              <a:t>の流れ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81C4DFB-53E9-D3E7-C023-938DB72D6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85374"/>
            <a:ext cx="8229600" cy="4022238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54" name="四角形: 角を丸くする 53">
            <a:extLst>
              <a:ext uri="{FF2B5EF4-FFF2-40B4-BE49-F238E27FC236}">
                <a16:creationId xmlns:a16="http://schemas.microsoft.com/office/drawing/2014/main" id="{EF1149D0-716C-9CD5-8465-9187336EF780}"/>
              </a:ext>
            </a:extLst>
          </p:cNvPr>
          <p:cNvSpPr/>
          <p:nvPr/>
        </p:nvSpPr>
        <p:spPr>
          <a:xfrm>
            <a:off x="6479543" y="1190518"/>
            <a:ext cx="2287939" cy="3119717"/>
          </a:xfrm>
          <a:prstGeom prst="roundRect">
            <a:avLst>
              <a:gd name="adj" fmla="val 5407"/>
            </a:avLst>
          </a:prstGeom>
          <a:solidFill>
            <a:srgbClr val="D16C15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/>
          </a:p>
        </p:txBody>
      </p:sp>
      <p:sp>
        <p:nvSpPr>
          <p:cNvPr id="55" name="四角形: 角を丸くする 54">
            <a:extLst>
              <a:ext uri="{FF2B5EF4-FFF2-40B4-BE49-F238E27FC236}">
                <a16:creationId xmlns:a16="http://schemas.microsoft.com/office/drawing/2014/main" id="{8A7A89A4-3CB4-05C5-CB7E-93005FFB8598}"/>
              </a:ext>
            </a:extLst>
          </p:cNvPr>
          <p:cNvSpPr/>
          <p:nvPr/>
        </p:nvSpPr>
        <p:spPr>
          <a:xfrm>
            <a:off x="3261213" y="1192565"/>
            <a:ext cx="2287939" cy="3119717"/>
          </a:xfrm>
          <a:prstGeom prst="roundRect">
            <a:avLst>
              <a:gd name="adj" fmla="val 5407"/>
            </a:avLst>
          </a:prstGeom>
          <a:solidFill>
            <a:srgbClr val="D16C15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/>
          </a:p>
        </p:txBody>
      </p:sp>
      <p:sp>
        <p:nvSpPr>
          <p:cNvPr id="56" name="四角形: 角を丸くする 55">
            <a:extLst>
              <a:ext uri="{FF2B5EF4-FFF2-40B4-BE49-F238E27FC236}">
                <a16:creationId xmlns:a16="http://schemas.microsoft.com/office/drawing/2014/main" id="{2C34C8A2-3C12-0EE3-0EEE-8BF631AD378D}"/>
              </a:ext>
            </a:extLst>
          </p:cNvPr>
          <p:cNvSpPr/>
          <p:nvPr/>
        </p:nvSpPr>
        <p:spPr>
          <a:xfrm>
            <a:off x="376519" y="1194248"/>
            <a:ext cx="1706281" cy="3119717"/>
          </a:xfrm>
          <a:prstGeom prst="roundRect">
            <a:avLst>
              <a:gd name="adj" fmla="val 5407"/>
            </a:avLst>
          </a:prstGeom>
          <a:solidFill>
            <a:srgbClr val="D16C15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/>
          </a:p>
        </p:txBody>
      </p:sp>
      <p:sp>
        <p:nvSpPr>
          <p:cNvPr id="57" name="四角形: 角を丸くする 56">
            <a:extLst>
              <a:ext uri="{FF2B5EF4-FFF2-40B4-BE49-F238E27FC236}">
                <a16:creationId xmlns:a16="http://schemas.microsoft.com/office/drawing/2014/main" id="{974EBB6E-D825-7F4C-E3D9-614558FBBDFD}"/>
              </a:ext>
            </a:extLst>
          </p:cNvPr>
          <p:cNvSpPr/>
          <p:nvPr/>
        </p:nvSpPr>
        <p:spPr>
          <a:xfrm>
            <a:off x="3457381" y="1893269"/>
            <a:ext cx="1858683" cy="2355312"/>
          </a:xfrm>
          <a:prstGeom prst="roundRect">
            <a:avLst>
              <a:gd name="adj" fmla="val 5407"/>
            </a:avLst>
          </a:prstGeom>
          <a:solidFill>
            <a:srgbClr val="D16C15">
              <a:alpha val="20000"/>
            </a:srgbClr>
          </a:solidFill>
          <a:ln>
            <a:solidFill>
              <a:srgbClr val="D16C15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0" name="グループ化 109">
            <a:extLst>
              <a:ext uri="{FF2B5EF4-FFF2-40B4-BE49-F238E27FC236}">
                <a16:creationId xmlns:a16="http://schemas.microsoft.com/office/drawing/2014/main" id="{E3D8D6EC-674E-23E0-597C-D40306592CED}"/>
              </a:ext>
            </a:extLst>
          </p:cNvPr>
          <p:cNvGrpSpPr/>
          <p:nvPr/>
        </p:nvGrpSpPr>
        <p:grpSpPr>
          <a:xfrm>
            <a:off x="3593289" y="4081958"/>
            <a:ext cx="1584907" cy="307777"/>
            <a:chOff x="3631990" y="4094692"/>
            <a:chExt cx="1584907" cy="307777"/>
          </a:xfrm>
        </p:grpSpPr>
        <p:sp>
          <p:nvSpPr>
            <p:cNvPr id="97" name="四角形: 角を丸くする 96">
              <a:extLst>
                <a:ext uri="{FF2B5EF4-FFF2-40B4-BE49-F238E27FC236}">
                  <a16:creationId xmlns:a16="http://schemas.microsoft.com/office/drawing/2014/main" id="{CB500B33-42E1-4CD9-D516-B07B8387020F}"/>
                </a:ext>
              </a:extLst>
            </p:cNvPr>
            <p:cNvSpPr/>
            <p:nvPr/>
          </p:nvSpPr>
          <p:spPr>
            <a:xfrm>
              <a:off x="3631990" y="4094692"/>
              <a:ext cx="1584907" cy="307777"/>
            </a:xfrm>
            <a:prstGeom prst="roundRect">
              <a:avLst/>
            </a:prstGeom>
            <a:solidFill>
              <a:srgbClr val="D16C1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8" name="正方形/長方形 97">
              <a:extLst>
                <a:ext uri="{FF2B5EF4-FFF2-40B4-BE49-F238E27FC236}">
                  <a16:creationId xmlns:a16="http://schemas.microsoft.com/office/drawing/2014/main" id="{10775C3D-3165-B4B0-77B7-27E1E8B0505A}"/>
                </a:ext>
              </a:extLst>
            </p:cNvPr>
            <p:cNvSpPr/>
            <p:nvPr/>
          </p:nvSpPr>
          <p:spPr>
            <a:xfrm>
              <a:off x="3652034" y="4094692"/>
              <a:ext cx="154481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1400" b="1" dirty="0">
                  <a:solidFill>
                    <a:schemeClr val="bg1"/>
                  </a:solidFill>
                </a:rPr>
                <a:t>Enlighten </a:t>
              </a:r>
              <a:r>
                <a:rPr kumimoji="1" lang="ja-JP" altLang="en-US" sz="1400" b="1" dirty="0">
                  <a:solidFill>
                    <a:schemeClr val="bg1"/>
                  </a:solidFill>
                </a:rPr>
                <a:t>出力</a:t>
              </a:r>
            </a:p>
          </p:txBody>
        </p:sp>
      </p:grp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04EF3614-282E-EC7C-B0EE-753BEDE88DAB}"/>
              </a:ext>
            </a:extLst>
          </p:cNvPr>
          <p:cNvGrpSpPr/>
          <p:nvPr/>
        </p:nvGrpSpPr>
        <p:grpSpPr>
          <a:xfrm>
            <a:off x="6852409" y="1974880"/>
            <a:ext cx="1882571" cy="1517153"/>
            <a:chOff x="6822729" y="2112139"/>
            <a:chExt cx="1975668" cy="1592179"/>
          </a:xfrm>
        </p:grpSpPr>
        <p:pic>
          <p:nvPicPr>
            <p:cNvPr id="59" name="図 58">
              <a:extLst>
                <a:ext uri="{FF2B5EF4-FFF2-40B4-BE49-F238E27FC236}">
                  <a16:creationId xmlns:a16="http://schemas.microsoft.com/office/drawing/2014/main" id="{1A21C742-BC1C-76BF-A369-00C42CB4B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5607" y="2187165"/>
              <a:ext cx="1828800" cy="1028700"/>
            </a:xfrm>
            <a:prstGeom prst="rect">
              <a:avLst/>
            </a:prstGeom>
          </p:spPr>
        </p:pic>
        <p:pic>
          <p:nvPicPr>
            <p:cNvPr id="60" name="図 59" descr="コンピューターの画面&#10;&#10;自動的に生成された説明">
              <a:extLst>
                <a:ext uri="{FF2B5EF4-FFF2-40B4-BE49-F238E27FC236}">
                  <a16:creationId xmlns:a16="http://schemas.microsoft.com/office/drawing/2014/main" id="{E52DCE1E-6F06-FD07-9B68-3A8170611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2729" y="2112139"/>
              <a:ext cx="1975668" cy="1592179"/>
            </a:xfrm>
            <a:prstGeom prst="rect">
              <a:avLst/>
            </a:prstGeom>
          </p:spPr>
        </p:pic>
      </p:grp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424C2ED5-BDCF-4202-042B-143FA16DA53E}"/>
              </a:ext>
            </a:extLst>
          </p:cNvPr>
          <p:cNvGrpSpPr/>
          <p:nvPr/>
        </p:nvGrpSpPr>
        <p:grpSpPr>
          <a:xfrm>
            <a:off x="3669283" y="2004592"/>
            <a:ext cx="1441653" cy="562138"/>
            <a:chOff x="832108" y="1822474"/>
            <a:chExt cx="1441653" cy="562138"/>
          </a:xfrm>
        </p:grpSpPr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5B34B1C0-ECEB-D7E7-EA49-8CCA092334FD}"/>
                </a:ext>
              </a:extLst>
            </p:cNvPr>
            <p:cNvSpPr/>
            <p:nvPr/>
          </p:nvSpPr>
          <p:spPr>
            <a:xfrm>
              <a:off x="909806" y="1822474"/>
              <a:ext cx="1363955" cy="48128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16C15"/>
              </a:solidFill>
              <a:prstDash val="dash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64" name="正方形/長方形 63">
              <a:extLst>
                <a:ext uri="{FF2B5EF4-FFF2-40B4-BE49-F238E27FC236}">
                  <a16:creationId xmlns:a16="http://schemas.microsoft.com/office/drawing/2014/main" id="{43BAAE7D-1A9F-2AB5-E918-D0CE4EDB87EF}"/>
                </a:ext>
              </a:extLst>
            </p:cNvPr>
            <p:cNvSpPr/>
            <p:nvPr/>
          </p:nvSpPr>
          <p:spPr>
            <a:xfrm>
              <a:off x="866591" y="1867014"/>
              <a:ext cx="1363955" cy="48128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16C15"/>
              </a:solidFill>
              <a:prstDash val="dash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65" name="正方形/長方形 64">
              <a:extLst>
                <a:ext uri="{FF2B5EF4-FFF2-40B4-BE49-F238E27FC236}">
                  <a16:creationId xmlns:a16="http://schemas.microsoft.com/office/drawing/2014/main" id="{51EFA236-EA80-BA08-DFE1-EB510ADEBDC4}"/>
                </a:ext>
              </a:extLst>
            </p:cNvPr>
            <p:cNvSpPr/>
            <p:nvPr/>
          </p:nvSpPr>
          <p:spPr>
            <a:xfrm>
              <a:off x="832108" y="1903330"/>
              <a:ext cx="1363955" cy="48128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16C15"/>
              </a:solidFill>
              <a:prstDash val="dash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66" name="正方形/長方形 65">
              <a:extLst>
                <a:ext uri="{FF2B5EF4-FFF2-40B4-BE49-F238E27FC236}">
                  <a16:creationId xmlns:a16="http://schemas.microsoft.com/office/drawing/2014/main" id="{7D0758CF-B5C9-42AE-9E86-5885CE69174D}"/>
                </a:ext>
              </a:extLst>
            </p:cNvPr>
            <p:cNvSpPr/>
            <p:nvPr/>
          </p:nvSpPr>
          <p:spPr>
            <a:xfrm>
              <a:off x="896471" y="2011537"/>
              <a:ext cx="1257757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1" lang="ja-JP" altLang="en-US" sz="1200" b="1" dirty="0">
                  <a:solidFill>
                    <a:srgbClr val="D16C15"/>
                  </a:solidFill>
                </a:rPr>
                <a:t>ライトマップ</a:t>
              </a:r>
            </a:p>
          </p:txBody>
        </p:sp>
      </p:grp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62D1BC89-ECA3-2959-08F6-AC8B6E8AF094}"/>
              </a:ext>
            </a:extLst>
          </p:cNvPr>
          <p:cNvGrpSpPr/>
          <p:nvPr/>
        </p:nvGrpSpPr>
        <p:grpSpPr>
          <a:xfrm>
            <a:off x="3669283" y="2707884"/>
            <a:ext cx="1441653" cy="562138"/>
            <a:chOff x="832108" y="1822474"/>
            <a:chExt cx="1441653" cy="562138"/>
          </a:xfrm>
        </p:grpSpPr>
        <p:sp>
          <p:nvSpPr>
            <p:cNvPr id="68" name="正方形/長方形 67">
              <a:extLst>
                <a:ext uri="{FF2B5EF4-FFF2-40B4-BE49-F238E27FC236}">
                  <a16:creationId xmlns:a16="http://schemas.microsoft.com/office/drawing/2014/main" id="{F48C3171-188E-8696-7D1E-A7E892759438}"/>
                </a:ext>
              </a:extLst>
            </p:cNvPr>
            <p:cNvSpPr/>
            <p:nvPr/>
          </p:nvSpPr>
          <p:spPr>
            <a:xfrm>
              <a:off x="909806" y="1822474"/>
              <a:ext cx="1363955" cy="48128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16C15"/>
              </a:solidFill>
              <a:prstDash val="dash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69" name="正方形/長方形 68">
              <a:extLst>
                <a:ext uri="{FF2B5EF4-FFF2-40B4-BE49-F238E27FC236}">
                  <a16:creationId xmlns:a16="http://schemas.microsoft.com/office/drawing/2014/main" id="{86620B7E-AE24-6459-0BD9-1E0A51D01ECE}"/>
                </a:ext>
              </a:extLst>
            </p:cNvPr>
            <p:cNvSpPr/>
            <p:nvPr/>
          </p:nvSpPr>
          <p:spPr>
            <a:xfrm>
              <a:off x="866591" y="1867014"/>
              <a:ext cx="1363955" cy="48128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16C15"/>
              </a:solidFill>
              <a:prstDash val="dash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70" name="正方形/長方形 69">
              <a:extLst>
                <a:ext uri="{FF2B5EF4-FFF2-40B4-BE49-F238E27FC236}">
                  <a16:creationId xmlns:a16="http://schemas.microsoft.com/office/drawing/2014/main" id="{FBB52152-F7C5-40FD-766B-E284FFCCB0AD}"/>
                </a:ext>
              </a:extLst>
            </p:cNvPr>
            <p:cNvSpPr/>
            <p:nvPr/>
          </p:nvSpPr>
          <p:spPr>
            <a:xfrm>
              <a:off x="832108" y="1903330"/>
              <a:ext cx="1363955" cy="48128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16C15"/>
              </a:solidFill>
              <a:prstDash val="dash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71" name="正方形/長方形 70">
              <a:extLst>
                <a:ext uri="{FF2B5EF4-FFF2-40B4-BE49-F238E27FC236}">
                  <a16:creationId xmlns:a16="http://schemas.microsoft.com/office/drawing/2014/main" id="{0DB87D94-3A5F-E021-D093-17DA439848C9}"/>
                </a:ext>
              </a:extLst>
            </p:cNvPr>
            <p:cNvSpPr/>
            <p:nvPr/>
          </p:nvSpPr>
          <p:spPr>
            <a:xfrm>
              <a:off x="896471" y="2011537"/>
              <a:ext cx="1257757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1" lang="ja-JP" altLang="en-US" sz="1200" b="1" dirty="0">
                  <a:solidFill>
                    <a:srgbClr val="D16C15"/>
                  </a:solidFill>
                </a:rPr>
                <a:t>プローブ</a:t>
              </a:r>
            </a:p>
          </p:txBody>
        </p:sp>
      </p:grpSp>
      <p:grpSp>
        <p:nvGrpSpPr>
          <p:cNvPr id="72" name="グループ化 71">
            <a:extLst>
              <a:ext uri="{FF2B5EF4-FFF2-40B4-BE49-F238E27FC236}">
                <a16:creationId xmlns:a16="http://schemas.microsoft.com/office/drawing/2014/main" id="{58E35E1B-85FB-7C09-A9CD-2848C62B1F0A}"/>
              </a:ext>
            </a:extLst>
          </p:cNvPr>
          <p:cNvGrpSpPr/>
          <p:nvPr/>
        </p:nvGrpSpPr>
        <p:grpSpPr>
          <a:xfrm>
            <a:off x="523643" y="1657082"/>
            <a:ext cx="1441653" cy="562138"/>
            <a:chOff x="832108" y="1822474"/>
            <a:chExt cx="1441653" cy="562138"/>
          </a:xfrm>
        </p:grpSpPr>
        <p:sp>
          <p:nvSpPr>
            <p:cNvPr id="73" name="正方形/長方形 72">
              <a:extLst>
                <a:ext uri="{FF2B5EF4-FFF2-40B4-BE49-F238E27FC236}">
                  <a16:creationId xmlns:a16="http://schemas.microsoft.com/office/drawing/2014/main" id="{BDC099AF-4949-A9BD-008C-20D1EE71953B}"/>
                </a:ext>
              </a:extLst>
            </p:cNvPr>
            <p:cNvSpPr/>
            <p:nvPr/>
          </p:nvSpPr>
          <p:spPr>
            <a:xfrm>
              <a:off x="909806" y="1822474"/>
              <a:ext cx="1363955" cy="48128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16C15"/>
              </a:solidFill>
              <a:prstDash val="dash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74" name="正方形/長方形 73">
              <a:extLst>
                <a:ext uri="{FF2B5EF4-FFF2-40B4-BE49-F238E27FC236}">
                  <a16:creationId xmlns:a16="http://schemas.microsoft.com/office/drawing/2014/main" id="{A82DB2D0-7289-672A-CA64-2A1A56344C61}"/>
                </a:ext>
              </a:extLst>
            </p:cNvPr>
            <p:cNvSpPr/>
            <p:nvPr/>
          </p:nvSpPr>
          <p:spPr>
            <a:xfrm>
              <a:off x="866591" y="1867014"/>
              <a:ext cx="1363955" cy="48128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16C15"/>
              </a:solidFill>
              <a:prstDash val="dash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75" name="正方形/長方形 74">
              <a:extLst>
                <a:ext uri="{FF2B5EF4-FFF2-40B4-BE49-F238E27FC236}">
                  <a16:creationId xmlns:a16="http://schemas.microsoft.com/office/drawing/2014/main" id="{15A7B0C4-0F9C-5FFA-46D1-8666068EE4FF}"/>
                </a:ext>
              </a:extLst>
            </p:cNvPr>
            <p:cNvSpPr/>
            <p:nvPr/>
          </p:nvSpPr>
          <p:spPr>
            <a:xfrm>
              <a:off x="832108" y="1903330"/>
              <a:ext cx="1363955" cy="48128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16C15"/>
              </a:solidFill>
              <a:prstDash val="dash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76" name="正方形/長方形 75">
              <a:extLst>
                <a:ext uri="{FF2B5EF4-FFF2-40B4-BE49-F238E27FC236}">
                  <a16:creationId xmlns:a16="http://schemas.microsoft.com/office/drawing/2014/main" id="{61C3E5FD-1317-ABBD-C389-AA1A28E82180}"/>
                </a:ext>
              </a:extLst>
            </p:cNvPr>
            <p:cNvSpPr/>
            <p:nvPr/>
          </p:nvSpPr>
          <p:spPr>
            <a:xfrm>
              <a:off x="896471" y="2011537"/>
              <a:ext cx="1257757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1" lang="ja-JP" altLang="en-US" sz="1200" b="1" dirty="0">
                  <a:solidFill>
                    <a:srgbClr val="D16C15"/>
                  </a:solidFill>
                </a:rPr>
                <a:t>ライト</a:t>
              </a:r>
            </a:p>
          </p:txBody>
        </p:sp>
      </p:grpSp>
      <p:grpSp>
        <p:nvGrpSpPr>
          <p:cNvPr id="77" name="グループ化 76">
            <a:extLst>
              <a:ext uri="{FF2B5EF4-FFF2-40B4-BE49-F238E27FC236}">
                <a16:creationId xmlns:a16="http://schemas.microsoft.com/office/drawing/2014/main" id="{42C59BEA-496C-4826-C029-F842B2D678B2}"/>
              </a:ext>
            </a:extLst>
          </p:cNvPr>
          <p:cNvGrpSpPr/>
          <p:nvPr/>
        </p:nvGrpSpPr>
        <p:grpSpPr>
          <a:xfrm>
            <a:off x="3669283" y="1262456"/>
            <a:ext cx="1441653" cy="562138"/>
            <a:chOff x="832108" y="1822474"/>
            <a:chExt cx="1441653" cy="562138"/>
          </a:xfrm>
        </p:grpSpPr>
        <p:sp>
          <p:nvSpPr>
            <p:cNvPr id="78" name="正方形/長方形 77">
              <a:extLst>
                <a:ext uri="{FF2B5EF4-FFF2-40B4-BE49-F238E27FC236}">
                  <a16:creationId xmlns:a16="http://schemas.microsoft.com/office/drawing/2014/main" id="{83D8902C-B4E1-DEBB-A0A8-9CD66235E7E9}"/>
                </a:ext>
              </a:extLst>
            </p:cNvPr>
            <p:cNvSpPr/>
            <p:nvPr/>
          </p:nvSpPr>
          <p:spPr>
            <a:xfrm>
              <a:off x="909806" y="1822474"/>
              <a:ext cx="1363955" cy="48128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16C15"/>
              </a:solidFill>
              <a:prstDash val="dash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F76E4F5E-D6BD-8C3D-07CE-74BB1D701592}"/>
                </a:ext>
              </a:extLst>
            </p:cNvPr>
            <p:cNvSpPr/>
            <p:nvPr/>
          </p:nvSpPr>
          <p:spPr>
            <a:xfrm>
              <a:off x="866591" y="1867014"/>
              <a:ext cx="1363955" cy="48128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16C15"/>
              </a:solidFill>
              <a:prstDash val="dash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C8E1FA55-6F79-148B-70B8-457822B79C20}"/>
                </a:ext>
              </a:extLst>
            </p:cNvPr>
            <p:cNvSpPr/>
            <p:nvPr/>
          </p:nvSpPr>
          <p:spPr>
            <a:xfrm>
              <a:off x="832108" y="1903330"/>
              <a:ext cx="1363955" cy="48128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16C15"/>
              </a:solidFill>
              <a:prstDash val="dash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81" name="正方形/長方形 80">
              <a:extLst>
                <a:ext uri="{FF2B5EF4-FFF2-40B4-BE49-F238E27FC236}">
                  <a16:creationId xmlns:a16="http://schemas.microsoft.com/office/drawing/2014/main" id="{B692FAB9-1CBD-27B2-22B3-5B8D0C83A247}"/>
                </a:ext>
              </a:extLst>
            </p:cNvPr>
            <p:cNvSpPr/>
            <p:nvPr/>
          </p:nvSpPr>
          <p:spPr>
            <a:xfrm>
              <a:off x="896471" y="2011537"/>
              <a:ext cx="1257757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1" lang="ja-JP" altLang="en-US" sz="1200" b="1" dirty="0">
                  <a:solidFill>
                    <a:srgbClr val="D16C15"/>
                  </a:solidFill>
                </a:rPr>
                <a:t>シーン</a:t>
              </a:r>
              <a:endParaRPr kumimoji="1" lang="en-US" altLang="ja-JP" sz="1200" b="1" dirty="0">
                <a:solidFill>
                  <a:srgbClr val="D16C15"/>
                </a:solidFill>
              </a:endParaRPr>
            </a:p>
          </p:txBody>
        </p:sp>
      </p:grp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48844476-9484-203E-5CE3-E0DDA16F92F9}"/>
              </a:ext>
            </a:extLst>
          </p:cNvPr>
          <p:cNvGrpSpPr/>
          <p:nvPr/>
        </p:nvGrpSpPr>
        <p:grpSpPr>
          <a:xfrm>
            <a:off x="3669283" y="3411177"/>
            <a:ext cx="1441653" cy="562138"/>
            <a:chOff x="832108" y="1822474"/>
            <a:chExt cx="1441653" cy="562138"/>
          </a:xfrm>
        </p:grpSpPr>
        <p:sp>
          <p:nvSpPr>
            <p:cNvPr id="83" name="正方形/長方形 82">
              <a:extLst>
                <a:ext uri="{FF2B5EF4-FFF2-40B4-BE49-F238E27FC236}">
                  <a16:creationId xmlns:a16="http://schemas.microsoft.com/office/drawing/2014/main" id="{2D8610F5-7F52-59A6-91D1-82CACE09A25F}"/>
                </a:ext>
              </a:extLst>
            </p:cNvPr>
            <p:cNvSpPr/>
            <p:nvPr/>
          </p:nvSpPr>
          <p:spPr>
            <a:xfrm>
              <a:off x="909806" y="1822474"/>
              <a:ext cx="1363955" cy="48128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16C15"/>
              </a:solidFill>
              <a:prstDash val="dash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63F8806B-B6AF-0C85-776B-675DD62AD801}"/>
                </a:ext>
              </a:extLst>
            </p:cNvPr>
            <p:cNvSpPr/>
            <p:nvPr/>
          </p:nvSpPr>
          <p:spPr>
            <a:xfrm>
              <a:off x="866591" y="1867014"/>
              <a:ext cx="1363955" cy="48128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16C15"/>
              </a:solidFill>
              <a:prstDash val="dash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85" name="正方形/長方形 84">
              <a:extLst>
                <a:ext uri="{FF2B5EF4-FFF2-40B4-BE49-F238E27FC236}">
                  <a16:creationId xmlns:a16="http://schemas.microsoft.com/office/drawing/2014/main" id="{6FE89F23-C808-3B62-3F60-0B8CB7F3F6BF}"/>
                </a:ext>
              </a:extLst>
            </p:cNvPr>
            <p:cNvSpPr/>
            <p:nvPr/>
          </p:nvSpPr>
          <p:spPr>
            <a:xfrm>
              <a:off x="832108" y="1903330"/>
              <a:ext cx="1363955" cy="48128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16C15"/>
              </a:solidFill>
              <a:prstDash val="dash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86" name="正方形/長方形 85">
              <a:extLst>
                <a:ext uri="{FF2B5EF4-FFF2-40B4-BE49-F238E27FC236}">
                  <a16:creationId xmlns:a16="http://schemas.microsoft.com/office/drawing/2014/main" id="{5D19BA63-8C06-277E-E89C-FFD7560C8562}"/>
                </a:ext>
              </a:extLst>
            </p:cNvPr>
            <p:cNvSpPr/>
            <p:nvPr/>
          </p:nvSpPr>
          <p:spPr>
            <a:xfrm>
              <a:off x="896471" y="2011537"/>
              <a:ext cx="1257757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1" lang="ja-JP" altLang="en-US" sz="1200" b="1" dirty="0">
                  <a:solidFill>
                    <a:srgbClr val="D16C15"/>
                  </a:solidFill>
                </a:rPr>
                <a:t>キューブマップ</a:t>
              </a:r>
            </a:p>
          </p:txBody>
        </p:sp>
      </p:grpSp>
      <p:grpSp>
        <p:nvGrpSpPr>
          <p:cNvPr id="87" name="グループ化 86">
            <a:extLst>
              <a:ext uri="{FF2B5EF4-FFF2-40B4-BE49-F238E27FC236}">
                <a16:creationId xmlns:a16="http://schemas.microsoft.com/office/drawing/2014/main" id="{CD30E6D3-EFBF-7AE8-7724-45CB7FDB1067}"/>
              </a:ext>
            </a:extLst>
          </p:cNvPr>
          <p:cNvGrpSpPr/>
          <p:nvPr/>
        </p:nvGrpSpPr>
        <p:grpSpPr>
          <a:xfrm>
            <a:off x="523643" y="2434250"/>
            <a:ext cx="1441653" cy="562138"/>
            <a:chOff x="832108" y="1822474"/>
            <a:chExt cx="1441653" cy="562138"/>
          </a:xfrm>
        </p:grpSpPr>
        <p:sp>
          <p:nvSpPr>
            <p:cNvPr id="88" name="正方形/長方形 87">
              <a:extLst>
                <a:ext uri="{FF2B5EF4-FFF2-40B4-BE49-F238E27FC236}">
                  <a16:creationId xmlns:a16="http://schemas.microsoft.com/office/drawing/2014/main" id="{7110730F-2595-D461-0F8D-8FD7C58EB2B0}"/>
                </a:ext>
              </a:extLst>
            </p:cNvPr>
            <p:cNvSpPr/>
            <p:nvPr/>
          </p:nvSpPr>
          <p:spPr>
            <a:xfrm>
              <a:off x="909806" y="1822474"/>
              <a:ext cx="1363955" cy="48128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16C15"/>
              </a:solidFill>
              <a:prstDash val="dash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89" name="正方形/長方形 88">
              <a:extLst>
                <a:ext uri="{FF2B5EF4-FFF2-40B4-BE49-F238E27FC236}">
                  <a16:creationId xmlns:a16="http://schemas.microsoft.com/office/drawing/2014/main" id="{17924376-9BE6-8F20-1928-AE122D706A4E}"/>
                </a:ext>
              </a:extLst>
            </p:cNvPr>
            <p:cNvSpPr/>
            <p:nvPr/>
          </p:nvSpPr>
          <p:spPr>
            <a:xfrm>
              <a:off x="866591" y="1867014"/>
              <a:ext cx="1363955" cy="48128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16C15"/>
              </a:solidFill>
              <a:prstDash val="dash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90" name="正方形/長方形 89">
              <a:extLst>
                <a:ext uri="{FF2B5EF4-FFF2-40B4-BE49-F238E27FC236}">
                  <a16:creationId xmlns:a16="http://schemas.microsoft.com/office/drawing/2014/main" id="{FC3F0431-8B5A-1C5D-A163-E143373FD5E4}"/>
                </a:ext>
              </a:extLst>
            </p:cNvPr>
            <p:cNvSpPr/>
            <p:nvPr/>
          </p:nvSpPr>
          <p:spPr>
            <a:xfrm>
              <a:off x="832108" y="1903330"/>
              <a:ext cx="1363955" cy="48128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16C15"/>
              </a:solidFill>
              <a:prstDash val="dash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91" name="正方形/長方形 90">
              <a:extLst>
                <a:ext uri="{FF2B5EF4-FFF2-40B4-BE49-F238E27FC236}">
                  <a16:creationId xmlns:a16="http://schemas.microsoft.com/office/drawing/2014/main" id="{825970A5-6C81-52B2-15B0-AC532DB22BD6}"/>
                </a:ext>
              </a:extLst>
            </p:cNvPr>
            <p:cNvSpPr/>
            <p:nvPr/>
          </p:nvSpPr>
          <p:spPr>
            <a:xfrm>
              <a:off x="896471" y="2011537"/>
              <a:ext cx="1257757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1" lang="ja-JP" altLang="en-US" sz="1200" b="1" dirty="0">
                  <a:solidFill>
                    <a:srgbClr val="D16C15"/>
                  </a:solidFill>
                </a:rPr>
                <a:t>マテリアル</a:t>
              </a:r>
            </a:p>
          </p:txBody>
        </p:sp>
      </p:grp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A479EEA3-A03F-CA7B-1304-E76A445F71FB}"/>
              </a:ext>
            </a:extLst>
          </p:cNvPr>
          <p:cNvGrpSpPr/>
          <p:nvPr/>
        </p:nvGrpSpPr>
        <p:grpSpPr>
          <a:xfrm>
            <a:off x="523643" y="3211419"/>
            <a:ext cx="1441653" cy="562138"/>
            <a:chOff x="832108" y="1822474"/>
            <a:chExt cx="1441653" cy="562138"/>
          </a:xfrm>
        </p:grpSpPr>
        <p:sp>
          <p:nvSpPr>
            <p:cNvPr id="93" name="正方形/長方形 92">
              <a:extLst>
                <a:ext uri="{FF2B5EF4-FFF2-40B4-BE49-F238E27FC236}">
                  <a16:creationId xmlns:a16="http://schemas.microsoft.com/office/drawing/2014/main" id="{D00629A2-F715-8832-A2F9-6E02093CE4A8}"/>
                </a:ext>
              </a:extLst>
            </p:cNvPr>
            <p:cNvSpPr/>
            <p:nvPr/>
          </p:nvSpPr>
          <p:spPr>
            <a:xfrm>
              <a:off x="909806" y="1822474"/>
              <a:ext cx="1363955" cy="48128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16C15"/>
              </a:solidFill>
              <a:prstDash val="dash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94" name="正方形/長方形 93">
              <a:extLst>
                <a:ext uri="{FF2B5EF4-FFF2-40B4-BE49-F238E27FC236}">
                  <a16:creationId xmlns:a16="http://schemas.microsoft.com/office/drawing/2014/main" id="{08F7BDF8-B688-0614-5C8A-213CE7C195AE}"/>
                </a:ext>
              </a:extLst>
            </p:cNvPr>
            <p:cNvSpPr/>
            <p:nvPr/>
          </p:nvSpPr>
          <p:spPr>
            <a:xfrm>
              <a:off x="866591" y="1867014"/>
              <a:ext cx="1363955" cy="48128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16C15"/>
              </a:solidFill>
              <a:prstDash val="dash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95" name="正方形/長方形 94">
              <a:extLst>
                <a:ext uri="{FF2B5EF4-FFF2-40B4-BE49-F238E27FC236}">
                  <a16:creationId xmlns:a16="http://schemas.microsoft.com/office/drawing/2014/main" id="{2A111562-ED3D-4366-B4E4-049280BC6F5A}"/>
                </a:ext>
              </a:extLst>
            </p:cNvPr>
            <p:cNvSpPr/>
            <p:nvPr/>
          </p:nvSpPr>
          <p:spPr>
            <a:xfrm>
              <a:off x="832108" y="1903330"/>
              <a:ext cx="1363955" cy="48128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16C15"/>
              </a:solidFill>
              <a:prstDash val="dash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96" name="正方形/長方形 95">
              <a:extLst>
                <a:ext uri="{FF2B5EF4-FFF2-40B4-BE49-F238E27FC236}">
                  <a16:creationId xmlns:a16="http://schemas.microsoft.com/office/drawing/2014/main" id="{724B267C-3787-CECE-34A2-CB78842B300F}"/>
                </a:ext>
              </a:extLst>
            </p:cNvPr>
            <p:cNvSpPr/>
            <p:nvPr/>
          </p:nvSpPr>
          <p:spPr>
            <a:xfrm>
              <a:off x="896471" y="2011537"/>
              <a:ext cx="1257757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1" lang="ja-JP" altLang="en-US" sz="1200" b="1" dirty="0">
                  <a:solidFill>
                    <a:srgbClr val="D16C15"/>
                  </a:solidFill>
                </a:rPr>
                <a:t>事前計算データ</a:t>
              </a:r>
            </a:p>
          </p:txBody>
        </p:sp>
      </p:grpSp>
      <p:grpSp>
        <p:nvGrpSpPr>
          <p:cNvPr id="99" name="グループ化 98">
            <a:extLst>
              <a:ext uri="{FF2B5EF4-FFF2-40B4-BE49-F238E27FC236}">
                <a16:creationId xmlns:a16="http://schemas.microsoft.com/office/drawing/2014/main" id="{4647BBEF-E15C-0CAC-07A8-94FD989D4876}"/>
              </a:ext>
            </a:extLst>
          </p:cNvPr>
          <p:cNvGrpSpPr/>
          <p:nvPr/>
        </p:nvGrpSpPr>
        <p:grpSpPr>
          <a:xfrm>
            <a:off x="2391756" y="1474345"/>
            <a:ext cx="577404" cy="2604504"/>
            <a:chOff x="3260355" y="1710656"/>
            <a:chExt cx="577404" cy="2604504"/>
          </a:xfrm>
          <a:solidFill>
            <a:srgbClr val="412283"/>
          </a:solidFill>
          <a:effectLst/>
        </p:grpSpPr>
        <p:sp>
          <p:nvSpPr>
            <p:cNvPr id="100" name="四角形: 角を丸くする 99">
              <a:extLst>
                <a:ext uri="{FF2B5EF4-FFF2-40B4-BE49-F238E27FC236}">
                  <a16:creationId xmlns:a16="http://schemas.microsoft.com/office/drawing/2014/main" id="{CC62DFBA-C2EE-97B3-CE16-C46ADA5AAB1F}"/>
                </a:ext>
              </a:extLst>
            </p:cNvPr>
            <p:cNvSpPr/>
            <p:nvPr/>
          </p:nvSpPr>
          <p:spPr>
            <a:xfrm>
              <a:off x="3260355" y="1710656"/>
              <a:ext cx="577404" cy="2604504"/>
            </a:xfrm>
            <a:prstGeom prst="roundRect">
              <a:avLst/>
            </a:prstGeom>
            <a:solidFill>
              <a:srgbClr val="D16C15"/>
            </a:solidFill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kumimoji="1" lang="ja-JP" altLang="en-US" b="1" dirty="0"/>
                <a:t>　ランタイム</a:t>
              </a:r>
            </a:p>
          </p:txBody>
        </p:sp>
        <p:pic>
          <p:nvPicPr>
            <p:cNvPr id="101" name="図 100">
              <a:extLst>
                <a:ext uri="{FF2B5EF4-FFF2-40B4-BE49-F238E27FC236}">
                  <a16:creationId xmlns:a16="http://schemas.microsoft.com/office/drawing/2014/main" id="{BA69ABD5-141C-0789-891B-E1EC5FE18D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23436" y="1787100"/>
              <a:ext cx="451242" cy="4385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2" name="四角形: 角を丸くする 101">
            <a:extLst>
              <a:ext uri="{FF2B5EF4-FFF2-40B4-BE49-F238E27FC236}">
                <a16:creationId xmlns:a16="http://schemas.microsoft.com/office/drawing/2014/main" id="{19DA9385-B9B2-8020-6E79-D44A8F051F42}"/>
              </a:ext>
            </a:extLst>
          </p:cNvPr>
          <p:cNvSpPr/>
          <p:nvPr/>
        </p:nvSpPr>
        <p:spPr>
          <a:xfrm>
            <a:off x="5766729" y="1550789"/>
            <a:ext cx="577404" cy="2528060"/>
          </a:xfrm>
          <a:prstGeom prst="roundRect">
            <a:avLst/>
          </a:prstGeom>
          <a:solidFill>
            <a:srgbClr val="D16C15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kumimoji="1" lang="ja-JP" altLang="en-US" b="1" dirty="0">
                <a:solidFill>
                  <a:schemeClr val="bg1"/>
                </a:solidFill>
              </a:rPr>
              <a:t>レンダラー</a:t>
            </a:r>
          </a:p>
        </p:txBody>
      </p:sp>
      <p:sp>
        <p:nvSpPr>
          <p:cNvPr id="103" name="下矢印 36">
            <a:extLst>
              <a:ext uri="{FF2B5EF4-FFF2-40B4-BE49-F238E27FC236}">
                <a16:creationId xmlns:a16="http://schemas.microsoft.com/office/drawing/2014/main" id="{2F5D1452-F441-4266-12BF-7EC386050DAA}"/>
              </a:ext>
            </a:extLst>
          </p:cNvPr>
          <p:cNvSpPr/>
          <p:nvPr/>
        </p:nvSpPr>
        <p:spPr>
          <a:xfrm rot="16200000">
            <a:off x="1874404" y="2572451"/>
            <a:ext cx="654055" cy="368691"/>
          </a:xfrm>
          <a:prstGeom prst="downArrow">
            <a:avLst>
              <a:gd name="adj1" fmla="val 50000"/>
              <a:gd name="adj2" fmla="val 36293"/>
            </a:avLst>
          </a:prstGeom>
          <a:gradFill flip="none" rotWithShape="1">
            <a:gsLst>
              <a:gs pos="0">
                <a:srgbClr val="D16C15">
                  <a:alpha val="0"/>
                </a:srgbClr>
              </a:gs>
              <a:gs pos="100000">
                <a:srgbClr val="D16C15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下矢印 36">
            <a:extLst>
              <a:ext uri="{FF2B5EF4-FFF2-40B4-BE49-F238E27FC236}">
                <a16:creationId xmlns:a16="http://schemas.microsoft.com/office/drawing/2014/main" id="{D5C73F1C-94D2-6925-13CE-E643471E454F}"/>
              </a:ext>
            </a:extLst>
          </p:cNvPr>
          <p:cNvSpPr/>
          <p:nvPr/>
        </p:nvSpPr>
        <p:spPr>
          <a:xfrm rot="16200000">
            <a:off x="2916123" y="2572451"/>
            <a:ext cx="654055" cy="368691"/>
          </a:xfrm>
          <a:prstGeom prst="downArrow">
            <a:avLst>
              <a:gd name="adj1" fmla="val 50000"/>
              <a:gd name="adj2" fmla="val 36293"/>
            </a:avLst>
          </a:prstGeom>
          <a:gradFill flip="none" rotWithShape="1">
            <a:gsLst>
              <a:gs pos="0">
                <a:srgbClr val="D16C15">
                  <a:alpha val="0"/>
                </a:srgbClr>
              </a:gs>
              <a:gs pos="100000">
                <a:srgbClr val="D16C15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下矢印 36">
            <a:extLst>
              <a:ext uri="{FF2B5EF4-FFF2-40B4-BE49-F238E27FC236}">
                <a16:creationId xmlns:a16="http://schemas.microsoft.com/office/drawing/2014/main" id="{9A039BE5-7E47-C171-D32B-F51CAAAAB958}"/>
              </a:ext>
            </a:extLst>
          </p:cNvPr>
          <p:cNvSpPr/>
          <p:nvPr/>
        </p:nvSpPr>
        <p:spPr>
          <a:xfrm rot="16200000">
            <a:off x="5233139" y="2572451"/>
            <a:ext cx="654055" cy="368691"/>
          </a:xfrm>
          <a:prstGeom prst="downArrow">
            <a:avLst>
              <a:gd name="adj1" fmla="val 50000"/>
              <a:gd name="adj2" fmla="val 36293"/>
            </a:avLst>
          </a:prstGeom>
          <a:gradFill flip="none" rotWithShape="1">
            <a:gsLst>
              <a:gs pos="0">
                <a:srgbClr val="D16C15">
                  <a:alpha val="0"/>
                </a:srgbClr>
              </a:gs>
              <a:gs pos="100000">
                <a:srgbClr val="D16C15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下矢印 36">
            <a:extLst>
              <a:ext uri="{FF2B5EF4-FFF2-40B4-BE49-F238E27FC236}">
                <a16:creationId xmlns:a16="http://schemas.microsoft.com/office/drawing/2014/main" id="{FA38E2AB-9E95-88EC-A500-C74EC1DB2C13}"/>
              </a:ext>
            </a:extLst>
          </p:cNvPr>
          <p:cNvSpPr/>
          <p:nvPr/>
        </p:nvSpPr>
        <p:spPr>
          <a:xfrm rot="16200000">
            <a:off x="6245992" y="2572451"/>
            <a:ext cx="654055" cy="368691"/>
          </a:xfrm>
          <a:prstGeom prst="downArrow">
            <a:avLst>
              <a:gd name="adj1" fmla="val 50000"/>
              <a:gd name="adj2" fmla="val 36293"/>
            </a:avLst>
          </a:prstGeom>
          <a:gradFill flip="none" rotWithShape="1">
            <a:gsLst>
              <a:gs pos="0">
                <a:srgbClr val="D16C15">
                  <a:alpha val="0"/>
                </a:srgbClr>
              </a:gs>
              <a:gs pos="100000">
                <a:srgbClr val="D16C15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6251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岩山の絵&#10;&#10;自動的に生成された説明">
            <a:extLst>
              <a:ext uri="{FF2B5EF4-FFF2-40B4-BE49-F238E27FC236}">
                <a16:creationId xmlns:a16="http://schemas.microsoft.com/office/drawing/2014/main" id="{68A0F3DF-F512-E3CE-72C0-C1C8F98554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E4D6AA7-18BE-7E5B-9539-B829A948756C}"/>
              </a:ext>
            </a:extLst>
          </p:cNvPr>
          <p:cNvSpPr/>
          <p:nvPr/>
        </p:nvSpPr>
        <p:spPr>
          <a:xfrm rot="10800000" flipH="1">
            <a:off x="1" y="1644554"/>
            <a:ext cx="5172500" cy="928048"/>
          </a:xfrm>
          <a:prstGeom prst="rect">
            <a:avLst/>
          </a:prstGeom>
          <a:gradFill flip="none" rotWithShape="1">
            <a:gsLst>
              <a:gs pos="0">
                <a:srgbClr val="D16C15"/>
              </a:gs>
              <a:gs pos="100000">
                <a:srgbClr val="D16C15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/>
          </a:p>
        </p:txBody>
      </p:sp>
      <p:sp>
        <p:nvSpPr>
          <p:cNvPr id="6" name="タイトル 2">
            <a:extLst>
              <a:ext uri="{FF2B5EF4-FFF2-40B4-BE49-F238E27FC236}">
                <a16:creationId xmlns:a16="http://schemas.microsoft.com/office/drawing/2014/main" id="{4942D5E7-1617-9191-6475-CFA0BDBB07B2}"/>
              </a:ext>
            </a:extLst>
          </p:cNvPr>
          <p:cNvSpPr txBox="1">
            <a:spLocks/>
          </p:cNvSpPr>
          <p:nvPr/>
        </p:nvSpPr>
        <p:spPr>
          <a:xfrm>
            <a:off x="817525" y="1903845"/>
            <a:ext cx="3399634" cy="501095"/>
          </a:xfrm>
          <a:prstGeom prst="rect">
            <a:avLst/>
          </a:prstGeom>
        </p:spPr>
        <p:txBody>
          <a:bodyPr anchor="b">
            <a:normAutofit fontScale="90000" lnSpcReduction="20000"/>
          </a:bodyPr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 kern="1200">
                <a:solidFill>
                  <a:srgbClr val="D16C15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l"/>
            <a:r>
              <a:rPr lang="ja-JP" altLang="en-US" sz="3300" dirty="0">
                <a:solidFill>
                  <a:schemeClr val="bg1"/>
                </a:solidFill>
              </a:rPr>
              <a:t>製品紹介</a:t>
            </a:r>
          </a:p>
        </p:txBody>
      </p:sp>
      <p:pic>
        <p:nvPicPr>
          <p:cNvPr id="7" name="図 6" descr="文字と数字と文字の加工写真&#10;&#10;自動的に生成された説明">
            <a:extLst>
              <a:ext uri="{FF2B5EF4-FFF2-40B4-BE49-F238E27FC236}">
                <a16:creationId xmlns:a16="http://schemas.microsoft.com/office/drawing/2014/main" id="{17A2CF47-6415-F1CE-DCFB-AEB14E00AAD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9" y="1703578"/>
            <a:ext cx="832477" cy="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390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0">
            <a:extLst>
              <a:ext uri="{FF2B5EF4-FFF2-40B4-BE49-F238E27FC236}">
                <a16:creationId xmlns:a16="http://schemas.microsoft.com/office/drawing/2014/main" id="{4DF423FE-F517-5B1F-EB32-95CA2111C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他ソリューションとの比較</a:t>
            </a:r>
          </a:p>
        </p:txBody>
      </p:sp>
      <p:graphicFrame>
        <p:nvGraphicFramePr>
          <p:cNvPr id="13" name="表 13">
            <a:extLst>
              <a:ext uri="{FF2B5EF4-FFF2-40B4-BE49-F238E27FC236}">
                <a16:creationId xmlns:a16="http://schemas.microsoft.com/office/drawing/2014/main" id="{B24A9A22-D405-0FEB-0833-811E6C2D25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9751682"/>
              </p:ext>
            </p:extLst>
          </p:nvPr>
        </p:nvGraphicFramePr>
        <p:xfrm>
          <a:off x="457200" y="842250"/>
          <a:ext cx="8229600" cy="301945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163154738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507390446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457406619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568890364"/>
                    </a:ext>
                  </a:extLst>
                </a:gridCol>
              </a:tblGrid>
              <a:tr h="438828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Enlighten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Bake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Realtime</a:t>
                      </a:r>
                    </a:p>
                    <a:p>
                      <a:pPr algn="ctr"/>
                      <a:r>
                        <a:rPr kumimoji="1" lang="en-US" altLang="ja-JP" dirty="0"/>
                        <a:t>Ray Tracing</a:t>
                      </a:r>
                      <a:endParaRPr kumimoji="1" lang="ja-JP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8182844"/>
                  </a:ext>
                </a:extLst>
              </a:tr>
              <a:tr h="62913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動的ライティング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>
                          <a:effectLst/>
                        </a:rPr>
                        <a:t>ライト・マテリアルは変更可能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>
                          <a:effectLst/>
                        </a:rPr>
                        <a:t>未対応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>
                          <a:effectLst/>
                        </a:rPr>
                        <a:t>ほぼ全ての操作に対応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7755823"/>
                  </a:ext>
                </a:extLst>
              </a:tr>
              <a:tr h="62913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事前計算が</a:t>
                      </a:r>
                      <a:endParaRPr kumimoji="1" lang="en-US" altLang="ja-JP" dirty="0"/>
                    </a:p>
                    <a:p>
                      <a:pPr algn="ctr"/>
                      <a:r>
                        <a:rPr kumimoji="1" lang="ja-JP" altLang="en-US" dirty="0"/>
                        <a:t>再度必要なケース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effectLst/>
                        </a:rPr>
                        <a:t>GI</a:t>
                      </a:r>
                      <a:r>
                        <a:rPr kumimoji="1" lang="ja-JP" altLang="en-US" b="1" dirty="0">
                          <a:effectLst/>
                        </a:rPr>
                        <a:t>に寄与する</a:t>
                      </a:r>
                      <a:endParaRPr kumimoji="1" lang="en-US" altLang="ja-JP" b="1" dirty="0">
                        <a:effectLst/>
                      </a:endParaRPr>
                    </a:p>
                    <a:p>
                      <a:pPr algn="ctr"/>
                      <a:r>
                        <a:rPr kumimoji="1" lang="ja-JP" altLang="en-US" b="1" dirty="0">
                          <a:effectLst/>
                        </a:rPr>
                        <a:t>ジオメトリの編集時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>
                          <a:effectLst/>
                        </a:rPr>
                        <a:t>ほぼ全ての</a:t>
                      </a:r>
                      <a:endParaRPr kumimoji="1" lang="en-US" altLang="ja-JP" b="1" dirty="0">
                        <a:effectLst/>
                      </a:endParaRPr>
                    </a:p>
                    <a:p>
                      <a:pPr algn="ctr"/>
                      <a:r>
                        <a:rPr kumimoji="1" lang="ja-JP" altLang="en-US" b="1" dirty="0">
                          <a:effectLst/>
                        </a:rPr>
                        <a:t>オブジェクト編集時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>
                          <a:effectLst/>
                        </a:rPr>
                        <a:t>特になし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8472772"/>
                  </a:ext>
                </a:extLst>
              </a:tr>
              <a:tr h="62913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ランタイム負荷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effectLst/>
                        </a:rPr>
                        <a:t>CPU</a:t>
                      </a:r>
                      <a:r>
                        <a:rPr kumimoji="1" lang="ja-JP" altLang="en-US" b="1" dirty="0">
                          <a:effectLst/>
                        </a:rPr>
                        <a:t>で非同期処理</a:t>
                      </a:r>
                      <a:endParaRPr kumimoji="1" lang="en-US" altLang="ja-JP" b="1" dirty="0">
                        <a:effectLst/>
                      </a:endParaRPr>
                    </a:p>
                    <a:p>
                      <a:pPr algn="ctr"/>
                      <a:r>
                        <a:rPr kumimoji="1" lang="en-US" altLang="ja-JP" b="1" dirty="0">
                          <a:effectLst/>
                        </a:rPr>
                        <a:t>GPU</a:t>
                      </a:r>
                      <a:r>
                        <a:rPr kumimoji="1" lang="ja-JP" altLang="en-US" b="1" dirty="0">
                          <a:effectLst/>
                        </a:rPr>
                        <a:t>は</a:t>
                      </a:r>
                      <a:r>
                        <a:rPr kumimoji="1" lang="en-US" altLang="ja-JP" b="1" dirty="0">
                          <a:effectLst/>
                        </a:rPr>
                        <a:t>Bake</a:t>
                      </a:r>
                      <a:r>
                        <a:rPr kumimoji="1" lang="ja-JP" altLang="en-US" b="1" dirty="0">
                          <a:effectLst/>
                        </a:rPr>
                        <a:t>とほぼ同等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effectLst/>
                        </a:rPr>
                        <a:t>GPU</a:t>
                      </a:r>
                      <a:r>
                        <a:rPr kumimoji="1" lang="ja-JP" altLang="en-US" b="1" dirty="0">
                          <a:effectLst/>
                        </a:rPr>
                        <a:t>負荷が最小限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>
                          <a:effectLst/>
                        </a:rPr>
                        <a:t>GPU</a:t>
                      </a:r>
                      <a:r>
                        <a:rPr kumimoji="1" lang="ja-JP" altLang="en-US" b="1" dirty="0">
                          <a:effectLst/>
                        </a:rPr>
                        <a:t>の負荷大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8893987"/>
                  </a:ext>
                </a:extLst>
              </a:tr>
              <a:tr h="62913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対応プラットフォーム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>
                          <a:effectLst/>
                        </a:rPr>
                        <a:t>ハイエンドから</a:t>
                      </a:r>
                      <a:endParaRPr kumimoji="1" lang="en-US" altLang="ja-JP" b="1" dirty="0">
                        <a:effectLst/>
                      </a:endParaRPr>
                    </a:p>
                    <a:p>
                      <a:pPr algn="ctr"/>
                      <a:r>
                        <a:rPr kumimoji="1" lang="ja-JP" altLang="en-US" b="1" dirty="0">
                          <a:effectLst/>
                        </a:rPr>
                        <a:t>ローエンドまで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>
                          <a:effectLst/>
                        </a:rPr>
                        <a:t>ハイエンドから</a:t>
                      </a:r>
                      <a:endParaRPr kumimoji="1" lang="en-US" altLang="ja-JP" b="1" dirty="0">
                        <a:effectLst/>
                      </a:endParaRPr>
                    </a:p>
                    <a:p>
                      <a:pPr algn="ctr"/>
                      <a:r>
                        <a:rPr kumimoji="1" lang="ja-JP" altLang="en-US" b="1" dirty="0">
                          <a:effectLst/>
                        </a:rPr>
                        <a:t>ローエンドまで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>
                          <a:effectLst/>
                        </a:rPr>
                        <a:t>ハイエンドのみ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4848101"/>
                  </a:ext>
                </a:extLst>
              </a:tr>
            </a:tbl>
          </a:graphicData>
        </a:graphic>
      </p:graphicFrame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7FD4B6B4-8DEB-6683-1DE9-C83E6038E521}"/>
              </a:ext>
            </a:extLst>
          </p:cNvPr>
          <p:cNvSpPr/>
          <p:nvPr/>
        </p:nvSpPr>
        <p:spPr>
          <a:xfrm>
            <a:off x="649224" y="4086872"/>
            <a:ext cx="7845552" cy="616983"/>
          </a:xfrm>
          <a:prstGeom prst="roundRect">
            <a:avLst/>
          </a:prstGeom>
          <a:solidFill>
            <a:srgbClr val="D16C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latin typeface="+mj-ea"/>
                <a:ea typeface="+mj-ea"/>
              </a:rPr>
              <a:t>Enlighten</a:t>
            </a:r>
            <a:r>
              <a:rPr kumimoji="1" lang="ja-JP" altLang="en-US" b="1" dirty="0">
                <a:latin typeface="+mj-ea"/>
                <a:ea typeface="+mj-ea"/>
              </a:rPr>
              <a:t>は品質と実行速度を兼ね備えた汎用的なソリューション</a:t>
            </a:r>
          </a:p>
        </p:txBody>
      </p:sp>
      <p:sp>
        <p:nvSpPr>
          <p:cNvPr id="17" name="円: 塗りつぶしなし 16">
            <a:extLst>
              <a:ext uri="{FF2B5EF4-FFF2-40B4-BE49-F238E27FC236}">
                <a16:creationId xmlns:a16="http://schemas.microsoft.com/office/drawing/2014/main" id="{8A4A0C17-A04A-D5F1-2EC5-7629FDB01411}"/>
              </a:ext>
            </a:extLst>
          </p:cNvPr>
          <p:cNvSpPr/>
          <p:nvPr/>
        </p:nvSpPr>
        <p:spPr>
          <a:xfrm>
            <a:off x="3290204" y="1407657"/>
            <a:ext cx="506186" cy="506186"/>
          </a:xfrm>
          <a:prstGeom prst="donut">
            <a:avLst>
              <a:gd name="adj" fmla="val 17894"/>
            </a:avLst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9" name="十字形 18">
            <a:extLst>
              <a:ext uri="{FF2B5EF4-FFF2-40B4-BE49-F238E27FC236}">
                <a16:creationId xmlns:a16="http://schemas.microsoft.com/office/drawing/2014/main" id="{59D62AE4-DBE8-9A01-2237-BA43066E4C9C}"/>
              </a:ext>
            </a:extLst>
          </p:cNvPr>
          <p:cNvSpPr/>
          <p:nvPr/>
        </p:nvSpPr>
        <p:spPr>
          <a:xfrm>
            <a:off x="5347606" y="1407657"/>
            <a:ext cx="506186" cy="506186"/>
          </a:xfrm>
          <a:prstGeom prst="plus">
            <a:avLst>
              <a:gd name="adj" fmla="val 42742"/>
            </a:avLst>
          </a:prstGeom>
          <a:solidFill>
            <a:schemeClr val="accent1">
              <a:alpha val="30000"/>
            </a:schemeClr>
          </a:solidFill>
          <a:ln>
            <a:noFill/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91C45788-043D-1EDA-2BA7-499FC79945FA}"/>
              </a:ext>
            </a:extLst>
          </p:cNvPr>
          <p:cNvGrpSpPr/>
          <p:nvPr/>
        </p:nvGrpSpPr>
        <p:grpSpPr>
          <a:xfrm>
            <a:off x="7405006" y="1407657"/>
            <a:ext cx="506186" cy="506186"/>
            <a:chOff x="7405011" y="1407657"/>
            <a:chExt cx="506186" cy="506186"/>
          </a:xfrm>
        </p:grpSpPr>
        <p:sp>
          <p:nvSpPr>
            <p:cNvPr id="20" name="円: 塗りつぶしなし 19">
              <a:extLst>
                <a:ext uri="{FF2B5EF4-FFF2-40B4-BE49-F238E27FC236}">
                  <a16:creationId xmlns:a16="http://schemas.microsoft.com/office/drawing/2014/main" id="{BB160033-3EAE-7668-7FCD-A18CC7C6B4B9}"/>
                </a:ext>
              </a:extLst>
            </p:cNvPr>
            <p:cNvSpPr/>
            <p:nvPr/>
          </p:nvSpPr>
          <p:spPr>
            <a:xfrm>
              <a:off x="7405011" y="1407657"/>
              <a:ext cx="506186" cy="506186"/>
            </a:xfrm>
            <a:prstGeom prst="donut">
              <a:avLst>
                <a:gd name="adj" fmla="val 12097"/>
              </a:avLst>
            </a:pr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5" name="円: 塗りつぶしなし 24">
              <a:extLst>
                <a:ext uri="{FF2B5EF4-FFF2-40B4-BE49-F238E27FC236}">
                  <a16:creationId xmlns:a16="http://schemas.microsoft.com/office/drawing/2014/main" id="{2014D038-B1E5-6114-5699-2534C1A1D3B1}"/>
                </a:ext>
              </a:extLst>
            </p:cNvPr>
            <p:cNvSpPr/>
            <p:nvPr/>
          </p:nvSpPr>
          <p:spPr>
            <a:xfrm>
              <a:off x="7507747" y="1510393"/>
              <a:ext cx="300714" cy="300714"/>
            </a:xfrm>
            <a:prstGeom prst="donut">
              <a:avLst>
                <a:gd name="adj" fmla="val 19750"/>
              </a:avLst>
            </a:pr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8" name="二等辺三角形 27">
            <a:extLst>
              <a:ext uri="{FF2B5EF4-FFF2-40B4-BE49-F238E27FC236}">
                <a16:creationId xmlns:a16="http://schemas.microsoft.com/office/drawing/2014/main" id="{36565C1A-195D-2652-410C-89DCB973AAB9}"/>
              </a:ext>
            </a:extLst>
          </p:cNvPr>
          <p:cNvSpPr/>
          <p:nvPr/>
        </p:nvSpPr>
        <p:spPr>
          <a:xfrm>
            <a:off x="3290204" y="2083594"/>
            <a:ext cx="506186" cy="403450"/>
          </a:xfrm>
          <a:prstGeom prst="triangle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十字形 28">
            <a:extLst>
              <a:ext uri="{FF2B5EF4-FFF2-40B4-BE49-F238E27FC236}">
                <a16:creationId xmlns:a16="http://schemas.microsoft.com/office/drawing/2014/main" id="{611EC7F5-5060-F974-E1EE-3BB782C01E6B}"/>
              </a:ext>
            </a:extLst>
          </p:cNvPr>
          <p:cNvSpPr/>
          <p:nvPr/>
        </p:nvSpPr>
        <p:spPr>
          <a:xfrm>
            <a:off x="5347606" y="2032226"/>
            <a:ext cx="506186" cy="506186"/>
          </a:xfrm>
          <a:prstGeom prst="plus">
            <a:avLst>
              <a:gd name="adj" fmla="val 42742"/>
            </a:avLst>
          </a:prstGeom>
          <a:solidFill>
            <a:schemeClr val="accent1">
              <a:alpha val="30000"/>
            </a:schemeClr>
          </a:solidFill>
          <a:ln>
            <a:noFill/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2314DBF5-1BAA-54D3-8C58-A0AEDD015633}"/>
              </a:ext>
            </a:extLst>
          </p:cNvPr>
          <p:cNvGrpSpPr/>
          <p:nvPr/>
        </p:nvGrpSpPr>
        <p:grpSpPr>
          <a:xfrm>
            <a:off x="7405006" y="2032226"/>
            <a:ext cx="506186" cy="506186"/>
            <a:chOff x="7405011" y="1407657"/>
            <a:chExt cx="506186" cy="506186"/>
          </a:xfrm>
        </p:grpSpPr>
        <p:sp>
          <p:nvSpPr>
            <p:cNvPr id="31" name="円: 塗りつぶしなし 30">
              <a:extLst>
                <a:ext uri="{FF2B5EF4-FFF2-40B4-BE49-F238E27FC236}">
                  <a16:creationId xmlns:a16="http://schemas.microsoft.com/office/drawing/2014/main" id="{6AB93E6B-93DB-ADC5-E8CC-D973F3CCCD0D}"/>
                </a:ext>
              </a:extLst>
            </p:cNvPr>
            <p:cNvSpPr/>
            <p:nvPr/>
          </p:nvSpPr>
          <p:spPr>
            <a:xfrm>
              <a:off x="7405011" y="1407657"/>
              <a:ext cx="506186" cy="506186"/>
            </a:xfrm>
            <a:prstGeom prst="donut">
              <a:avLst>
                <a:gd name="adj" fmla="val 12097"/>
              </a:avLst>
            </a:pr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2" name="円: 塗りつぶしなし 31">
              <a:extLst>
                <a:ext uri="{FF2B5EF4-FFF2-40B4-BE49-F238E27FC236}">
                  <a16:creationId xmlns:a16="http://schemas.microsoft.com/office/drawing/2014/main" id="{EBB337F8-316F-4394-012D-3F14D9C0F196}"/>
                </a:ext>
              </a:extLst>
            </p:cNvPr>
            <p:cNvSpPr/>
            <p:nvPr/>
          </p:nvSpPr>
          <p:spPr>
            <a:xfrm>
              <a:off x="7507747" y="1510393"/>
              <a:ext cx="300714" cy="300714"/>
            </a:xfrm>
            <a:prstGeom prst="donut">
              <a:avLst>
                <a:gd name="adj" fmla="val 19750"/>
              </a:avLst>
            </a:pr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3" name="円: 塗りつぶしなし 32">
            <a:extLst>
              <a:ext uri="{FF2B5EF4-FFF2-40B4-BE49-F238E27FC236}">
                <a16:creationId xmlns:a16="http://schemas.microsoft.com/office/drawing/2014/main" id="{F7115329-CCF1-CEA1-EEEE-F2997E7EF098}"/>
              </a:ext>
            </a:extLst>
          </p:cNvPr>
          <p:cNvSpPr/>
          <p:nvPr/>
        </p:nvSpPr>
        <p:spPr>
          <a:xfrm>
            <a:off x="3290204" y="2660364"/>
            <a:ext cx="506186" cy="506186"/>
          </a:xfrm>
          <a:prstGeom prst="donut">
            <a:avLst>
              <a:gd name="adj" fmla="val 17894"/>
            </a:avLst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CA99F968-EE5B-E850-F336-5C5DF54B4637}"/>
              </a:ext>
            </a:extLst>
          </p:cNvPr>
          <p:cNvGrpSpPr/>
          <p:nvPr/>
        </p:nvGrpSpPr>
        <p:grpSpPr>
          <a:xfrm>
            <a:off x="5347606" y="2660364"/>
            <a:ext cx="506186" cy="506186"/>
            <a:chOff x="7405011" y="1407657"/>
            <a:chExt cx="506186" cy="506186"/>
          </a:xfrm>
        </p:grpSpPr>
        <p:sp>
          <p:nvSpPr>
            <p:cNvPr id="35" name="円: 塗りつぶしなし 34">
              <a:extLst>
                <a:ext uri="{FF2B5EF4-FFF2-40B4-BE49-F238E27FC236}">
                  <a16:creationId xmlns:a16="http://schemas.microsoft.com/office/drawing/2014/main" id="{7BCB286F-4E43-3003-7A4E-F268896EC610}"/>
                </a:ext>
              </a:extLst>
            </p:cNvPr>
            <p:cNvSpPr/>
            <p:nvPr/>
          </p:nvSpPr>
          <p:spPr>
            <a:xfrm>
              <a:off x="7405011" y="1407657"/>
              <a:ext cx="506186" cy="506186"/>
            </a:xfrm>
            <a:prstGeom prst="donut">
              <a:avLst>
                <a:gd name="adj" fmla="val 12097"/>
              </a:avLst>
            </a:pr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6" name="円: 塗りつぶしなし 35">
              <a:extLst>
                <a:ext uri="{FF2B5EF4-FFF2-40B4-BE49-F238E27FC236}">
                  <a16:creationId xmlns:a16="http://schemas.microsoft.com/office/drawing/2014/main" id="{611D03EA-5907-D8B4-4050-4757E385078E}"/>
                </a:ext>
              </a:extLst>
            </p:cNvPr>
            <p:cNvSpPr/>
            <p:nvPr/>
          </p:nvSpPr>
          <p:spPr>
            <a:xfrm>
              <a:off x="7507747" y="1510393"/>
              <a:ext cx="300714" cy="300714"/>
            </a:xfrm>
            <a:prstGeom prst="donut">
              <a:avLst>
                <a:gd name="adj" fmla="val 19750"/>
              </a:avLst>
            </a:pr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十字形 36">
            <a:extLst>
              <a:ext uri="{FF2B5EF4-FFF2-40B4-BE49-F238E27FC236}">
                <a16:creationId xmlns:a16="http://schemas.microsoft.com/office/drawing/2014/main" id="{B5A2B1FF-E626-A92F-C97B-280D0ED4D756}"/>
              </a:ext>
            </a:extLst>
          </p:cNvPr>
          <p:cNvSpPr/>
          <p:nvPr/>
        </p:nvSpPr>
        <p:spPr>
          <a:xfrm>
            <a:off x="7405006" y="2660364"/>
            <a:ext cx="506186" cy="506186"/>
          </a:xfrm>
          <a:prstGeom prst="plus">
            <a:avLst>
              <a:gd name="adj" fmla="val 42742"/>
            </a:avLst>
          </a:prstGeom>
          <a:solidFill>
            <a:schemeClr val="accent1">
              <a:alpha val="30000"/>
            </a:schemeClr>
          </a:solidFill>
          <a:ln>
            <a:noFill/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BC5D093B-FAD5-F9CE-2EB2-18DB5088A86D}"/>
              </a:ext>
            </a:extLst>
          </p:cNvPr>
          <p:cNvGrpSpPr/>
          <p:nvPr/>
        </p:nvGrpSpPr>
        <p:grpSpPr>
          <a:xfrm>
            <a:off x="3290204" y="3288849"/>
            <a:ext cx="506186" cy="506186"/>
            <a:chOff x="7405011" y="1407657"/>
            <a:chExt cx="506186" cy="506186"/>
          </a:xfrm>
        </p:grpSpPr>
        <p:sp>
          <p:nvSpPr>
            <p:cNvPr id="39" name="円: 塗りつぶしなし 38">
              <a:extLst>
                <a:ext uri="{FF2B5EF4-FFF2-40B4-BE49-F238E27FC236}">
                  <a16:creationId xmlns:a16="http://schemas.microsoft.com/office/drawing/2014/main" id="{5B368E26-8FA3-11F8-ECCC-138BAB3FA1A8}"/>
                </a:ext>
              </a:extLst>
            </p:cNvPr>
            <p:cNvSpPr/>
            <p:nvPr/>
          </p:nvSpPr>
          <p:spPr>
            <a:xfrm>
              <a:off x="7405011" y="1407657"/>
              <a:ext cx="506186" cy="506186"/>
            </a:xfrm>
            <a:prstGeom prst="donut">
              <a:avLst>
                <a:gd name="adj" fmla="val 12097"/>
              </a:avLst>
            </a:pr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40" name="円: 塗りつぶしなし 39">
              <a:extLst>
                <a:ext uri="{FF2B5EF4-FFF2-40B4-BE49-F238E27FC236}">
                  <a16:creationId xmlns:a16="http://schemas.microsoft.com/office/drawing/2014/main" id="{A083286A-4619-E961-7E30-68ADA3580BC0}"/>
                </a:ext>
              </a:extLst>
            </p:cNvPr>
            <p:cNvSpPr/>
            <p:nvPr/>
          </p:nvSpPr>
          <p:spPr>
            <a:xfrm>
              <a:off x="7507747" y="1510393"/>
              <a:ext cx="300714" cy="300714"/>
            </a:xfrm>
            <a:prstGeom prst="donut">
              <a:avLst>
                <a:gd name="adj" fmla="val 19750"/>
              </a:avLst>
            </a:pr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A5268DB8-9D42-164E-EB44-21D8C1492667}"/>
              </a:ext>
            </a:extLst>
          </p:cNvPr>
          <p:cNvGrpSpPr/>
          <p:nvPr/>
        </p:nvGrpSpPr>
        <p:grpSpPr>
          <a:xfrm>
            <a:off x="5347606" y="3288849"/>
            <a:ext cx="506186" cy="506186"/>
            <a:chOff x="7405011" y="1407657"/>
            <a:chExt cx="506186" cy="506186"/>
          </a:xfrm>
        </p:grpSpPr>
        <p:sp>
          <p:nvSpPr>
            <p:cNvPr id="42" name="円: 塗りつぶしなし 41">
              <a:extLst>
                <a:ext uri="{FF2B5EF4-FFF2-40B4-BE49-F238E27FC236}">
                  <a16:creationId xmlns:a16="http://schemas.microsoft.com/office/drawing/2014/main" id="{E90B1893-8CF9-FB88-C08D-5665109A3EFD}"/>
                </a:ext>
              </a:extLst>
            </p:cNvPr>
            <p:cNvSpPr/>
            <p:nvPr/>
          </p:nvSpPr>
          <p:spPr>
            <a:xfrm>
              <a:off x="7405011" y="1407657"/>
              <a:ext cx="506186" cy="506186"/>
            </a:xfrm>
            <a:prstGeom prst="donut">
              <a:avLst>
                <a:gd name="adj" fmla="val 12097"/>
              </a:avLst>
            </a:pr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43" name="円: 塗りつぶしなし 42">
              <a:extLst>
                <a:ext uri="{FF2B5EF4-FFF2-40B4-BE49-F238E27FC236}">
                  <a16:creationId xmlns:a16="http://schemas.microsoft.com/office/drawing/2014/main" id="{C79DCE38-C0EA-972E-8D4D-F491446F4EDD}"/>
                </a:ext>
              </a:extLst>
            </p:cNvPr>
            <p:cNvSpPr/>
            <p:nvPr/>
          </p:nvSpPr>
          <p:spPr>
            <a:xfrm>
              <a:off x="7507747" y="1510393"/>
              <a:ext cx="300714" cy="300714"/>
            </a:xfrm>
            <a:prstGeom prst="donut">
              <a:avLst>
                <a:gd name="adj" fmla="val 19750"/>
              </a:avLst>
            </a:pr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44" name="二等辺三角形 43">
            <a:extLst>
              <a:ext uri="{FF2B5EF4-FFF2-40B4-BE49-F238E27FC236}">
                <a16:creationId xmlns:a16="http://schemas.microsoft.com/office/drawing/2014/main" id="{464CECEB-77D5-981E-F555-A6CA68DA973E}"/>
              </a:ext>
            </a:extLst>
          </p:cNvPr>
          <p:cNvSpPr/>
          <p:nvPr/>
        </p:nvSpPr>
        <p:spPr>
          <a:xfrm>
            <a:off x="7405006" y="3340217"/>
            <a:ext cx="506186" cy="403450"/>
          </a:xfrm>
          <a:prstGeom prst="triangle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43951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93EB94-76BA-B3AE-9A8F-4E2B8CB0B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Lumen</a:t>
            </a:r>
            <a:r>
              <a:rPr kumimoji="1" lang="ja-JP" altLang="en-US" dirty="0"/>
              <a:t>との比較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D759112-4EEA-15B3-2D9C-6C5FB7186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弊社のデモシーンで比較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屋内・屋外を含む４カットでキャプチャ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光源は平行光源＋リアルタイムスカイライトキャプチャ</a:t>
            </a:r>
            <a:endParaRPr kumimoji="1" lang="en-US" altLang="ja-JP" dirty="0"/>
          </a:p>
          <a:p>
            <a:r>
              <a:rPr lang="ja-JP" altLang="en-US" dirty="0"/>
              <a:t>使用バージョン：</a:t>
            </a:r>
            <a:endParaRPr lang="en-US" altLang="ja-JP" dirty="0"/>
          </a:p>
          <a:p>
            <a:pPr lvl="1"/>
            <a:r>
              <a:rPr kumimoji="1" lang="en-US" altLang="ja-JP" dirty="0"/>
              <a:t>Enlighten: UE5.1 + Enlighten 4.02</a:t>
            </a:r>
          </a:p>
          <a:p>
            <a:pPr lvl="1"/>
            <a:r>
              <a:rPr lang="en-US" altLang="ja-JP" dirty="0"/>
              <a:t>Lumen</a:t>
            </a:r>
            <a:r>
              <a:rPr lang="ja-JP" altLang="en-US" dirty="0"/>
              <a:t> </a:t>
            </a:r>
            <a:r>
              <a:rPr lang="en-US" altLang="ja-JP" dirty="0"/>
              <a:t>(Software Ray Tracing): UE5.2</a:t>
            </a:r>
          </a:p>
          <a:p>
            <a:r>
              <a:rPr lang="ja-JP" altLang="en-US" dirty="0"/>
              <a:t>実行環境：</a:t>
            </a:r>
            <a:endParaRPr lang="en-US" altLang="ja-JP" dirty="0"/>
          </a:p>
          <a:p>
            <a:pPr lvl="1"/>
            <a:r>
              <a:rPr lang="pt-BR" altLang="ja-JP" dirty="0"/>
              <a:t>Intel(R) Xeon(R) W-2245 CPU @ 3.90GHz</a:t>
            </a:r>
          </a:p>
          <a:p>
            <a:pPr lvl="1"/>
            <a:r>
              <a:rPr lang="pt-BR" altLang="ja-JP" dirty="0"/>
              <a:t>Nvidia RTX 3070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177829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B8120C-3BE5-4308-6C52-197AE9981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シーン１：洞窟内部</a:t>
            </a:r>
          </a:p>
        </p:txBody>
      </p:sp>
      <p:pic>
        <p:nvPicPr>
          <p:cNvPr id="5" name="コンテンツ プレースホルダー 4" descr="岩の間を流れる川の絵&#10;&#10;中程度の精度で自動的に生成された説明">
            <a:extLst>
              <a:ext uri="{FF2B5EF4-FFF2-40B4-BE49-F238E27FC236}">
                <a16:creationId xmlns:a16="http://schemas.microsoft.com/office/drawing/2014/main" id="{E90AB87B-2092-029B-B3DE-9D947D2562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656" y="785813"/>
            <a:ext cx="7148688" cy="4021137"/>
          </a:xfrm>
        </p:spPr>
      </p:pic>
    </p:spTree>
    <p:extLst>
      <p:ext uri="{BB962C8B-B14F-4D97-AF65-F5344CB8AC3E}">
        <p14:creationId xmlns:p14="http://schemas.microsoft.com/office/powerpoint/2010/main" val="36839947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DF47C9-6989-4E0E-A267-DCA6DB05A746}"/>
              </a:ext>
            </a:extLst>
          </p:cNvPr>
          <p:cNvSpPr/>
          <p:nvPr/>
        </p:nvSpPr>
        <p:spPr>
          <a:xfrm rot="10800000" flipH="1">
            <a:off x="1" y="208327"/>
            <a:ext cx="3712709" cy="739736"/>
          </a:xfrm>
          <a:prstGeom prst="rect">
            <a:avLst/>
          </a:prstGeom>
          <a:gradFill flip="none" rotWithShape="1">
            <a:gsLst>
              <a:gs pos="0">
                <a:srgbClr val="D16C15"/>
              </a:gs>
              <a:gs pos="100000">
                <a:srgbClr val="D16C15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641D900-EB43-4D9F-B0E1-FB50DD5E8D8A}"/>
              </a:ext>
            </a:extLst>
          </p:cNvPr>
          <p:cNvSpPr txBox="1">
            <a:spLocks/>
          </p:cNvSpPr>
          <p:nvPr/>
        </p:nvSpPr>
        <p:spPr bwMode="auto">
          <a:xfrm>
            <a:off x="186579" y="345992"/>
            <a:ext cx="7314267" cy="5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rgbClr val="D16C15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9pPr>
          </a:lstStyle>
          <a:p>
            <a:pPr marL="0" marR="0" lvl="0" indent="0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800" dirty="0">
                <a:solidFill>
                  <a:sysClr val="window" lastClr="FFFFFF"/>
                </a:solidFill>
              </a:rPr>
              <a:t>洞窟内部 </a:t>
            </a:r>
            <a:r>
              <a:rPr lang="en-US" altLang="ja-JP" sz="1800" dirty="0">
                <a:solidFill>
                  <a:sysClr val="window" lastClr="FFFFFF"/>
                </a:solidFill>
              </a:rPr>
              <a:t>- Enlighten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オンライン メディア 5" descr="Enlighten_洞窟内部">
            <a:hlinkClick r:id="" action="ppaction://media"/>
            <a:extLst>
              <a:ext uri="{FF2B5EF4-FFF2-40B4-BE49-F238E27FC236}">
                <a16:creationId xmlns:a16="http://schemas.microsoft.com/office/drawing/2014/main" id="{819F1299-0086-CE3C-ED1B-5657D77972B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01348" y="1001757"/>
            <a:ext cx="6771396" cy="382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DF47C9-6989-4E0E-A267-DCA6DB05A746}"/>
              </a:ext>
            </a:extLst>
          </p:cNvPr>
          <p:cNvSpPr/>
          <p:nvPr/>
        </p:nvSpPr>
        <p:spPr>
          <a:xfrm rot="10800000" flipH="1">
            <a:off x="1" y="208327"/>
            <a:ext cx="3712709" cy="739736"/>
          </a:xfrm>
          <a:prstGeom prst="rect">
            <a:avLst/>
          </a:prstGeom>
          <a:gradFill flip="none" rotWithShape="1">
            <a:gsLst>
              <a:gs pos="0">
                <a:srgbClr val="D16C15"/>
              </a:gs>
              <a:gs pos="100000">
                <a:srgbClr val="D16C15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641D900-EB43-4D9F-B0E1-FB50DD5E8D8A}"/>
              </a:ext>
            </a:extLst>
          </p:cNvPr>
          <p:cNvSpPr txBox="1">
            <a:spLocks/>
          </p:cNvSpPr>
          <p:nvPr/>
        </p:nvSpPr>
        <p:spPr bwMode="auto">
          <a:xfrm>
            <a:off x="186579" y="345992"/>
            <a:ext cx="7314267" cy="5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rgbClr val="D16C15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9pPr>
          </a:lstStyle>
          <a:p>
            <a:pPr marL="0" marR="0" lvl="0" indent="0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800" dirty="0">
                <a:solidFill>
                  <a:sysClr val="window" lastClr="FFFFFF"/>
                </a:solidFill>
              </a:rPr>
              <a:t>洞窟内部 </a:t>
            </a:r>
            <a:r>
              <a:rPr lang="en-US" altLang="ja-JP" sz="1800" dirty="0">
                <a:solidFill>
                  <a:sysClr val="window" lastClr="FFFFFF"/>
                </a:solidFill>
              </a:rPr>
              <a:t>- Lumen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オンライン メディア 5" descr="Enlighten_洞窟内部-Lumen">
            <a:hlinkClick r:id="" action="ppaction://media"/>
            <a:extLst>
              <a:ext uri="{FF2B5EF4-FFF2-40B4-BE49-F238E27FC236}">
                <a16:creationId xmlns:a16="http://schemas.microsoft.com/office/drawing/2014/main" id="{90D0569B-02BD-562A-39F3-D0ABA9E1DCD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01347" y="1001755"/>
            <a:ext cx="6771399" cy="382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2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8979B6DF-775B-B496-F8D7-119A683CC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シーン１：洞窟深部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710F1F1-B1E0-F0F9-80F1-E316D7363872}"/>
              </a:ext>
            </a:extLst>
          </p:cNvPr>
          <p:cNvSpPr txBox="1"/>
          <p:nvPr/>
        </p:nvSpPr>
        <p:spPr>
          <a:xfrm>
            <a:off x="906896" y="4326327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Enlighten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4A4680A-16C0-2809-5DB7-8FDE16582D69}"/>
              </a:ext>
            </a:extLst>
          </p:cNvPr>
          <p:cNvSpPr txBox="1"/>
          <p:nvPr/>
        </p:nvSpPr>
        <p:spPr>
          <a:xfrm>
            <a:off x="4095747" y="4326327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Lumen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5FF49D6-E5A6-04FD-49C6-A8F8A445B353}"/>
              </a:ext>
            </a:extLst>
          </p:cNvPr>
          <p:cNvSpPr txBox="1"/>
          <p:nvPr/>
        </p:nvSpPr>
        <p:spPr>
          <a:xfrm>
            <a:off x="6834752" y="4326327"/>
            <a:ext cx="1570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Path Tracing</a:t>
            </a:r>
            <a:endParaRPr kumimoji="1" lang="ja-JP" altLang="en-US" dirty="0"/>
          </a:p>
        </p:txBody>
      </p:sp>
      <p:pic>
        <p:nvPicPr>
          <p:cNvPr id="13" name="図 12" descr="岩の間を流れる川の絵&#10;&#10;中程度の精度で自動的に生成された説明">
            <a:extLst>
              <a:ext uri="{FF2B5EF4-FFF2-40B4-BE49-F238E27FC236}">
                <a16:creationId xmlns:a16="http://schemas.microsoft.com/office/drawing/2014/main" id="{18BB2917-E2BB-2C8E-39B7-6B124E920E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"/>
          <a:stretch/>
        </p:blipFill>
        <p:spPr>
          <a:xfrm>
            <a:off x="-1704" y="785374"/>
            <a:ext cx="3051408" cy="3429000"/>
          </a:xfrm>
          <a:prstGeom prst="rect">
            <a:avLst/>
          </a:prstGeom>
        </p:spPr>
      </p:pic>
      <p:pic>
        <p:nvPicPr>
          <p:cNvPr id="15" name="図 14" descr="自然, 谷, 川, 水 が含まれている画像&#10;&#10;自動的に生成された説明">
            <a:extLst>
              <a:ext uri="{FF2B5EF4-FFF2-40B4-BE49-F238E27FC236}">
                <a16:creationId xmlns:a16="http://schemas.microsoft.com/office/drawing/2014/main" id="{AF2B8840-5797-153E-EB15-8AF37D7F9D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0"/>
          <a:stretch/>
        </p:blipFill>
        <p:spPr>
          <a:xfrm>
            <a:off x="3049704" y="785374"/>
            <a:ext cx="3051408" cy="3429000"/>
          </a:xfrm>
          <a:prstGeom prst="rect">
            <a:avLst/>
          </a:prstGeom>
        </p:spPr>
      </p:pic>
      <p:pic>
        <p:nvPicPr>
          <p:cNvPr id="17" name="図 16" descr="水, 小さい, 大きい, 立つ が含まれている画像&#10;&#10;自動的に生成された説明">
            <a:extLst>
              <a:ext uri="{FF2B5EF4-FFF2-40B4-BE49-F238E27FC236}">
                <a16:creationId xmlns:a16="http://schemas.microsoft.com/office/drawing/2014/main" id="{56A3DA9C-B74D-A856-9CD8-CA37A8C51E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"/>
          <a:stretch/>
        </p:blipFill>
        <p:spPr>
          <a:xfrm>
            <a:off x="6097703" y="785374"/>
            <a:ext cx="305140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45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8979B6DF-775B-B496-F8D7-119A683CC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シーン１：洞窟内部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710F1F1-B1E0-F0F9-80F1-E316D7363872}"/>
              </a:ext>
            </a:extLst>
          </p:cNvPr>
          <p:cNvSpPr txBox="1"/>
          <p:nvPr/>
        </p:nvSpPr>
        <p:spPr>
          <a:xfrm>
            <a:off x="906896" y="4326327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Enlighten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4A4680A-16C0-2809-5DB7-8FDE16582D69}"/>
              </a:ext>
            </a:extLst>
          </p:cNvPr>
          <p:cNvSpPr txBox="1"/>
          <p:nvPr/>
        </p:nvSpPr>
        <p:spPr>
          <a:xfrm>
            <a:off x="4095747" y="4326327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Lumen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5FF49D6-E5A6-04FD-49C6-A8F8A445B353}"/>
              </a:ext>
            </a:extLst>
          </p:cNvPr>
          <p:cNvSpPr txBox="1"/>
          <p:nvPr/>
        </p:nvSpPr>
        <p:spPr>
          <a:xfrm>
            <a:off x="6834752" y="4326327"/>
            <a:ext cx="1570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Path Tracing</a:t>
            </a:r>
            <a:endParaRPr kumimoji="1" lang="ja-JP" altLang="en-US" dirty="0"/>
          </a:p>
        </p:txBody>
      </p:sp>
      <p:pic>
        <p:nvPicPr>
          <p:cNvPr id="13" name="図 12" descr="岩の間を流れる川の絵&#10;&#10;中程度の精度で自動的に生成された説明">
            <a:extLst>
              <a:ext uri="{FF2B5EF4-FFF2-40B4-BE49-F238E27FC236}">
                <a16:creationId xmlns:a16="http://schemas.microsoft.com/office/drawing/2014/main" id="{18BB2917-E2BB-2C8E-39B7-6B124E920E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0112"/>
          <a:stretch/>
        </p:blipFill>
        <p:spPr>
          <a:xfrm>
            <a:off x="-1705" y="785375"/>
            <a:ext cx="6099408" cy="3429000"/>
          </a:xfrm>
          <a:prstGeom prst="rect">
            <a:avLst/>
          </a:prstGeom>
        </p:spPr>
      </p:pic>
      <p:pic>
        <p:nvPicPr>
          <p:cNvPr id="15" name="図 14" descr="自然, 谷, 川, 水 が含まれている画像&#10;&#10;自動的に生成された説明">
            <a:extLst>
              <a:ext uri="{FF2B5EF4-FFF2-40B4-BE49-F238E27FC236}">
                <a16:creationId xmlns:a16="http://schemas.microsoft.com/office/drawing/2014/main" id="{AF2B8840-5797-153E-EB15-8AF37D7F9D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9702" y="785375"/>
            <a:ext cx="3048001" cy="3429000"/>
          </a:xfrm>
          <a:prstGeom prst="rect">
            <a:avLst/>
          </a:prstGeom>
        </p:spPr>
      </p:pic>
      <p:pic>
        <p:nvPicPr>
          <p:cNvPr id="17" name="図 16" descr="水, 小さい, 大きい, 立つ が含まれている画像&#10;&#10;自動的に生成された説明">
            <a:extLst>
              <a:ext uri="{FF2B5EF4-FFF2-40B4-BE49-F238E27FC236}">
                <a16:creationId xmlns:a16="http://schemas.microsoft.com/office/drawing/2014/main" id="{56A3DA9C-B74D-A856-9CD8-CA37A8C51E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7702" y="785375"/>
            <a:ext cx="304629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576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8979B6DF-775B-B496-F8D7-119A683CC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シーン１：洞窟深部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710F1F1-B1E0-F0F9-80F1-E316D7363872}"/>
              </a:ext>
            </a:extLst>
          </p:cNvPr>
          <p:cNvSpPr txBox="1"/>
          <p:nvPr/>
        </p:nvSpPr>
        <p:spPr>
          <a:xfrm>
            <a:off x="906896" y="4326327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Enlighten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4A4680A-16C0-2809-5DB7-8FDE16582D69}"/>
              </a:ext>
            </a:extLst>
          </p:cNvPr>
          <p:cNvSpPr txBox="1"/>
          <p:nvPr/>
        </p:nvSpPr>
        <p:spPr>
          <a:xfrm>
            <a:off x="4095747" y="4326327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Lumen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5FF49D6-E5A6-04FD-49C6-A8F8A445B353}"/>
              </a:ext>
            </a:extLst>
          </p:cNvPr>
          <p:cNvSpPr txBox="1"/>
          <p:nvPr/>
        </p:nvSpPr>
        <p:spPr>
          <a:xfrm>
            <a:off x="6834752" y="4326327"/>
            <a:ext cx="1570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Path Tracing</a:t>
            </a:r>
            <a:endParaRPr kumimoji="1" lang="ja-JP" altLang="en-US" dirty="0"/>
          </a:p>
        </p:txBody>
      </p:sp>
      <p:pic>
        <p:nvPicPr>
          <p:cNvPr id="5" name="図 4" descr="自然, 川, 草, 水 が含まれている画像&#10;&#10;自動的に生成された説明">
            <a:extLst>
              <a:ext uri="{FF2B5EF4-FFF2-40B4-BE49-F238E27FC236}">
                <a16:creationId xmlns:a16="http://schemas.microsoft.com/office/drawing/2014/main" id="{E232DD7A-06D2-46E1-5ED3-6A7D9C9A9C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5374"/>
            <a:ext cx="3049704" cy="3429000"/>
          </a:xfrm>
          <a:prstGeom prst="rect">
            <a:avLst/>
          </a:prstGeom>
        </p:spPr>
      </p:pic>
      <p:pic>
        <p:nvPicPr>
          <p:cNvPr id="11" name="図 10" descr="川, 水, 大きい, ボート が含まれている画像&#10;&#10;自動的に生成された説明">
            <a:extLst>
              <a:ext uri="{FF2B5EF4-FFF2-40B4-BE49-F238E27FC236}">
                <a16:creationId xmlns:a16="http://schemas.microsoft.com/office/drawing/2014/main" id="{308A504B-0FDD-6AD0-D67A-23966ACEE7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6297" y="785374"/>
            <a:ext cx="3049704" cy="3429000"/>
          </a:xfrm>
          <a:prstGeom prst="rect">
            <a:avLst/>
          </a:prstGeom>
        </p:spPr>
      </p:pic>
      <p:pic>
        <p:nvPicPr>
          <p:cNvPr id="16" name="図 15" descr="建物, 水, 川, 大きい が含まれている画像&#10;&#10;自動的に生成された説明">
            <a:extLst>
              <a:ext uri="{FF2B5EF4-FFF2-40B4-BE49-F238E27FC236}">
                <a16:creationId xmlns:a16="http://schemas.microsoft.com/office/drawing/2014/main" id="{4A88455A-581C-8289-5E5B-3B6403C87C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785374"/>
            <a:ext cx="304970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879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3848FC-17C7-4921-92D2-B304B8915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シーン１：洞窟内部</a:t>
            </a:r>
          </a:p>
        </p:txBody>
      </p:sp>
      <p:pic>
        <p:nvPicPr>
          <p:cNvPr id="5" name="図 4" descr="川の中にある滝&#10;&#10;中程度の精度で自動的に生成された説明">
            <a:extLst>
              <a:ext uri="{FF2B5EF4-FFF2-40B4-BE49-F238E27FC236}">
                <a16:creationId xmlns:a16="http://schemas.microsoft.com/office/drawing/2014/main" id="{72162440-9505-D075-33D5-977A15F116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785374"/>
            <a:ext cx="3352800" cy="3540953"/>
          </a:xfrm>
          <a:prstGeom prst="rect">
            <a:avLst/>
          </a:prstGeom>
        </p:spPr>
      </p:pic>
      <p:pic>
        <p:nvPicPr>
          <p:cNvPr id="7" name="図 6" descr="屋外, 草, 水, 川 が含まれている画像&#10;&#10;自動的に生成された説明">
            <a:extLst>
              <a:ext uri="{FF2B5EF4-FFF2-40B4-BE49-F238E27FC236}">
                <a16:creationId xmlns:a16="http://schemas.microsoft.com/office/drawing/2014/main" id="{D8E82E17-E76D-B1F5-0566-55FE941459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1400" y="785374"/>
            <a:ext cx="3352800" cy="354095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3FF1F4E-23E0-C60C-5FFE-68DABD121087}"/>
              </a:ext>
            </a:extLst>
          </p:cNvPr>
          <p:cNvSpPr txBox="1"/>
          <p:nvPr/>
        </p:nvSpPr>
        <p:spPr>
          <a:xfrm>
            <a:off x="1998883" y="4390630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Enlighten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DCB48C-D6BD-BE12-BF26-A5567D761362}"/>
              </a:ext>
            </a:extLst>
          </p:cNvPr>
          <p:cNvSpPr txBox="1"/>
          <p:nvPr/>
        </p:nvSpPr>
        <p:spPr>
          <a:xfrm>
            <a:off x="6051547" y="4390630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Lumen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773366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CBA1C9-7257-F787-286A-8049F50E0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シーン２：洞窟入口</a:t>
            </a:r>
            <a:endParaRPr kumimoji="1" lang="ja-JP" altLang="en-US" dirty="0"/>
          </a:p>
        </p:txBody>
      </p:sp>
      <p:pic>
        <p:nvPicPr>
          <p:cNvPr id="6" name="コンテンツ プレースホルダー 5" descr="草, グリーン, 木, 立つ が含まれている画像&#10;&#10;自動的に生成された説明">
            <a:extLst>
              <a:ext uri="{FF2B5EF4-FFF2-40B4-BE49-F238E27FC236}">
                <a16:creationId xmlns:a16="http://schemas.microsoft.com/office/drawing/2014/main" id="{1F8AA5AC-FFED-14B8-0DA6-137326C6A2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656" y="785813"/>
            <a:ext cx="7148688" cy="4021137"/>
          </a:xfrm>
        </p:spPr>
      </p:pic>
    </p:spTree>
    <p:extLst>
      <p:ext uri="{BB962C8B-B14F-4D97-AF65-F5344CB8AC3E}">
        <p14:creationId xmlns:p14="http://schemas.microsoft.com/office/powerpoint/2010/main" val="994964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D60241-8D32-50D6-A0CE-63FF2F0EB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Enlighten</a:t>
            </a:r>
            <a:r>
              <a:rPr kumimoji="1" lang="ja-JP" altLang="en-US" dirty="0"/>
              <a:t>とは？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FE7DEE-6358-E908-DA14-2F6E58672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リアルタイムグローバルイルミネーションを提供するミドルウェア</a:t>
            </a:r>
            <a:endParaRPr kumimoji="1" lang="en-US" altLang="ja-JP" dirty="0"/>
          </a:p>
          <a:p>
            <a:pPr lvl="1"/>
            <a:r>
              <a:rPr lang="ja-JP" altLang="en-US" dirty="0"/>
              <a:t>ゲーム中に変化する光源・マテリアルに対して適切な間接光</a:t>
            </a:r>
            <a:endParaRPr lang="en-US" altLang="ja-JP" dirty="0"/>
          </a:p>
          <a:p>
            <a:r>
              <a:rPr lang="ja-JP" altLang="en-US" dirty="0"/>
              <a:t>マルチプラットフォーム</a:t>
            </a:r>
            <a:endParaRPr lang="en-US" altLang="ja-JP" dirty="0"/>
          </a:p>
          <a:p>
            <a:pPr lvl="1"/>
            <a:r>
              <a:rPr lang="ja-JP" altLang="en-US" dirty="0"/>
              <a:t>各コンソールに加えモバイルもサポート</a:t>
            </a:r>
            <a:endParaRPr lang="en-US" altLang="ja-JP" dirty="0"/>
          </a:p>
          <a:p>
            <a:r>
              <a:rPr lang="ja-JP" altLang="en-US" dirty="0"/>
              <a:t>様々な開発環境に適合</a:t>
            </a:r>
            <a:endParaRPr lang="en-US" altLang="ja-JP" dirty="0"/>
          </a:p>
          <a:p>
            <a:pPr lvl="1"/>
            <a:r>
              <a:rPr lang="ja-JP" altLang="en-US" dirty="0"/>
              <a:t>自社エンジン向けの</a:t>
            </a:r>
            <a:r>
              <a:rPr lang="en-US" altLang="ja-JP" dirty="0"/>
              <a:t>SDK</a:t>
            </a:r>
            <a:r>
              <a:rPr lang="ja-JP" altLang="en-US" dirty="0"/>
              <a:t>版</a:t>
            </a:r>
            <a:endParaRPr lang="en-US" altLang="ja-JP" dirty="0"/>
          </a:p>
          <a:p>
            <a:pPr lvl="1"/>
            <a:r>
              <a:rPr lang="en-US" altLang="ja-JP" dirty="0"/>
              <a:t>UnrealEngine4/5</a:t>
            </a:r>
            <a:r>
              <a:rPr lang="ja-JP" altLang="en-US" dirty="0"/>
              <a:t>向けの</a:t>
            </a:r>
            <a:r>
              <a:rPr lang="en-US" altLang="ja-JP" dirty="0"/>
              <a:t>Unreal</a:t>
            </a:r>
            <a:r>
              <a:rPr lang="ja-JP" altLang="en-US" dirty="0"/>
              <a:t>版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8733345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DF47C9-6989-4E0E-A267-DCA6DB05A746}"/>
              </a:ext>
            </a:extLst>
          </p:cNvPr>
          <p:cNvSpPr/>
          <p:nvPr/>
        </p:nvSpPr>
        <p:spPr>
          <a:xfrm rot="10800000" flipH="1">
            <a:off x="1" y="208327"/>
            <a:ext cx="3712709" cy="739736"/>
          </a:xfrm>
          <a:prstGeom prst="rect">
            <a:avLst/>
          </a:prstGeom>
          <a:gradFill flip="none" rotWithShape="1">
            <a:gsLst>
              <a:gs pos="0">
                <a:srgbClr val="D16C15"/>
              </a:gs>
              <a:gs pos="100000">
                <a:srgbClr val="D16C15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641D900-EB43-4D9F-B0E1-FB50DD5E8D8A}"/>
              </a:ext>
            </a:extLst>
          </p:cNvPr>
          <p:cNvSpPr txBox="1">
            <a:spLocks/>
          </p:cNvSpPr>
          <p:nvPr/>
        </p:nvSpPr>
        <p:spPr bwMode="auto">
          <a:xfrm>
            <a:off x="186579" y="345992"/>
            <a:ext cx="7314267" cy="5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rgbClr val="D16C15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9pPr>
          </a:lstStyle>
          <a:p>
            <a:pPr marL="0" marR="0" lvl="0" indent="0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800" dirty="0">
                <a:solidFill>
                  <a:sysClr val="window" lastClr="FFFFFF"/>
                </a:solidFill>
              </a:rPr>
              <a:t>洞窟入口 </a:t>
            </a:r>
            <a:r>
              <a:rPr lang="en-US" altLang="ja-JP" sz="1800" dirty="0">
                <a:solidFill>
                  <a:sysClr val="window" lastClr="FFFFFF"/>
                </a:solidFill>
              </a:rPr>
              <a:t>- Enlighten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オンライン メディア 5" descr="Enlighten_洞窟入口">
            <a:hlinkClick r:id="" action="ppaction://media"/>
            <a:extLst>
              <a:ext uri="{FF2B5EF4-FFF2-40B4-BE49-F238E27FC236}">
                <a16:creationId xmlns:a16="http://schemas.microsoft.com/office/drawing/2014/main" id="{6E725ED7-46C3-F431-1A33-6B5D1B86B99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71252" y="984752"/>
            <a:ext cx="6801494" cy="384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85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DF47C9-6989-4E0E-A267-DCA6DB05A746}"/>
              </a:ext>
            </a:extLst>
          </p:cNvPr>
          <p:cNvSpPr/>
          <p:nvPr/>
        </p:nvSpPr>
        <p:spPr>
          <a:xfrm rot="10800000" flipH="1">
            <a:off x="1" y="208327"/>
            <a:ext cx="3712709" cy="739736"/>
          </a:xfrm>
          <a:prstGeom prst="rect">
            <a:avLst/>
          </a:prstGeom>
          <a:gradFill flip="none" rotWithShape="1">
            <a:gsLst>
              <a:gs pos="0">
                <a:srgbClr val="D16C15"/>
              </a:gs>
              <a:gs pos="100000">
                <a:srgbClr val="D16C15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641D900-EB43-4D9F-B0E1-FB50DD5E8D8A}"/>
              </a:ext>
            </a:extLst>
          </p:cNvPr>
          <p:cNvSpPr txBox="1">
            <a:spLocks/>
          </p:cNvSpPr>
          <p:nvPr/>
        </p:nvSpPr>
        <p:spPr bwMode="auto">
          <a:xfrm>
            <a:off x="186579" y="345992"/>
            <a:ext cx="7314267" cy="5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rgbClr val="D16C15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9pPr>
          </a:lstStyle>
          <a:p>
            <a:pPr marL="0" marR="0" lvl="0" indent="0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800" dirty="0">
                <a:solidFill>
                  <a:sysClr val="window" lastClr="FFFFFF"/>
                </a:solidFill>
              </a:rPr>
              <a:t>洞窟入口 </a:t>
            </a:r>
            <a:r>
              <a:rPr lang="en-US" altLang="ja-JP" sz="1800" dirty="0">
                <a:solidFill>
                  <a:sysClr val="window" lastClr="FFFFFF"/>
                </a:solidFill>
              </a:rPr>
              <a:t>- Lumen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オンライン メディア 5" descr="Enlighten_洞窟入口-Lumen">
            <a:hlinkClick r:id="" action="ppaction://media"/>
            <a:extLst>
              <a:ext uri="{FF2B5EF4-FFF2-40B4-BE49-F238E27FC236}">
                <a16:creationId xmlns:a16="http://schemas.microsoft.com/office/drawing/2014/main" id="{215334F8-073D-87C2-D7DE-AA212C72551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71252" y="984752"/>
            <a:ext cx="6801494" cy="384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2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8979B6DF-775B-B496-F8D7-119A683CC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シーン２：洞窟入口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710F1F1-B1E0-F0F9-80F1-E316D7363872}"/>
              </a:ext>
            </a:extLst>
          </p:cNvPr>
          <p:cNvSpPr txBox="1"/>
          <p:nvPr/>
        </p:nvSpPr>
        <p:spPr>
          <a:xfrm>
            <a:off x="906896" y="4326327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Enlighten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4A4680A-16C0-2809-5DB7-8FDE16582D69}"/>
              </a:ext>
            </a:extLst>
          </p:cNvPr>
          <p:cNvSpPr txBox="1"/>
          <p:nvPr/>
        </p:nvSpPr>
        <p:spPr>
          <a:xfrm>
            <a:off x="4095747" y="4326327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Lumen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5FF49D6-E5A6-04FD-49C6-A8F8A445B353}"/>
              </a:ext>
            </a:extLst>
          </p:cNvPr>
          <p:cNvSpPr txBox="1"/>
          <p:nvPr/>
        </p:nvSpPr>
        <p:spPr>
          <a:xfrm>
            <a:off x="6834752" y="4326327"/>
            <a:ext cx="1570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Path Tracing</a:t>
            </a:r>
            <a:endParaRPr kumimoji="1" lang="ja-JP" altLang="en-US" dirty="0"/>
          </a:p>
        </p:txBody>
      </p:sp>
      <p:pic>
        <p:nvPicPr>
          <p:cNvPr id="3" name="図 2" descr="草, グリーン, 木, 立つ が含まれている画像&#10;&#10;自動的に生成された説明">
            <a:extLst>
              <a:ext uri="{FF2B5EF4-FFF2-40B4-BE49-F238E27FC236}">
                <a16:creationId xmlns:a16="http://schemas.microsoft.com/office/drawing/2014/main" id="{8A427A19-8FE0-FEDF-FD3D-F7657C002E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08" y="785374"/>
            <a:ext cx="3049704" cy="3429000"/>
          </a:xfrm>
          <a:prstGeom prst="rect">
            <a:avLst/>
          </a:prstGeom>
        </p:spPr>
      </p:pic>
      <p:pic>
        <p:nvPicPr>
          <p:cNvPr id="5" name="図 4" descr="森の中にある岩&#10;&#10;中程度の精度で自動的に生成された説明">
            <a:extLst>
              <a:ext uri="{FF2B5EF4-FFF2-40B4-BE49-F238E27FC236}">
                <a16:creationId xmlns:a16="http://schemas.microsoft.com/office/drawing/2014/main" id="{BE2515F0-9B2A-BC8B-A422-0D48BE5DAB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6296" y="785374"/>
            <a:ext cx="3051408" cy="3429000"/>
          </a:xfrm>
          <a:prstGeom prst="rect">
            <a:avLst/>
          </a:prstGeom>
        </p:spPr>
      </p:pic>
      <p:pic>
        <p:nvPicPr>
          <p:cNvPr id="11" name="図 10" descr="緑の木々&#10;&#10;中程度の精度で自動的に生成された説明">
            <a:extLst>
              <a:ext uri="{FF2B5EF4-FFF2-40B4-BE49-F238E27FC236}">
                <a16:creationId xmlns:a16="http://schemas.microsoft.com/office/drawing/2014/main" id="{1F2E0F70-C8E4-E926-6AAD-CFFE67F51C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7704" y="785374"/>
            <a:ext cx="304970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032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8979B6DF-775B-B496-F8D7-119A683CC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シーン２：洞窟入口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710F1F1-B1E0-F0F9-80F1-E316D7363872}"/>
              </a:ext>
            </a:extLst>
          </p:cNvPr>
          <p:cNvSpPr txBox="1"/>
          <p:nvPr/>
        </p:nvSpPr>
        <p:spPr>
          <a:xfrm>
            <a:off x="906896" y="4326327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Enlighten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4A4680A-16C0-2809-5DB7-8FDE16582D69}"/>
              </a:ext>
            </a:extLst>
          </p:cNvPr>
          <p:cNvSpPr txBox="1"/>
          <p:nvPr/>
        </p:nvSpPr>
        <p:spPr>
          <a:xfrm>
            <a:off x="4095747" y="4326327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Lumen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5FF49D6-E5A6-04FD-49C6-A8F8A445B353}"/>
              </a:ext>
            </a:extLst>
          </p:cNvPr>
          <p:cNvSpPr txBox="1"/>
          <p:nvPr/>
        </p:nvSpPr>
        <p:spPr>
          <a:xfrm>
            <a:off x="6834752" y="4326327"/>
            <a:ext cx="1570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Path Tracing</a:t>
            </a:r>
            <a:endParaRPr kumimoji="1" lang="ja-JP" altLang="en-US" dirty="0"/>
          </a:p>
        </p:txBody>
      </p:sp>
      <p:pic>
        <p:nvPicPr>
          <p:cNvPr id="3" name="図 2" descr="草, グリーン, 木, 立つ が含まれている画像&#10;&#10;自動的に生成された説明">
            <a:extLst>
              <a:ext uri="{FF2B5EF4-FFF2-40B4-BE49-F238E27FC236}">
                <a16:creationId xmlns:a16="http://schemas.microsoft.com/office/drawing/2014/main" id="{8A427A19-8FE0-FEDF-FD3D-F7657C002E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65" y="785375"/>
            <a:ext cx="3049200" cy="3429000"/>
          </a:xfrm>
          <a:prstGeom prst="rect">
            <a:avLst/>
          </a:prstGeom>
        </p:spPr>
      </p:pic>
      <p:pic>
        <p:nvPicPr>
          <p:cNvPr id="5" name="図 4" descr="森の中にある岩&#10;&#10;中程度の精度で自動的に生成された説明">
            <a:extLst>
              <a:ext uri="{FF2B5EF4-FFF2-40B4-BE49-F238E27FC236}">
                <a16:creationId xmlns:a16="http://schemas.microsoft.com/office/drawing/2014/main" id="{BE2515F0-9B2A-BC8B-A422-0D48BE5DAB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5870" y="785375"/>
            <a:ext cx="3052260" cy="3429000"/>
          </a:xfrm>
          <a:prstGeom prst="rect">
            <a:avLst/>
          </a:prstGeom>
        </p:spPr>
      </p:pic>
      <p:pic>
        <p:nvPicPr>
          <p:cNvPr id="11" name="図 10" descr="緑の木々&#10;&#10;中程度の精度で自動的に生成された説明">
            <a:extLst>
              <a:ext uri="{FF2B5EF4-FFF2-40B4-BE49-F238E27FC236}">
                <a16:creationId xmlns:a16="http://schemas.microsoft.com/office/drawing/2014/main" id="{1F2E0F70-C8E4-E926-6AAD-CFFE67F51C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4800" y="785375"/>
            <a:ext cx="3049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26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8979B6DF-775B-B496-F8D7-119A683CC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シーン２：洞窟入口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710F1F1-B1E0-F0F9-80F1-E316D7363872}"/>
              </a:ext>
            </a:extLst>
          </p:cNvPr>
          <p:cNvSpPr txBox="1"/>
          <p:nvPr/>
        </p:nvSpPr>
        <p:spPr>
          <a:xfrm>
            <a:off x="906896" y="4326327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Enlighten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4A4680A-16C0-2809-5DB7-8FDE16582D69}"/>
              </a:ext>
            </a:extLst>
          </p:cNvPr>
          <p:cNvSpPr txBox="1"/>
          <p:nvPr/>
        </p:nvSpPr>
        <p:spPr>
          <a:xfrm>
            <a:off x="4095747" y="4326327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Lumen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5FF49D6-E5A6-04FD-49C6-A8F8A445B353}"/>
              </a:ext>
            </a:extLst>
          </p:cNvPr>
          <p:cNvSpPr txBox="1"/>
          <p:nvPr/>
        </p:nvSpPr>
        <p:spPr>
          <a:xfrm>
            <a:off x="6834752" y="4326327"/>
            <a:ext cx="1570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Path Tracing</a:t>
            </a:r>
            <a:endParaRPr kumimoji="1" lang="ja-JP" altLang="en-US" dirty="0"/>
          </a:p>
        </p:txBody>
      </p:sp>
      <p:pic>
        <p:nvPicPr>
          <p:cNvPr id="3" name="図 2" descr="草, グリーン, 木, 立つ が含まれている画像&#10;&#10;自動的に生成された説明">
            <a:extLst>
              <a:ext uri="{FF2B5EF4-FFF2-40B4-BE49-F238E27FC236}">
                <a16:creationId xmlns:a16="http://schemas.microsoft.com/office/drawing/2014/main" id="{8A427A19-8FE0-FEDF-FD3D-F7657C002E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5374"/>
            <a:ext cx="3049200" cy="3429000"/>
          </a:xfrm>
          <a:prstGeom prst="rect">
            <a:avLst/>
          </a:prstGeom>
        </p:spPr>
      </p:pic>
      <p:pic>
        <p:nvPicPr>
          <p:cNvPr id="5" name="図 4" descr="森の中にある岩&#10;&#10;中程度の精度で自動的に生成された説明">
            <a:extLst>
              <a:ext uri="{FF2B5EF4-FFF2-40B4-BE49-F238E27FC236}">
                <a16:creationId xmlns:a16="http://schemas.microsoft.com/office/drawing/2014/main" id="{BE2515F0-9B2A-BC8B-A422-0D48BE5DAB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7400" y="785374"/>
            <a:ext cx="3049200" cy="3429000"/>
          </a:xfrm>
          <a:prstGeom prst="rect">
            <a:avLst/>
          </a:prstGeom>
        </p:spPr>
      </p:pic>
      <p:pic>
        <p:nvPicPr>
          <p:cNvPr id="11" name="図 10" descr="緑の木々&#10;&#10;中程度の精度で自動的に生成された説明">
            <a:extLst>
              <a:ext uri="{FF2B5EF4-FFF2-40B4-BE49-F238E27FC236}">
                <a16:creationId xmlns:a16="http://schemas.microsoft.com/office/drawing/2014/main" id="{1F2E0F70-C8E4-E926-6AAD-CFFE67F51C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600" y="785374"/>
            <a:ext cx="3049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995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CBA1C9-7257-F787-286A-8049F50E0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シーン３：水辺</a:t>
            </a:r>
            <a:endParaRPr kumimoji="1" lang="ja-JP" altLang="en-US" dirty="0"/>
          </a:p>
        </p:txBody>
      </p:sp>
      <p:pic>
        <p:nvPicPr>
          <p:cNvPr id="5" name="コンテンツ プレースホルダー 4" descr="菌, 屋外, 岩, 雪 が含まれている画像&#10;&#10;自動的に生成された説明">
            <a:extLst>
              <a:ext uri="{FF2B5EF4-FFF2-40B4-BE49-F238E27FC236}">
                <a16:creationId xmlns:a16="http://schemas.microsoft.com/office/drawing/2014/main" id="{9150C9B8-D961-0C8D-844D-4117AFA28B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656" y="785813"/>
            <a:ext cx="7148688" cy="4021137"/>
          </a:xfrm>
        </p:spPr>
      </p:pic>
    </p:spTree>
    <p:extLst>
      <p:ext uri="{BB962C8B-B14F-4D97-AF65-F5344CB8AC3E}">
        <p14:creationId xmlns:p14="http://schemas.microsoft.com/office/powerpoint/2010/main" val="33849905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DF47C9-6989-4E0E-A267-DCA6DB05A746}"/>
              </a:ext>
            </a:extLst>
          </p:cNvPr>
          <p:cNvSpPr/>
          <p:nvPr/>
        </p:nvSpPr>
        <p:spPr>
          <a:xfrm rot="10800000" flipH="1">
            <a:off x="1" y="208327"/>
            <a:ext cx="3712709" cy="739736"/>
          </a:xfrm>
          <a:prstGeom prst="rect">
            <a:avLst/>
          </a:prstGeom>
          <a:gradFill flip="none" rotWithShape="1">
            <a:gsLst>
              <a:gs pos="0">
                <a:srgbClr val="D16C15"/>
              </a:gs>
              <a:gs pos="100000">
                <a:srgbClr val="D16C15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641D900-EB43-4D9F-B0E1-FB50DD5E8D8A}"/>
              </a:ext>
            </a:extLst>
          </p:cNvPr>
          <p:cNvSpPr txBox="1">
            <a:spLocks/>
          </p:cNvSpPr>
          <p:nvPr/>
        </p:nvSpPr>
        <p:spPr bwMode="auto">
          <a:xfrm>
            <a:off x="186579" y="345992"/>
            <a:ext cx="7314267" cy="5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rgbClr val="D16C15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9pPr>
          </a:lstStyle>
          <a:p>
            <a:pPr marL="0" marR="0" lvl="0" indent="0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800" dirty="0">
                <a:solidFill>
                  <a:sysClr val="window" lastClr="FFFFFF"/>
                </a:solidFill>
              </a:rPr>
              <a:t>水辺 </a:t>
            </a:r>
            <a:r>
              <a:rPr lang="en-US" altLang="ja-JP" sz="1800" dirty="0">
                <a:solidFill>
                  <a:sysClr val="window" lastClr="FFFFFF"/>
                </a:solidFill>
              </a:rPr>
              <a:t>- Enlighten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オンライン メディア 5" descr="Enlighten_水辺-Enlighten">
            <a:hlinkClick r:id="" action="ppaction://media"/>
            <a:extLst>
              <a:ext uri="{FF2B5EF4-FFF2-40B4-BE49-F238E27FC236}">
                <a16:creationId xmlns:a16="http://schemas.microsoft.com/office/drawing/2014/main" id="{450F5D6C-FCB5-E2B7-BB6A-09B1418EA5C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71252" y="1016635"/>
            <a:ext cx="6771397" cy="382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3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DF47C9-6989-4E0E-A267-DCA6DB05A746}"/>
              </a:ext>
            </a:extLst>
          </p:cNvPr>
          <p:cNvSpPr/>
          <p:nvPr/>
        </p:nvSpPr>
        <p:spPr>
          <a:xfrm rot="10800000" flipH="1">
            <a:off x="1" y="208327"/>
            <a:ext cx="3712709" cy="739736"/>
          </a:xfrm>
          <a:prstGeom prst="rect">
            <a:avLst/>
          </a:prstGeom>
          <a:gradFill flip="none" rotWithShape="1">
            <a:gsLst>
              <a:gs pos="0">
                <a:srgbClr val="D16C15"/>
              </a:gs>
              <a:gs pos="100000">
                <a:srgbClr val="D16C15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641D900-EB43-4D9F-B0E1-FB50DD5E8D8A}"/>
              </a:ext>
            </a:extLst>
          </p:cNvPr>
          <p:cNvSpPr txBox="1">
            <a:spLocks/>
          </p:cNvSpPr>
          <p:nvPr/>
        </p:nvSpPr>
        <p:spPr bwMode="auto">
          <a:xfrm>
            <a:off x="186579" y="345992"/>
            <a:ext cx="7314267" cy="5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rgbClr val="D16C15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9pPr>
          </a:lstStyle>
          <a:p>
            <a:pPr marL="0" marR="0" lvl="0" indent="0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800" dirty="0">
                <a:solidFill>
                  <a:sysClr val="window" lastClr="FFFFFF"/>
                </a:solidFill>
              </a:rPr>
              <a:t>水辺 </a:t>
            </a:r>
            <a:r>
              <a:rPr lang="en-US" altLang="ja-JP" sz="1800" dirty="0">
                <a:solidFill>
                  <a:sysClr val="window" lastClr="FFFFFF"/>
                </a:solidFill>
              </a:rPr>
              <a:t>- Lumen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オンライン メディア 5" descr="Enlighten_水辺-Lumen">
            <a:hlinkClick r:id="" action="ppaction://media"/>
            <a:extLst>
              <a:ext uri="{FF2B5EF4-FFF2-40B4-BE49-F238E27FC236}">
                <a16:creationId xmlns:a16="http://schemas.microsoft.com/office/drawing/2014/main" id="{CCD70D21-B9E6-B49D-5320-82971405862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71250" y="982482"/>
            <a:ext cx="6801498" cy="384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9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8979B6DF-775B-B496-F8D7-119A683CC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シーン３：水辺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710F1F1-B1E0-F0F9-80F1-E316D7363872}"/>
              </a:ext>
            </a:extLst>
          </p:cNvPr>
          <p:cNvSpPr txBox="1"/>
          <p:nvPr/>
        </p:nvSpPr>
        <p:spPr>
          <a:xfrm>
            <a:off x="906896" y="4326327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Enlighten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4A4680A-16C0-2809-5DB7-8FDE16582D69}"/>
              </a:ext>
            </a:extLst>
          </p:cNvPr>
          <p:cNvSpPr txBox="1"/>
          <p:nvPr/>
        </p:nvSpPr>
        <p:spPr>
          <a:xfrm>
            <a:off x="4095747" y="4326327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Lumen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5FF49D6-E5A6-04FD-49C6-A8F8A445B353}"/>
              </a:ext>
            </a:extLst>
          </p:cNvPr>
          <p:cNvSpPr txBox="1"/>
          <p:nvPr/>
        </p:nvSpPr>
        <p:spPr>
          <a:xfrm>
            <a:off x="6834752" y="4326327"/>
            <a:ext cx="1570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Path Tracing</a:t>
            </a:r>
            <a:endParaRPr kumimoji="1" lang="ja-JP" altLang="en-US" dirty="0"/>
          </a:p>
        </p:txBody>
      </p:sp>
      <p:pic>
        <p:nvPicPr>
          <p:cNvPr id="3" name="図 2" descr="菌, 屋外, 岩, 雪 が含まれている画像&#10;&#10;自動的に生成された説明">
            <a:extLst>
              <a:ext uri="{FF2B5EF4-FFF2-40B4-BE49-F238E27FC236}">
                <a16:creationId xmlns:a16="http://schemas.microsoft.com/office/drawing/2014/main" id="{9FD17C2B-EE6C-5C65-09CD-F43D5648E3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5372"/>
            <a:ext cx="3054815" cy="3429000"/>
          </a:xfrm>
          <a:prstGeom prst="rect">
            <a:avLst/>
          </a:prstGeom>
        </p:spPr>
      </p:pic>
      <p:pic>
        <p:nvPicPr>
          <p:cNvPr id="5" name="図 4" descr="森の中にある岩&#10;&#10;中程度の精度で自動的に生成された説明">
            <a:extLst>
              <a:ext uri="{FF2B5EF4-FFF2-40B4-BE49-F238E27FC236}">
                <a16:creationId xmlns:a16="http://schemas.microsoft.com/office/drawing/2014/main" id="{5B45EB81-A57E-F42D-5E5C-3F1F932484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1"/>
          <a:stretch/>
        </p:blipFill>
        <p:spPr>
          <a:xfrm>
            <a:off x="3050556" y="785372"/>
            <a:ext cx="3042888" cy="3429000"/>
          </a:xfrm>
          <a:prstGeom prst="rect">
            <a:avLst/>
          </a:prstGeom>
        </p:spPr>
      </p:pic>
      <p:pic>
        <p:nvPicPr>
          <p:cNvPr id="11" name="図 10" descr="屋外, 岩, 大きい, ごつごつした が含まれている画像&#10;&#10;自動的に生成された説明">
            <a:extLst>
              <a:ext uri="{FF2B5EF4-FFF2-40B4-BE49-F238E27FC236}">
                <a16:creationId xmlns:a16="http://schemas.microsoft.com/office/drawing/2014/main" id="{0D70F1CC-C4A1-FE9B-EF99-A3705DF13F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112" y="785372"/>
            <a:ext cx="304288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203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CBA1C9-7257-F787-286A-8049F50E0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シーン４：森林</a:t>
            </a:r>
            <a:endParaRPr kumimoji="1" lang="ja-JP" altLang="en-US" dirty="0"/>
          </a:p>
        </p:txBody>
      </p:sp>
      <p:pic>
        <p:nvPicPr>
          <p:cNvPr id="6" name="コンテンツ プレースホルダー 5" descr="森の中の橋&#10;&#10;中程度の精度で自動的に生成された説明">
            <a:extLst>
              <a:ext uri="{FF2B5EF4-FFF2-40B4-BE49-F238E27FC236}">
                <a16:creationId xmlns:a16="http://schemas.microsoft.com/office/drawing/2014/main" id="{CE9F8CF0-C367-353B-2031-4D88CB7480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656" y="785813"/>
            <a:ext cx="7148688" cy="4021137"/>
          </a:xfrm>
        </p:spPr>
      </p:pic>
    </p:spTree>
    <p:extLst>
      <p:ext uri="{BB962C8B-B14F-4D97-AF65-F5344CB8AC3E}">
        <p14:creationId xmlns:p14="http://schemas.microsoft.com/office/powerpoint/2010/main" val="597185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森の中にある岩&#10;&#10;自動的に生成された説明">
            <a:extLst>
              <a:ext uri="{FF2B5EF4-FFF2-40B4-BE49-F238E27FC236}">
                <a16:creationId xmlns:a16="http://schemas.microsoft.com/office/drawing/2014/main" id="{8163FF58-8000-44AB-86DB-FAA5BE4BBA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32129AA-30FB-4E5E-8F90-C73558E91900}"/>
              </a:ext>
            </a:extLst>
          </p:cNvPr>
          <p:cNvSpPr/>
          <p:nvPr/>
        </p:nvSpPr>
        <p:spPr>
          <a:xfrm rot="10800000" flipH="1">
            <a:off x="1" y="208327"/>
            <a:ext cx="3712709" cy="739736"/>
          </a:xfrm>
          <a:prstGeom prst="rect">
            <a:avLst/>
          </a:prstGeom>
          <a:gradFill flip="none" rotWithShape="1">
            <a:gsLst>
              <a:gs pos="0">
                <a:srgbClr val="D16C15"/>
              </a:gs>
              <a:gs pos="100000">
                <a:srgbClr val="D16C15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/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7A5144AB-08D5-494C-9DB5-FAB16F495AE0}"/>
              </a:ext>
            </a:extLst>
          </p:cNvPr>
          <p:cNvSpPr txBox="1">
            <a:spLocks/>
          </p:cNvSpPr>
          <p:nvPr/>
        </p:nvSpPr>
        <p:spPr bwMode="auto">
          <a:xfrm>
            <a:off x="186579" y="345992"/>
            <a:ext cx="7314267" cy="5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rgbClr val="D16C15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9pPr>
          </a:lstStyle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GI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について</a:t>
            </a:r>
          </a:p>
        </p:txBody>
      </p:sp>
    </p:spTree>
    <p:extLst>
      <p:ext uri="{BB962C8B-B14F-4D97-AF65-F5344CB8AC3E}">
        <p14:creationId xmlns:p14="http://schemas.microsoft.com/office/powerpoint/2010/main" val="17014919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oliageCamera">
            <a:hlinkClick r:id="" action="ppaction://media"/>
            <a:extLst>
              <a:ext uri="{FF2B5EF4-FFF2-40B4-BE49-F238E27FC236}">
                <a16:creationId xmlns:a16="http://schemas.microsoft.com/office/drawing/2014/main" id="{740DF21B-B670-5717-B0B0-4206862F6D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DF47C9-6989-4E0E-A267-DCA6DB05A746}"/>
              </a:ext>
            </a:extLst>
          </p:cNvPr>
          <p:cNvSpPr/>
          <p:nvPr/>
        </p:nvSpPr>
        <p:spPr>
          <a:xfrm rot="10800000" flipH="1">
            <a:off x="1" y="208327"/>
            <a:ext cx="3712709" cy="739736"/>
          </a:xfrm>
          <a:prstGeom prst="rect">
            <a:avLst/>
          </a:prstGeom>
          <a:gradFill flip="none" rotWithShape="1">
            <a:gsLst>
              <a:gs pos="0">
                <a:srgbClr val="D16C15"/>
              </a:gs>
              <a:gs pos="100000">
                <a:srgbClr val="D16C15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641D900-EB43-4D9F-B0E1-FB50DD5E8D8A}"/>
              </a:ext>
            </a:extLst>
          </p:cNvPr>
          <p:cNvSpPr txBox="1">
            <a:spLocks/>
          </p:cNvSpPr>
          <p:nvPr/>
        </p:nvSpPr>
        <p:spPr bwMode="auto">
          <a:xfrm>
            <a:off x="186579" y="345992"/>
            <a:ext cx="7314267" cy="5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rgbClr val="D16C15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9pPr>
          </a:lstStyle>
          <a:p>
            <a:pPr marL="0" marR="0" lvl="0" indent="0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800" dirty="0">
                <a:solidFill>
                  <a:sysClr val="window" lastClr="FFFFFF"/>
                </a:solidFill>
              </a:rPr>
              <a:t>森林 </a:t>
            </a:r>
            <a:r>
              <a:rPr lang="en-US" altLang="ja-JP" sz="1800" dirty="0">
                <a:solidFill>
                  <a:sysClr val="window" lastClr="FFFFFF"/>
                </a:solidFill>
              </a:rPr>
              <a:t>- Enlighten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147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umen_Foliage_auto">
            <a:hlinkClick r:id="" action="ppaction://media"/>
            <a:extLst>
              <a:ext uri="{FF2B5EF4-FFF2-40B4-BE49-F238E27FC236}">
                <a16:creationId xmlns:a16="http://schemas.microsoft.com/office/drawing/2014/main" id="{61FDF891-BE2B-3315-C349-931F04E648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DF47C9-6989-4E0E-A267-DCA6DB05A746}"/>
              </a:ext>
            </a:extLst>
          </p:cNvPr>
          <p:cNvSpPr/>
          <p:nvPr/>
        </p:nvSpPr>
        <p:spPr>
          <a:xfrm rot="10800000" flipH="1">
            <a:off x="1" y="208327"/>
            <a:ext cx="3712709" cy="739736"/>
          </a:xfrm>
          <a:prstGeom prst="rect">
            <a:avLst/>
          </a:prstGeom>
          <a:gradFill flip="none" rotWithShape="1">
            <a:gsLst>
              <a:gs pos="0">
                <a:srgbClr val="D16C15"/>
              </a:gs>
              <a:gs pos="100000">
                <a:srgbClr val="D16C15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641D900-EB43-4D9F-B0E1-FB50DD5E8D8A}"/>
              </a:ext>
            </a:extLst>
          </p:cNvPr>
          <p:cNvSpPr txBox="1">
            <a:spLocks/>
          </p:cNvSpPr>
          <p:nvPr/>
        </p:nvSpPr>
        <p:spPr bwMode="auto">
          <a:xfrm>
            <a:off x="186579" y="345992"/>
            <a:ext cx="7314267" cy="5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rgbClr val="D16C15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9pPr>
          </a:lstStyle>
          <a:p>
            <a:pPr marL="0" marR="0" lvl="0" indent="0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800" dirty="0">
                <a:solidFill>
                  <a:sysClr val="window" lastClr="FFFFFF"/>
                </a:solidFill>
              </a:rPr>
              <a:t>森林 </a:t>
            </a:r>
            <a:r>
              <a:rPr lang="en-US" altLang="ja-JP" sz="1800" dirty="0">
                <a:solidFill>
                  <a:sysClr val="window" lastClr="FFFFFF"/>
                </a:solidFill>
              </a:rPr>
              <a:t>- Lumen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47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8979B6DF-775B-B496-F8D7-119A683CC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シーン４：森林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710F1F1-B1E0-F0F9-80F1-E316D7363872}"/>
              </a:ext>
            </a:extLst>
          </p:cNvPr>
          <p:cNvSpPr txBox="1"/>
          <p:nvPr/>
        </p:nvSpPr>
        <p:spPr>
          <a:xfrm>
            <a:off x="906896" y="4326327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Enlighten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4A4680A-16C0-2809-5DB7-8FDE16582D69}"/>
              </a:ext>
            </a:extLst>
          </p:cNvPr>
          <p:cNvSpPr txBox="1"/>
          <p:nvPr/>
        </p:nvSpPr>
        <p:spPr>
          <a:xfrm>
            <a:off x="4095747" y="4326327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Lumen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5FF49D6-E5A6-04FD-49C6-A8F8A445B353}"/>
              </a:ext>
            </a:extLst>
          </p:cNvPr>
          <p:cNvSpPr txBox="1"/>
          <p:nvPr/>
        </p:nvSpPr>
        <p:spPr>
          <a:xfrm>
            <a:off x="6834752" y="4326327"/>
            <a:ext cx="1570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Path Tracing</a:t>
            </a:r>
            <a:endParaRPr kumimoji="1" lang="ja-JP" altLang="en-US" dirty="0"/>
          </a:p>
        </p:txBody>
      </p:sp>
      <p:pic>
        <p:nvPicPr>
          <p:cNvPr id="4" name="図 3" descr="森の絵&#10;&#10;低い精度で自動的に生成された説明">
            <a:extLst>
              <a:ext uri="{FF2B5EF4-FFF2-40B4-BE49-F238E27FC236}">
                <a16:creationId xmlns:a16="http://schemas.microsoft.com/office/drawing/2014/main" id="{4C002EA5-4F42-FFD6-C667-365BCE256C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5372"/>
            <a:ext cx="3042887" cy="3429000"/>
          </a:xfrm>
          <a:prstGeom prst="rect">
            <a:avLst/>
          </a:prstGeom>
        </p:spPr>
      </p:pic>
      <p:pic>
        <p:nvPicPr>
          <p:cNvPr id="10" name="図 9" descr="森の中を歩いている&#10;&#10;中程度の精度で自動的に生成された説明">
            <a:extLst>
              <a:ext uri="{FF2B5EF4-FFF2-40B4-BE49-F238E27FC236}">
                <a16:creationId xmlns:a16="http://schemas.microsoft.com/office/drawing/2014/main" id="{82DB3297-A99E-5FB1-1848-B64DEBB691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0557" y="785372"/>
            <a:ext cx="3042887" cy="3429000"/>
          </a:xfrm>
          <a:prstGeom prst="rect">
            <a:avLst/>
          </a:prstGeom>
        </p:spPr>
      </p:pic>
      <p:pic>
        <p:nvPicPr>
          <p:cNvPr id="14" name="図 13" descr="森の中にいる&#10;&#10;自動的に生成された説明">
            <a:extLst>
              <a:ext uri="{FF2B5EF4-FFF2-40B4-BE49-F238E27FC236}">
                <a16:creationId xmlns:a16="http://schemas.microsoft.com/office/drawing/2014/main" id="{FB9163E6-079A-38EC-C4D2-B6DD160A34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114" y="785372"/>
            <a:ext cx="304288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449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8979B6DF-775B-B496-F8D7-119A683CC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シーン４：森林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710F1F1-B1E0-F0F9-80F1-E316D7363872}"/>
              </a:ext>
            </a:extLst>
          </p:cNvPr>
          <p:cNvSpPr txBox="1"/>
          <p:nvPr/>
        </p:nvSpPr>
        <p:spPr>
          <a:xfrm>
            <a:off x="906896" y="4326327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Enlighten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4A4680A-16C0-2809-5DB7-8FDE16582D69}"/>
              </a:ext>
            </a:extLst>
          </p:cNvPr>
          <p:cNvSpPr txBox="1"/>
          <p:nvPr/>
        </p:nvSpPr>
        <p:spPr>
          <a:xfrm>
            <a:off x="4095747" y="4326327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Lumen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5FF49D6-E5A6-04FD-49C6-A8F8A445B353}"/>
              </a:ext>
            </a:extLst>
          </p:cNvPr>
          <p:cNvSpPr txBox="1"/>
          <p:nvPr/>
        </p:nvSpPr>
        <p:spPr>
          <a:xfrm>
            <a:off x="6834752" y="4326327"/>
            <a:ext cx="1570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Path Tracing</a:t>
            </a:r>
            <a:endParaRPr kumimoji="1" lang="ja-JP" altLang="en-US" dirty="0"/>
          </a:p>
        </p:txBody>
      </p:sp>
      <p:pic>
        <p:nvPicPr>
          <p:cNvPr id="4" name="図 3" descr="森の絵&#10;&#10;低い精度で自動的に生成された説明">
            <a:extLst>
              <a:ext uri="{FF2B5EF4-FFF2-40B4-BE49-F238E27FC236}">
                <a16:creationId xmlns:a16="http://schemas.microsoft.com/office/drawing/2014/main" id="{4C002EA5-4F42-FFD6-C667-365BCE256C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5372"/>
            <a:ext cx="3042887" cy="3429000"/>
          </a:xfrm>
          <a:prstGeom prst="rect">
            <a:avLst/>
          </a:prstGeom>
        </p:spPr>
      </p:pic>
      <p:pic>
        <p:nvPicPr>
          <p:cNvPr id="10" name="図 9" descr="森の中を歩いている&#10;&#10;中程度の精度で自動的に生成された説明">
            <a:extLst>
              <a:ext uri="{FF2B5EF4-FFF2-40B4-BE49-F238E27FC236}">
                <a16:creationId xmlns:a16="http://schemas.microsoft.com/office/drawing/2014/main" id="{82DB3297-A99E-5FB1-1848-B64DEBB691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0557" y="785372"/>
            <a:ext cx="3042887" cy="3429000"/>
          </a:xfrm>
          <a:prstGeom prst="rect">
            <a:avLst/>
          </a:prstGeom>
        </p:spPr>
      </p:pic>
      <p:pic>
        <p:nvPicPr>
          <p:cNvPr id="14" name="図 13" descr="森の中にいる&#10;&#10;自動的に生成された説明">
            <a:extLst>
              <a:ext uri="{FF2B5EF4-FFF2-40B4-BE49-F238E27FC236}">
                <a16:creationId xmlns:a16="http://schemas.microsoft.com/office/drawing/2014/main" id="{FB9163E6-079A-38EC-C4D2-B6DD160A34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114" y="785372"/>
            <a:ext cx="304288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452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8979B6DF-775B-B496-F8D7-119A683CC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シーン４：森林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710F1F1-B1E0-F0F9-80F1-E316D7363872}"/>
              </a:ext>
            </a:extLst>
          </p:cNvPr>
          <p:cNvSpPr txBox="1"/>
          <p:nvPr/>
        </p:nvSpPr>
        <p:spPr>
          <a:xfrm>
            <a:off x="906896" y="4326327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Enlighten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4A4680A-16C0-2809-5DB7-8FDE16582D69}"/>
              </a:ext>
            </a:extLst>
          </p:cNvPr>
          <p:cNvSpPr txBox="1"/>
          <p:nvPr/>
        </p:nvSpPr>
        <p:spPr>
          <a:xfrm>
            <a:off x="4095747" y="4326327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Lumen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5FF49D6-E5A6-04FD-49C6-A8F8A445B353}"/>
              </a:ext>
            </a:extLst>
          </p:cNvPr>
          <p:cNvSpPr txBox="1"/>
          <p:nvPr/>
        </p:nvSpPr>
        <p:spPr>
          <a:xfrm>
            <a:off x="6834752" y="4326327"/>
            <a:ext cx="1570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Path Tracing</a:t>
            </a:r>
            <a:endParaRPr kumimoji="1" lang="ja-JP" altLang="en-US" dirty="0"/>
          </a:p>
        </p:txBody>
      </p:sp>
      <p:pic>
        <p:nvPicPr>
          <p:cNvPr id="3" name="図 2" descr="森の中の橋&#10;&#10;中程度の精度で自動的に生成された説明">
            <a:extLst>
              <a:ext uri="{FF2B5EF4-FFF2-40B4-BE49-F238E27FC236}">
                <a16:creationId xmlns:a16="http://schemas.microsoft.com/office/drawing/2014/main" id="{78442A71-6ACD-1AA2-B174-E53D30AD95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785372"/>
            <a:ext cx="3042886" cy="3429000"/>
          </a:xfrm>
          <a:prstGeom prst="rect">
            <a:avLst/>
          </a:prstGeom>
        </p:spPr>
      </p:pic>
      <p:pic>
        <p:nvPicPr>
          <p:cNvPr id="7" name="図 6" descr="草, 屋外, 木, フィールド が含まれている画像&#10;&#10;自動的に生成された説明">
            <a:extLst>
              <a:ext uri="{FF2B5EF4-FFF2-40B4-BE49-F238E27FC236}">
                <a16:creationId xmlns:a16="http://schemas.microsoft.com/office/drawing/2014/main" id="{68DEA3CE-2B7E-775C-C5A7-35D7B81E4C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0557" y="785372"/>
            <a:ext cx="3042886" cy="3429000"/>
          </a:xfrm>
          <a:prstGeom prst="rect">
            <a:avLst/>
          </a:prstGeom>
        </p:spPr>
      </p:pic>
      <p:pic>
        <p:nvPicPr>
          <p:cNvPr id="13" name="図 12" descr="森の中にいる動物&#10;&#10;中程度の精度で自動的に生成された説明">
            <a:extLst>
              <a:ext uri="{FF2B5EF4-FFF2-40B4-BE49-F238E27FC236}">
                <a16:creationId xmlns:a16="http://schemas.microsoft.com/office/drawing/2014/main" id="{BD1B174E-7A2C-0B47-1182-44DB0DCF26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114" y="785372"/>
            <a:ext cx="304288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421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8979B6DF-775B-B496-F8D7-119A683CC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シーン４：森林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710F1F1-B1E0-F0F9-80F1-E316D7363872}"/>
              </a:ext>
            </a:extLst>
          </p:cNvPr>
          <p:cNvSpPr txBox="1"/>
          <p:nvPr/>
        </p:nvSpPr>
        <p:spPr>
          <a:xfrm>
            <a:off x="906896" y="4326327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Enlighten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4A4680A-16C0-2809-5DB7-8FDE16582D69}"/>
              </a:ext>
            </a:extLst>
          </p:cNvPr>
          <p:cNvSpPr txBox="1"/>
          <p:nvPr/>
        </p:nvSpPr>
        <p:spPr>
          <a:xfrm>
            <a:off x="4095747" y="4326327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Lumen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5FF49D6-E5A6-04FD-49C6-A8F8A445B353}"/>
              </a:ext>
            </a:extLst>
          </p:cNvPr>
          <p:cNvSpPr txBox="1"/>
          <p:nvPr/>
        </p:nvSpPr>
        <p:spPr>
          <a:xfrm>
            <a:off x="6834752" y="4326327"/>
            <a:ext cx="1570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Path Tracing</a:t>
            </a:r>
            <a:endParaRPr kumimoji="1" lang="ja-JP" altLang="en-US" dirty="0"/>
          </a:p>
        </p:txBody>
      </p:sp>
      <p:pic>
        <p:nvPicPr>
          <p:cNvPr id="3" name="図 2" descr="森の中の橋&#10;&#10;中程度の精度で自動的に生成された説明">
            <a:extLst>
              <a:ext uri="{FF2B5EF4-FFF2-40B4-BE49-F238E27FC236}">
                <a16:creationId xmlns:a16="http://schemas.microsoft.com/office/drawing/2014/main" id="{78442A71-6ACD-1AA2-B174-E53D30AD95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785372"/>
            <a:ext cx="3042886" cy="3429000"/>
          </a:xfrm>
          <a:prstGeom prst="rect">
            <a:avLst/>
          </a:prstGeom>
        </p:spPr>
      </p:pic>
      <p:pic>
        <p:nvPicPr>
          <p:cNvPr id="7" name="図 6" descr="草, 屋外, 木, フィールド が含まれている画像&#10;&#10;自動的に生成された説明">
            <a:extLst>
              <a:ext uri="{FF2B5EF4-FFF2-40B4-BE49-F238E27FC236}">
                <a16:creationId xmlns:a16="http://schemas.microsoft.com/office/drawing/2014/main" id="{68DEA3CE-2B7E-775C-C5A7-35D7B81E4C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0557" y="785372"/>
            <a:ext cx="3042886" cy="3429000"/>
          </a:xfrm>
          <a:prstGeom prst="rect">
            <a:avLst/>
          </a:prstGeom>
        </p:spPr>
      </p:pic>
      <p:pic>
        <p:nvPicPr>
          <p:cNvPr id="13" name="図 12" descr="森の中にいる動物&#10;&#10;中程度の精度で自動的に生成された説明">
            <a:extLst>
              <a:ext uri="{FF2B5EF4-FFF2-40B4-BE49-F238E27FC236}">
                <a16:creationId xmlns:a16="http://schemas.microsoft.com/office/drawing/2014/main" id="{BD1B174E-7A2C-0B47-1182-44DB0DCF26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114" y="785372"/>
            <a:ext cx="304288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920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FA8016-457E-3C86-7A12-077EEF651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ビジュアル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E98AC7C-1B4D-8C68-A5D3-2CBB6D493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Enlighten</a:t>
            </a:r>
          </a:p>
          <a:p>
            <a:pPr lvl="1"/>
            <a:r>
              <a:rPr lang="ja-JP" altLang="en-US" dirty="0"/>
              <a:t>ライトの動きに対して非常にスムーズに追従</a:t>
            </a:r>
            <a:endParaRPr lang="en-US" altLang="ja-JP" dirty="0"/>
          </a:p>
          <a:p>
            <a:pPr lvl="1"/>
            <a:r>
              <a:rPr kumimoji="1" lang="ja-JP" altLang="en-US" dirty="0"/>
              <a:t>屋外シーンではリファレンスに近い結果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屋内シーンでも破綻のない自然な間接光</a:t>
            </a:r>
            <a:endParaRPr kumimoji="1" lang="en-US" altLang="ja-JP" dirty="0"/>
          </a:p>
          <a:p>
            <a:r>
              <a:rPr lang="en-US" altLang="ja-JP" dirty="0"/>
              <a:t>Lumen</a:t>
            </a:r>
          </a:p>
          <a:p>
            <a:pPr lvl="1"/>
            <a:r>
              <a:rPr kumimoji="1" lang="ja-JP" altLang="en-US" dirty="0"/>
              <a:t>様々な環境下でリファレンスに近い結果</a:t>
            </a:r>
            <a:endParaRPr kumimoji="1" lang="en-US" altLang="ja-JP" dirty="0"/>
          </a:p>
          <a:p>
            <a:pPr lvl="1"/>
            <a:r>
              <a:rPr lang="ja-JP" altLang="en-US" dirty="0"/>
              <a:t>細かな</a:t>
            </a:r>
            <a:r>
              <a:rPr lang="en-US" altLang="ja-JP" dirty="0"/>
              <a:t>Indirect Shadow</a:t>
            </a:r>
            <a:r>
              <a:rPr lang="ja-JP" altLang="en-US" dirty="0"/>
              <a:t>が正確に表現されている</a:t>
            </a:r>
            <a:endParaRPr lang="en-US" altLang="ja-JP" dirty="0"/>
          </a:p>
          <a:p>
            <a:pPr lvl="1"/>
            <a:r>
              <a:rPr kumimoji="1" lang="ja-JP" altLang="en-US" dirty="0"/>
              <a:t>ライトリークが少ない</a:t>
            </a:r>
            <a:endParaRPr kumimoji="1" lang="en-US" altLang="ja-JP" dirty="0"/>
          </a:p>
          <a:p>
            <a:pPr lvl="1"/>
            <a:r>
              <a:rPr lang="ja-JP" altLang="en-US" dirty="0"/>
              <a:t>低照度ではノイズが目立つ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983467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EBA6B4-5F34-AF7E-DDFF-6F542E9D4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パフォーマンス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A34BF9-4507-02AE-1214-5227E579D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メイリオ" panose="020B0604030504040204" pitchFamily="50" charset="-128"/>
              <a:buChar char="※"/>
            </a:pPr>
            <a:r>
              <a:rPr kumimoji="1" lang="en-US" altLang="ja-JP" sz="1800" dirty="0"/>
              <a:t>Enlighten</a:t>
            </a:r>
            <a:r>
              <a:rPr kumimoji="1" lang="ja-JP" altLang="en-US" sz="1800" dirty="0"/>
              <a:t>単体の</a:t>
            </a:r>
            <a:r>
              <a:rPr kumimoji="1" lang="en-US" altLang="ja-JP" sz="1800" dirty="0"/>
              <a:t>GPU</a:t>
            </a:r>
            <a:r>
              <a:rPr kumimoji="1" lang="ja-JP" altLang="en-US" sz="1800" dirty="0"/>
              <a:t>負荷の計測が困難なため、フレーム全体で比較</a:t>
            </a:r>
            <a:endParaRPr kumimoji="1" lang="en-US" altLang="ja-JP" sz="1800" dirty="0"/>
          </a:p>
          <a:p>
            <a:endParaRPr kumimoji="1" lang="en-US" altLang="ja-JP" sz="1800" dirty="0"/>
          </a:p>
          <a:p>
            <a:endParaRPr kumimoji="1" lang="en-US" altLang="ja-JP" sz="1800" dirty="0"/>
          </a:p>
          <a:p>
            <a:endParaRPr kumimoji="1" lang="en-US" altLang="ja-JP" sz="1800" dirty="0"/>
          </a:p>
          <a:p>
            <a:r>
              <a:rPr kumimoji="1" lang="en-US" altLang="ja-JP" sz="1800" dirty="0"/>
              <a:t>Enlighten</a:t>
            </a:r>
            <a:endParaRPr lang="en-US" altLang="ja-JP" sz="1800" dirty="0"/>
          </a:p>
          <a:p>
            <a:pPr lvl="1"/>
            <a:r>
              <a:rPr kumimoji="1" lang="ja-JP" altLang="en-US" sz="1600" dirty="0"/>
              <a:t>平均 </a:t>
            </a:r>
            <a:r>
              <a:rPr kumimoji="1" lang="en-US" altLang="ja-JP" sz="1600" dirty="0"/>
              <a:t>8ms </a:t>
            </a:r>
            <a:r>
              <a:rPr kumimoji="1" lang="ja-JP" altLang="en-US" sz="1600" dirty="0"/>
              <a:t>程度</a:t>
            </a:r>
            <a:endParaRPr kumimoji="1" lang="en-US" altLang="ja-JP" sz="1600" dirty="0"/>
          </a:p>
          <a:p>
            <a:pPr lvl="1"/>
            <a:r>
              <a:rPr lang="ja-JP" altLang="en-US" sz="1600" dirty="0"/>
              <a:t>どのシーンでも安定していた</a:t>
            </a:r>
            <a:endParaRPr lang="en-US" altLang="ja-JP" sz="1600" dirty="0"/>
          </a:p>
          <a:p>
            <a:r>
              <a:rPr kumimoji="1" lang="en-US" altLang="ja-JP" sz="1800" dirty="0"/>
              <a:t>Lumen</a:t>
            </a:r>
          </a:p>
          <a:p>
            <a:pPr lvl="1"/>
            <a:r>
              <a:rPr lang="ja-JP" altLang="en-US" sz="1600" dirty="0"/>
              <a:t>平均 </a:t>
            </a:r>
            <a:r>
              <a:rPr lang="en-US" altLang="ja-JP" sz="1600" dirty="0"/>
              <a:t>16~17ms </a:t>
            </a:r>
            <a:r>
              <a:rPr lang="ja-JP" altLang="en-US" sz="1600" dirty="0"/>
              <a:t>程度</a:t>
            </a:r>
            <a:endParaRPr lang="en-US" altLang="ja-JP" sz="1600" dirty="0"/>
          </a:p>
          <a:p>
            <a:pPr lvl="1"/>
            <a:r>
              <a:rPr lang="ja-JP" altLang="en-US" sz="1600" dirty="0"/>
              <a:t>シーン依存で振れ幅大（</a:t>
            </a:r>
            <a:r>
              <a:rPr lang="en-US" altLang="ja-JP" sz="1600" dirty="0"/>
              <a:t>11ms~30ms</a:t>
            </a:r>
            <a:r>
              <a:rPr lang="ja-JP" altLang="en-US" sz="1600" dirty="0"/>
              <a:t>）</a:t>
            </a:r>
            <a:endParaRPr lang="en-US" altLang="ja-JP" sz="1600" dirty="0"/>
          </a:p>
          <a:p>
            <a:pPr lvl="1"/>
            <a:r>
              <a:rPr lang="ja-JP" altLang="en-US" sz="1600" dirty="0"/>
              <a:t>特に場面転換時にパフォーマンス低下</a:t>
            </a:r>
            <a:endParaRPr lang="en-US" altLang="ja-JP" sz="1600" dirty="0"/>
          </a:p>
        </p:txBody>
      </p:sp>
      <p:pic>
        <p:nvPicPr>
          <p:cNvPr id="5" name="図 4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5E5FE3CB-7530-BA3E-55E8-9F15EC1F52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6550" y="1254768"/>
            <a:ext cx="3450250" cy="1575312"/>
          </a:xfrm>
          <a:prstGeom prst="rect">
            <a:avLst/>
          </a:prstGeom>
        </p:spPr>
      </p:pic>
      <p:pic>
        <p:nvPicPr>
          <p:cNvPr id="7" name="図 6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9A57FCB4-7238-EF8A-0D58-75C05B69F3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6566" y="2982788"/>
            <a:ext cx="3450234" cy="157539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7761A1E-C93D-FD7C-812E-96730FD04FA8}"/>
              </a:ext>
            </a:extLst>
          </p:cNvPr>
          <p:cNvSpPr txBox="1"/>
          <p:nvPr/>
        </p:nvSpPr>
        <p:spPr>
          <a:xfrm>
            <a:off x="5331126" y="1251918"/>
            <a:ext cx="2622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FPS Histogram:</a:t>
            </a:r>
            <a:r>
              <a:rPr kumimoji="1" lang="ja-JP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ja-JP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Enlighten</a:t>
            </a:r>
            <a:endParaRPr kumimoji="1" lang="ja-JP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8DA5443-C135-F6CD-1409-B0A415F5E702}"/>
              </a:ext>
            </a:extLst>
          </p:cNvPr>
          <p:cNvSpPr txBox="1"/>
          <p:nvPr/>
        </p:nvSpPr>
        <p:spPr>
          <a:xfrm>
            <a:off x="5331126" y="2982788"/>
            <a:ext cx="2371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FPS Histogram:</a:t>
            </a:r>
            <a:r>
              <a:rPr kumimoji="1" lang="ja-JP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ja-JP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Lumen</a:t>
            </a:r>
            <a:endParaRPr kumimoji="1" lang="ja-JP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5F88ED3-F7C5-4C64-05B6-F2E3A1178E28}"/>
              </a:ext>
            </a:extLst>
          </p:cNvPr>
          <p:cNvSpPr txBox="1"/>
          <p:nvPr/>
        </p:nvSpPr>
        <p:spPr>
          <a:xfrm>
            <a:off x="865892" y="1254768"/>
            <a:ext cx="3706108" cy="6155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6A6D7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rgbClr val="6A6D70"/>
                </a:solidFill>
              </a:rPr>
              <a:t>実行環境：</a:t>
            </a:r>
            <a:endParaRPr lang="en-US" altLang="ja-JP" sz="1200" dirty="0">
              <a:solidFill>
                <a:srgbClr val="6A6D70"/>
              </a:solidFill>
            </a:endParaRPr>
          </a:p>
          <a:p>
            <a:pPr lvl="1"/>
            <a:r>
              <a:rPr lang="pt-BR" altLang="ja-JP" sz="1100" dirty="0">
                <a:solidFill>
                  <a:srgbClr val="6A6D70"/>
                </a:solidFill>
              </a:rPr>
              <a:t>Intel(R) Xeon(R) W-2245 CPU @ 3.90GHz</a:t>
            </a:r>
          </a:p>
          <a:p>
            <a:pPr lvl="1"/>
            <a:r>
              <a:rPr lang="pt-BR" altLang="ja-JP" sz="1100" dirty="0">
                <a:solidFill>
                  <a:srgbClr val="6A6D70"/>
                </a:solidFill>
              </a:rPr>
              <a:t>Nvidia RTX 3070</a:t>
            </a:r>
            <a:endParaRPr lang="en-US" altLang="ja-JP" sz="1100" dirty="0">
              <a:solidFill>
                <a:srgbClr val="6A6D70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80678D0-789E-372E-6E73-E9955CA010D7}"/>
              </a:ext>
            </a:extLst>
          </p:cNvPr>
          <p:cNvSpPr/>
          <p:nvPr/>
        </p:nvSpPr>
        <p:spPr>
          <a:xfrm>
            <a:off x="7828131" y="1619999"/>
            <a:ext cx="222875" cy="10990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CA638CE-0B09-65AB-6A97-82BD7C93B54B}"/>
              </a:ext>
            </a:extLst>
          </p:cNvPr>
          <p:cNvSpPr/>
          <p:nvPr/>
        </p:nvSpPr>
        <p:spPr>
          <a:xfrm>
            <a:off x="6343649" y="4171950"/>
            <a:ext cx="1428159" cy="2603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EA2A218-48D8-D40C-07FA-83FC3EB143F2}"/>
              </a:ext>
            </a:extLst>
          </p:cNvPr>
          <p:cNvSpPr txBox="1"/>
          <p:nvPr/>
        </p:nvSpPr>
        <p:spPr>
          <a:xfrm>
            <a:off x="5659774" y="2042424"/>
            <a:ext cx="216918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kumimoji="1" lang="ja-JP" alt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安定して</a:t>
            </a:r>
            <a:r>
              <a:rPr kumimoji="1" lang="en-US" altLang="ja-JP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90FPS</a:t>
            </a:r>
            <a:r>
              <a:rPr kumimoji="1" lang="ja-JP" alt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をキープ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E17ED2E-A4DC-0AA9-5069-B7ADACD5D302}"/>
              </a:ext>
            </a:extLst>
          </p:cNvPr>
          <p:cNvSpPr txBox="1"/>
          <p:nvPr/>
        </p:nvSpPr>
        <p:spPr>
          <a:xfrm>
            <a:off x="6062905" y="3787819"/>
            <a:ext cx="1989647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30FPS</a:t>
            </a:r>
            <a:r>
              <a:rPr kumimoji="1" lang="ja-JP" alt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以上だが変動大</a:t>
            </a:r>
          </a:p>
        </p:txBody>
      </p:sp>
    </p:spTree>
    <p:extLst>
      <p:ext uri="{BB962C8B-B14F-4D97-AF65-F5344CB8AC3E}">
        <p14:creationId xmlns:p14="http://schemas.microsoft.com/office/powerpoint/2010/main" val="39619164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8D022E-3667-3483-3413-A95365D1B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対応</a:t>
            </a:r>
            <a:r>
              <a:rPr kumimoji="1" lang="ja-JP" altLang="en-US" dirty="0"/>
              <a:t>プラットフォーム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7A241EC3-8A16-902D-3EC3-914AEB045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2C17C6E1-3CD1-222F-BFE6-93FFA7424A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551906"/>
              </p:ext>
            </p:extLst>
          </p:nvPr>
        </p:nvGraphicFramePr>
        <p:xfrm>
          <a:off x="457200" y="1200148"/>
          <a:ext cx="8229598" cy="246561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102179">
                  <a:extLst>
                    <a:ext uri="{9D8B030D-6E8A-4147-A177-3AD203B41FA5}">
                      <a16:colId xmlns:a16="http://schemas.microsoft.com/office/drawing/2014/main" val="1570931949"/>
                    </a:ext>
                  </a:extLst>
                </a:gridCol>
                <a:gridCol w="1410380">
                  <a:extLst>
                    <a:ext uri="{9D8B030D-6E8A-4147-A177-3AD203B41FA5}">
                      <a16:colId xmlns:a16="http://schemas.microsoft.com/office/drawing/2014/main" val="717064440"/>
                    </a:ext>
                  </a:extLst>
                </a:gridCol>
                <a:gridCol w="1410380">
                  <a:extLst>
                    <a:ext uri="{9D8B030D-6E8A-4147-A177-3AD203B41FA5}">
                      <a16:colId xmlns:a16="http://schemas.microsoft.com/office/drawing/2014/main" val="3859208777"/>
                    </a:ext>
                  </a:extLst>
                </a:gridCol>
                <a:gridCol w="1410380">
                  <a:extLst>
                    <a:ext uri="{9D8B030D-6E8A-4147-A177-3AD203B41FA5}">
                      <a16:colId xmlns:a16="http://schemas.microsoft.com/office/drawing/2014/main" val="3566552084"/>
                    </a:ext>
                  </a:extLst>
                </a:gridCol>
                <a:gridCol w="1410380">
                  <a:extLst>
                    <a:ext uri="{9D8B030D-6E8A-4147-A177-3AD203B41FA5}">
                      <a16:colId xmlns:a16="http://schemas.microsoft.com/office/drawing/2014/main" val="1059161619"/>
                    </a:ext>
                  </a:extLst>
                </a:gridCol>
                <a:gridCol w="1485899">
                  <a:extLst>
                    <a:ext uri="{9D8B030D-6E8A-4147-A177-3AD203B41FA5}">
                      <a16:colId xmlns:a16="http://schemas.microsoft.com/office/drawing/2014/main" val="1825581728"/>
                    </a:ext>
                  </a:extLst>
                </a:gridCol>
              </a:tblGrid>
              <a:tr h="996309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ハイエンド</a:t>
                      </a:r>
                      <a:r>
                        <a:rPr kumimoji="1" lang="en-US" altLang="ja-JP" dirty="0"/>
                        <a:t>PC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ローエンド</a:t>
                      </a:r>
                      <a:r>
                        <a:rPr kumimoji="1" lang="en-US" altLang="ja-JP" dirty="0"/>
                        <a:t>PC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次世代</a:t>
                      </a:r>
                      <a:endParaRPr kumimoji="1" lang="en-US" altLang="ja-JP" dirty="0"/>
                    </a:p>
                    <a:p>
                      <a:pPr algn="ctr"/>
                      <a:r>
                        <a:rPr kumimoji="1" lang="ja-JP" altLang="en-US" dirty="0"/>
                        <a:t>コンソール</a:t>
                      </a:r>
                      <a:endParaRPr kumimoji="1" lang="en-US" altLang="ja-JP" dirty="0"/>
                    </a:p>
                    <a:p>
                      <a:pPr algn="ctr"/>
                      <a:r>
                        <a:rPr kumimoji="1" lang="ja-JP" altLang="en-US" dirty="0"/>
                        <a:t>（</a:t>
                      </a:r>
                      <a:r>
                        <a:rPr kumimoji="1" lang="en-US" altLang="ja-JP" dirty="0"/>
                        <a:t>PS5/XSX</a:t>
                      </a:r>
                      <a:r>
                        <a:rPr kumimoji="1" lang="ja-JP" altLang="en-US" dirty="0"/>
                        <a:t>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コンソール</a:t>
                      </a:r>
                    </a:p>
                    <a:p>
                      <a:pPr algn="ctr"/>
                      <a:r>
                        <a:rPr kumimoji="1" lang="en-US" altLang="ja-JP" dirty="0"/>
                        <a:t>(PS4/XB1/</a:t>
                      </a:r>
                    </a:p>
                    <a:p>
                      <a:pPr algn="ctr"/>
                      <a:r>
                        <a:rPr kumimoji="1" lang="en-US" altLang="ja-JP" dirty="0"/>
                        <a:t>Switch)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モバイル</a:t>
                      </a:r>
                      <a:endParaRPr kumimoji="1" lang="en-US" altLang="ja-JP" dirty="0"/>
                    </a:p>
                    <a:p>
                      <a:pPr algn="ctr"/>
                      <a:r>
                        <a:rPr kumimoji="1" lang="en-US" altLang="ja-JP" dirty="0"/>
                        <a:t>(Android/iOS)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7779614"/>
                  </a:ext>
                </a:extLst>
              </a:tr>
              <a:tr h="73465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Enlighten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0" dirty="0"/>
                        <a:t>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0" dirty="0"/>
                        <a:t>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0" dirty="0"/>
                        <a:t>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0" dirty="0"/>
                        <a:t>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0" dirty="0"/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8831658"/>
                  </a:ext>
                </a:extLst>
              </a:tr>
              <a:tr h="73465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/>
                        <a:t>Lumen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0" dirty="0"/>
                        <a:t>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/>
                        <a:t>×</a:t>
                      </a:r>
                      <a:endParaRPr kumimoji="1" lang="ja-JP" altLang="en-US" sz="2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0" dirty="0"/>
                        <a:t>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/>
                        <a:t>×</a:t>
                      </a:r>
                      <a:endParaRPr kumimoji="1" lang="ja-JP" altLang="en-US" sz="20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0" dirty="0"/>
                        <a:t>×</a:t>
                      </a:r>
                      <a:endParaRPr kumimoji="1" lang="ja-JP" altLang="en-US" sz="20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8562708"/>
                  </a:ext>
                </a:extLst>
              </a:tr>
            </a:tbl>
          </a:graphicData>
        </a:graphic>
      </p:graphicFrame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C47153D2-1389-F9B4-09B9-E8F534785F7C}"/>
              </a:ext>
            </a:extLst>
          </p:cNvPr>
          <p:cNvSpPr/>
          <p:nvPr/>
        </p:nvSpPr>
        <p:spPr>
          <a:xfrm>
            <a:off x="649224" y="3928196"/>
            <a:ext cx="7845552" cy="616983"/>
          </a:xfrm>
          <a:prstGeom prst="roundRect">
            <a:avLst/>
          </a:prstGeom>
          <a:solidFill>
            <a:srgbClr val="D16C1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latin typeface="+mj-ea"/>
                <a:ea typeface="+mj-ea"/>
              </a:rPr>
              <a:t>Enlighten</a:t>
            </a:r>
            <a:r>
              <a:rPr kumimoji="1" lang="ja-JP" altLang="en-US" b="1" dirty="0">
                <a:latin typeface="+mj-ea"/>
                <a:ea typeface="+mj-ea"/>
              </a:rPr>
              <a:t>は幅広いプラットフォームで動的な</a:t>
            </a:r>
            <a:r>
              <a:rPr kumimoji="1" lang="en-US" altLang="ja-JP" b="1" dirty="0">
                <a:latin typeface="+mj-ea"/>
                <a:ea typeface="+mj-ea"/>
              </a:rPr>
              <a:t>GI</a:t>
            </a:r>
            <a:r>
              <a:rPr kumimoji="1" lang="ja-JP" altLang="en-US" b="1" dirty="0">
                <a:latin typeface="+mj-ea"/>
                <a:ea typeface="+mj-ea"/>
              </a:rPr>
              <a:t>を提供可能</a:t>
            </a:r>
          </a:p>
        </p:txBody>
      </p:sp>
    </p:spTree>
    <p:extLst>
      <p:ext uri="{BB962C8B-B14F-4D97-AF65-F5344CB8AC3E}">
        <p14:creationId xmlns:p14="http://schemas.microsoft.com/office/powerpoint/2010/main" val="16877297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CC049E-D02D-A8CC-EDE0-274699972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ユーザーエクスペリエンス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A0101A9-ECD8-E143-0A10-AE520583A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Enlighten</a:t>
            </a:r>
          </a:p>
          <a:p>
            <a:pPr lvl="1"/>
            <a:r>
              <a:rPr kumimoji="1" lang="ja-JP" altLang="en-US" dirty="0"/>
              <a:t>シーンの構築後</a:t>
            </a:r>
            <a:r>
              <a:rPr kumimoji="1" lang="en-US" altLang="ja-JP" dirty="0"/>
              <a:t>Precompute</a:t>
            </a:r>
            <a:r>
              <a:rPr kumimoji="1" lang="ja-JP" altLang="en-US" dirty="0"/>
              <a:t>が必要 ⇒ 所要時間はシーン依存</a:t>
            </a:r>
            <a:endParaRPr kumimoji="1" lang="en-US" altLang="ja-JP" dirty="0"/>
          </a:p>
          <a:p>
            <a:pPr lvl="1"/>
            <a:r>
              <a:rPr lang="en-US" altLang="ja-JP" dirty="0"/>
              <a:t>Precompute</a:t>
            </a:r>
            <a:r>
              <a:rPr lang="ja-JP" altLang="en-US" dirty="0"/>
              <a:t>済みなら即座に</a:t>
            </a:r>
            <a:r>
              <a:rPr lang="en-US" altLang="ja-JP" dirty="0"/>
              <a:t>GI</a:t>
            </a:r>
            <a:r>
              <a:rPr lang="ja-JP" altLang="en-US" dirty="0"/>
              <a:t>が反映</a:t>
            </a:r>
            <a:endParaRPr lang="en-US" altLang="ja-JP" dirty="0"/>
          </a:p>
          <a:p>
            <a:pPr lvl="1"/>
            <a:r>
              <a:rPr kumimoji="1" lang="ja-JP" altLang="en-US" dirty="0"/>
              <a:t>パフォーマンスのためにある程度チューニングが必要</a:t>
            </a:r>
            <a:endParaRPr kumimoji="1" lang="en-US" altLang="ja-JP" dirty="0"/>
          </a:p>
          <a:p>
            <a:r>
              <a:rPr lang="en-US" altLang="ja-JP" dirty="0"/>
              <a:t>Lumen</a:t>
            </a:r>
          </a:p>
          <a:p>
            <a:pPr lvl="1"/>
            <a:r>
              <a:rPr lang="ja-JP" altLang="en-US" dirty="0"/>
              <a:t>前処理が実行されるのはメッシュのインポート時のみ</a:t>
            </a:r>
            <a:endParaRPr lang="en-US" altLang="ja-JP" dirty="0"/>
          </a:p>
          <a:p>
            <a:pPr lvl="1"/>
            <a:r>
              <a:rPr lang="ja-JP" altLang="en-US" dirty="0"/>
              <a:t>シーンにメッシュを配置するとすぐに</a:t>
            </a:r>
            <a:r>
              <a:rPr lang="en-US" altLang="ja-JP" dirty="0"/>
              <a:t>GI</a:t>
            </a:r>
            <a:r>
              <a:rPr lang="ja-JP" altLang="en-US" dirty="0"/>
              <a:t>が反映される</a:t>
            </a:r>
            <a:endParaRPr lang="en-US" altLang="ja-JP" dirty="0"/>
          </a:p>
          <a:p>
            <a:pPr lvl="1"/>
            <a:r>
              <a:rPr kumimoji="1" lang="ja-JP" altLang="en-US" dirty="0"/>
              <a:t>最終的には最適化のためにメッシュカードの調整がいるケースも？</a:t>
            </a:r>
          </a:p>
        </p:txBody>
      </p:sp>
    </p:spTree>
    <p:extLst>
      <p:ext uri="{BB962C8B-B14F-4D97-AF65-F5344CB8AC3E}">
        <p14:creationId xmlns:p14="http://schemas.microsoft.com/office/powerpoint/2010/main" val="423940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座る, 明かり, テーブル, 暗い が含まれている画像&#10;&#10;自動的に生成された説明">
            <a:extLst>
              <a:ext uri="{FF2B5EF4-FFF2-40B4-BE49-F238E27FC236}">
                <a16:creationId xmlns:a16="http://schemas.microsoft.com/office/drawing/2014/main" id="{C35A41A2-EB7E-42A6-B011-5138FFFE89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454B106-02BC-4276-BA13-9ED47D813627}"/>
              </a:ext>
            </a:extLst>
          </p:cNvPr>
          <p:cNvSpPr/>
          <p:nvPr/>
        </p:nvSpPr>
        <p:spPr>
          <a:xfrm rot="10800000" flipH="1">
            <a:off x="1" y="208327"/>
            <a:ext cx="3712709" cy="739736"/>
          </a:xfrm>
          <a:prstGeom prst="rect">
            <a:avLst/>
          </a:prstGeom>
          <a:gradFill flip="none" rotWithShape="1">
            <a:gsLst>
              <a:gs pos="0">
                <a:srgbClr val="D16C15"/>
              </a:gs>
              <a:gs pos="100000">
                <a:srgbClr val="D16C15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42D601A8-1EBC-4CEA-89CD-AE0C9AF888AC}"/>
              </a:ext>
            </a:extLst>
          </p:cNvPr>
          <p:cNvSpPr txBox="1">
            <a:spLocks/>
          </p:cNvSpPr>
          <p:nvPr/>
        </p:nvSpPr>
        <p:spPr bwMode="auto">
          <a:xfrm>
            <a:off x="186579" y="345992"/>
            <a:ext cx="7314267" cy="5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rgbClr val="D16C15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9pPr>
          </a:lstStyle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GI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なし（直接光のみ）</a:t>
            </a:r>
          </a:p>
        </p:txBody>
      </p:sp>
    </p:spTree>
    <p:extLst>
      <p:ext uri="{BB962C8B-B14F-4D97-AF65-F5344CB8AC3E}">
        <p14:creationId xmlns:p14="http://schemas.microsoft.com/office/powerpoint/2010/main" val="4604113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DD1206-0751-51CB-AA17-BC8CFC00A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CCDB71D-01F4-FD45-4A42-352E75C9C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Enlighten</a:t>
            </a:r>
          </a:p>
          <a:p>
            <a:pPr lvl="1"/>
            <a:r>
              <a:rPr lang="ja-JP" altLang="en-US" dirty="0"/>
              <a:t>屋外の品質は安定して高いが、屋内ではチューニングが必要な場合も</a:t>
            </a:r>
            <a:endParaRPr lang="en-US" altLang="ja-JP" dirty="0"/>
          </a:p>
          <a:p>
            <a:pPr lvl="1"/>
            <a:r>
              <a:rPr lang="ja-JP" altLang="en-US" dirty="0"/>
              <a:t>ランタイムは低負荷、様々なプラットフォームに適合</a:t>
            </a:r>
            <a:endParaRPr lang="en-US" altLang="ja-JP" dirty="0"/>
          </a:p>
          <a:p>
            <a:pPr lvl="1"/>
            <a:r>
              <a:rPr lang="ja-JP" altLang="en-US" dirty="0"/>
              <a:t>品質とパフォーマンスの両立には丁寧な設定が必要</a:t>
            </a:r>
            <a:endParaRPr lang="en-US" altLang="ja-JP" dirty="0"/>
          </a:p>
          <a:p>
            <a:r>
              <a:rPr lang="en-US" altLang="ja-JP" dirty="0"/>
              <a:t>Lumen</a:t>
            </a:r>
          </a:p>
          <a:p>
            <a:pPr lvl="1"/>
            <a:r>
              <a:rPr lang="ja-JP" altLang="en-US" dirty="0"/>
              <a:t>屋内外問わず高い品質だが、暗いシーンなど一部制約あり</a:t>
            </a:r>
            <a:endParaRPr lang="en-US" altLang="ja-JP" dirty="0"/>
          </a:p>
          <a:p>
            <a:pPr lvl="1"/>
            <a:r>
              <a:rPr lang="ja-JP" altLang="en-US" dirty="0"/>
              <a:t>簡単に高品質な絵が出せるが、パフォーマンスには注意</a:t>
            </a:r>
            <a:endParaRPr lang="en-US" altLang="ja-JP" dirty="0"/>
          </a:p>
          <a:p>
            <a:pPr lvl="1"/>
            <a:r>
              <a:rPr lang="ja-JP" altLang="en-US" dirty="0"/>
              <a:t>サポートされるプラットフォームは限定的</a:t>
            </a:r>
            <a:endParaRPr lang="en-US" altLang="ja-JP" dirty="0"/>
          </a:p>
          <a:p>
            <a:pPr lvl="1"/>
            <a:r>
              <a:rPr lang="ja-JP" altLang="en-US" dirty="0"/>
              <a:t>シーン構築時に即座に</a:t>
            </a:r>
            <a:r>
              <a:rPr lang="en-US" altLang="ja-JP" dirty="0"/>
              <a:t>GI</a:t>
            </a:r>
            <a:r>
              <a:rPr lang="ja-JP" altLang="en-US" dirty="0"/>
              <a:t>が得られる点は強い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1795463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岩山のcg&#10;&#10;自動的に生成された説明">
            <a:extLst>
              <a:ext uri="{FF2B5EF4-FFF2-40B4-BE49-F238E27FC236}">
                <a16:creationId xmlns:a16="http://schemas.microsoft.com/office/drawing/2014/main" id="{72B9B31F-A56B-0CDE-E9D9-B64D52E4C4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51B8F5-2771-BA19-165A-773F5CF39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460" y="3309261"/>
            <a:ext cx="1202209" cy="120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DEC3E91-019A-E767-0768-0300892D04FA}"/>
              </a:ext>
            </a:extLst>
          </p:cNvPr>
          <p:cNvSpPr txBox="1"/>
          <p:nvPr/>
        </p:nvSpPr>
        <p:spPr>
          <a:xfrm>
            <a:off x="2275914" y="3894189"/>
            <a:ext cx="64766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altLang="ja-JP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jun.yoshino@siliconstudio.co.jp</a:t>
            </a:r>
          </a:p>
          <a:p>
            <a:pPr marL="0" indent="0" algn="r">
              <a:buNone/>
            </a:pPr>
            <a:r>
              <a:rPr lang="en-US" altLang="ja-JP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https://www.siliconstudio.co.jp/enlighten</a:t>
            </a:r>
            <a:endParaRPr lang="ja-JP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07902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4030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森の中にある岩&#10;&#10;自動的に生成された説明">
            <a:extLst>
              <a:ext uri="{FF2B5EF4-FFF2-40B4-BE49-F238E27FC236}">
                <a16:creationId xmlns:a16="http://schemas.microsoft.com/office/drawing/2014/main" id="{0B7995CE-1E61-42D4-81DE-469A1A5375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1244B26-72B3-47B3-8630-2603812F02F9}"/>
              </a:ext>
            </a:extLst>
          </p:cNvPr>
          <p:cNvSpPr/>
          <p:nvPr/>
        </p:nvSpPr>
        <p:spPr>
          <a:xfrm rot="10800000" flipH="1">
            <a:off x="1" y="208327"/>
            <a:ext cx="3712709" cy="739736"/>
          </a:xfrm>
          <a:prstGeom prst="rect">
            <a:avLst/>
          </a:prstGeom>
          <a:gradFill flip="none" rotWithShape="1">
            <a:gsLst>
              <a:gs pos="0">
                <a:srgbClr val="D16C15"/>
              </a:gs>
              <a:gs pos="100000">
                <a:srgbClr val="D16C15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CE77B3E1-E2D0-4A86-BC6B-0C58A75BF15C}"/>
              </a:ext>
            </a:extLst>
          </p:cNvPr>
          <p:cNvSpPr txBox="1">
            <a:spLocks/>
          </p:cNvSpPr>
          <p:nvPr/>
        </p:nvSpPr>
        <p:spPr bwMode="auto">
          <a:xfrm>
            <a:off x="186579" y="345992"/>
            <a:ext cx="7314267" cy="5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rgbClr val="D16C15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9pPr>
          </a:lstStyle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GI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あり（直接光＋間接光）</a:t>
            </a:r>
          </a:p>
        </p:txBody>
      </p:sp>
    </p:spTree>
    <p:extLst>
      <p:ext uri="{BB962C8B-B14F-4D97-AF65-F5344CB8AC3E}">
        <p14:creationId xmlns:p14="http://schemas.microsoft.com/office/powerpoint/2010/main" val="4209126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オンライン メディア 1" descr="Enlighten_リアルタイム更新">
            <a:hlinkClick r:id="" action="ppaction://media"/>
            <a:extLst>
              <a:ext uri="{FF2B5EF4-FFF2-40B4-BE49-F238E27FC236}">
                <a16:creationId xmlns:a16="http://schemas.microsoft.com/office/drawing/2014/main" id="{DE53F7CC-A62D-FD96-1B9B-4497BB6787A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71252" y="984753"/>
            <a:ext cx="6801494" cy="3842842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E3ECD3A-BE24-47A1-A915-74D5A7B309C6}"/>
              </a:ext>
            </a:extLst>
          </p:cNvPr>
          <p:cNvSpPr/>
          <p:nvPr/>
        </p:nvSpPr>
        <p:spPr>
          <a:xfrm rot="10800000" flipH="1">
            <a:off x="1" y="208327"/>
            <a:ext cx="3712709" cy="739736"/>
          </a:xfrm>
          <a:prstGeom prst="rect">
            <a:avLst/>
          </a:prstGeom>
          <a:gradFill flip="none" rotWithShape="1">
            <a:gsLst>
              <a:gs pos="0">
                <a:srgbClr val="D16C15"/>
              </a:gs>
              <a:gs pos="100000">
                <a:srgbClr val="D16C15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/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EF05FB57-A3CC-4B0D-877B-0C750F13BAFF}"/>
              </a:ext>
            </a:extLst>
          </p:cNvPr>
          <p:cNvSpPr txBox="1">
            <a:spLocks/>
          </p:cNvSpPr>
          <p:nvPr/>
        </p:nvSpPr>
        <p:spPr bwMode="auto">
          <a:xfrm>
            <a:off x="186579" y="345992"/>
            <a:ext cx="7314267" cy="5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400" b="1" kern="1200">
                <a:solidFill>
                  <a:srgbClr val="D16C15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rgbClr val="412283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9pPr>
          </a:lstStyle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リアルタイム更新</a:t>
            </a:r>
          </a:p>
        </p:txBody>
      </p:sp>
    </p:spTree>
    <p:extLst>
      <p:ext uri="{BB962C8B-B14F-4D97-AF65-F5344CB8AC3E}">
        <p14:creationId xmlns:p14="http://schemas.microsoft.com/office/powerpoint/2010/main" val="78795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40F58F-B0F8-46DC-BB38-294646F5C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シームレスな時間・天候の変化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1BD74F1-5554-41AB-AE62-D214DD09D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Picture 5" descr="A picture containing outdoor, tree, sky, nature&#10;&#10;Description automatically generated">
            <a:extLst>
              <a:ext uri="{FF2B5EF4-FFF2-40B4-BE49-F238E27FC236}">
                <a16:creationId xmlns:a16="http://schemas.microsoft.com/office/drawing/2014/main" id="{B5E539D2-211D-4D1F-9AC7-C753DB79E3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39" y="1521949"/>
            <a:ext cx="4267198" cy="240029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" name="Picture 8" descr="A picture containing tree, outdoor, sky, nature&#10;&#10;Description automatically generated">
            <a:extLst>
              <a:ext uri="{FF2B5EF4-FFF2-40B4-BE49-F238E27FC236}">
                <a16:creationId xmlns:a16="http://schemas.microsoft.com/office/drawing/2014/main" id="{47F76D52-6CF6-4DF0-8D7F-D09BAA37FA0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4542" y="1521949"/>
            <a:ext cx="4267198" cy="240029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6" name="矢印: 下 21">
            <a:extLst>
              <a:ext uri="{FF2B5EF4-FFF2-40B4-BE49-F238E27FC236}">
                <a16:creationId xmlns:a16="http://schemas.microsoft.com/office/drawing/2014/main" id="{ED349975-15FC-4B42-8C66-B9890FECFD81}"/>
              </a:ext>
            </a:extLst>
          </p:cNvPr>
          <p:cNvSpPr/>
          <p:nvPr/>
        </p:nvSpPr>
        <p:spPr>
          <a:xfrm rot="16200000">
            <a:off x="4159008" y="2294292"/>
            <a:ext cx="931105" cy="867041"/>
          </a:xfrm>
          <a:prstGeom prst="downArrow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10275"/>
      </p:ext>
    </p:extLst>
  </p:cSld>
  <p:clrMapOvr>
    <a:masterClrMapping/>
  </p:clrMapOvr>
</p:sld>
</file>

<file path=ppt/theme/theme1.xml><?xml version="1.0" encoding="utf-8"?>
<a:theme xmlns:a="http://schemas.openxmlformats.org/drawingml/2006/main" name="テーマ1">
  <a:themeElements>
    <a:clrScheme name="SSKK">
      <a:dk1>
        <a:sysClr val="windowText" lastClr="000000"/>
      </a:dk1>
      <a:lt1>
        <a:sysClr val="window" lastClr="FFFFFF"/>
      </a:lt1>
      <a:dk2>
        <a:srgbClr val="412182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ユーザー定義 6">
      <a:majorFont>
        <a:latin typeface="Meiryo UI"/>
        <a:ea typeface="メイリオ"/>
        <a:cs typeface=""/>
      </a:majorFont>
      <a:minorFont>
        <a:latin typeface="Meiryo UI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プレゼンテーション1" id="{C4B0C7B8-8FEC-4FC4-9349-4FCF8156D7B3}" vid="{6958AA03-F2D3-46CA-8116-79ED29D99F9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PPT_16x9-tech</Template>
  <TotalTime>0</TotalTime>
  <Words>1160</Words>
  <Application>Microsoft Macintosh PowerPoint</Application>
  <PresentationFormat>画面に合わせる (16:9)</PresentationFormat>
  <Paragraphs>340</Paragraphs>
  <Slides>62</Slides>
  <Notes>61</Notes>
  <HiddenSlides>0</HiddenSlides>
  <MMClips>16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62</vt:i4>
      </vt:variant>
    </vt:vector>
  </HeadingPairs>
  <TitlesOfParts>
    <vt:vector size="68" baseType="lpstr">
      <vt:lpstr>Meiryo UI</vt:lpstr>
      <vt:lpstr>メイリオ</vt:lpstr>
      <vt:lpstr>Arial</vt:lpstr>
      <vt:lpstr>Calibri</vt:lpstr>
      <vt:lpstr>Century Gothic</vt:lpstr>
      <vt:lpstr>テーマ1</vt:lpstr>
      <vt:lpstr>ハイエンド〜ローエンドまで、「Enlighten」による効率的リアルタイムグローバルイルミネーション</vt:lpstr>
      <vt:lpstr>アジェンダ</vt:lpstr>
      <vt:lpstr>PowerPoint プレゼンテーション</vt:lpstr>
      <vt:lpstr>Enlightenとは？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シームレスな時間・天候の変化</vt:lpstr>
      <vt:lpstr>ライト調整の高速なイテレーション</vt:lpstr>
      <vt:lpstr>チュートリアル動画（日本語字幕あり）</vt:lpstr>
      <vt:lpstr>PowerPoint プレゼンテーション</vt:lpstr>
      <vt:lpstr>Enlighten 4 の新機能</vt:lpstr>
      <vt:lpstr>PowerPoint プレゼンテーション</vt:lpstr>
      <vt:lpstr>広大なワールドにも対応</vt:lpstr>
      <vt:lpstr>キューブマップ</vt:lpstr>
      <vt:lpstr>Mobile Deferred Renderer</vt:lpstr>
      <vt:lpstr>PowerPoint プレゼンテーション</vt:lpstr>
      <vt:lpstr>スカイライトリアルタイムキャプチャ</vt:lpstr>
      <vt:lpstr>PowerPoint プレゼンテーション</vt:lpstr>
      <vt:lpstr>Ray Tracing Final Gather with Enlighten </vt:lpstr>
      <vt:lpstr>PowerPoint プレゼンテーション</vt:lpstr>
      <vt:lpstr>Ray Tracing Reflection with Enlighten</vt:lpstr>
      <vt:lpstr>PowerPoint プレゼンテーション</vt:lpstr>
      <vt:lpstr>Unreal Engine 5</vt:lpstr>
      <vt:lpstr>PowerPoint プレゼンテーション</vt:lpstr>
      <vt:lpstr>GIソリューションとしてのEnlighten</vt:lpstr>
      <vt:lpstr>Enlightenのワークフロー</vt:lpstr>
      <vt:lpstr>Runtimeの流れ</vt:lpstr>
      <vt:lpstr>他ソリューションとの比較</vt:lpstr>
      <vt:lpstr>Lumenとの比較</vt:lpstr>
      <vt:lpstr>シーン１：洞窟内部</vt:lpstr>
      <vt:lpstr>PowerPoint プレゼンテーション</vt:lpstr>
      <vt:lpstr>PowerPoint プレゼンテーション</vt:lpstr>
      <vt:lpstr>シーン１：洞窟深部</vt:lpstr>
      <vt:lpstr>シーン１：洞窟内部</vt:lpstr>
      <vt:lpstr>シーン１：洞窟深部</vt:lpstr>
      <vt:lpstr>シーン１：洞窟内部</vt:lpstr>
      <vt:lpstr>シーン２：洞窟入口</vt:lpstr>
      <vt:lpstr>PowerPoint プレゼンテーション</vt:lpstr>
      <vt:lpstr>PowerPoint プレゼンテーション</vt:lpstr>
      <vt:lpstr>シーン２：洞窟入口</vt:lpstr>
      <vt:lpstr>シーン２：洞窟入口</vt:lpstr>
      <vt:lpstr>シーン２：洞窟入口</vt:lpstr>
      <vt:lpstr>シーン３：水辺</vt:lpstr>
      <vt:lpstr>PowerPoint プレゼンテーション</vt:lpstr>
      <vt:lpstr>PowerPoint プレゼンテーション</vt:lpstr>
      <vt:lpstr>シーン３：水辺</vt:lpstr>
      <vt:lpstr>シーン４：森林</vt:lpstr>
      <vt:lpstr>PowerPoint プレゼンテーション</vt:lpstr>
      <vt:lpstr>PowerPoint プレゼンテーション</vt:lpstr>
      <vt:lpstr>シーン４：森林</vt:lpstr>
      <vt:lpstr>シーン４：森林</vt:lpstr>
      <vt:lpstr>シーン４：森林</vt:lpstr>
      <vt:lpstr>シーン４：森林</vt:lpstr>
      <vt:lpstr>ビジュアル</vt:lpstr>
      <vt:lpstr>パフォーマンス</vt:lpstr>
      <vt:lpstr>対応プラットフォーム</vt:lpstr>
      <vt:lpstr>ユーザーエクスペリエンス</vt:lpstr>
      <vt:lpstr>まとめ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ハイエンド〜ローエンドまで、「Enlighten」による効率的リアルタイムグローバルイルミネーション</dc:title>
  <dc:creator/>
  <cp:lastModifiedBy/>
  <cp:revision>2</cp:revision>
  <dcterms:created xsi:type="dcterms:W3CDTF">2023-07-06T01:42:47Z</dcterms:created>
  <dcterms:modified xsi:type="dcterms:W3CDTF">2023-07-12T04:59:03Z</dcterms:modified>
</cp:coreProperties>
</file>